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313" r:id="rId2"/>
    <p:sldId id="287" r:id="rId3"/>
    <p:sldId id="291" r:id="rId4"/>
    <p:sldId id="314" r:id="rId5"/>
    <p:sldId id="259" r:id="rId6"/>
    <p:sldId id="260" r:id="rId7"/>
    <p:sldId id="310" r:id="rId8"/>
    <p:sldId id="290" r:id="rId9"/>
    <p:sldId id="292" r:id="rId10"/>
    <p:sldId id="262" r:id="rId11"/>
    <p:sldId id="263" r:id="rId12"/>
    <p:sldId id="264" r:id="rId13"/>
    <p:sldId id="293" r:id="rId14"/>
    <p:sldId id="265" r:id="rId15"/>
    <p:sldId id="266" r:id="rId16"/>
    <p:sldId id="267" r:id="rId17"/>
    <p:sldId id="268" r:id="rId18"/>
    <p:sldId id="269" r:id="rId19"/>
    <p:sldId id="270" r:id="rId20"/>
    <p:sldId id="347" r:id="rId21"/>
    <p:sldId id="271" r:id="rId22"/>
    <p:sldId id="272" r:id="rId23"/>
    <p:sldId id="273" r:id="rId24"/>
    <p:sldId id="294" r:id="rId25"/>
    <p:sldId id="274" r:id="rId26"/>
    <p:sldId id="275" r:id="rId27"/>
    <p:sldId id="276" r:id="rId28"/>
    <p:sldId id="277" r:id="rId29"/>
    <p:sldId id="278" r:id="rId30"/>
    <p:sldId id="279" r:id="rId31"/>
    <p:sldId id="280" r:id="rId32"/>
    <p:sldId id="331" r:id="rId33"/>
    <p:sldId id="295" r:id="rId34"/>
    <p:sldId id="307" r:id="rId35"/>
    <p:sldId id="305" r:id="rId36"/>
    <p:sldId id="281" r:id="rId37"/>
    <p:sldId id="282" r:id="rId38"/>
    <p:sldId id="317" r:id="rId39"/>
    <p:sldId id="315" r:id="rId40"/>
    <p:sldId id="316" r:id="rId41"/>
    <p:sldId id="322" r:id="rId42"/>
    <p:sldId id="321" r:id="rId43"/>
    <p:sldId id="320" r:id="rId44"/>
    <p:sldId id="319" r:id="rId45"/>
    <p:sldId id="318" r:id="rId46"/>
    <p:sldId id="323" r:id="rId47"/>
    <p:sldId id="328" r:id="rId48"/>
    <p:sldId id="329" r:id="rId49"/>
    <p:sldId id="327" r:id="rId50"/>
    <p:sldId id="326" r:id="rId51"/>
    <p:sldId id="325" r:id="rId52"/>
    <p:sldId id="324" r:id="rId53"/>
    <p:sldId id="283" r:id="rId54"/>
    <p:sldId id="284" r:id="rId55"/>
    <p:sldId id="285" r:id="rId56"/>
    <p:sldId id="300" r:id="rId57"/>
    <p:sldId id="301" r:id="rId58"/>
    <p:sldId id="302" r:id="rId59"/>
    <p:sldId id="308" r:id="rId60"/>
    <p:sldId id="330" r:id="rId61"/>
    <p:sldId id="333" r:id="rId62"/>
    <p:sldId id="341" r:id="rId63"/>
    <p:sldId id="340" r:id="rId64"/>
    <p:sldId id="339" r:id="rId65"/>
    <p:sldId id="338" r:id="rId66"/>
    <p:sldId id="337" r:id="rId67"/>
    <p:sldId id="336" r:id="rId68"/>
    <p:sldId id="335" r:id="rId69"/>
    <p:sldId id="332" r:id="rId70"/>
    <p:sldId id="344" r:id="rId71"/>
    <p:sldId id="345" r:id="rId72"/>
    <p:sldId id="342" r:id="rId73"/>
    <p:sldId id="334" r:id="rId74"/>
    <p:sldId id="343" r:id="rId75"/>
    <p:sldId id="311" r:id="rId76"/>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94723" autoAdjust="0"/>
  </p:normalViewPr>
  <p:slideViewPr>
    <p:cSldViewPr>
      <p:cViewPr varScale="1">
        <p:scale>
          <a:sx n="65" d="100"/>
          <a:sy n="65" d="100"/>
        </p:scale>
        <p:origin x="1320" y="40"/>
      </p:cViewPr>
      <p:guideLst>
        <p:guide orient="horz" pos="2880"/>
        <p:guide pos="2160"/>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768" y="-5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8AFBF082-417F-4455-BA3F-B3A50CA93E3A}" type="datetimeFigureOut">
              <a:rPr lang="tr-TR" smtClean="0"/>
              <a:pPr/>
              <a:t>22.02.2024</a:t>
            </a:fld>
            <a:endParaRPr lang="tr-TR"/>
          </a:p>
        </p:txBody>
      </p:sp>
      <p:sp>
        <p:nvSpPr>
          <p:cNvPr id="4" name="3 Slayt Görüntüsü Yer Tutucusu"/>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D8FF2AFC-B98B-4243-BC21-555D23727DBA}"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D8FF2AFC-B98B-4243-BC21-555D23727DBA}" type="slidenum">
              <a:rPr lang="tr-TR" smtClean="0"/>
              <a:pPr/>
              <a:t>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43092"/>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43092"/>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072639" y="2778125"/>
            <a:ext cx="4994275" cy="784860"/>
          </a:xfrm>
          <a:prstGeom prst="rect">
            <a:avLst/>
          </a:prstGeom>
        </p:spPr>
      </p:pic>
      <p:sp>
        <p:nvSpPr>
          <p:cNvPr id="2" name="Holder 2"/>
          <p:cNvSpPr>
            <a:spLocks noGrp="1"/>
          </p:cNvSpPr>
          <p:nvPr>
            <p:ph type="title"/>
          </p:nvPr>
        </p:nvSpPr>
        <p:spPr/>
        <p:txBody>
          <a:bodyPr lIns="0" tIns="0" rIns="0" bIns="0"/>
          <a:lstStyle>
            <a:lvl1pPr>
              <a:defRPr sz="2800" b="1" i="0">
                <a:solidFill>
                  <a:srgbClr val="043092"/>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4063" y="322529"/>
            <a:ext cx="5591809" cy="454025"/>
          </a:xfrm>
          <a:prstGeom prst="rect">
            <a:avLst/>
          </a:prstGeom>
        </p:spPr>
        <p:txBody>
          <a:bodyPr wrap="square" lIns="0" tIns="0" rIns="0" bIns="0">
            <a:spAutoFit/>
          </a:bodyPr>
          <a:lstStyle>
            <a:lvl1pPr>
              <a:defRPr sz="2800" b="1" i="0">
                <a:solidFill>
                  <a:srgbClr val="043092"/>
                </a:solidFill>
                <a:latin typeface="Times New Roman"/>
                <a:cs typeface="Times New Roman"/>
              </a:defRPr>
            </a:lvl1pPr>
          </a:lstStyle>
          <a:p>
            <a:endParaRPr/>
          </a:p>
        </p:txBody>
      </p:sp>
      <p:sp>
        <p:nvSpPr>
          <p:cNvPr id="3" name="Holder 3"/>
          <p:cNvSpPr>
            <a:spLocks noGrp="1"/>
          </p:cNvSpPr>
          <p:nvPr>
            <p:ph type="body" idx="1"/>
          </p:nvPr>
        </p:nvSpPr>
        <p:spPr>
          <a:xfrm>
            <a:off x="1243888" y="1759585"/>
            <a:ext cx="6699250" cy="15125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2/22/2024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14" y="322529"/>
            <a:ext cx="6929485" cy="1231106"/>
          </a:xfrm>
        </p:spPr>
        <p:txBody>
          <a:bodyPr/>
          <a:lstStyle/>
          <a:p>
            <a:pPr algn="ctr"/>
            <a:r>
              <a:rPr lang="tr-TR" sz="4000" dirty="0" smtClean="0"/>
              <a:t>2024 EK DERS EĞİTİM SLAYTLARI</a:t>
            </a:r>
            <a:endParaRPr lang="tr-TR" sz="4000" dirty="0"/>
          </a:p>
        </p:txBody>
      </p:sp>
      <p:sp>
        <p:nvSpPr>
          <p:cNvPr id="3" name="2 Metin Yer Tutucusu"/>
          <p:cNvSpPr>
            <a:spLocks noGrp="1"/>
          </p:cNvSpPr>
          <p:nvPr>
            <p:ph type="body" idx="1"/>
          </p:nvPr>
        </p:nvSpPr>
        <p:spPr>
          <a:xfrm>
            <a:off x="323528" y="2714620"/>
            <a:ext cx="8424936" cy="1846659"/>
          </a:xfrm>
        </p:spPr>
        <p:txBody>
          <a:bodyPr/>
          <a:lstStyle/>
          <a:p>
            <a:pPr algn="ctr"/>
            <a:r>
              <a:rPr lang="tr-TR" sz="4000" b="1" dirty="0" smtClean="0"/>
              <a:t>ESKİŞEHİR OSMANGAZİ ÜNİVERSİTESİ </a:t>
            </a:r>
            <a:r>
              <a:rPr lang="tr-TR" sz="4000" b="1" dirty="0" smtClean="0"/>
              <a:t>RAMAZAN </a:t>
            </a:r>
            <a:r>
              <a:rPr lang="tr-TR" sz="4000" b="1" dirty="0" smtClean="0"/>
              <a:t>YILMAZ</a:t>
            </a:r>
          </a:p>
          <a:p>
            <a:pPr algn="ctr"/>
            <a:r>
              <a:rPr lang="tr-TR" sz="4000" b="1" dirty="0" smtClean="0"/>
              <a:t>ŞEF</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148" y="322834"/>
            <a:ext cx="7936230" cy="391160"/>
          </a:xfrm>
          <a:prstGeom prst="rect">
            <a:avLst/>
          </a:prstGeom>
        </p:spPr>
        <p:txBody>
          <a:bodyPr vert="horz" wrap="square" lIns="0" tIns="12700" rIns="0" bIns="0" rtlCol="0">
            <a:spAutoFit/>
          </a:bodyPr>
          <a:lstStyle/>
          <a:p>
            <a:pPr marL="12700">
              <a:lnSpc>
                <a:spcPct val="100000"/>
              </a:lnSpc>
              <a:spcBef>
                <a:spcPts val="100"/>
              </a:spcBef>
            </a:pPr>
            <a:r>
              <a:rPr sz="2400" spc="-5" dirty="0"/>
              <a:t>İdari</a:t>
            </a:r>
            <a:r>
              <a:rPr sz="2400" spc="-20" dirty="0"/>
              <a:t> </a:t>
            </a:r>
            <a:r>
              <a:rPr sz="2400" spc="-10" dirty="0"/>
              <a:t>Görevi </a:t>
            </a:r>
            <a:r>
              <a:rPr sz="2400" spc="-5" dirty="0"/>
              <a:t>Bulunan</a:t>
            </a:r>
            <a:r>
              <a:rPr sz="2400" spc="25" dirty="0"/>
              <a:t> </a:t>
            </a:r>
            <a:r>
              <a:rPr sz="2400" spc="-5" dirty="0"/>
              <a:t>Akademisyenlerin</a:t>
            </a:r>
            <a:r>
              <a:rPr sz="2400" spc="-20" dirty="0"/>
              <a:t> </a:t>
            </a:r>
            <a:r>
              <a:rPr sz="2400" spc="-5" dirty="0"/>
              <a:t>Zorunlu</a:t>
            </a:r>
            <a:r>
              <a:rPr sz="2400" spc="25" dirty="0"/>
              <a:t> </a:t>
            </a:r>
            <a:r>
              <a:rPr sz="2400" spc="-10" dirty="0"/>
              <a:t>Ders</a:t>
            </a:r>
            <a:r>
              <a:rPr sz="2400" spc="-15" dirty="0"/>
              <a:t> </a:t>
            </a:r>
            <a:r>
              <a:rPr sz="2400" dirty="0"/>
              <a:t>Yükü</a:t>
            </a:r>
            <a:endParaRPr sz="2400"/>
          </a:p>
        </p:txBody>
      </p:sp>
      <p:sp>
        <p:nvSpPr>
          <p:cNvPr id="3" name="object 3"/>
          <p:cNvSpPr txBox="1"/>
          <p:nvPr/>
        </p:nvSpPr>
        <p:spPr>
          <a:xfrm>
            <a:off x="500034" y="857232"/>
            <a:ext cx="8075930" cy="1125180"/>
          </a:xfrm>
          <a:prstGeom prst="rect">
            <a:avLst/>
          </a:prstGeom>
        </p:spPr>
        <p:txBody>
          <a:bodyPr vert="horz" wrap="square" lIns="0" tIns="15240" rIns="0" bIns="0" rtlCol="0">
            <a:spAutoFit/>
          </a:bodyPr>
          <a:lstStyle/>
          <a:p>
            <a:pPr marL="12700" marR="5080" algn="just">
              <a:lnSpc>
                <a:spcPct val="98900"/>
              </a:lnSpc>
              <a:spcBef>
                <a:spcPts val="120"/>
              </a:spcBef>
            </a:pPr>
            <a:r>
              <a:rPr sz="1800" spc="-5" dirty="0" err="1" smtClean="0">
                <a:latin typeface="Times New Roman"/>
                <a:cs typeface="Times New Roman"/>
              </a:rPr>
              <a:t>Rektör</a:t>
            </a:r>
            <a:r>
              <a:rPr sz="1800" spc="-5" dirty="0">
                <a:latin typeface="Times New Roman"/>
                <a:cs typeface="Times New Roman"/>
              </a:rPr>
              <a:t>,</a:t>
            </a:r>
            <a:r>
              <a:rPr sz="1800" dirty="0">
                <a:latin typeface="Times New Roman"/>
                <a:cs typeface="Times New Roman"/>
              </a:rPr>
              <a:t> </a:t>
            </a:r>
            <a:r>
              <a:rPr sz="1800" spc="-5" dirty="0">
                <a:latin typeface="Times New Roman"/>
                <a:cs typeface="Times New Roman"/>
              </a:rPr>
              <a:t>rektör</a:t>
            </a:r>
            <a:r>
              <a:rPr sz="1800" dirty="0">
                <a:latin typeface="Times New Roman"/>
                <a:cs typeface="Times New Roman"/>
              </a:rPr>
              <a:t> </a:t>
            </a:r>
            <a:r>
              <a:rPr sz="1800" spc="-10" dirty="0">
                <a:latin typeface="Times New Roman"/>
                <a:cs typeface="Times New Roman"/>
              </a:rPr>
              <a:t>yardımcısı,</a:t>
            </a:r>
            <a:r>
              <a:rPr sz="1800" spc="-5" dirty="0">
                <a:latin typeface="Times New Roman"/>
                <a:cs typeface="Times New Roman"/>
              </a:rPr>
              <a:t> </a:t>
            </a:r>
            <a:r>
              <a:rPr sz="1800" dirty="0">
                <a:latin typeface="Times New Roman"/>
                <a:cs typeface="Times New Roman"/>
              </a:rPr>
              <a:t>dekan,</a:t>
            </a:r>
            <a:r>
              <a:rPr sz="1800" spc="5" dirty="0">
                <a:latin typeface="Times New Roman"/>
                <a:cs typeface="Times New Roman"/>
              </a:rPr>
              <a:t> </a:t>
            </a:r>
            <a:r>
              <a:rPr sz="1800" spc="-5" dirty="0">
                <a:latin typeface="Times New Roman"/>
                <a:cs typeface="Times New Roman"/>
              </a:rPr>
              <a:t>enstitü</a:t>
            </a:r>
            <a:r>
              <a:rPr sz="1800" dirty="0">
                <a:latin typeface="Times New Roman"/>
                <a:cs typeface="Times New Roman"/>
              </a:rPr>
              <a:t> </a:t>
            </a:r>
            <a:r>
              <a:rPr sz="1800" spc="-10" dirty="0">
                <a:latin typeface="Times New Roman"/>
                <a:cs typeface="Times New Roman"/>
              </a:rPr>
              <a:t>ve</a:t>
            </a:r>
            <a:r>
              <a:rPr sz="1800" spc="-5" dirty="0">
                <a:latin typeface="Times New Roman"/>
                <a:cs typeface="Times New Roman"/>
              </a:rPr>
              <a:t> yüksekokul</a:t>
            </a:r>
            <a:r>
              <a:rPr sz="1800" dirty="0">
                <a:latin typeface="Times New Roman"/>
                <a:cs typeface="Times New Roman"/>
              </a:rPr>
              <a:t> müdürlerinin</a:t>
            </a:r>
            <a:r>
              <a:rPr sz="1800" spc="5" dirty="0">
                <a:latin typeface="Times New Roman"/>
                <a:cs typeface="Times New Roman"/>
              </a:rPr>
              <a:t> </a:t>
            </a:r>
            <a:r>
              <a:rPr sz="1800" spc="-5" dirty="0">
                <a:latin typeface="Times New Roman"/>
                <a:cs typeface="Times New Roman"/>
              </a:rPr>
              <a:t>ders</a:t>
            </a:r>
            <a:r>
              <a:rPr sz="1800" dirty="0">
                <a:latin typeface="Times New Roman"/>
                <a:cs typeface="Times New Roman"/>
              </a:rPr>
              <a:t> </a:t>
            </a:r>
            <a:r>
              <a:rPr sz="1800" spc="-10" dirty="0">
                <a:latin typeface="Times New Roman"/>
                <a:cs typeface="Times New Roman"/>
              </a:rPr>
              <a:t>verme </a:t>
            </a:r>
            <a:r>
              <a:rPr sz="1800" spc="-5" dirty="0">
                <a:latin typeface="Times New Roman"/>
                <a:cs typeface="Times New Roman"/>
              </a:rPr>
              <a:t> yükümlülüğü yoktur. </a:t>
            </a:r>
            <a:endParaRPr lang="tr-TR" sz="1800" spc="-5" dirty="0" smtClean="0">
              <a:latin typeface="Times New Roman"/>
              <a:cs typeface="Times New Roman"/>
            </a:endParaRPr>
          </a:p>
          <a:p>
            <a:pPr marL="12700" marR="5080" algn="just">
              <a:lnSpc>
                <a:spcPct val="98900"/>
              </a:lnSpc>
              <a:spcBef>
                <a:spcPts val="120"/>
              </a:spcBef>
            </a:pPr>
            <a:r>
              <a:rPr sz="1800" spc="-10" dirty="0" err="1" smtClean="0">
                <a:latin typeface="Times New Roman"/>
                <a:cs typeface="Times New Roman"/>
              </a:rPr>
              <a:t>Dekan</a:t>
            </a:r>
            <a:r>
              <a:rPr sz="1800" spc="-10" dirty="0" smtClean="0">
                <a:latin typeface="Times New Roman"/>
                <a:cs typeface="Times New Roman"/>
              </a:rPr>
              <a:t> </a:t>
            </a:r>
            <a:r>
              <a:rPr sz="1800" spc="-5" dirty="0">
                <a:latin typeface="Times New Roman"/>
                <a:cs typeface="Times New Roman"/>
              </a:rPr>
              <a:t>yardımcıları, enstitü </a:t>
            </a:r>
            <a:r>
              <a:rPr sz="1800" spc="-10" dirty="0">
                <a:latin typeface="Times New Roman"/>
                <a:cs typeface="Times New Roman"/>
              </a:rPr>
              <a:t>ve </a:t>
            </a:r>
            <a:r>
              <a:rPr sz="1800" spc="-5" dirty="0">
                <a:latin typeface="Times New Roman"/>
                <a:cs typeface="Times New Roman"/>
              </a:rPr>
              <a:t>yüksekokul müdür </a:t>
            </a:r>
            <a:r>
              <a:rPr sz="1800" spc="-10" dirty="0">
                <a:latin typeface="Times New Roman"/>
                <a:cs typeface="Times New Roman"/>
              </a:rPr>
              <a:t>yardımcıları ve </a:t>
            </a:r>
            <a:r>
              <a:rPr sz="1800" spc="-5" dirty="0">
                <a:latin typeface="Times New Roman"/>
                <a:cs typeface="Times New Roman"/>
              </a:rPr>
              <a:t> </a:t>
            </a:r>
            <a:r>
              <a:rPr sz="1800" dirty="0">
                <a:latin typeface="Times New Roman"/>
                <a:cs typeface="Times New Roman"/>
              </a:rPr>
              <a:t>bölüm</a:t>
            </a:r>
            <a:r>
              <a:rPr sz="1800" spc="-25" dirty="0">
                <a:latin typeface="Times New Roman"/>
                <a:cs typeface="Times New Roman"/>
              </a:rPr>
              <a:t> </a:t>
            </a:r>
            <a:r>
              <a:rPr sz="1800" spc="-5" dirty="0">
                <a:latin typeface="Times New Roman"/>
                <a:cs typeface="Times New Roman"/>
              </a:rPr>
              <a:t>başkanları, haftada</a:t>
            </a:r>
            <a:r>
              <a:rPr sz="1800" dirty="0">
                <a:latin typeface="Times New Roman"/>
                <a:cs typeface="Times New Roman"/>
              </a:rPr>
              <a:t> </a:t>
            </a:r>
            <a:r>
              <a:rPr sz="1800" spc="-5" dirty="0">
                <a:latin typeface="Times New Roman"/>
                <a:cs typeface="Times New Roman"/>
              </a:rPr>
              <a:t>asgari</a:t>
            </a:r>
            <a:r>
              <a:rPr sz="1800" spc="20" dirty="0">
                <a:latin typeface="Times New Roman"/>
                <a:cs typeface="Times New Roman"/>
              </a:rPr>
              <a:t> </a:t>
            </a:r>
            <a:r>
              <a:rPr sz="1800" dirty="0">
                <a:latin typeface="Times New Roman"/>
                <a:cs typeface="Times New Roman"/>
              </a:rPr>
              <a:t>beş </a:t>
            </a:r>
            <a:r>
              <a:rPr sz="1800" spc="-10" dirty="0">
                <a:latin typeface="Times New Roman"/>
                <a:cs typeface="Times New Roman"/>
              </a:rPr>
              <a:t>saat</a:t>
            </a:r>
            <a:r>
              <a:rPr sz="1800" spc="10" dirty="0">
                <a:latin typeface="Times New Roman"/>
                <a:cs typeface="Times New Roman"/>
              </a:rPr>
              <a:t> </a:t>
            </a:r>
            <a:r>
              <a:rPr sz="1800" spc="-5" dirty="0">
                <a:latin typeface="Times New Roman"/>
                <a:cs typeface="Times New Roman"/>
              </a:rPr>
              <a:t>ders</a:t>
            </a:r>
            <a:r>
              <a:rPr sz="1800" dirty="0">
                <a:latin typeface="Times New Roman"/>
                <a:cs typeface="Times New Roman"/>
              </a:rPr>
              <a:t> </a:t>
            </a:r>
            <a:r>
              <a:rPr sz="1800" spc="-10" dirty="0">
                <a:latin typeface="Times New Roman"/>
                <a:cs typeface="Times New Roman"/>
              </a:rPr>
              <a:t>vermekle</a:t>
            </a:r>
            <a:r>
              <a:rPr sz="1800" spc="35" dirty="0">
                <a:latin typeface="Times New Roman"/>
                <a:cs typeface="Times New Roman"/>
              </a:rPr>
              <a:t> </a:t>
            </a:r>
            <a:r>
              <a:rPr sz="1800" spc="-5" dirty="0">
                <a:latin typeface="Times New Roman"/>
                <a:cs typeface="Times New Roman"/>
              </a:rPr>
              <a:t>yükümlüdür.</a:t>
            </a:r>
            <a:endParaRPr sz="1800" dirty="0">
              <a:latin typeface="Times New Roman"/>
              <a:cs typeface="Times New Roman"/>
            </a:endParaRPr>
          </a:p>
        </p:txBody>
      </p:sp>
      <p:sp>
        <p:nvSpPr>
          <p:cNvPr id="4" name="object 4"/>
          <p:cNvSpPr txBox="1"/>
          <p:nvPr/>
        </p:nvSpPr>
        <p:spPr>
          <a:xfrm>
            <a:off x="536244" y="2890520"/>
            <a:ext cx="5817235" cy="299720"/>
          </a:xfrm>
          <a:prstGeom prst="rect">
            <a:avLst/>
          </a:prstGeom>
        </p:spPr>
        <p:txBody>
          <a:bodyPr vert="horz" wrap="square" lIns="0" tIns="12700" rIns="0" bIns="0" rtlCol="0">
            <a:spAutoFit/>
          </a:bodyPr>
          <a:lstStyle/>
          <a:p>
            <a:pPr marL="12700" algn="ctr">
              <a:lnSpc>
                <a:spcPct val="100000"/>
              </a:lnSpc>
              <a:spcBef>
                <a:spcPts val="100"/>
              </a:spcBef>
              <a:tabLst>
                <a:tab pos="923925" algn="l"/>
                <a:tab pos="1759585" algn="l"/>
                <a:tab pos="2604135" algn="l"/>
                <a:tab pos="3049270" algn="l"/>
                <a:tab pos="4335780" algn="l"/>
                <a:tab pos="5574030" algn="l"/>
              </a:tabLst>
            </a:pPr>
            <a:r>
              <a:rPr sz="1800" dirty="0">
                <a:latin typeface="Times New Roman"/>
                <a:cs typeface="Times New Roman"/>
              </a:rPr>
              <a:t>R</a:t>
            </a:r>
            <a:r>
              <a:rPr sz="1800" spc="-10" dirty="0">
                <a:latin typeface="Times New Roman"/>
                <a:cs typeface="Times New Roman"/>
              </a:rPr>
              <a:t>e</a:t>
            </a:r>
            <a:r>
              <a:rPr sz="1800" spc="-15" dirty="0">
                <a:latin typeface="Times New Roman"/>
                <a:cs typeface="Times New Roman"/>
              </a:rPr>
              <a:t>k</a:t>
            </a:r>
            <a:r>
              <a:rPr sz="1800" dirty="0">
                <a:latin typeface="Times New Roman"/>
                <a:cs typeface="Times New Roman"/>
              </a:rPr>
              <a:t>t</a:t>
            </a:r>
            <a:r>
              <a:rPr sz="1800" spc="10" dirty="0">
                <a:latin typeface="Times New Roman"/>
                <a:cs typeface="Times New Roman"/>
              </a:rPr>
              <a:t>ö</a:t>
            </a:r>
            <a:r>
              <a:rPr sz="1800" dirty="0">
                <a:latin typeface="Times New Roman"/>
                <a:cs typeface="Times New Roman"/>
              </a:rPr>
              <a:t>r,	</a:t>
            </a:r>
            <a:r>
              <a:rPr sz="1800" spc="10" dirty="0">
                <a:latin typeface="Times New Roman"/>
                <a:cs typeface="Times New Roman"/>
              </a:rPr>
              <a:t>d</a:t>
            </a:r>
            <a:r>
              <a:rPr sz="1800" spc="-10" dirty="0">
                <a:latin typeface="Times New Roman"/>
                <a:cs typeface="Times New Roman"/>
              </a:rPr>
              <a:t>e</a:t>
            </a:r>
            <a:r>
              <a:rPr sz="1800" spc="-15" dirty="0">
                <a:latin typeface="Times New Roman"/>
                <a:cs typeface="Times New Roman"/>
              </a:rPr>
              <a:t>k</a:t>
            </a:r>
            <a:r>
              <a:rPr sz="1800" spc="-10" dirty="0">
                <a:latin typeface="Times New Roman"/>
                <a:cs typeface="Times New Roman"/>
              </a:rPr>
              <a:t>a</a:t>
            </a:r>
            <a:r>
              <a:rPr sz="1800" spc="10" dirty="0">
                <a:latin typeface="Times New Roman"/>
                <a:cs typeface="Times New Roman"/>
              </a:rPr>
              <a:t>n</a:t>
            </a:r>
            <a:r>
              <a:rPr sz="1800" dirty="0">
                <a:latin typeface="Times New Roman"/>
                <a:cs typeface="Times New Roman"/>
              </a:rPr>
              <a:t>,	</a:t>
            </a:r>
            <a:r>
              <a:rPr sz="1800" spc="-10" dirty="0">
                <a:latin typeface="Times New Roman"/>
                <a:cs typeface="Times New Roman"/>
              </a:rPr>
              <a:t>e</a:t>
            </a:r>
            <a:r>
              <a:rPr sz="1800" spc="10" dirty="0">
                <a:latin typeface="Times New Roman"/>
                <a:cs typeface="Times New Roman"/>
              </a:rPr>
              <a:t>n</a:t>
            </a:r>
            <a:r>
              <a:rPr sz="1800" spc="-5" dirty="0">
                <a:latin typeface="Times New Roman"/>
                <a:cs typeface="Times New Roman"/>
              </a:rPr>
              <a:t>sti</a:t>
            </a:r>
            <a:r>
              <a:rPr sz="1800" dirty="0">
                <a:latin typeface="Times New Roman"/>
                <a:cs typeface="Times New Roman"/>
              </a:rPr>
              <a:t>tü	</a:t>
            </a:r>
            <a:r>
              <a:rPr sz="1800" spc="-15" dirty="0">
                <a:latin typeface="Times New Roman"/>
                <a:cs typeface="Times New Roman"/>
              </a:rPr>
              <a:t>v</a:t>
            </a:r>
            <a:r>
              <a:rPr sz="1800" dirty="0">
                <a:latin typeface="Times New Roman"/>
                <a:cs typeface="Times New Roman"/>
              </a:rPr>
              <a:t>e	</a:t>
            </a:r>
            <a:r>
              <a:rPr sz="1800" spc="-40" dirty="0">
                <a:latin typeface="Times New Roman"/>
                <a:cs typeface="Times New Roman"/>
              </a:rPr>
              <a:t>y</a:t>
            </a:r>
            <a:r>
              <a:rPr sz="1800" spc="10" dirty="0">
                <a:latin typeface="Times New Roman"/>
                <a:cs typeface="Times New Roman"/>
              </a:rPr>
              <a:t>ük</a:t>
            </a:r>
            <a:r>
              <a:rPr sz="1800" spc="-5" dirty="0">
                <a:latin typeface="Times New Roman"/>
                <a:cs typeface="Times New Roman"/>
              </a:rPr>
              <a:t>s</a:t>
            </a:r>
            <a:r>
              <a:rPr sz="1800" spc="-20" dirty="0">
                <a:latin typeface="Times New Roman"/>
                <a:cs typeface="Times New Roman"/>
              </a:rPr>
              <a:t>e</a:t>
            </a:r>
            <a:r>
              <a:rPr sz="1800" spc="-15" dirty="0">
                <a:latin typeface="Times New Roman"/>
                <a:cs typeface="Times New Roman"/>
              </a:rPr>
              <a:t>k</a:t>
            </a:r>
            <a:r>
              <a:rPr sz="1800" spc="10" dirty="0">
                <a:latin typeface="Times New Roman"/>
                <a:cs typeface="Times New Roman"/>
              </a:rPr>
              <a:t>o</a:t>
            </a:r>
            <a:r>
              <a:rPr sz="1800" spc="-15" dirty="0">
                <a:latin typeface="Times New Roman"/>
                <a:cs typeface="Times New Roman"/>
              </a:rPr>
              <a:t>k</a:t>
            </a:r>
            <a:r>
              <a:rPr sz="1800" spc="10" dirty="0">
                <a:latin typeface="Times New Roman"/>
                <a:cs typeface="Times New Roman"/>
              </a:rPr>
              <a:t>u</a:t>
            </a:r>
            <a:r>
              <a:rPr sz="1800" dirty="0">
                <a:latin typeface="Times New Roman"/>
                <a:cs typeface="Times New Roman"/>
              </a:rPr>
              <a:t>l	</a:t>
            </a:r>
            <a:r>
              <a:rPr sz="1800" spc="-35" dirty="0">
                <a:latin typeface="Times New Roman"/>
                <a:cs typeface="Times New Roman"/>
              </a:rPr>
              <a:t>m</a:t>
            </a:r>
            <a:r>
              <a:rPr sz="1800" spc="10" dirty="0">
                <a:latin typeface="Times New Roman"/>
                <a:cs typeface="Times New Roman"/>
              </a:rPr>
              <a:t>üdü</a:t>
            </a:r>
            <a:r>
              <a:rPr sz="1800" dirty="0">
                <a:latin typeface="Times New Roman"/>
                <a:cs typeface="Times New Roman"/>
              </a:rPr>
              <a:t>rl</a:t>
            </a:r>
            <a:r>
              <a:rPr sz="1800" spc="10" dirty="0">
                <a:latin typeface="Times New Roman"/>
                <a:cs typeface="Times New Roman"/>
              </a:rPr>
              <a:t>ü</a:t>
            </a:r>
            <a:r>
              <a:rPr sz="1800" spc="-15" dirty="0">
                <a:latin typeface="Times New Roman"/>
                <a:cs typeface="Times New Roman"/>
              </a:rPr>
              <a:t>ğ</a:t>
            </a:r>
            <a:r>
              <a:rPr sz="1800" dirty="0">
                <a:latin typeface="Times New Roman"/>
                <a:cs typeface="Times New Roman"/>
              </a:rPr>
              <a:t>ü	ile</a:t>
            </a:r>
          </a:p>
        </p:txBody>
      </p:sp>
      <p:sp>
        <p:nvSpPr>
          <p:cNvPr id="5" name="object 5"/>
          <p:cNvSpPr txBox="1"/>
          <p:nvPr/>
        </p:nvSpPr>
        <p:spPr>
          <a:xfrm>
            <a:off x="6557898" y="2890520"/>
            <a:ext cx="2052955" cy="299720"/>
          </a:xfrm>
          <a:prstGeom prst="rect">
            <a:avLst/>
          </a:prstGeom>
        </p:spPr>
        <p:txBody>
          <a:bodyPr vert="horz" wrap="square" lIns="0" tIns="12700" rIns="0" bIns="0" rtlCol="0">
            <a:spAutoFit/>
          </a:bodyPr>
          <a:lstStyle/>
          <a:p>
            <a:pPr marL="12700">
              <a:lnSpc>
                <a:spcPct val="100000"/>
              </a:lnSpc>
              <a:spcBef>
                <a:spcPts val="100"/>
              </a:spcBef>
              <a:tabLst>
                <a:tab pos="884555" algn="l"/>
              </a:tabLst>
            </a:pPr>
            <a:r>
              <a:rPr sz="1800" dirty="0">
                <a:latin typeface="Times New Roman"/>
                <a:cs typeface="Times New Roman"/>
              </a:rPr>
              <a:t>bölüm	</a:t>
            </a:r>
            <a:r>
              <a:rPr sz="1800" spc="-5" dirty="0">
                <a:latin typeface="Times New Roman"/>
                <a:cs typeface="Times New Roman"/>
              </a:rPr>
              <a:t>başkanlığına</a:t>
            </a:r>
            <a:endParaRPr sz="1800" dirty="0">
              <a:latin typeface="Times New Roman"/>
              <a:cs typeface="Times New Roman"/>
            </a:endParaRPr>
          </a:p>
        </p:txBody>
      </p:sp>
      <p:sp>
        <p:nvSpPr>
          <p:cNvPr id="6" name="object 6"/>
          <p:cNvSpPr txBox="1"/>
          <p:nvPr/>
        </p:nvSpPr>
        <p:spPr>
          <a:xfrm>
            <a:off x="536244" y="3164840"/>
            <a:ext cx="80733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Yükseköğretim</a:t>
            </a:r>
            <a:r>
              <a:rPr sz="1800" spc="465" dirty="0">
                <a:latin typeface="Times New Roman"/>
                <a:cs typeface="Times New Roman"/>
              </a:rPr>
              <a:t> </a:t>
            </a:r>
            <a:r>
              <a:rPr sz="1800" dirty="0">
                <a:latin typeface="Times New Roman"/>
                <a:cs typeface="Times New Roman"/>
              </a:rPr>
              <a:t>Kanunda</a:t>
            </a:r>
            <a:r>
              <a:rPr sz="1800" spc="495" dirty="0">
                <a:latin typeface="Times New Roman"/>
                <a:cs typeface="Times New Roman"/>
              </a:rPr>
              <a:t> </a:t>
            </a:r>
            <a:r>
              <a:rPr sz="1800" spc="-5" dirty="0">
                <a:latin typeface="Times New Roman"/>
                <a:cs typeface="Times New Roman"/>
              </a:rPr>
              <a:t>belirtilen</a:t>
            </a:r>
            <a:r>
              <a:rPr sz="1800" spc="509" dirty="0">
                <a:latin typeface="Times New Roman"/>
                <a:cs typeface="Times New Roman"/>
              </a:rPr>
              <a:t> </a:t>
            </a:r>
            <a:r>
              <a:rPr sz="1800" spc="-5" dirty="0">
                <a:latin typeface="Times New Roman"/>
                <a:cs typeface="Times New Roman"/>
              </a:rPr>
              <a:t>şekilde</a:t>
            </a:r>
            <a:r>
              <a:rPr sz="1800" spc="490" dirty="0">
                <a:latin typeface="Times New Roman"/>
                <a:cs typeface="Times New Roman"/>
              </a:rPr>
              <a:t> </a:t>
            </a:r>
            <a:r>
              <a:rPr sz="1800" spc="-5" dirty="0">
                <a:latin typeface="Times New Roman"/>
                <a:cs typeface="Times New Roman"/>
              </a:rPr>
              <a:t>usulüne</a:t>
            </a:r>
            <a:r>
              <a:rPr sz="1800" spc="490" dirty="0">
                <a:latin typeface="Times New Roman"/>
                <a:cs typeface="Times New Roman"/>
              </a:rPr>
              <a:t> </a:t>
            </a:r>
            <a:r>
              <a:rPr sz="1800" spc="-10" dirty="0">
                <a:latin typeface="Times New Roman"/>
                <a:cs typeface="Times New Roman"/>
              </a:rPr>
              <a:t>uygun</a:t>
            </a:r>
            <a:r>
              <a:rPr sz="1800" spc="509" dirty="0">
                <a:latin typeface="Times New Roman"/>
                <a:cs typeface="Times New Roman"/>
              </a:rPr>
              <a:t> </a:t>
            </a:r>
            <a:r>
              <a:rPr sz="1800" spc="-5" dirty="0">
                <a:latin typeface="Times New Roman"/>
                <a:cs typeface="Times New Roman"/>
              </a:rPr>
              <a:t>olarak</a:t>
            </a:r>
            <a:r>
              <a:rPr sz="1800" spc="505" dirty="0">
                <a:latin typeface="Times New Roman"/>
                <a:cs typeface="Times New Roman"/>
              </a:rPr>
              <a:t> </a:t>
            </a:r>
            <a:r>
              <a:rPr sz="1800" spc="-10" dirty="0">
                <a:latin typeface="Times New Roman"/>
                <a:cs typeface="Times New Roman"/>
              </a:rPr>
              <a:t>yapılan</a:t>
            </a:r>
            <a:r>
              <a:rPr sz="1800" spc="509" dirty="0">
                <a:latin typeface="Times New Roman"/>
                <a:cs typeface="Times New Roman"/>
              </a:rPr>
              <a:t> </a:t>
            </a:r>
            <a:r>
              <a:rPr sz="1800" spc="-10" dirty="0">
                <a:latin typeface="Times New Roman"/>
                <a:cs typeface="Times New Roman"/>
              </a:rPr>
              <a:t>vekaleten</a:t>
            </a:r>
            <a:endParaRPr sz="1800" dirty="0">
              <a:latin typeface="Times New Roman"/>
              <a:cs typeface="Times New Roman"/>
            </a:endParaRPr>
          </a:p>
        </p:txBody>
      </p:sp>
      <p:sp>
        <p:nvSpPr>
          <p:cNvPr id="7" name="object 7"/>
          <p:cNvSpPr txBox="1"/>
          <p:nvPr/>
        </p:nvSpPr>
        <p:spPr>
          <a:xfrm>
            <a:off x="2253360" y="3470097"/>
            <a:ext cx="1377950" cy="274955"/>
          </a:xfrm>
          <a:prstGeom prst="rect">
            <a:avLst/>
          </a:prstGeom>
          <a:solidFill>
            <a:srgbClr val="FFFF00"/>
          </a:solidFill>
        </p:spPr>
        <p:txBody>
          <a:bodyPr vert="horz" wrap="square" lIns="0" tIns="0" rIns="0" bIns="0" rtlCol="0">
            <a:spAutoFit/>
          </a:bodyPr>
          <a:lstStyle/>
          <a:p>
            <a:pPr>
              <a:lnSpc>
                <a:spcPts val="1995"/>
              </a:lnSpc>
              <a:tabLst>
                <a:tab pos="593725" algn="l"/>
                <a:tab pos="1297305" algn="l"/>
              </a:tabLst>
            </a:pPr>
            <a:r>
              <a:rPr sz="1800" spc="20" dirty="0">
                <a:solidFill>
                  <a:srgbClr val="043092"/>
                </a:solidFill>
                <a:latin typeface="Times New Roman"/>
                <a:cs typeface="Times New Roman"/>
              </a:rPr>
              <a:t>(</a:t>
            </a:r>
            <a:r>
              <a:rPr sz="1800" spc="-5" dirty="0">
                <a:solidFill>
                  <a:srgbClr val="043092"/>
                </a:solidFill>
                <a:latin typeface="Times New Roman"/>
                <a:cs typeface="Times New Roman"/>
              </a:rPr>
              <a:t>A</a:t>
            </a:r>
            <a:r>
              <a:rPr sz="1800" spc="-15" dirty="0">
                <a:solidFill>
                  <a:srgbClr val="043092"/>
                </a:solidFill>
                <a:latin typeface="Times New Roman"/>
                <a:cs typeface="Times New Roman"/>
              </a:rPr>
              <a:t>s</a:t>
            </a:r>
            <a:r>
              <a:rPr sz="1800" dirty="0">
                <a:solidFill>
                  <a:srgbClr val="043092"/>
                </a:solidFill>
                <a:latin typeface="Times New Roman"/>
                <a:cs typeface="Times New Roman"/>
              </a:rPr>
              <a:t>li	</a:t>
            </a:r>
            <a:r>
              <a:rPr sz="1800" spc="-35" dirty="0">
                <a:solidFill>
                  <a:srgbClr val="043092"/>
                </a:solidFill>
                <a:latin typeface="Times New Roman"/>
                <a:cs typeface="Times New Roman"/>
              </a:rPr>
              <a:t>G</a:t>
            </a:r>
            <a:r>
              <a:rPr sz="1800" spc="10" dirty="0">
                <a:solidFill>
                  <a:srgbClr val="043092"/>
                </a:solidFill>
                <a:latin typeface="Times New Roman"/>
                <a:cs typeface="Times New Roman"/>
              </a:rPr>
              <a:t>ö</a:t>
            </a:r>
            <a:r>
              <a:rPr sz="1800" dirty="0">
                <a:solidFill>
                  <a:srgbClr val="043092"/>
                </a:solidFill>
                <a:latin typeface="Times New Roman"/>
                <a:cs typeface="Times New Roman"/>
              </a:rPr>
              <a:t>r</a:t>
            </a:r>
            <a:r>
              <a:rPr sz="1800" spc="15" dirty="0">
                <a:solidFill>
                  <a:srgbClr val="043092"/>
                </a:solidFill>
                <a:latin typeface="Times New Roman"/>
                <a:cs typeface="Times New Roman"/>
              </a:rPr>
              <a:t>e</a:t>
            </a:r>
            <a:r>
              <a:rPr sz="1800" dirty="0">
                <a:solidFill>
                  <a:srgbClr val="043092"/>
                </a:solidFill>
                <a:latin typeface="Times New Roman"/>
                <a:cs typeface="Times New Roman"/>
              </a:rPr>
              <a:t>v	)</a:t>
            </a:r>
            <a:endParaRPr sz="1800">
              <a:latin typeface="Times New Roman"/>
              <a:cs typeface="Times New Roman"/>
            </a:endParaRPr>
          </a:p>
        </p:txBody>
      </p:sp>
      <p:sp>
        <p:nvSpPr>
          <p:cNvPr id="8" name="object 8"/>
          <p:cNvSpPr txBox="1"/>
          <p:nvPr/>
        </p:nvSpPr>
        <p:spPr>
          <a:xfrm>
            <a:off x="536244" y="3436366"/>
            <a:ext cx="6395720" cy="299720"/>
          </a:xfrm>
          <a:prstGeom prst="rect">
            <a:avLst/>
          </a:prstGeom>
        </p:spPr>
        <p:txBody>
          <a:bodyPr vert="horz" wrap="square" lIns="0" tIns="12700" rIns="0" bIns="0" rtlCol="0">
            <a:spAutoFit/>
          </a:bodyPr>
          <a:lstStyle/>
          <a:p>
            <a:pPr marL="12700">
              <a:lnSpc>
                <a:spcPct val="100000"/>
              </a:lnSpc>
              <a:spcBef>
                <a:spcPts val="100"/>
              </a:spcBef>
              <a:tabLst>
                <a:tab pos="3228975" algn="l"/>
                <a:tab pos="4215765" algn="l"/>
                <a:tab pos="4653915" algn="l"/>
                <a:tab pos="5445760" algn="l"/>
              </a:tabLst>
            </a:pPr>
            <a:r>
              <a:rPr sz="1800" spc="-15" dirty="0">
                <a:latin typeface="Times New Roman"/>
                <a:cs typeface="Times New Roman"/>
              </a:rPr>
              <a:t>g</a:t>
            </a:r>
            <a:r>
              <a:rPr sz="1800" spc="10" dirty="0">
                <a:latin typeface="Times New Roman"/>
                <a:cs typeface="Times New Roman"/>
              </a:rPr>
              <a:t>ö</a:t>
            </a:r>
            <a:r>
              <a:rPr sz="1800" dirty="0">
                <a:latin typeface="Times New Roman"/>
                <a:cs typeface="Times New Roman"/>
              </a:rPr>
              <a:t>r</a:t>
            </a:r>
            <a:r>
              <a:rPr sz="1800" spc="-10" dirty="0">
                <a:latin typeface="Times New Roman"/>
                <a:cs typeface="Times New Roman"/>
              </a:rPr>
              <a:t>e</a:t>
            </a:r>
            <a:r>
              <a:rPr sz="1800" spc="-15" dirty="0">
                <a:latin typeface="Times New Roman"/>
                <a:cs typeface="Times New Roman"/>
              </a:rPr>
              <a:t>v</a:t>
            </a:r>
            <a:r>
              <a:rPr sz="1800" dirty="0">
                <a:latin typeface="Times New Roman"/>
                <a:cs typeface="Times New Roman"/>
              </a:rPr>
              <a:t>le</a:t>
            </a:r>
            <a:r>
              <a:rPr sz="1800" spc="5" dirty="0">
                <a:latin typeface="Times New Roman"/>
                <a:cs typeface="Times New Roman"/>
              </a:rPr>
              <a:t>n</a:t>
            </a:r>
            <a:r>
              <a:rPr sz="1800" spc="10" dirty="0">
                <a:latin typeface="Times New Roman"/>
                <a:cs typeface="Times New Roman"/>
              </a:rPr>
              <a:t>d</a:t>
            </a:r>
            <a:r>
              <a:rPr sz="1800" dirty="0">
                <a:latin typeface="Times New Roman"/>
                <a:cs typeface="Times New Roman"/>
              </a:rPr>
              <a:t>ir</a:t>
            </a:r>
            <a:r>
              <a:rPr sz="1800" spc="-30" dirty="0">
                <a:latin typeface="Times New Roman"/>
                <a:cs typeface="Times New Roman"/>
              </a:rPr>
              <a:t>m</a:t>
            </a:r>
            <a:r>
              <a:rPr sz="1800" spc="-10" dirty="0">
                <a:latin typeface="Times New Roman"/>
                <a:cs typeface="Times New Roman"/>
              </a:rPr>
              <a:t>e</a:t>
            </a:r>
            <a:r>
              <a:rPr sz="1800" dirty="0">
                <a:latin typeface="Times New Roman"/>
                <a:cs typeface="Times New Roman"/>
              </a:rPr>
              <a:t>ler	</a:t>
            </a:r>
            <a:r>
              <a:rPr sz="1800" spc="10" dirty="0">
                <a:latin typeface="Times New Roman"/>
                <a:cs typeface="Times New Roman"/>
              </a:rPr>
              <a:t>h</a:t>
            </a:r>
            <a:r>
              <a:rPr sz="1800" spc="-10" dirty="0">
                <a:latin typeface="Times New Roman"/>
                <a:cs typeface="Times New Roman"/>
              </a:rPr>
              <a:t>a</a:t>
            </a:r>
            <a:r>
              <a:rPr sz="1800" dirty="0">
                <a:latin typeface="Times New Roman"/>
                <a:cs typeface="Times New Roman"/>
              </a:rPr>
              <a:t>rici</a:t>
            </a:r>
            <a:r>
              <a:rPr sz="1800" spc="10" dirty="0">
                <a:latin typeface="Times New Roman"/>
                <a:cs typeface="Times New Roman"/>
              </a:rPr>
              <a:t>nd</a:t>
            </a:r>
            <a:r>
              <a:rPr sz="1800" dirty="0">
                <a:latin typeface="Times New Roman"/>
                <a:cs typeface="Times New Roman"/>
              </a:rPr>
              <a:t>e	</a:t>
            </a:r>
            <a:r>
              <a:rPr sz="1800" spc="-5" dirty="0">
                <a:latin typeface="Times New Roman"/>
                <a:cs typeface="Times New Roman"/>
              </a:rPr>
              <a:t>s</a:t>
            </a:r>
            <a:r>
              <a:rPr sz="1800" dirty="0">
                <a:latin typeface="Times New Roman"/>
                <a:cs typeface="Times New Roman"/>
              </a:rPr>
              <a:t>öz	</a:t>
            </a:r>
            <a:r>
              <a:rPr sz="1800" spc="-15" dirty="0">
                <a:latin typeface="Times New Roman"/>
                <a:cs typeface="Times New Roman"/>
              </a:rPr>
              <a:t>ko</a:t>
            </a:r>
            <a:r>
              <a:rPr sz="1800" spc="10" dirty="0">
                <a:latin typeface="Times New Roman"/>
                <a:cs typeface="Times New Roman"/>
              </a:rPr>
              <a:t>nu</a:t>
            </a:r>
            <a:r>
              <a:rPr sz="1800" spc="-35" dirty="0">
                <a:latin typeface="Times New Roman"/>
                <a:cs typeface="Times New Roman"/>
              </a:rPr>
              <a:t>s</a:t>
            </a:r>
            <a:r>
              <a:rPr sz="1800" dirty="0">
                <a:latin typeface="Times New Roman"/>
                <a:cs typeface="Times New Roman"/>
              </a:rPr>
              <a:t>u	</a:t>
            </a:r>
            <a:r>
              <a:rPr sz="1800" spc="-15" dirty="0">
                <a:latin typeface="Times New Roman"/>
                <a:cs typeface="Times New Roman"/>
              </a:rPr>
              <a:t>g</a:t>
            </a:r>
            <a:r>
              <a:rPr sz="1800" spc="10" dirty="0">
                <a:latin typeface="Times New Roman"/>
                <a:cs typeface="Times New Roman"/>
              </a:rPr>
              <a:t>ö</a:t>
            </a:r>
            <a:r>
              <a:rPr sz="1800" dirty="0">
                <a:latin typeface="Times New Roman"/>
                <a:cs typeface="Times New Roman"/>
              </a:rPr>
              <a:t>r</a:t>
            </a:r>
            <a:r>
              <a:rPr sz="1800" spc="-10" dirty="0">
                <a:latin typeface="Times New Roman"/>
                <a:cs typeface="Times New Roman"/>
              </a:rPr>
              <a:t>e</a:t>
            </a:r>
            <a:r>
              <a:rPr sz="1800" spc="-15" dirty="0">
                <a:latin typeface="Times New Roman"/>
                <a:cs typeface="Times New Roman"/>
              </a:rPr>
              <a:t>v</a:t>
            </a:r>
            <a:r>
              <a:rPr sz="1800" dirty="0">
                <a:latin typeface="Times New Roman"/>
                <a:cs typeface="Times New Roman"/>
              </a:rPr>
              <a:t>lerin</a:t>
            </a:r>
          </a:p>
        </p:txBody>
      </p:sp>
      <p:sp>
        <p:nvSpPr>
          <p:cNvPr id="9" name="object 9"/>
          <p:cNvSpPr txBox="1"/>
          <p:nvPr/>
        </p:nvSpPr>
        <p:spPr>
          <a:xfrm>
            <a:off x="7058532" y="3470097"/>
            <a:ext cx="1543050" cy="266065"/>
          </a:xfrm>
          <a:prstGeom prst="rect">
            <a:avLst/>
          </a:prstGeom>
          <a:solidFill>
            <a:srgbClr val="FFFF00"/>
          </a:solidFill>
        </p:spPr>
        <p:txBody>
          <a:bodyPr vert="horz" wrap="square" lIns="0" tIns="0" rIns="0" bIns="0" rtlCol="0">
            <a:spAutoFit/>
          </a:bodyPr>
          <a:lstStyle/>
          <a:p>
            <a:pPr>
              <a:lnSpc>
                <a:spcPts val="1995"/>
              </a:lnSpc>
              <a:tabLst>
                <a:tab pos="624205" algn="l"/>
                <a:tab pos="1324610" algn="l"/>
              </a:tabLst>
            </a:pPr>
            <a:r>
              <a:rPr sz="1800" dirty="0">
                <a:latin typeface="Times New Roman"/>
                <a:cs typeface="Times New Roman"/>
              </a:rPr>
              <a:t>(İ</a:t>
            </a:r>
            <a:r>
              <a:rPr sz="1800" spc="-10" dirty="0">
                <a:latin typeface="Times New Roman"/>
                <a:cs typeface="Times New Roman"/>
              </a:rPr>
              <a:t>z</a:t>
            </a:r>
            <a:r>
              <a:rPr sz="1800" dirty="0">
                <a:latin typeface="Times New Roman"/>
                <a:cs typeface="Times New Roman"/>
              </a:rPr>
              <a:t>i</a:t>
            </a:r>
            <a:r>
              <a:rPr sz="1800" spc="10" dirty="0">
                <a:latin typeface="Times New Roman"/>
                <a:cs typeface="Times New Roman"/>
              </a:rPr>
              <a:t>n</a:t>
            </a:r>
            <a:r>
              <a:rPr sz="1800" dirty="0">
                <a:latin typeface="Times New Roman"/>
                <a:cs typeface="Times New Roman"/>
              </a:rPr>
              <a:t>,	</a:t>
            </a:r>
            <a:r>
              <a:rPr sz="1800" spc="-30" dirty="0">
                <a:latin typeface="Times New Roman"/>
                <a:cs typeface="Times New Roman"/>
              </a:rPr>
              <a:t>G</a:t>
            </a:r>
            <a:r>
              <a:rPr sz="1800" spc="10" dirty="0">
                <a:latin typeface="Times New Roman"/>
                <a:cs typeface="Times New Roman"/>
              </a:rPr>
              <a:t>ö</a:t>
            </a:r>
            <a:r>
              <a:rPr sz="1800" dirty="0">
                <a:latin typeface="Times New Roman"/>
                <a:cs typeface="Times New Roman"/>
              </a:rPr>
              <a:t>r</a:t>
            </a:r>
            <a:r>
              <a:rPr sz="1800" spc="-10" dirty="0">
                <a:latin typeface="Times New Roman"/>
                <a:cs typeface="Times New Roman"/>
              </a:rPr>
              <a:t>e</a:t>
            </a:r>
            <a:r>
              <a:rPr sz="1800" dirty="0">
                <a:latin typeface="Times New Roman"/>
                <a:cs typeface="Times New Roman"/>
              </a:rPr>
              <a:t>v	</a:t>
            </a:r>
            <a:r>
              <a:rPr sz="1800" spc="-15" dirty="0">
                <a:latin typeface="Times New Roman"/>
                <a:cs typeface="Times New Roman"/>
              </a:rPr>
              <a:t>v</a:t>
            </a:r>
            <a:r>
              <a:rPr sz="1800" dirty="0">
                <a:latin typeface="Times New Roman"/>
                <a:cs typeface="Times New Roman"/>
              </a:rPr>
              <a:t>e</a:t>
            </a:r>
          </a:p>
        </p:txBody>
      </p:sp>
      <p:sp>
        <p:nvSpPr>
          <p:cNvPr id="10" name="object 10"/>
          <p:cNvSpPr txBox="1"/>
          <p:nvPr/>
        </p:nvSpPr>
        <p:spPr>
          <a:xfrm>
            <a:off x="548944" y="3744721"/>
            <a:ext cx="2866390" cy="262255"/>
          </a:xfrm>
          <a:prstGeom prst="rect">
            <a:avLst/>
          </a:prstGeom>
          <a:solidFill>
            <a:srgbClr val="FFFF00"/>
          </a:solidFill>
        </p:spPr>
        <p:txBody>
          <a:bodyPr vert="horz" wrap="square" lIns="0" tIns="0" rIns="0" bIns="0" rtlCol="0">
            <a:spAutoFit/>
          </a:bodyPr>
          <a:lstStyle/>
          <a:p>
            <a:pPr>
              <a:lnSpc>
                <a:spcPts val="1989"/>
              </a:lnSpc>
            </a:pPr>
            <a:r>
              <a:rPr sz="1800" dirty="0">
                <a:latin typeface="Times New Roman"/>
                <a:cs typeface="Times New Roman"/>
              </a:rPr>
              <a:t>Raporlu</a:t>
            </a:r>
            <a:r>
              <a:rPr sz="1800" spc="235" dirty="0">
                <a:latin typeface="Times New Roman"/>
                <a:cs typeface="Times New Roman"/>
              </a:rPr>
              <a:t> </a:t>
            </a:r>
            <a:r>
              <a:rPr sz="1800" spc="-5" dirty="0">
                <a:latin typeface="Times New Roman"/>
                <a:cs typeface="Times New Roman"/>
              </a:rPr>
              <a:t>günlerdeki</a:t>
            </a:r>
            <a:r>
              <a:rPr sz="1800" spc="229" dirty="0">
                <a:latin typeface="Times New Roman"/>
                <a:cs typeface="Times New Roman"/>
              </a:rPr>
              <a:t> </a:t>
            </a:r>
            <a:r>
              <a:rPr sz="1800" spc="-5" dirty="0">
                <a:latin typeface="Times New Roman"/>
                <a:cs typeface="Times New Roman"/>
              </a:rPr>
              <a:t>vekaletler)</a:t>
            </a:r>
            <a:endParaRPr sz="1800">
              <a:latin typeface="Times New Roman"/>
              <a:cs typeface="Times New Roman"/>
            </a:endParaRPr>
          </a:p>
        </p:txBody>
      </p:sp>
      <p:sp>
        <p:nvSpPr>
          <p:cNvPr id="11" name="object 11"/>
          <p:cNvSpPr txBox="1"/>
          <p:nvPr/>
        </p:nvSpPr>
        <p:spPr>
          <a:xfrm>
            <a:off x="3490721" y="3710685"/>
            <a:ext cx="512254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vekaleten</a:t>
            </a:r>
            <a:r>
              <a:rPr sz="1800" spc="280" dirty="0">
                <a:latin typeface="Times New Roman"/>
                <a:cs typeface="Times New Roman"/>
              </a:rPr>
              <a:t> </a:t>
            </a:r>
            <a:r>
              <a:rPr sz="1800" spc="-5" dirty="0">
                <a:latin typeface="Times New Roman"/>
                <a:cs typeface="Times New Roman"/>
              </a:rPr>
              <a:t>yürütülmesi</a:t>
            </a:r>
            <a:r>
              <a:rPr sz="1800" spc="235" dirty="0">
                <a:latin typeface="Times New Roman"/>
                <a:cs typeface="Times New Roman"/>
              </a:rPr>
              <a:t> </a:t>
            </a:r>
            <a:r>
              <a:rPr sz="1800" dirty="0">
                <a:latin typeface="Times New Roman"/>
                <a:cs typeface="Times New Roman"/>
              </a:rPr>
              <a:t>halinde</a:t>
            </a:r>
            <a:r>
              <a:rPr sz="1800" spc="229" dirty="0">
                <a:latin typeface="Times New Roman"/>
                <a:cs typeface="Times New Roman"/>
              </a:rPr>
              <a:t> </a:t>
            </a:r>
            <a:r>
              <a:rPr sz="1800" spc="-10" dirty="0">
                <a:latin typeface="Times New Roman"/>
                <a:cs typeface="Times New Roman"/>
              </a:rPr>
              <a:t>ders</a:t>
            </a:r>
            <a:r>
              <a:rPr sz="1800" spc="280" dirty="0">
                <a:latin typeface="Times New Roman"/>
                <a:cs typeface="Times New Roman"/>
              </a:rPr>
              <a:t> </a:t>
            </a:r>
            <a:r>
              <a:rPr sz="1800" spc="-15" dirty="0">
                <a:latin typeface="Times New Roman"/>
                <a:cs typeface="Times New Roman"/>
              </a:rPr>
              <a:t>yükü</a:t>
            </a:r>
            <a:r>
              <a:rPr sz="1800" spc="229" dirty="0">
                <a:latin typeface="Times New Roman"/>
                <a:cs typeface="Times New Roman"/>
              </a:rPr>
              <a:t> </a:t>
            </a:r>
            <a:r>
              <a:rPr sz="1800" spc="-5" dirty="0">
                <a:latin typeface="Times New Roman"/>
                <a:cs typeface="Times New Roman"/>
              </a:rPr>
              <a:t>muafiyeti</a:t>
            </a:r>
            <a:r>
              <a:rPr sz="1800" spc="235" dirty="0">
                <a:latin typeface="Times New Roman"/>
                <a:cs typeface="Times New Roman"/>
              </a:rPr>
              <a:t> </a:t>
            </a:r>
            <a:r>
              <a:rPr sz="1800" spc="10" dirty="0">
                <a:latin typeface="Times New Roman"/>
                <a:cs typeface="Times New Roman"/>
              </a:rPr>
              <a:t>ve</a:t>
            </a:r>
            <a:endParaRPr sz="1800" dirty="0">
              <a:latin typeface="Times New Roman"/>
              <a:cs typeface="Times New Roman"/>
            </a:endParaRPr>
          </a:p>
        </p:txBody>
      </p:sp>
      <p:sp>
        <p:nvSpPr>
          <p:cNvPr id="12" name="object 12"/>
          <p:cNvSpPr txBox="1"/>
          <p:nvPr/>
        </p:nvSpPr>
        <p:spPr>
          <a:xfrm>
            <a:off x="527100" y="3981957"/>
            <a:ext cx="8120380" cy="1014094"/>
          </a:xfrm>
          <a:prstGeom prst="rect">
            <a:avLst/>
          </a:prstGeom>
        </p:spPr>
        <p:txBody>
          <a:bodyPr vert="horz" wrap="square" lIns="0" tIns="12700" rIns="0" bIns="0" rtlCol="0">
            <a:spAutoFit/>
          </a:bodyPr>
          <a:lstStyle/>
          <a:p>
            <a:pPr marL="21590">
              <a:lnSpc>
                <a:spcPct val="100000"/>
              </a:lnSpc>
              <a:spcBef>
                <a:spcPts val="100"/>
              </a:spcBef>
            </a:pPr>
            <a:r>
              <a:rPr sz="1800" spc="-5" dirty="0">
                <a:latin typeface="Times New Roman"/>
                <a:cs typeface="Times New Roman"/>
              </a:rPr>
              <a:t>indirimi</a:t>
            </a:r>
            <a:r>
              <a:rPr sz="1800" spc="-30" dirty="0">
                <a:latin typeface="Times New Roman"/>
                <a:cs typeface="Times New Roman"/>
              </a:rPr>
              <a:t> </a:t>
            </a:r>
            <a:r>
              <a:rPr sz="1800" spc="-5" dirty="0">
                <a:latin typeface="Times New Roman"/>
                <a:cs typeface="Times New Roman"/>
              </a:rPr>
              <a:t>uygulanmaz.</a:t>
            </a:r>
            <a:endParaRPr sz="1800" dirty="0">
              <a:latin typeface="Times New Roman"/>
              <a:cs typeface="Times New Roman"/>
            </a:endParaRPr>
          </a:p>
          <a:p>
            <a:pPr marL="12700" marR="5080">
              <a:lnSpc>
                <a:spcPct val="100000"/>
              </a:lnSpc>
              <a:spcBef>
                <a:spcPts val="1300"/>
              </a:spcBef>
              <a:tabLst>
                <a:tab pos="600075" algn="l"/>
                <a:tab pos="971550" algn="l"/>
                <a:tab pos="1260475" algn="l"/>
                <a:tab pos="1702435" algn="l"/>
                <a:tab pos="2228850" algn="l"/>
                <a:tab pos="2646045" algn="l"/>
                <a:tab pos="3499485" algn="l"/>
                <a:tab pos="3562350" algn="l"/>
                <a:tab pos="4002404" algn="l"/>
                <a:tab pos="4476115" algn="l"/>
                <a:tab pos="4858385" algn="l"/>
                <a:tab pos="4987925" algn="l"/>
                <a:tab pos="5400675" algn="l"/>
                <a:tab pos="5535930" algn="l"/>
                <a:tab pos="6015990" algn="l"/>
                <a:tab pos="6187440" algn="l"/>
                <a:tab pos="7280275" algn="l"/>
                <a:tab pos="7396480" algn="l"/>
              </a:tabLst>
            </a:pPr>
            <a:r>
              <a:rPr sz="1800" spc="10" dirty="0">
                <a:latin typeface="Times New Roman"/>
                <a:cs typeface="Times New Roman"/>
              </a:rPr>
              <a:t>2</a:t>
            </a:r>
            <a:r>
              <a:rPr sz="1800" spc="-15" dirty="0">
                <a:latin typeface="Times New Roman"/>
                <a:cs typeface="Times New Roman"/>
              </a:rPr>
              <a:t>5</a:t>
            </a:r>
            <a:r>
              <a:rPr sz="1800" spc="10" dirty="0">
                <a:latin typeface="Times New Roman"/>
                <a:cs typeface="Times New Roman"/>
              </a:rPr>
              <a:t>4</a:t>
            </a:r>
            <a:r>
              <a:rPr sz="1800" dirty="0">
                <a:latin typeface="Times New Roman"/>
                <a:cs typeface="Times New Roman"/>
              </a:rPr>
              <a:t>7	</a:t>
            </a:r>
            <a:r>
              <a:rPr sz="1800" spc="5" dirty="0">
                <a:latin typeface="Times New Roman"/>
                <a:cs typeface="Times New Roman"/>
              </a:rPr>
              <a:t>S</a:t>
            </a:r>
            <a:r>
              <a:rPr sz="1800" spc="-10" dirty="0">
                <a:latin typeface="Times New Roman"/>
                <a:cs typeface="Times New Roman"/>
              </a:rPr>
              <a:t>a</a:t>
            </a:r>
            <a:r>
              <a:rPr sz="1800" spc="-40" dirty="0">
                <a:latin typeface="Times New Roman"/>
                <a:cs typeface="Times New Roman"/>
              </a:rPr>
              <a:t>y</a:t>
            </a:r>
            <a:r>
              <a:rPr sz="1800" dirty="0">
                <a:latin typeface="Times New Roman"/>
                <a:cs typeface="Times New Roman"/>
              </a:rPr>
              <a:t>ı</a:t>
            </a:r>
            <a:r>
              <a:rPr sz="1800" spc="5" dirty="0">
                <a:latin typeface="Times New Roman"/>
                <a:cs typeface="Times New Roman"/>
              </a:rPr>
              <a:t>l</a:t>
            </a:r>
            <a:r>
              <a:rPr sz="1800" dirty="0">
                <a:latin typeface="Times New Roman"/>
                <a:cs typeface="Times New Roman"/>
              </a:rPr>
              <a:t>ı	</a:t>
            </a:r>
            <a:r>
              <a:rPr sz="1800" spc="-5" dirty="0">
                <a:latin typeface="Times New Roman"/>
                <a:cs typeface="Times New Roman"/>
              </a:rPr>
              <a:t>K</a:t>
            </a:r>
            <a:r>
              <a:rPr sz="1800" spc="-15" dirty="0">
                <a:latin typeface="Times New Roman"/>
                <a:cs typeface="Times New Roman"/>
              </a:rPr>
              <a:t>a</a:t>
            </a:r>
            <a:r>
              <a:rPr sz="1800" spc="10" dirty="0">
                <a:latin typeface="Times New Roman"/>
                <a:cs typeface="Times New Roman"/>
              </a:rPr>
              <a:t>nun</a:t>
            </a:r>
            <a:r>
              <a:rPr sz="1800" spc="-15" dirty="0">
                <a:latin typeface="Times New Roman"/>
                <a:cs typeface="Times New Roman"/>
              </a:rPr>
              <a:t>u</a:t>
            </a:r>
            <a:r>
              <a:rPr sz="1800" dirty="0">
                <a:latin typeface="Times New Roman"/>
                <a:cs typeface="Times New Roman"/>
              </a:rPr>
              <a:t>n	</a:t>
            </a:r>
            <a:r>
              <a:rPr sz="1800" spc="10" dirty="0">
                <a:latin typeface="Times New Roman"/>
                <a:cs typeface="Times New Roman"/>
              </a:rPr>
              <a:t>31</a:t>
            </a:r>
            <a:r>
              <a:rPr sz="1800" dirty="0">
                <a:latin typeface="Times New Roman"/>
                <a:cs typeface="Times New Roman"/>
              </a:rPr>
              <a:t>.	</a:t>
            </a:r>
            <a:r>
              <a:rPr sz="1800" spc="5" dirty="0">
                <a:latin typeface="Times New Roman"/>
                <a:cs typeface="Times New Roman"/>
              </a:rPr>
              <a:t>M</a:t>
            </a:r>
            <a:r>
              <a:rPr sz="1800" spc="-10" dirty="0">
                <a:latin typeface="Times New Roman"/>
                <a:cs typeface="Times New Roman"/>
              </a:rPr>
              <a:t>a</a:t>
            </a:r>
            <a:r>
              <a:rPr sz="1800" spc="-15" dirty="0">
                <a:latin typeface="Times New Roman"/>
                <a:cs typeface="Times New Roman"/>
              </a:rPr>
              <a:t>d</a:t>
            </a:r>
            <a:r>
              <a:rPr sz="1800" spc="10" dirty="0">
                <a:latin typeface="Times New Roman"/>
                <a:cs typeface="Times New Roman"/>
              </a:rPr>
              <a:t>d</a:t>
            </a:r>
            <a:r>
              <a:rPr sz="1800" spc="-10" dirty="0">
                <a:latin typeface="Times New Roman"/>
                <a:cs typeface="Times New Roman"/>
              </a:rPr>
              <a:t>e</a:t>
            </a:r>
            <a:r>
              <a:rPr sz="1800" spc="-5" dirty="0">
                <a:latin typeface="Times New Roman"/>
                <a:cs typeface="Times New Roman"/>
              </a:rPr>
              <a:t>s</a:t>
            </a:r>
            <a:r>
              <a:rPr sz="1800" dirty="0">
                <a:latin typeface="Times New Roman"/>
                <a:cs typeface="Times New Roman"/>
              </a:rPr>
              <a:t>i		</a:t>
            </a:r>
            <a:r>
              <a:rPr sz="1800" spc="10" dirty="0">
                <a:latin typeface="Times New Roman"/>
                <a:cs typeface="Times New Roman"/>
              </a:rPr>
              <a:t>u</a:t>
            </a:r>
            <a:r>
              <a:rPr sz="1800" spc="-40" dirty="0">
                <a:latin typeface="Times New Roman"/>
                <a:cs typeface="Times New Roman"/>
              </a:rPr>
              <a:t>y</a:t>
            </a:r>
            <a:r>
              <a:rPr sz="1800" spc="-10" dirty="0">
                <a:latin typeface="Times New Roman"/>
                <a:cs typeface="Times New Roman"/>
              </a:rPr>
              <a:t>a</a:t>
            </a:r>
            <a:r>
              <a:rPr sz="1800" dirty="0">
                <a:latin typeface="Times New Roman"/>
                <a:cs typeface="Times New Roman"/>
              </a:rPr>
              <a:t>rı</a:t>
            </a:r>
            <a:r>
              <a:rPr sz="1800" spc="10" dirty="0">
                <a:latin typeface="Times New Roman"/>
                <a:cs typeface="Times New Roman"/>
              </a:rPr>
              <a:t>n</a:t>
            </a:r>
            <a:r>
              <a:rPr sz="1800" spc="-10" dirty="0">
                <a:latin typeface="Times New Roman"/>
                <a:cs typeface="Times New Roman"/>
              </a:rPr>
              <a:t>c</a:t>
            </a:r>
            <a:r>
              <a:rPr sz="1800" dirty="0">
                <a:latin typeface="Times New Roman"/>
                <a:cs typeface="Times New Roman"/>
              </a:rPr>
              <a:t>a	</a:t>
            </a:r>
            <a:r>
              <a:rPr sz="1800" spc="10" dirty="0">
                <a:latin typeface="Times New Roman"/>
                <a:cs typeface="Times New Roman"/>
              </a:rPr>
              <a:t>d</a:t>
            </a:r>
            <a:r>
              <a:rPr sz="1800" spc="-10" dirty="0">
                <a:latin typeface="Times New Roman"/>
                <a:cs typeface="Times New Roman"/>
              </a:rPr>
              <a:t>e</a:t>
            </a:r>
            <a:r>
              <a:rPr sz="1800" dirty="0">
                <a:latin typeface="Times New Roman"/>
                <a:cs typeface="Times New Roman"/>
              </a:rPr>
              <a:t>rs		</a:t>
            </a:r>
            <a:r>
              <a:rPr sz="1800" spc="-5" dirty="0">
                <a:latin typeface="Times New Roman"/>
                <a:cs typeface="Times New Roman"/>
              </a:rPr>
              <a:t>s</a:t>
            </a:r>
            <a:r>
              <a:rPr sz="1800" spc="-15" dirty="0">
                <a:latin typeface="Times New Roman"/>
                <a:cs typeface="Times New Roman"/>
              </a:rPr>
              <a:t>a</a:t>
            </a:r>
            <a:r>
              <a:rPr sz="1800" spc="-10" dirty="0">
                <a:latin typeface="Times New Roman"/>
                <a:cs typeface="Times New Roman"/>
              </a:rPr>
              <a:t>a</a:t>
            </a:r>
            <a:r>
              <a:rPr sz="1800" dirty="0">
                <a:latin typeface="Times New Roman"/>
                <a:cs typeface="Times New Roman"/>
              </a:rPr>
              <a:t>ti	</a:t>
            </a:r>
            <a:r>
              <a:rPr sz="1800" spc="10" dirty="0">
                <a:latin typeface="Times New Roman"/>
                <a:cs typeface="Times New Roman"/>
              </a:rPr>
              <a:t>ü</a:t>
            </a:r>
            <a:r>
              <a:rPr sz="1800" spc="-10" dirty="0">
                <a:latin typeface="Times New Roman"/>
                <a:cs typeface="Times New Roman"/>
              </a:rPr>
              <a:t>c</a:t>
            </a:r>
            <a:r>
              <a:rPr sz="1800" dirty="0">
                <a:latin typeface="Times New Roman"/>
                <a:cs typeface="Times New Roman"/>
              </a:rPr>
              <a:t>r</a:t>
            </a:r>
            <a:r>
              <a:rPr sz="1800" spc="-10" dirty="0">
                <a:latin typeface="Times New Roman"/>
                <a:cs typeface="Times New Roman"/>
              </a:rPr>
              <a:t>e</a:t>
            </a:r>
            <a:r>
              <a:rPr sz="1800" dirty="0">
                <a:latin typeface="Times New Roman"/>
                <a:cs typeface="Times New Roman"/>
              </a:rPr>
              <a:t>ti	</a:t>
            </a:r>
            <a:r>
              <a:rPr sz="1800" spc="-15" dirty="0">
                <a:latin typeface="Times New Roman"/>
                <a:cs typeface="Times New Roman"/>
              </a:rPr>
              <a:t>k</a:t>
            </a:r>
            <a:r>
              <a:rPr sz="1800" spc="-10" dirty="0">
                <a:latin typeface="Times New Roman"/>
                <a:cs typeface="Times New Roman"/>
              </a:rPr>
              <a:t>a</a:t>
            </a:r>
            <a:r>
              <a:rPr sz="1800" dirty="0">
                <a:latin typeface="Times New Roman"/>
                <a:cs typeface="Times New Roman"/>
              </a:rPr>
              <a:t>rşıl</a:t>
            </a:r>
            <a:r>
              <a:rPr sz="1800" spc="5" dirty="0">
                <a:latin typeface="Times New Roman"/>
                <a:cs typeface="Times New Roman"/>
              </a:rPr>
              <a:t>ı</a:t>
            </a:r>
            <a:r>
              <a:rPr sz="1800" spc="-15" dirty="0">
                <a:latin typeface="Times New Roman"/>
                <a:cs typeface="Times New Roman"/>
              </a:rPr>
              <a:t>ğ</a:t>
            </a:r>
            <a:r>
              <a:rPr sz="1800" dirty="0">
                <a:latin typeface="Times New Roman"/>
                <a:cs typeface="Times New Roman"/>
              </a:rPr>
              <a:t>ı</a:t>
            </a:r>
            <a:r>
              <a:rPr sz="1800" spc="10" dirty="0">
                <a:latin typeface="Times New Roman"/>
                <a:cs typeface="Times New Roman"/>
              </a:rPr>
              <a:t>nd</a:t>
            </a:r>
            <a:r>
              <a:rPr sz="1800" dirty="0">
                <a:latin typeface="Times New Roman"/>
                <a:cs typeface="Times New Roman"/>
              </a:rPr>
              <a:t>a		</a:t>
            </a:r>
            <a:r>
              <a:rPr sz="1800" spc="10" dirty="0">
                <a:latin typeface="Times New Roman"/>
                <a:cs typeface="Times New Roman"/>
              </a:rPr>
              <a:t>ö</a:t>
            </a:r>
            <a:r>
              <a:rPr sz="1800" spc="-15" dirty="0">
                <a:latin typeface="Times New Roman"/>
                <a:cs typeface="Times New Roman"/>
              </a:rPr>
              <a:t>ğ</a:t>
            </a:r>
            <a:r>
              <a:rPr sz="1800" dirty="0">
                <a:latin typeface="Times New Roman"/>
                <a:cs typeface="Times New Roman"/>
              </a:rPr>
              <a:t>r</a:t>
            </a:r>
            <a:r>
              <a:rPr sz="1800" spc="-10" dirty="0">
                <a:latin typeface="Times New Roman"/>
                <a:cs typeface="Times New Roman"/>
              </a:rPr>
              <a:t>e</a:t>
            </a:r>
            <a:r>
              <a:rPr sz="1800" dirty="0">
                <a:latin typeface="Times New Roman"/>
                <a:cs typeface="Times New Roman"/>
              </a:rPr>
              <a:t>t</a:t>
            </a:r>
            <a:r>
              <a:rPr sz="1800" spc="5" dirty="0">
                <a:latin typeface="Times New Roman"/>
                <a:cs typeface="Times New Roman"/>
              </a:rPr>
              <a:t>i</a:t>
            </a:r>
            <a:r>
              <a:rPr sz="1800" dirty="0">
                <a:latin typeface="Times New Roman"/>
                <a:cs typeface="Times New Roman"/>
              </a:rPr>
              <a:t>m  </a:t>
            </a:r>
            <a:r>
              <a:rPr sz="1800" spc="-15" dirty="0">
                <a:latin typeface="Times New Roman"/>
                <a:cs typeface="Times New Roman"/>
              </a:rPr>
              <a:t>g</a:t>
            </a:r>
            <a:r>
              <a:rPr sz="1800" spc="10" dirty="0">
                <a:latin typeface="Times New Roman"/>
                <a:cs typeface="Times New Roman"/>
              </a:rPr>
              <a:t>ö</a:t>
            </a:r>
            <a:r>
              <a:rPr sz="1800" dirty="0">
                <a:latin typeface="Times New Roman"/>
                <a:cs typeface="Times New Roman"/>
              </a:rPr>
              <a:t>r</a:t>
            </a:r>
            <a:r>
              <a:rPr sz="1800" spc="-10" dirty="0">
                <a:latin typeface="Times New Roman"/>
                <a:cs typeface="Times New Roman"/>
              </a:rPr>
              <a:t>e</a:t>
            </a:r>
            <a:r>
              <a:rPr sz="1800" spc="-15" dirty="0">
                <a:latin typeface="Times New Roman"/>
                <a:cs typeface="Times New Roman"/>
              </a:rPr>
              <a:t>v</a:t>
            </a:r>
            <a:r>
              <a:rPr sz="1800" dirty="0">
                <a:latin typeface="Times New Roman"/>
                <a:cs typeface="Times New Roman"/>
              </a:rPr>
              <a:t>l</a:t>
            </a:r>
            <a:r>
              <a:rPr sz="1800" spc="5" dirty="0">
                <a:latin typeface="Times New Roman"/>
                <a:cs typeface="Times New Roman"/>
              </a:rPr>
              <a:t>i</a:t>
            </a:r>
            <a:r>
              <a:rPr sz="1800" spc="-5" dirty="0">
                <a:latin typeface="Times New Roman"/>
                <a:cs typeface="Times New Roman"/>
              </a:rPr>
              <a:t>s</a:t>
            </a:r>
            <a:r>
              <a:rPr sz="1800" dirty="0">
                <a:latin typeface="Times New Roman"/>
                <a:cs typeface="Times New Roman"/>
              </a:rPr>
              <a:t>i	</a:t>
            </a:r>
            <a:r>
              <a:rPr sz="1800" spc="10" dirty="0">
                <a:latin typeface="Times New Roman"/>
                <a:cs typeface="Times New Roman"/>
              </a:rPr>
              <a:t>o</a:t>
            </a:r>
            <a:r>
              <a:rPr sz="1800" dirty="0">
                <a:latin typeface="Times New Roman"/>
                <a:cs typeface="Times New Roman"/>
              </a:rPr>
              <a:t>lar</a:t>
            </a:r>
            <a:r>
              <a:rPr sz="1800" spc="-15" dirty="0">
                <a:latin typeface="Times New Roman"/>
                <a:cs typeface="Times New Roman"/>
              </a:rPr>
              <a:t>a</a:t>
            </a:r>
            <a:r>
              <a:rPr sz="1800" dirty="0">
                <a:latin typeface="Times New Roman"/>
                <a:cs typeface="Times New Roman"/>
              </a:rPr>
              <a:t>k	</a:t>
            </a:r>
            <a:r>
              <a:rPr sz="1800" spc="-15" dirty="0">
                <a:latin typeface="Times New Roman"/>
                <a:cs typeface="Times New Roman"/>
              </a:rPr>
              <a:t>g</a:t>
            </a:r>
            <a:r>
              <a:rPr sz="1800" spc="10" dirty="0">
                <a:latin typeface="Times New Roman"/>
                <a:cs typeface="Times New Roman"/>
              </a:rPr>
              <a:t>ö</a:t>
            </a:r>
            <a:r>
              <a:rPr sz="1800" dirty="0">
                <a:latin typeface="Times New Roman"/>
                <a:cs typeface="Times New Roman"/>
              </a:rPr>
              <a:t>r</a:t>
            </a:r>
            <a:r>
              <a:rPr sz="1800" spc="-10" dirty="0">
                <a:latin typeface="Times New Roman"/>
                <a:cs typeface="Times New Roman"/>
              </a:rPr>
              <a:t>e</a:t>
            </a:r>
            <a:r>
              <a:rPr sz="1800" spc="-15" dirty="0">
                <a:latin typeface="Times New Roman"/>
                <a:cs typeface="Times New Roman"/>
              </a:rPr>
              <a:t>v</a:t>
            </a:r>
            <a:r>
              <a:rPr sz="1800" dirty="0">
                <a:latin typeface="Times New Roman"/>
                <a:cs typeface="Times New Roman"/>
              </a:rPr>
              <a:t>le</a:t>
            </a:r>
            <a:r>
              <a:rPr sz="1800" spc="5" dirty="0">
                <a:latin typeface="Times New Roman"/>
                <a:cs typeface="Times New Roman"/>
              </a:rPr>
              <a:t>n</a:t>
            </a:r>
            <a:r>
              <a:rPr sz="1800" spc="10" dirty="0">
                <a:latin typeface="Times New Roman"/>
                <a:cs typeface="Times New Roman"/>
              </a:rPr>
              <a:t>d</a:t>
            </a:r>
            <a:r>
              <a:rPr sz="1800" dirty="0">
                <a:latin typeface="Times New Roman"/>
                <a:cs typeface="Times New Roman"/>
              </a:rPr>
              <a:t>ir</a:t>
            </a:r>
            <a:r>
              <a:rPr sz="1800" spc="5" dirty="0">
                <a:latin typeface="Times New Roman"/>
                <a:cs typeface="Times New Roman"/>
              </a:rPr>
              <a:t>i</a:t>
            </a:r>
            <a:r>
              <a:rPr sz="1800" dirty="0">
                <a:latin typeface="Times New Roman"/>
                <a:cs typeface="Times New Roman"/>
              </a:rPr>
              <a:t>le</a:t>
            </a:r>
            <a:r>
              <a:rPr sz="1800" spc="-20" dirty="0">
                <a:latin typeface="Times New Roman"/>
                <a:cs typeface="Times New Roman"/>
              </a:rPr>
              <a:t>n</a:t>
            </a:r>
            <a:r>
              <a:rPr sz="1800" dirty="0">
                <a:latin typeface="Times New Roman"/>
                <a:cs typeface="Times New Roman"/>
              </a:rPr>
              <a:t>ler	için	</a:t>
            </a:r>
            <a:r>
              <a:rPr sz="1800" spc="10" dirty="0">
                <a:latin typeface="Times New Roman"/>
                <a:cs typeface="Times New Roman"/>
              </a:rPr>
              <a:t>h</a:t>
            </a:r>
            <a:r>
              <a:rPr sz="1800" spc="-10" dirty="0">
                <a:latin typeface="Times New Roman"/>
                <a:cs typeface="Times New Roman"/>
              </a:rPr>
              <a:t>a</a:t>
            </a:r>
            <a:r>
              <a:rPr sz="1800" spc="-25" dirty="0">
                <a:latin typeface="Times New Roman"/>
                <a:cs typeface="Times New Roman"/>
              </a:rPr>
              <a:t>f</a:t>
            </a:r>
            <a:r>
              <a:rPr sz="1800" dirty="0">
                <a:latin typeface="Times New Roman"/>
                <a:cs typeface="Times New Roman"/>
              </a:rPr>
              <a:t>talık	</a:t>
            </a:r>
            <a:r>
              <a:rPr sz="1800" spc="10" dirty="0">
                <a:latin typeface="Times New Roman"/>
                <a:cs typeface="Times New Roman"/>
              </a:rPr>
              <a:t>d</a:t>
            </a:r>
            <a:r>
              <a:rPr sz="1800" spc="-10" dirty="0">
                <a:latin typeface="Times New Roman"/>
                <a:cs typeface="Times New Roman"/>
              </a:rPr>
              <a:t>e</a:t>
            </a:r>
            <a:r>
              <a:rPr sz="1800" dirty="0">
                <a:latin typeface="Times New Roman"/>
                <a:cs typeface="Times New Roman"/>
              </a:rPr>
              <a:t>rs	</a:t>
            </a:r>
            <a:r>
              <a:rPr sz="1800" spc="-40" dirty="0">
                <a:latin typeface="Times New Roman"/>
                <a:cs typeface="Times New Roman"/>
              </a:rPr>
              <a:t>y</a:t>
            </a:r>
            <a:r>
              <a:rPr sz="1800" spc="10" dirty="0">
                <a:latin typeface="Times New Roman"/>
                <a:cs typeface="Times New Roman"/>
              </a:rPr>
              <a:t>ü</a:t>
            </a:r>
            <a:r>
              <a:rPr sz="1800" spc="-15" dirty="0">
                <a:latin typeface="Times New Roman"/>
                <a:cs typeface="Times New Roman"/>
              </a:rPr>
              <a:t>k</a:t>
            </a:r>
            <a:r>
              <a:rPr sz="1800" dirty="0">
                <a:latin typeface="Times New Roman"/>
                <a:cs typeface="Times New Roman"/>
              </a:rPr>
              <a:t>ü	</a:t>
            </a:r>
            <a:r>
              <a:rPr sz="1800" spc="-10" dirty="0">
                <a:latin typeface="Times New Roman"/>
                <a:cs typeface="Times New Roman"/>
              </a:rPr>
              <a:t>z</a:t>
            </a:r>
            <a:r>
              <a:rPr sz="1800" spc="10" dirty="0">
                <a:latin typeface="Times New Roman"/>
                <a:cs typeface="Times New Roman"/>
              </a:rPr>
              <a:t>o</a:t>
            </a:r>
            <a:r>
              <a:rPr sz="1800" dirty="0">
                <a:latin typeface="Times New Roman"/>
                <a:cs typeface="Times New Roman"/>
              </a:rPr>
              <a:t>r</a:t>
            </a:r>
            <a:r>
              <a:rPr sz="1800" spc="-15" dirty="0">
                <a:latin typeface="Times New Roman"/>
                <a:cs typeface="Times New Roman"/>
              </a:rPr>
              <a:t>u</a:t>
            </a:r>
            <a:r>
              <a:rPr sz="1800" spc="10" dirty="0">
                <a:latin typeface="Times New Roman"/>
                <a:cs typeface="Times New Roman"/>
              </a:rPr>
              <a:t>n</a:t>
            </a:r>
            <a:r>
              <a:rPr sz="1800" dirty="0">
                <a:latin typeface="Times New Roman"/>
                <a:cs typeface="Times New Roman"/>
              </a:rPr>
              <a:t>l</a:t>
            </a:r>
            <a:r>
              <a:rPr sz="1800" spc="10" dirty="0">
                <a:latin typeface="Times New Roman"/>
                <a:cs typeface="Times New Roman"/>
              </a:rPr>
              <a:t>u</a:t>
            </a:r>
            <a:r>
              <a:rPr sz="1800" spc="-20" dirty="0">
                <a:latin typeface="Times New Roman"/>
                <a:cs typeface="Times New Roman"/>
              </a:rPr>
              <a:t>l</a:t>
            </a:r>
            <a:r>
              <a:rPr sz="1800" spc="10" dirty="0">
                <a:latin typeface="Times New Roman"/>
                <a:cs typeface="Times New Roman"/>
              </a:rPr>
              <a:t>u</a:t>
            </a:r>
            <a:r>
              <a:rPr sz="1800" spc="-15" dirty="0">
                <a:latin typeface="Times New Roman"/>
                <a:cs typeface="Times New Roman"/>
              </a:rPr>
              <a:t>ğ</a:t>
            </a:r>
            <a:r>
              <a:rPr sz="1800" dirty="0">
                <a:latin typeface="Times New Roman"/>
                <a:cs typeface="Times New Roman"/>
              </a:rPr>
              <a:t>u	</a:t>
            </a:r>
            <a:r>
              <a:rPr sz="1800" spc="-10" dirty="0">
                <a:latin typeface="Times New Roman"/>
                <a:cs typeface="Times New Roman"/>
              </a:rPr>
              <a:t>a</a:t>
            </a:r>
            <a:r>
              <a:rPr sz="1800" dirty="0">
                <a:latin typeface="Times New Roman"/>
                <a:cs typeface="Times New Roman"/>
              </a:rPr>
              <a:t>r</a:t>
            </a:r>
            <a:r>
              <a:rPr sz="1800" spc="-10" dirty="0">
                <a:latin typeface="Times New Roman"/>
                <a:cs typeface="Times New Roman"/>
              </a:rPr>
              <a:t>a</a:t>
            </a:r>
            <a:r>
              <a:rPr sz="1800" spc="10" dirty="0">
                <a:latin typeface="Times New Roman"/>
                <a:cs typeface="Times New Roman"/>
              </a:rPr>
              <a:t>n</a:t>
            </a:r>
            <a:r>
              <a:rPr sz="1800" spc="-35" dirty="0">
                <a:latin typeface="Times New Roman"/>
                <a:cs typeface="Times New Roman"/>
              </a:rPr>
              <a:t>m</a:t>
            </a:r>
            <a:r>
              <a:rPr sz="1800" spc="-10" dirty="0">
                <a:latin typeface="Times New Roman"/>
                <a:cs typeface="Times New Roman"/>
              </a:rPr>
              <a:t>az</a:t>
            </a:r>
            <a:r>
              <a:rPr sz="1800" dirty="0">
                <a:latin typeface="Times New Roman"/>
                <a:cs typeface="Times New Roman"/>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70280" y="527011"/>
            <a:ext cx="8074659" cy="2133918"/>
          </a:xfrm>
          <a:prstGeom prst="rect">
            <a:avLst/>
          </a:prstGeom>
        </p:spPr>
        <p:txBody>
          <a:bodyPr vert="horz" wrap="square" lIns="0" tIns="60960" rIns="0" bIns="0" rtlCol="0">
            <a:spAutoFit/>
          </a:bodyPr>
          <a:lstStyle/>
          <a:p>
            <a:pPr marL="12700" algn="just">
              <a:lnSpc>
                <a:spcPct val="100000"/>
              </a:lnSpc>
              <a:spcBef>
                <a:spcPts val="480"/>
              </a:spcBef>
            </a:pPr>
            <a:r>
              <a:rPr sz="1600" b="1" dirty="0">
                <a:latin typeface="Times New Roman"/>
                <a:cs typeface="Times New Roman"/>
              </a:rPr>
              <a:t>Eğitim</a:t>
            </a:r>
            <a:r>
              <a:rPr sz="1600" b="1" spc="40" dirty="0">
                <a:latin typeface="Times New Roman"/>
                <a:cs typeface="Times New Roman"/>
              </a:rPr>
              <a:t> </a:t>
            </a:r>
            <a:r>
              <a:rPr sz="1600" b="1" dirty="0">
                <a:latin typeface="Times New Roman"/>
                <a:cs typeface="Times New Roman"/>
              </a:rPr>
              <a:t>-</a:t>
            </a:r>
            <a:r>
              <a:rPr sz="1600" b="1" spc="-20" dirty="0">
                <a:latin typeface="Times New Roman"/>
                <a:cs typeface="Times New Roman"/>
              </a:rPr>
              <a:t> </a:t>
            </a:r>
            <a:r>
              <a:rPr sz="1600" b="1" spc="-5" dirty="0">
                <a:latin typeface="Times New Roman"/>
                <a:cs typeface="Times New Roman"/>
              </a:rPr>
              <a:t>öğretim</a:t>
            </a:r>
            <a:r>
              <a:rPr sz="1600" b="1" spc="40" dirty="0">
                <a:latin typeface="Times New Roman"/>
                <a:cs typeface="Times New Roman"/>
              </a:rPr>
              <a:t> </a:t>
            </a:r>
            <a:r>
              <a:rPr sz="1600" b="1" spc="-10" dirty="0">
                <a:latin typeface="Times New Roman"/>
                <a:cs typeface="Times New Roman"/>
              </a:rPr>
              <a:t>faaliyetleri</a:t>
            </a:r>
            <a:r>
              <a:rPr sz="1600" b="1" spc="80" dirty="0">
                <a:latin typeface="Times New Roman"/>
                <a:cs typeface="Times New Roman"/>
              </a:rPr>
              <a:t> </a:t>
            </a:r>
            <a:r>
              <a:rPr sz="1600" b="1" spc="-5" dirty="0">
                <a:latin typeface="Times New Roman"/>
                <a:cs typeface="Times New Roman"/>
              </a:rPr>
              <a:t>teorik</a:t>
            </a:r>
            <a:r>
              <a:rPr sz="1600" b="1" spc="30" dirty="0">
                <a:latin typeface="Times New Roman"/>
                <a:cs typeface="Times New Roman"/>
              </a:rPr>
              <a:t> </a:t>
            </a:r>
            <a:r>
              <a:rPr sz="1600" b="1" spc="-10" dirty="0">
                <a:latin typeface="Times New Roman"/>
                <a:cs typeface="Times New Roman"/>
              </a:rPr>
              <a:t>dersler</a:t>
            </a:r>
            <a:r>
              <a:rPr sz="1600" b="1" spc="35" dirty="0">
                <a:latin typeface="Times New Roman"/>
                <a:cs typeface="Times New Roman"/>
              </a:rPr>
              <a:t> </a:t>
            </a:r>
            <a:r>
              <a:rPr sz="1600" b="1" spc="5" dirty="0">
                <a:latin typeface="Times New Roman"/>
                <a:cs typeface="Times New Roman"/>
              </a:rPr>
              <a:t>ve</a:t>
            </a:r>
            <a:r>
              <a:rPr sz="1600" b="1" dirty="0">
                <a:latin typeface="Times New Roman"/>
                <a:cs typeface="Times New Roman"/>
              </a:rPr>
              <a:t> </a:t>
            </a:r>
            <a:r>
              <a:rPr sz="1600" b="1" spc="-5" dirty="0">
                <a:latin typeface="Times New Roman"/>
                <a:cs typeface="Times New Roman"/>
              </a:rPr>
              <a:t>diğer</a:t>
            </a:r>
            <a:r>
              <a:rPr sz="1600" b="1" spc="10" dirty="0">
                <a:latin typeface="Times New Roman"/>
                <a:cs typeface="Times New Roman"/>
              </a:rPr>
              <a:t> </a:t>
            </a:r>
            <a:r>
              <a:rPr sz="1600" b="1" spc="-10" dirty="0">
                <a:latin typeface="Times New Roman"/>
                <a:cs typeface="Times New Roman"/>
              </a:rPr>
              <a:t>faaliyetler</a:t>
            </a:r>
            <a:r>
              <a:rPr sz="1600" b="1" spc="65" dirty="0">
                <a:latin typeface="Times New Roman"/>
                <a:cs typeface="Times New Roman"/>
              </a:rPr>
              <a:t> </a:t>
            </a:r>
            <a:r>
              <a:rPr sz="1600" b="1" spc="-5" dirty="0">
                <a:latin typeface="Times New Roman"/>
                <a:cs typeface="Times New Roman"/>
              </a:rPr>
              <a:t>olmak</a:t>
            </a:r>
            <a:r>
              <a:rPr sz="1600" b="1" spc="55" dirty="0">
                <a:latin typeface="Times New Roman"/>
                <a:cs typeface="Times New Roman"/>
              </a:rPr>
              <a:t> </a:t>
            </a:r>
            <a:r>
              <a:rPr sz="1600" b="1" spc="-10" dirty="0">
                <a:latin typeface="Times New Roman"/>
                <a:cs typeface="Times New Roman"/>
              </a:rPr>
              <a:t>üzere</a:t>
            </a:r>
            <a:r>
              <a:rPr sz="1600" b="1" dirty="0">
                <a:latin typeface="Times New Roman"/>
                <a:cs typeface="Times New Roman"/>
              </a:rPr>
              <a:t> </a:t>
            </a:r>
            <a:r>
              <a:rPr sz="1600" b="1" spc="5" dirty="0">
                <a:latin typeface="Times New Roman"/>
                <a:cs typeface="Times New Roman"/>
              </a:rPr>
              <a:t>iki</a:t>
            </a:r>
            <a:r>
              <a:rPr sz="1600" b="1" spc="25" dirty="0">
                <a:latin typeface="Times New Roman"/>
                <a:cs typeface="Times New Roman"/>
              </a:rPr>
              <a:t> </a:t>
            </a:r>
            <a:r>
              <a:rPr sz="1600" b="1" spc="-10" dirty="0">
                <a:latin typeface="Times New Roman"/>
                <a:cs typeface="Times New Roman"/>
              </a:rPr>
              <a:t>grupta</a:t>
            </a:r>
            <a:r>
              <a:rPr sz="1600" b="1" spc="-5" dirty="0">
                <a:latin typeface="Times New Roman"/>
                <a:cs typeface="Times New Roman"/>
              </a:rPr>
              <a:t> toplanır:</a:t>
            </a:r>
            <a:endParaRPr sz="1600" b="1" dirty="0">
              <a:latin typeface="Times New Roman"/>
              <a:cs typeface="Times New Roman"/>
            </a:endParaRPr>
          </a:p>
          <a:p>
            <a:pPr marL="12700" marR="10160" algn="just">
              <a:lnSpc>
                <a:spcPct val="99700"/>
              </a:lnSpc>
              <a:spcBef>
                <a:spcPts val="390"/>
              </a:spcBef>
            </a:pPr>
            <a:r>
              <a:rPr sz="1600" b="1" spc="-15" dirty="0">
                <a:latin typeface="Times New Roman"/>
                <a:cs typeface="Times New Roman"/>
              </a:rPr>
              <a:t>1. </a:t>
            </a:r>
            <a:r>
              <a:rPr sz="1600" b="1" dirty="0">
                <a:latin typeface="Times New Roman"/>
                <a:cs typeface="Times New Roman"/>
              </a:rPr>
              <a:t>Teorik </a:t>
            </a:r>
            <a:r>
              <a:rPr sz="1600" b="1" spc="-5" dirty="0">
                <a:latin typeface="Times New Roman"/>
                <a:cs typeface="Times New Roman"/>
              </a:rPr>
              <a:t>Dersler: Haftalık ders programında </a:t>
            </a:r>
            <a:r>
              <a:rPr sz="1600" b="1" spc="-20" dirty="0">
                <a:latin typeface="Times New Roman"/>
                <a:cs typeface="Times New Roman"/>
              </a:rPr>
              <a:t>yer </a:t>
            </a:r>
            <a:r>
              <a:rPr sz="1600" b="1" dirty="0">
                <a:latin typeface="Times New Roman"/>
                <a:cs typeface="Times New Roman"/>
              </a:rPr>
              <a:t>alan, </a:t>
            </a:r>
            <a:r>
              <a:rPr sz="1600" b="1" spc="-5" dirty="0">
                <a:latin typeface="Times New Roman"/>
                <a:cs typeface="Times New Roman"/>
              </a:rPr>
              <a:t>günü, </a:t>
            </a:r>
            <a:r>
              <a:rPr sz="1600" b="1" spc="-10" dirty="0">
                <a:latin typeface="Times New Roman"/>
                <a:cs typeface="Times New Roman"/>
              </a:rPr>
              <a:t>saati </a:t>
            </a:r>
            <a:r>
              <a:rPr sz="1600" b="1" spc="-5" dirty="0">
                <a:latin typeface="Times New Roman"/>
                <a:cs typeface="Times New Roman"/>
              </a:rPr>
              <a:t>ve </a:t>
            </a:r>
            <a:r>
              <a:rPr sz="1600" b="1" spc="-15" dirty="0">
                <a:latin typeface="Times New Roman"/>
                <a:cs typeface="Times New Roman"/>
              </a:rPr>
              <a:t>yeri </a:t>
            </a:r>
            <a:r>
              <a:rPr sz="1600" b="1" spc="-5" dirty="0">
                <a:latin typeface="Times New Roman"/>
                <a:cs typeface="Times New Roman"/>
              </a:rPr>
              <a:t>belirlenmiş, öğrenciye </a:t>
            </a:r>
            <a:r>
              <a:rPr sz="1600" b="1" dirty="0">
                <a:latin typeface="Times New Roman"/>
                <a:cs typeface="Times New Roman"/>
              </a:rPr>
              <a:t> </a:t>
            </a:r>
            <a:r>
              <a:rPr sz="1600" b="1" spc="-5" dirty="0">
                <a:latin typeface="Times New Roman"/>
                <a:cs typeface="Times New Roman"/>
              </a:rPr>
              <a:t>hitap</a:t>
            </a:r>
            <a:r>
              <a:rPr sz="1600" b="1" dirty="0">
                <a:latin typeface="Times New Roman"/>
                <a:cs typeface="Times New Roman"/>
              </a:rPr>
              <a:t> </a:t>
            </a:r>
            <a:r>
              <a:rPr sz="1600" b="1" spc="-10" dirty="0">
                <a:latin typeface="Times New Roman"/>
                <a:cs typeface="Times New Roman"/>
              </a:rPr>
              <a:t>eden,</a:t>
            </a:r>
            <a:r>
              <a:rPr sz="1600" b="1" spc="-5" dirty="0">
                <a:latin typeface="Times New Roman"/>
                <a:cs typeface="Times New Roman"/>
              </a:rPr>
              <a:t> öğretim elemanının </a:t>
            </a:r>
            <a:r>
              <a:rPr sz="1600" b="1" dirty="0">
                <a:latin typeface="Times New Roman"/>
                <a:cs typeface="Times New Roman"/>
              </a:rPr>
              <a:t>aktif </a:t>
            </a:r>
            <a:r>
              <a:rPr sz="1600" b="1" spc="-5" dirty="0">
                <a:latin typeface="Times New Roman"/>
                <a:cs typeface="Times New Roman"/>
              </a:rPr>
              <a:t>olarak katıldığı</a:t>
            </a:r>
            <a:r>
              <a:rPr sz="1600" b="1" dirty="0">
                <a:latin typeface="Times New Roman"/>
                <a:cs typeface="Times New Roman"/>
              </a:rPr>
              <a:t> </a:t>
            </a:r>
            <a:r>
              <a:rPr sz="1600" b="1" spc="-5" dirty="0">
                <a:latin typeface="Times New Roman"/>
                <a:cs typeface="Times New Roman"/>
              </a:rPr>
              <a:t>eğitim-öğretim faaliyetleridir.</a:t>
            </a:r>
            <a:r>
              <a:rPr sz="1600" b="1" spc="390" dirty="0">
                <a:latin typeface="Times New Roman"/>
                <a:cs typeface="Times New Roman"/>
              </a:rPr>
              <a:t> </a:t>
            </a:r>
            <a:r>
              <a:rPr sz="1600" b="1" spc="-10" dirty="0">
                <a:latin typeface="Times New Roman"/>
                <a:cs typeface="Times New Roman"/>
              </a:rPr>
              <a:t>Her </a:t>
            </a:r>
            <a:r>
              <a:rPr sz="1600" b="1" spc="-5" dirty="0">
                <a:latin typeface="Times New Roman"/>
                <a:cs typeface="Times New Roman"/>
              </a:rPr>
              <a:t>ders saati </a:t>
            </a:r>
            <a:r>
              <a:rPr sz="1600" b="1" spc="-385" dirty="0">
                <a:latin typeface="Times New Roman"/>
                <a:cs typeface="Times New Roman"/>
              </a:rPr>
              <a:t> </a:t>
            </a:r>
            <a:r>
              <a:rPr sz="1600" b="1" spc="5" dirty="0">
                <a:latin typeface="Times New Roman"/>
                <a:cs typeface="Times New Roman"/>
              </a:rPr>
              <a:t>bir </a:t>
            </a:r>
            <a:r>
              <a:rPr sz="1600" b="1" spc="-5" dirty="0">
                <a:latin typeface="Times New Roman"/>
                <a:cs typeface="Times New Roman"/>
              </a:rPr>
              <a:t>ders </a:t>
            </a:r>
            <a:r>
              <a:rPr sz="1600" b="1" spc="-10" dirty="0">
                <a:latin typeface="Times New Roman"/>
                <a:cs typeface="Times New Roman"/>
              </a:rPr>
              <a:t>yüküne eş </a:t>
            </a:r>
            <a:r>
              <a:rPr sz="1600" b="1" spc="-5" dirty="0">
                <a:latin typeface="Times New Roman"/>
                <a:cs typeface="Times New Roman"/>
              </a:rPr>
              <a:t>değerdir. </a:t>
            </a:r>
            <a:r>
              <a:rPr sz="1600" spc="-5" dirty="0">
                <a:solidFill>
                  <a:srgbClr val="043092"/>
                </a:solidFill>
                <a:latin typeface="Times New Roman"/>
                <a:cs typeface="Times New Roman"/>
              </a:rPr>
              <a:t>Benzer </a:t>
            </a:r>
            <a:r>
              <a:rPr sz="1600" spc="-10" dirty="0">
                <a:solidFill>
                  <a:srgbClr val="043092"/>
                </a:solidFill>
                <a:latin typeface="Times New Roman"/>
                <a:cs typeface="Times New Roman"/>
              </a:rPr>
              <a:t>tez </a:t>
            </a:r>
            <a:r>
              <a:rPr sz="1600" spc="-5" dirty="0">
                <a:solidFill>
                  <a:srgbClr val="043092"/>
                </a:solidFill>
                <a:latin typeface="Times New Roman"/>
                <a:cs typeface="Times New Roman"/>
              </a:rPr>
              <a:t>konularında çalışan lisansüstü </a:t>
            </a:r>
            <a:r>
              <a:rPr sz="1600" spc="-10" dirty="0">
                <a:solidFill>
                  <a:srgbClr val="043092"/>
                </a:solidFill>
                <a:latin typeface="Times New Roman"/>
                <a:cs typeface="Times New Roman"/>
              </a:rPr>
              <a:t>öğrenciler </a:t>
            </a:r>
            <a:r>
              <a:rPr sz="1600" dirty="0">
                <a:solidFill>
                  <a:srgbClr val="043092"/>
                </a:solidFill>
                <a:latin typeface="Times New Roman"/>
                <a:cs typeface="Times New Roman"/>
              </a:rPr>
              <a:t>için </a:t>
            </a:r>
            <a:r>
              <a:rPr sz="1600" spc="-5" dirty="0">
                <a:solidFill>
                  <a:srgbClr val="043092"/>
                </a:solidFill>
                <a:latin typeface="Times New Roman"/>
                <a:cs typeface="Times New Roman"/>
              </a:rPr>
              <a:t>açılabilecek </a:t>
            </a:r>
            <a:r>
              <a:rPr sz="1600" dirty="0">
                <a:solidFill>
                  <a:srgbClr val="043092"/>
                </a:solidFill>
                <a:latin typeface="Times New Roman"/>
                <a:cs typeface="Times New Roman"/>
              </a:rPr>
              <a:t> </a:t>
            </a:r>
            <a:r>
              <a:rPr sz="1600" spc="-5" dirty="0">
                <a:solidFill>
                  <a:srgbClr val="043092"/>
                </a:solidFill>
                <a:latin typeface="Times New Roman"/>
                <a:cs typeface="Times New Roman"/>
              </a:rPr>
              <a:t>uzmanlık</a:t>
            </a:r>
            <a:r>
              <a:rPr sz="1600" spc="45" dirty="0">
                <a:solidFill>
                  <a:srgbClr val="043092"/>
                </a:solidFill>
                <a:latin typeface="Times New Roman"/>
                <a:cs typeface="Times New Roman"/>
              </a:rPr>
              <a:t> </a:t>
            </a:r>
            <a:r>
              <a:rPr sz="1600" spc="-5" dirty="0">
                <a:solidFill>
                  <a:srgbClr val="043092"/>
                </a:solidFill>
                <a:latin typeface="Times New Roman"/>
                <a:cs typeface="Times New Roman"/>
              </a:rPr>
              <a:t>alan </a:t>
            </a:r>
            <a:r>
              <a:rPr sz="1600" spc="-10" dirty="0">
                <a:solidFill>
                  <a:srgbClr val="043092"/>
                </a:solidFill>
                <a:latin typeface="Times New Roman"/>
                <a:cs typeface="Times New Roman"/>
              </a:rPr>
              <a:t>dersleri</a:t>
            </a:r>
            <a:r>
              <a:rPr sz="1600" spc="45" dirty="0">
                <a:solidFill>
                  <a:srgbClr val="043092"/>
                </a:solidFill>
                <a:latin typeface="Times New Roman"/>
                <a:cs typeface="Times New Roman"/>
              </a:rPr>
              <a:t> </a:t>
            </a:r>
            <a:r>
              <a:rPr sz="1600" spc="5" dirty="0">
                <a:solidFill>
                  <a:srgbClr val="043092"/>
                </a:solidFill>
                <a:latin typeface="Times New Roman"/>
                <a:cs typeface="Times New Roman"/>
              </a:rPr>
              <a:t>de</a:t>
            </a:r>
            <a:r>
              <a:rPr sz="1600" spc="-10" dirty="0">
                <a:solidFill>
                  <a:srgbClr val="043092"/>
                </a:solidFill>
                <a:latin typeface="Times New Roman"/>
                <a:cs typeface="Times New Roman"/>
              </a:rPr>
              <a:t> </a:t>
            </a:r>
            <a:r>
              <a:rPr sz="1600" spc="5" dirty="0">
                <a:solidFill>
                  <a:srgbClr val="043092"/>
                </a:solidFill>
                <a:latin typeface="Times New Roman"/>
                <a:cs typeface="Times New Roman"/>
              </a:rPr>
              <a:t>bu</a:t>
            </a:r>
            <a:r>
              <a:rPr sz="1600" spc="-5" dirty="0">
                <a:solidFill>
                  <a:srgbClr val="043092"/>
                </a:solidFill>
                <a:latin typeface="Times New Roman"/>
                <a:cs typeface="Times New Roman"/>
              </a:rPr>
              <a:t> kapsamda</a:t>
            </a:r>
            <a:r>
              <a:rPr sz="1600" spc="45" dirty="0">
                <a:solidFill>
                  <a:srgbClr val="043092"/>
                </a:solidFill>
                <a:latin typeface="Times New Roman"/>
                <a:cs typeface="Times New Roman"/>
              </a:rPr>
              <a:t> </a:t>
            </a:r>
            <a:r>
              <a:rPr sz="1600" spc="-5" dirty="0">
                <a:solidFill>
                  <a:srgbClr val="043092"/>
                </a:solidFill>
                <a:latin typeface="Times New Roman"/>
                <a:cs typeface="Times New Roman"/>
              </a:rPr>
              <a:t>değerlendirilir.</a:t>
            </a:r>
            <a:endParaRPr sz="1600" dirty="0">
              <a:latin typeface="Times New Roman"/>
              <a:cs typeface="Times New Roman"/>
            </a:endParaRPr>
          </a:p>
          <a:p>
            <a:pPr marL="356870" marR="5080" indent="-344805" algn="just">
              <a:lnSpc>
                <a:spcPct val="100000"/>
              </a:lnSpc>
              <a:spcBef>
                <a:spcPts val="385"/>
              </a:spcBef>
              <a:buClr>
                <a:srgbClr val="CC9900"/>
              </a:buClr>
              <a:buSzPct val="65625"/>
              <a:buFont typeface="Wingdings"/>
              <a:buChar char=""/>
              <a:tabLst>
                <a:tab pos="357505" algn="l"/>
              </a:tabLst>
            </a:pPr>
            <a:r>
              <a:rPr sz="1600" b="1" dirty="0">
                <a:solidFill>
                  <a:srgbClr val="043092"/>
                </a:solidFill>
                <a:latin typeface="Times New Roman"/>
                <a:cs typeface="Times New Roman"/>
              </a:rPr>
              <a:t>Uzmanlık Alan </a:t>
            </a:r>
            <a:r>
              <a:rPr sz="1600" b="1" spc="-5" dirty="0">
                <a:solidFill>
                  <a:srgbClr val="043092"/>
                </a:solidFill>
                <a:latin typeface="Times New Roman"/>
                <a:cs typeface="Times New Roman"/>
              </a:rPr>
              <a:t>Dersleri: </a:t>
            </a:r>
            <a:r>
              <a:rPr sz="1600" spc="-5" dirty="0">
                <a:solidFill>
                  <a:srgbClr val="043092"/>
                </a:solidFill>
                <a:latin typeface="Times New Roman"/>
                <a:cs typeface="Times New Roman"/>
              </a:rPr>
              <a:t>Bir danışman birden fazla enstitü </a:t>
            </a:r>
            <a:r>
              <a:rPr sz="1600" spc="-20" dirty="0">
                <a:solidFill>
                  <a:srgbClr val="043092"/>
                </a:solidFill>
                <a:latin typeface="Times New Roman"/>
                <a:cs typeface="Times New Roman"/>
              </a:rPr>
              <a:t>ya </a:t>
            </a:r>
            <a:r>
              <a:rPr sz="1600" spc="-5" dirty="0">
                <a:solidFill>
                  <a:srgbClr val="043092"/>
                </a:solidFill>
                <a:latin typeface="Times New Roman"/>
                <a:cs typeface="Times New Roman"/>
              </a:rPr>
              <a:t>da anabilim dalında </a:t>
            </a:r>
            <a:r>
              <a:rPr sz="1600" spc="-10" dirty="0">
                <a:solidFill>
                  <a:srgbClr val="043092"/>
                </a:solidFill>
                <a:latin typeface="Times New Roman"/>
                <a:cs typeface="Times New Roman"/>
              </a:rPr>
              <a:t>görevli </a:t>
            </a:r>
            <a:r>
              <a:rPr sz="1600" spc="-5" dirty="0">
                <a:solidFill>
                  <a:srgbClr val="043092"/>
                </a:solidFill>
                <a:latin typeface="Times New Roman"/>
                <a:cs typeface="Times New Roman"/>
              </a:rPr>
              <a:t> </a:t>
            </a:r>
            <a:r>
              <a:rPr sz="1600" spc="-10" dirty="0">
                <a:solidFill>
                  <a:srgbClr val="043092"/>
                </a:solidFill>
                <a:latin typeface="Times New Roman"/>
                <a:cs typeface="Times New Roman"/>
              </a:rPr>
              <a:t>veya</a:t>
            </a:r>
            <a:r>
              <a:rPr sz="1600" spc="60" dirty="0">
                <a:solidFill>
                  <a:srgbClr val="043092"/>
                </a:solidFill>
                <a:latin typeface="Times New Roman"/>
                <a:cs typeface="Times New Roman"/>
              </a:rPr>
              <a:t> </a:t>
            </a:r>
            <a:r>
              <a:rPr sz="1600" dirty="0">
                <a:solidFill>
                  <a:srgbClr val="043092"/>
                </a:solidFill>
                <a:latin typeface="Times New Roman"/>
                <a:cs typeface="Times New Roman"/>
              </a:rPr>
              <a:t>birden</a:t>
            </a:r>
            <a:r>
              <a:rPr sz="1600" spc="60" dirty="0">
                <a:solidFill>
                  <a:srgbClr val="043092"/>
                </a:solidFill>
                <a:latin typeface="Times New Roman"/>
                <a:cs typeface="Times New Roman"/>
              </a:rPr>
              <a:t> </a:t>
            </a:r>
            <a:r>
              <a:rPr sz="1600" spc="-5" dirty="0">
                <a:solidFill>
                  <a:srgbClr val="043092"/>
                </a:solidFill>
                <a:latin typeface="Times New Roman"/>
                <a:cs typeface="Times New Roman"/>
              </a:rPr>
              <a:t>fazla</a:t>
            </a:r>
            <a:r>
              <a:rPr sz="1600" spc="65" dirty="0">
                <a:solidFill>
                  <a:srgbClr val="043092"/>
                </a:solidFill>
                <a:latin typeface="Times New Roman"/>
                <a:cs typeface="Times New Roman"/>
              </a:rPr>
              <a:t> </a:t>
            </a:r>
            <a:r>
              <a:rPr sz="1600" spc="-5" dirty="0">
                <a:solidFill>
                  <a:srgbClr val="043092"/>
                </a:solidFill>
                <a:latin typeface="Times New Roman"/>
                <a:cs typeface="Times New Roman"/>
              </a:rPr>
              <a:t>öğrencisi</a:t>
            </a:r>
            <a:r>
              <a:rPr sz="1600" spc="35" dirty="0">
                <a:solidFill>
                  <a:srgbClr val="043092"/>
                </a:solidFill>
                <a:latin typeface="Times New Roman"/>
                <a:cs typeface="Times New Roman"/>
              </a:rPr>
              <a:t> </a:t>
            </a:r>
            <a:r>
              <a:rPr sz="1600" spc="-10" dirty="0">
                <a:solidFill>
                  <a:srgbClr val="043092"/>
                </a:solidFill>
                <a:latin typeface="Times New Roman"/>
                <a:cs typeface="Times New Roman"/>
              </a:rPr>
              <a:t>olsa</a:t>
            </a:r>
            <a:r>
              <a:rPr sz="1600" spc="60" dirty="0">
                <a:solidFill>
                  <a:srgbClr val="043092"/>
                </a:solidFill>
                <a:latin typeface="Times New Roman"/>
                <a:cs typeface="Times New Roman"/>
              </a:rPr>
              <a:t> </a:t>
            </a:r>
            <a:r>
              <a:rPr sz="1600" spc="-5" dirty="0">
                <a:solidFill>
                  <a:srgbClr val="043092"/>
                </a:solidFill>
                <a:latin typeface="Times New Roman"/>
                <a:cs typeface="Times New Roman"/>
              </a:rPr>
              <a:t>dahi</a:t>
            </a:r>
            <a:r>
              <a:rPr sz="1600" spc="70" dirty="0">
                <a:solidFill>
                  <a:srgbClr val="043092"/>
                </a:solidFill>
                <a:latin typeface="Times New Roman"/>
                <a:cs typeface="Times New Roman"/>
              </a:rPr>
              <a:t> </a:t>
            </a:r>
            <a:r>
              <a:rPr sz="1600" spc="-5" dirty="0">
                <a:solidFill>
                  <a:srgbClr val="FF0000"/>
                </a:solidFill>
                <a:latin typeface="Times New Roman"/>
                <a:cs typeface="Times New Roman"/>
              </a:rPr>
              <a:t>öğrenci</a:t>
            </a:r>
            <a:r>
              <a:rPr sz="1600" spc="60" dirty="0">
                <a:solidFill>
                  <a:srgbClr val="FF0000"/>
                </a:solidFill>
                <a:latin typeface="Times New Roman"/>
                <a:cs typeface="Times New Roman"/>
              </a:rPr>
              <a:t> </a:t>
            </a:r>
            <a:r>
              <a:rPr sz="1600" spc="-5" dirty="0">
                <a:solidFill>
                  <a:srgbClr val="FF0000"/>
                </a:solidFill>
                <a:latin typeface="Times New Roman"/>
                <a:cs typeface="Times New Roman"/>
              </a:rPr>
              <a:t>sayısı</a:t>
            </a:r>
            <a:r>
              <a:rPr sz="1600" spc="65" dirty="0">
                <a:solidFill>
                  <a:srgbClr val="FF0000"/>
                </a:solidFill>
                <a:latin typeface="Times New Roman"/>
                <a:cs typeface="Times New Roman"/>
              </a:rPr>
              <a:t> </a:t>
            </a:r>
            <a:r>
              <a:rPr sz="1600" spc="-5" dirty="0">
                <a:solidFill>
                  <a:srgbClr val="FF0000"/>
                </a:solidFill>
                <a:latin typeface="Times New Roman"/>
                <a:cs typeface="Times New Roman"/>
              </a:rPr>
              <a:t>ve</a:t>
            </a:r>
            <a:r>
              <a:rPr sz="1600" spc="35" dirty="0">
                <a:solidFill>
                  <a:srgbClr val="FF0000"/>
                </a:solidFill>
                <a:latin typeface="Times New Roman"/>
                <a:cs typeface="Times New Roman"/>
              </a:rPr>
              <a:t> </a:t>
            </a:r>
            <a:r>
              <a:rPr sz="1600" spc="-5" dirty="0">
                <a:solidFill>
                  <a:srgbClr val="FF0000"/>
                </a:solidFill>
                <a:latin typeface="Times New Roman"/>
                <a:cs typeface="Times New Roman"/>
              </a:rPr>
              <a:t>ders</a:t>
            </a:r>
            <a:r>
              <a:rPr sz="1600" spc="55" dirty="0">
                <a:solidFill>
                  <a:srgbClr val="FF0000"/>
                </a:solidFill>
                <a:latin typeface="Times New Roman"/>
                <a:cs typeface="Times New Roman"/>
              </a:rPr>
              <a:t> </a:t>
            </a:r>
            <a:r>
              <a:rPr sz="1600" dirty="0">
                <a:solidFill>
                  <a:srgbClr val="FF0000"/>
                </a:solidFill>
                <a:latin typeface="Times New Roman"/>
                <a:cs typeface="Times New Roman"/>
              </a:rPr>
              <a:t>saatine</a:t>
            </a:r>
            <a:r>
              <a:rPr sz="1600" spc="10" dirty="0">
                <a:solidFill>
                  <a:srgbClr val="FF0000"/>
                </a:solidFill>
                <a:latin typeface="Times New Roman"/>
                <a:cs typeface="Times New Roman"/>
              </a:rPr>
              <a:t> </a:t>
            </a:r>
            <a:r>
              <a:rPr sz="1600" dirty="0">
                <a:solidFill>
                  <a:srgbClr val="FF0000"/>
                </a:solidFill>
                <a:latin typeface="Times New Roman"/>
                <a:cs typeface="Times New Roman"/>
              </a:rPr>
              <a:t>bakılmaksızın</a:t>
            </a:r>
            <a:r>
              <a:rPr sz="1600" dirty="0">
                <a:solidFill>
                  <a:srgbClr val="043092"/>
                </a:solidFill>
                <a:latin typeface="Times New Roman"/>
                <a:cs typeface="Times New Roman"/>
              </a:rPr>
              <a:t>,</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danışmanın</a:t>
            </a:r>
            <a:endParaRPr sz="1600" dirty="0">
              <a:latin typeface="Times New Roman"/>
              <a:cs typeface="Times New Roman"/>
            </a:endParaRPr>
          </a:p>
        </p:txBody>
      </p:sp>
      <p:sp>
        <p:nvSpPr>
          <p:cNvPr id="3" name="object 3"/>
          <p:cNvSpPr txBox="1"/>
          <p:nvPr/>
        </p:nvSpPr>
        <p:spPr>
          <a:xfrm>
            <a:off x="5082794" y="2909011"/>
            <a:ext cx="1143635" cy="235585"/>
          </a:xfrm>
          <a:prstGeom prst="rect">
            <a:avLst/>
          </a:prstGeom>
          <a:solidFill>
            <a:srgbClr val="FFFF00"/>
          </a:solidFill>
        </p:spPr>
        <p:txBody>
          <a:bodyPr vert="horz" wrap="square" lIns="0" tIns="0" rIns="0" bIns="0" rtlCol="0">
            <a:spAutoFit/>
          </a:bodyPr>
          <a:lstStyle/>
          <a:p>
            <a:pPr>
              <a:lnSpc>
                <a:spcPts val="1785"/>
              </a:lnSpc>
            </a:pPr>
            <a:r>
              <a:rPr sz="1600" spc="-5" dirty="0">
                <a:solidFill>
                  <a:srgbClr val="043092"/>
                </a:solidFill>
                <a:latin typeface="Times New Roman"/>
                <a:cs typeface="Times New Roman"/>
              </a:rPr>
              <a:t>yüksek</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lisans</a:t>
            </a:r>
            <a:endParaRPr sz="1600">
              <a:latin typeface="Times New Roman"/>
              <a:cs typeface="Times New Roman"/>
            </a:endParaRPr>
          </a:p>
        </p:txBody>
      </p:sp>
      <p:sp>
        <p:nvSpPr>
          <p:cNvPr id="4" name="object 4"/>
          <p:cNvSpPr txBox="1"/>
          <p:nvPr/>
        </p:nvSpPr>
        <p:spPr>
          <a:xfrm>
            <a:off x="902004" y="2878327"/>
            <a:ext cx="6572250" cy="270510"/>
          </a:xfrm>
          <a:prstGeom prst="rect">
            <a:avLst/>
          </a:prstGeom>
        </p:spPr>
        <p:txBody>
          <a:bodyPr vert="horz" wrap="square" lIns="0" tIns="13335" rIns="0" bIns="0" rtlCol="0">
            <a:spAutoFit/>
          </a:bodyPr>
          <a:lstStyle/>
          <a:p>
            <a:pPr marL="12700">
              <a:lnSpc>
                <a:spcPct val="100000"/>
              </a:lnSpc>
              <a:spcBef>
                <a:spcPts val="105"/>
              </a:spcBef>
              <a:tabLst>
                <a:tab pos="5323840" algn="l"/>
              </a:tabLst>
            </a:pPr>
            <a:r>
              <a:rPr sz="1600" spc="-5" dirty="0">
                <a:solidFill>
                  <a:srgbClr val="043092"/>
                </a:solidFill>
                <a:latin typeface="Times New Roman"/>
                <a:cs typeface="Times New Roman"/>
              </a:rPr>
              <a:t>uzmanlık</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alan</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dersinden</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alacağı</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haftalık</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ders</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saati	öğrencileri</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için</a:t>
            </a:r>
            <a:endParaRPr sz="1600">
              <a:latin typeface="Times New Roman"/>
              <a:cs typeface="Times New Roman"/>
            </a:endParaRPr>
          </a:p>
        </p:txBody>
      </p:sp>
      <p:sp>
        <p:nvSpPr>
          <p:cNvPr id="5" name="object 5"/>
          <p:cNvSpPr txBox="1"/>
          <p:nvPr/>
        </p:nvSpPr>
        <p:spPr>
          <a:xfrm>
            <a:off x="7515732" y="2909011"/>
            <a:ext cx="683260" cy="235585"/>
          </a:xfrm>
          <a:prstGeom prst="rect">
            <a:avLst/>
          </a:prstGeom>
          <a:solidFill>
            <a:srgbClr val="FFFF00"/>
          </a:solidFill>
        </p:spPr>
        <p:txBody>
          <a:bodyPr vert="horz" wrap="square" lIns="0" tIns="0" rIns="0" bIns="0" rtlCol="0">
            <a:spAutoFit/>
          </a:bodyPr>
          <a:lstStyle/>
          <a:p>
            <a:pPr>
              <a:lnSpc>
                <a:spcPts val="1785"/>
              </a:lnSpc>
            </a:pPr>
            <a:r>
              <a:rPr sz="1600" dirty="0">
                <a:solidFill>
                  <a:srgbClr val="043092"/>
                </a:solidFill>
                <a:latin typeface="Times New Roman"/>
                <a:cs typeface="Times New Roman"/>
              </a:rPr>
              <a:t>3</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teorik</a:t>
            </a:r>
            <a:endParaRPr sz="1600">
              <a:latin typeface="Times New Roman"/>
              <a:cs typeface="Times New Roman"/>
            </a:endParaRPr>
          </a:p>
        </p:txBody>
      </p:sp>
      <p:sp>
        <p:nvSpPr>
          <p:cNvPr id="6" name="object 6"/>
          <p:cNvSpPr txBox="1"/>
          <p:nvPr/>
        </p:nvSpPr>
        <p:spPr>
          <a:xfrm>
            <a:off x="8186166" y="2878327"/>
            <a:ext cx="448309" cy="270510"/>
          </a:xfrm>
          <a:prstGeom prst="rect">
            <a:avLst/>
          </a:prstGeom>
        </p:spPr>
        <p:txBody>
          <a:bodyPr vert="horz" wrap="square" lIns="0" tIns="13335" rIns="0" bIns="0" rtlCol="0">
            <a:spAutoFit/>
          </a:bodyPr>
          <a:lstStyle/>
          <a:p>
            <a:pPr marL="12700">
              <a:lnSpc>
                <a:spcPct val="100000"/>
              </a:lnSpc>
              <a:spcBef>
                <a:spcPts val="105"/>
              </a:spcBef>
            </a:pPr>
            <a:r>
              <a:rPr sz="1600" dirty="0">
                <a:solidFill>
                  <a:srgbClr val="043092"/>
                </a:solidFill>
                <a:latin typeface="Times New Roman"/>
                <a:cs typeface="Times New Roman"/>
              </a:rPr>
              <a:t>sa</a:t>
            </a:r>
            <a:r>
              <a:rPr sz="1600" spc="-15" dirty="0">
                <a:solidFill>
                  <a:srgbClr val="043092"/>
                </a:solidFill>
                <a:latin typeface="Times New Roman"/>
                <a:cs typeface="Times New Roman"/>
              </a:rPr>
              <a:t>a</a:t>
            </a:r>
            <a:r>
              <a:rPr sz="1600" spc="5" dirty="0">
                <a:solidFill>
                  <a:srgbClr val="043092"/>
                </a:solidFill>
                <a:latin typeface="Times New Roman"/>
                <a:cs typeface="Times New Roman"/>
              </a:rPr>
              <a:t>t</a:t>
            </a:r>
            <a:r>
              <a:rPr sz="1600" spc="-15" dirty="0">
                <a:solidFill>
                  <a:srgbClr val="043092"/>
                </a:solidFill>
                <a:latin typeface="Times New Roman"/>
                <a:cs typeface="Times New Roman"/>
              </a:rPr>
              <a:t>i</a:t>
            </a:r>
            <a:r>
              <a:rPr sz="1600" dirty="0">
                <a:solidFill>
                  <a:srgbClr val="043092"/>
                </a:solidFill>
                <a:latin typeface="Times New Roman"/>
                <a:cs typeface="Times New Roman"/>
              </a:rPr>
              <a:t>,</a:t>
            </a:r>
            <a:endParaRPr sz="1600">
              <a:latin typeface="Times New Roman"/>
              <a:cs typeface="Times New Roman"/>
            </a:endParaRPr>
          </a:p>
        </p:txBody>
      </p:sp>
      <p:sp>
        <p:nvSpPr>
          <p:cNvPr id="7" name="object 7"/>
          <p:cNvSpPr txBox="1"/>
          <p:nvPr/>
        </p:nvSpPr>
        <p:spPr>
          <a:xfrm>
            <a:off x="914704" y="3153155"/>
            <a:ext cx="635000" cy="234950"/>
          </a:xfrm>
          <a:prstGeom prst="rect">
            <a:avLst/>
          </a:prstGeom>
          <a:solidFill>
            <a:srgbClr val="FFFF00"/>
          </a:solidFill>
        </p:spPr>
        <p:txBody>
          <a:bodyPr vert="horz" wrap="square" lIns="0" tIns="0" rIns="0" bIns="0" rtlCol="0">
            <a:spAutoFit/>
          </a:bodyPr>
          <a:lstStyle/>
          <a:p>
            <a:pPr>
              <a:lnSpc>
                <a:spcPts val="1785"/>
              </a:lnSpc>
            </a:pPr>
            <a:r>
              <a:rPr sz="1600" spc="5" dirty="0">
                <a:solidFill>
                  <a:srgbClr val="043092"/>
                </a:solidFill>
                <a:latin typeface="Times New Roman"/>
                <a:cs typeface="Times New Roman"/>
              </a:rPr>
              <a:t>d</a:t>
            </a:r>
            <a:r>
              <a:rPr sz="1600" spc="-15" dirty="0">
                <a:solidFill>
                  <a:srgbClr val="043092"/>
                </a:solidFill>
                <a:latin typeface="Times New Roman"/>
                <a:cs typeface="Times New Roman"/>
              </a:rPr>
              <a:t>o</a:t>
            </a:r>
            <a:r>
              <a:rPr sz="1600" spc="10" dirty="0">
                <a:solidFill>
                  <a:srgbClr val="043092"/>
                </a:solidFill>
                <a:latin typeface="Times New Roman"/>
                <a:cs typeface="Times New Roman"/>
              </a:rPr>
              <a:t>k</a:t>
            </a:r>
            <a:r>
              <a:rPr sz="1600" spc="5" dirty="0">
                <a:solidFill>
                  <a:srgbClr val="043092"/>
                </a:solidFill>
                <a:latin typeface="Times New Roman"/>
                <a:cs typeface="Times New Roman"/>
              </a:rPr>
              <a:t>t</a:t>
            </a:r>
            <a:r>
              <a:rPr sz="1600" spc="-15" dirty="0">
                <a:solidFill>
                  <a:srgbClr val="043092"/>
                </a:solidFill>
                <a:latin typeface="Times New Roman"/>
                <a:cs typeface="Times New Roman"/>
              </a:rPr>
              <a:t>o</a:t>
            </a:r>
            <a:r>
              <a:rPr sz="1600" spc="-10" dirty="0">
                <a:solidFill>
                  <a:srgbClr val="043092"/>
                </a:solidFill>
                <a:latin typeface="Times New Roman"/>
                <a:cs typeface="Times New Roman"/>
              </a:rPr>
              <a:t>r</a:t>
            </a:r>
            <a:r>
              <a:rPr sz="1600" dirty="0">
                <a:solidFill>
                  <a:srgbClr val="043092"/>
                </a:solidFill>
                <a:latin typeface="Times New Roman"/>
                <a:cs typeface="Times New Roman"/>
              </a:rPr>
              <a:t>a</a:t>
            </a:r>
            <a:endParaRPr sz="1600">
              <a:latin typeface="Times New Roman"/>
              <a:cs typeface="Times New Roman"/>
            </a:endParaRPr>
          </a:p>
        </p:txBody>
      </p:sp>
      <p:sp>
        <p:nvSpPr>
          <p:cNvPr id="8" name="object 8"/>
          <p:cNvSpPr txBox="1"/>
          <p:nvPr/>
        </p:nvSpPr>
        <p:spPr>
          <a:xfrm>
            <a:off x="3719829" y="3153155"/>
            <a:ext cx="704850" cy="234950"/>
          </a:xfrm>
          <a:prstGeom prst="rect">
            <a:avLst/>
          </a:prstGeom>
          <a:solidFill>
            <a:srgbClr val="FFFF00"/>
          </a:solidFill>
        </p:spPr>
        <p:txBody>
          <a:bodyPr vert="horz" wrap="square" lIns="0" tIns="0" rIns="0" bIns="0" rtlCol="0">
            <a:spAutoFit/>
          </a:bodyPr>
          <a:lstStyle/>
          <a:p>
            <a:pPr>
              <a:lnSpc>
                <a:spcPts val="1785"/>
              </a:lnSpc>
            </a:pPr>
            <a:r>
              <a:rPr sz="1600" dirty="0">
                <a:solidFill>
                  <a:srgbClr val="043092"/>
                </a:solidFill>
                <a:latin typeface="Times New Roman"/>
                <a:cs typeface="Times New Roman"/>
              </a:rPr>
              <a:t>3</a:t>
            </a:r>
            <a:r>
              <a:rPr sz="1600" spc="50" dirty="0">
                <a:solidFill>
                  <a:srgbClr val="043092"/>
                </a:solidFill>
                <a:latin typeface="Times New Roman"/>
                <a:cs typeface="Times New Roman"/>
              </a:rPr>
              <a:t> </a:t>
            </a:r>
            <a:r>
              <a:rPr sz="1600" spc="-5" dirty="0">
                <a:solidFill>
                  <a:srgbClr val="043092"/>
                </a:solidFill>
                <a:latin typeface="Times New Roman"/>
                <a:cs typeface="Times New Roman"/>
              </a:rPr>
              <a:t>teorik</a:t>
            </a:r>
            <a:endParaRPr sz="1600">
              <a:latin typeface="Times New Roman"/>
              <a:cs typeface="Times New Roman"/>
            </a:endParaRPr>
          </a:p>
        </p:txBody>
      </p:sp>
      <p:sp>
        <p:nvSpPr>
          <p:cNvPr id="9" name="object 9"/>
          <p:cNvSpPr txBox="1"/>
          <p:nvPr/>
        </p:nvSpPr>
        <p:spPr>
          <a:xfrm>
            <a:off x="1588135" y="3122168"/>
            <a:ext cx="7041515" cy="270510"/>
          </a:xfrm>
          <a:prstGeom prst="rect">
            <a:avLst/>
          </a:prstGeom>
        </p:spPr>
        <p:txBody>
          <a:bodyPr vert="horz" wrap="square" lIns="0" tIns="13335" rIns="0" bIns="0" rtlCol="0">
            <a:spAutoFit/>
          </a:bodyPr>
          <a:lstStyle/>
          <a:p>
            <a:pPr marL="12700">
              <a:lnSpc>
                <a:spcPct val="100000"/>
              </a:lnSpc>
              <a:spcBef>
                <a:spcPts val="105"/>
              </a:spcBef>
              <a:tabLst>
                <a:tab pos="2835910" algn="l"/>
              </a:tabLst>
            </a:pPr>
            <a:r>
              <a:rPr sz="1600" spc="-5" dirty="0">
                <a:solidFill>
                  <a:srgbClr val="043092"/>
                </a:solidFill>
                <a:latin typeface="Times New Roman"/>
                <a:cs typeface="Times New Roman"/>
              </a:rPr>
              <a:t>programı</a:t>
            </a:r>
            <a:r>
              <a:rPr sz="1600" spc="85" dirty="0">
                <a:solidFill>
                  <a:srgbClr val="043092"/>
                </a:solidFill>
                <a:latin typeface="Times New Roman"/>
                <a:cs typeface="Times New Roman"/>
              </a:rPr>
              <a:t> </a:t>
            </a:r>
            <a:r>
              <a:rPr sz="1600" spc="-5" dirty="0">
                <a:solidFill>
                  <a:srgbClr val="043092"/>
                </a:solidFill>
                <a:latin typeface="Times New Roman"/>
                <a:cs typeface="Times New Roman"/>
              </a:rPr>
              <a:t>öğrencileri</a:t>
            </a:r>
            <a:r>
              <a:rPr sz="1600" spc="120" dirty="0">
                <a:solidFill>
                  <a:srgbClr val="043092"/>
                </a:solidFill>
                <a:latin typeface="Times New Roman"/>
                <a:cs typeface="Times New Roman"/>
              </a:rPr>
              <a:t> </a:t>
            </a:r>
            <a:r>
              <a:rPr sz="1600" dirty="0">
                <a:solidFill>
                  <a:srgbClr val="043092"/>
                </a:solidFill>
                <a:latin typeface="Times New Roman"/>
                <a:cs typeface="Times New Roman"/>
              </a:rPr>
              <a:t>için	</a:t>
            </a:r>
            <a:r>
              <a:rPr sz="1600" spc="-5" dirty="0">
                <a:solidFill>
                  <a:srgbClr val="043092"/>
                </a:solidFill>
                <a:latin typeface="Times New Roman"/>
                <a:cs typeface="Times New Roman"/>
              </a:rPr>
              <a:t>saati,</a:t>
            </a:r>
            <a:r>
              <a:rPr sz="1600" spc="85" dirty="0">
                <a:solidFill>
                  <a:srgbClr val="043092"/>
                </a:solidFill>
                <a:latin typeface="Times New Roman"/>
                <a:cs typeface="Times New Roman"/>
              </a:rPr>
              <a:t> </a:t>
            </a:r>
            <a:r>
              <a:rPr sz="1600" spc="-5" dirty="0">
                <a:solidFill>
                  <a:srgbClr val="043092"/>
                </a:solidFill>
                <a:latin typeface="Times New Roman"/>
                <a:cs typeface="Times New Roman"/>
              </a:rPr>
              <a:t>hem</a:t>
            </a:r>
            <a:r>
              <a:rPr sz="1600" spc="105" dirty="0">
                <a:solidFill>
                  <a:srgbClr val="043092"/>
                </a:solidFill>
                <a:latin typeface="Times New Roman"/>
                <a:cs typeface="Times New Roman"/>
              </a:rPr>
              <a:t> </a:t>
            </a:r>
            <a:r>
              <a:rPr sz="1600" spc="-10" dirty="0">
                <a:solidFill>
                  <a:srgbClr val="043092"/>
                </a:solidFill>
                <a:latin typeface="Times New Roman"/>
                <a:cs typeface="Times New Roman"/>
              </a:rPr>
              <a:t>yüksek</a:t>
            </a:r>
            <a:r>
              <a:rPr sz="1600" spc="114" dirty="0">
                <a:solidFill>
                  <a:srgbClr val="043092"/>
                </a:solidFill>
                <a:latin typeface="Times New Roman"/>
                <a:cs typeface="Times New Roman"/>
              </a:rPr>
              <a:t> </a:t>
            </a:r>
            <a:r>
              <a:rPr sz="1600" spc="-10" dirty="0">
                <a:solidFill>
                  <a:srgbClr val="043092"/>
                </a:solidFill>
                <a:latin typeface="Times New Roman"/>
                <a:cs typeface="Times New Roman"/>
              </a:rPr>
              <a:t>lisans</a:t>
            </a:r>
            <a:r>
              <a:rPr sz="1600" spc="80" dirty="0">
                <a:solidFill>
                  <a:srgbClr val="043092"/>
                </a:solidFill>
                <a:latin typeface="Times New Roman"/>
                <a:cs typeface="Times New Roman"/>
              </a:rPr>
              <a:t> </a:t>
            </a:r>
            <a:r>
              <a:rPr sz="1600" spc="-5" dirty="0">
                <a:solidFill>
                  <a:srgbClr val="043092"/>
                </a:solidFill>
                <a:latin typeface="Times New Roman"/>
                <a:cs typeface="Times New Roman"/>
              </a:rPr>
              <a:t>hem</a:t>
            </a:r>
            <a:r>
              <a:rPr sz="1600" spc="105" dirty="0">
                <a:solidFill>
                  <a:srgbClr val="043092"/>
                </a:solidFill>
                <a:latin typeface="Times New Roman"/>
                <a:cs typeface="Times New Roman"/>
              </a:rPr>
              <a:t> </a:t>
            </a:r>
            <a:r>
              <a:rPr sz="1600" spc="-5" dirty="0">
                <a:solidFill>
                  <a:srgbClr val="043092"/>
                </a:solidFill>
                <a:latin typeface="Times New Roman"/>
                <a:cs typeface="Times New Roman"/>
              </a:rPr>
              <a:t>doktora</a:t>
            </a:r>
            <a:r>
              <a:rPr sz="1600" spc="85" dirty="0">
                <a:solidFill>
                  <a:srgbClr val="043092"/>
                </a:solidFill>
                <a:latin typeface="Times New Roman"/>
                <a:cs typeface="Times New Roman"/>
              </a:rPr>
              <a:t> </a:t>
            </a:r>
            <a:r>
              <a:rPr sz="1600" spc="-5" dirty="0">
                <a:solidFill>
                  <a:srgbClr val="043092"/>
                </a:solidFill>
                <a:latin typeface="Times New Roman"/>
                <a:cs typeface="Times New Roman"/>
              </a:rPr>
              <a:t>programında</a:t>
            </a:r>
            <a:endParaRPr sz="1600">
              <a:latin typeface="Times New Roman"/>
              <a:cs typeface="Times New Roman"/>
            </a:endParaRPr>
          </a:p>
        </p:txBody>
      </p:sp>
      <p:sp>
        <p:nvSpPr>
          <p:cNvPr id="10" name="object 10"/>
          <p:cNvSpPr txBox="1"/>
          <p:nvPr/>
        </p:nvSpPr>
        <p:spPr>
          <a:xfrm>
            <a:off x="3808221" y="3393897"/>
            <a:ext cx="109855" cy="235585"/>
          </a:xfrm>
          <a:prstGeom prst="rect">
            <a:avLst/>
          </a:prstGeom>
          <a:solidFill>
            <a:srgbClr val="FFFF00"/>
          </a:solidFill>
        </p:spPr>
        <p:txBody>
          <a:bodyPr vert="horz" wrap="square" lIns="0" tIns="0" rIns="0" bIns="0" rtlCol="0">
            <a:spAutoFit/>
          </a:bodyPr>
          <a:lstStyle/>
          <a:p>
            <a:pPr>
              <a:lnSpc>
                <a:spcPts val="1785"/>
              </a:lnSpc>
            </a:pPr>
            <a:r>
              <a:rPr sz="1600" dirty="0">
                <a:solidFill>
                  <a:srgbClr val="043092"/>
                </a:solidFill>
                <a:latin typeface="Times New Roman"/>
                <a:cs typeface="Times New Roman"/>
              </a:rPr>
              <a:t>6</a:t>
            </a:r>
            <a:endParaRPr sz="1600">
              <a:latin typeface="Times New Roman"/>
              <a:cs typeface="Times New Roman"/>
            </a:endParaRPr>
          </a:p>
        </p:txBody>
      </p:sp>
      <p:sp>
        <p:nvSpPr>
          <p:cNvPr id="11" name="object 11"/>
          <p:cNvSpPr txBox="1"/>
          <p:nvPr/>
        </p:nvSpPr>
        <p:spPr>
          <a:xfrm>
            <a:off x="902004" y="3362960"/>
            <a:ext cx="4790440" cy="270510"/>
          </a:xfrm>
          <a:prstGeom prst="rect">
            <a:avLst/>
          </a:prstGeom>
        </p:spPr>
        <p:txBody>
          <a:bodyPr vert="horz" wrap="square" lIns="0" tIns="13335" rIns="0" bIns="0" rtlCol="0">
            <a:spAutoFit/>
          </a:bodyPr>
          <a:lstStyle/>
          <a:p>
            <a:pPr marL="12700">
              <a:lnSpc>
                <a:spcPct val="100000"/>
              </a:lnSpc>
              <a:spcBef>
                <a:spcPts val="105"/>
              </a:spcBef>
              <a:tabLst>
                <a:tab pos="3067685" algn="l"/>
              </a:tabLst>
            </a:pPr>
            <a:r>
              <a:rPr sz="1600" spc="-5" dirty="0">
                <a:solidFill>
                  <a:srgbClr val="043092"/>
                </a:solidFill>
                <a:latin typeface="Times New Roman"/>
                <a:cs typeface="Times New Roman"/>
              </a:rPr>
              <a:t>danışmanlığı</a:t>
            </a:r>
            <a:r>
              <a:rPr sz="1600" spc="85" dirty="0">
                <a:solidFill>
                  <a:srgbClr val="043092"/>
                </a:solidFill>
                <a:latin typeface="Times New Roman"/>
                <a:cs typeface="Times New Roman"/>
              </a:rPr>
              <a:t> </a:t>
            </a:r>
            <a:r>
              <a:rPr sz="1600" spc="-5" dirty="0">
                <a:solidFill>
                  <a:srgbClr val="043092"/>
                </a:solidFill>
                <a:latin typeface="Times New Roman"/>
                <a:cs typeface="Times New Roman"/>
              </a:rPr>
              <a:t>olanlar</a:t>
            </a:r>
            <a:r>
              <a:rPr sz="1600" spc="10" dirty="0">
                <a:solidFill>
                  <a:srgbClr val="043092"/>
                </a:solidFill>
                <a:latin typeface="Times New Roman"/>
                <a:cs typeface="Times New Roman"/>
              </a:rPr>
              <a:t> </a:t>
            </a:r>
            <a:r>
              <a:rPr sz="1600" spc="-5" dirty="0">
                <a:solidFill>
                  <a:srgbClr val="043092"/>
                </a:solidFill>
                <a:latin typeface="Times New Roman"/>
                <a:cs typeface="Times New Roman"/>
              </a:rPr>
              <a:t>için</a:t>
            </a:r>
            <a:r>
              <a:rPr sz="1600" spc="50" dirty="0">
                <a:solidFill>
                  <a:srgbClr val="043092"/>
                </a:solidFill>
                <a:latin typeface="Times New Roman"/>
                <a:cs typeface="Times New Roman"/>
              </a:rPr>
              <a:t> </a:t>
            </a:r>
            <a:r>
              <a:rPr sz="1600" spc="-5" dirty="0">
                <a:solidFill>
                  <a:srgbClr val="043092"/>
                </a:solidFill>
                <a:latin typeface="Times New Roman"/>
                <a:cs typeface="Times New Roman"/>
              </a:rPr>
              <a:t>toplamda	</a:t>
            </a:r>
            <a:r>
              <a:rPr sz="1600" spc="-10" dirty="0">
                <a:solidFill>
                  <a:srgbClr val="043092"/>
                </a:solidFill>
                <a:latin typeface="Times New Roman"/>
                <a:cs typeface="Times New Roman"/>
              </a:rPr>
              <a:t>teorik</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saati</a:t>
            </a:r>
            <a:r>
              <a:rPr sz="1600" spc="15" dirty="0">
                <a:solidFill>
                  <a:srgbClr val="043092"/>
                </a:solidFill>
                <a:latin typeface="Times New Roman"/>
                <a:cs typeface="Times New Roman"/>
              </a:rPr>
              <a:t> </a:t>
            </a:r>
            <a:r>
              <a:rPr sz="1600" spc="-10" dirty="0">
                <a:solidFill>
                  <a:srgbClr val="043092"/>
                </a:solidFill>
                <a:latin typeface="Times New Roman"/>
                <a:cs typeface="Times New Roman"/>
              </a:rPr>
              <a:t>geçemez.</a:t>
            </a:r>
            <a:endParaRPr sz="1600" dirty="0">
              <a:latin typeface="Times New Roman"/>
              <a:cs typeface="Times New Roman"/>
            </a:endParaRPr>
          </a:p>
        </p:txBody>
      </p:sp>
      <p:sp>
        <p:nvSpPr>
          <p:cNvPr id="12" name="object 12"/>
          <p:cNvSpPr txBox="1"/>
          <p:nvPr/>
        </p:nvSpPr>
        <p:spPr>
          <a:xfrm>
            <a:off x="557580" y="3658870"/>
            <a:ext cx="8078470" cy="1828800"/>
          </a:xfrm>
          <a:prstGeom prst="rect">
            <a:avLst/>
          </a:prstGeom>
        </p:spPr>
        <p:txBody>
          <a:bodyPr vert="horz" wrap="square" lIns="0" tIns="14604" rIns="0" bIns="0" rtlCol="0">
            <a:spAutoFit/>
          </a:bodyPr>
          <a:lstStyle/>
          <a:p>
            <a:pPr marL="12700" marR="5080" indent="405130" algn="just">
              <a:lnSpc>
                <a:spcPct val="99500"/>
              </a:lnSpc>
              <a:spcBef>
                <a:spcPts val="114"/>
              </a:spcBef>
            </a:pPr>
            <a:r>
              <a:rPr sz="1600" dirty="0">
                <a:solidFill>
                  <a:srgbClr val="043092"/>
                </a:solidFill>
                <a:latin typeface="Times New Roman"/>
                <a:cs typeface="Times New Roman"/>
              </a:rPr>
              <a:t>Uzmanlık</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alan</a:t>
            </a:r>
            <a:r>
              <a:rPr sz="1600" dirty="0">
                <a:solidFill>
                  <a:srgbClr val="043092"/>
                </a:solidFill>
                <a:latin typeface="Times New Roman"/>
                <a:cs typeface="Times New Roman"/>
              </a:rPr>
              <a:t> </a:t>
            </a:r>
            <a:r>
              <a:rPr sz="1600" spc="-5" dirty="0">
                <a:solidFill>
                  <a:srgbClr val="043092"/>
                </a:solidFill>
                <a:latin typeface="Times New Roman"/>
                <a:cs typeface="Times New Roman"/>
              </a:rPr>
              <a:t>dersi,</a:t>
            </a:r>
            <a:r>
              <a:rPr sz="1600" dirty="0">
                <a:solidFill>
                  <a:srgbClr val="043092"/>
                </a:solidFill>
                <a:latin typeface="Times New Roman"/>
                <a:cs typeface="Times New Roman"/>
              </a:rPr>
              <a:t> </a:t>
            </a:r>
            <a:r>
              <a:rPr sz="1600" spc="-5" dirty="0">
                <a:solidFill>
                  <a:srgbClr val="043092"/>
                </a:solidFill>
                <a:latin typeface="Times New Roman"/>
                <a:cs typeface="Times New Roman"/>
              </a:rPr>
              <a:t>Enstitü</a:t>
            </a:r>
            <a:r>
              <a:rPr sz="1600" dirty="0">
                <a:solidFill>
                  <a:srgbClr val="043092"/>
                </a:solidFill>
                <a:latin typeface="Times New Roman"/>
                <a:cs typeface="Times New Roman"/>
              </a:rPr>
              <a:t> </a:t>
            </a:r>
            <a:r>
              <a:rPr sz="1600" spc="-5" dirty="0">
                <a:solidFill>
                  <a:srgbClr val="043092"/>
                </a:solidFill>
                <a:latin typeface="Times New Roman"/>
                <a:cs typeface="Times New Roman"/>
              </a:rPr>
              <a:t>Yönetim</a:t>
            </a:r>
            <a:r>
              <a:rPr sz="1600" dirty="0">
                <a:solidFill>
                  <a:srgbClr val="043092"/>
                </a:solidFill>
                <a:latin typeface="Times New Roman"/>
                <a:cs typeface="Times New Roman"/>
              </a:rPr>
              <a:t> </a:t>
            </a:r>
            <a:r>
              <a:rPr sz="1600" spc="-10" dirty="0">
                <a:solidFill>
                  <a:srgbClr val="043092"/>
                </a:solidFill>
                <a:latin typeface="Times New Roman"/>
                <a:cs typeface="Times New Roman"/>
              </a:rPr>
              <a:t>Kurulunca</a:t>
            </a:r>
            <a:r>
              <a:rPr sz="1600" spc="-5" dirty="0">
                <a:solidFill>
                  <a:srgbClr val="043092"/>
                </a:solidFill>
                <a:latin typeface="Times New Roman"/>
                <a:cs typeface="Times New Roman"/>
              </a:rPr>
              <a:t> danışmanın</a:t>
            </a:r>
            <a:r>
              <a:rPr sz="1600" dirty="0">
                <a:solidFill>
                  <a:srgbClr val="043092"/>
                </a:solidFill>
                <a:latin typeface="Times New Roman"/>
                <a:cs typeface="Times New Roman"/>
              </a:rPr>
              <a:t> </a:t>
            </a:r>
            <a:r>
              <a:rPr sz="1600" spc="-5" dirty="0">
                <a:solidFill>
                  <a:srgbClr val="043092"/>
                </a:solidFill>
                <a:latin typeface="Times New Roman"/>
                <a:cs typeface="Times New Roman"/>
              </a:rPr>
              <a:t>atandığı</a:t>
            </a:r>
            <a:r>
              <a:rPr sz="1600" dirty="0">
                <a:solidFill>
                  <a:srgbClr val="043092"/>
                </a:solidFill>
                <a:latin typeface="Times New Roman"/>
                <a:cs typeface="Times New Roman"/>
              </a:rPr>
              <a:t> </a:t>
            </a:r>
            <a:r>
              <a:rPr sz="1600" spc="-10" dirty="0">
                <a:solidFill>
                  <a:srgbClr val="043092"/>
                </a:solidFill>
                <a:latin typeface="Times New Roman"/>
                <a:cs typeface="Times New Roman"/>
              </a:rPr>
              <a:t>yarıyılı</a:t>
            </a:r>
            <a:r>
              <a:rPr sz="1600" spc="380" dirty="0">
                <a:solidFill>
                  <a:srgbClr val="043092"/>
                </a:solidFill>
                <a:latin typeface="Times New Roman"/>
                <a:cs typeface="Times New Roman"/>
              </a:rPr>
              <a:t> </a:t>
            </a:r>
            <a:r>
              <a:rPr sz="1600" spc="-10" dirty="0">
                <a:solidFill>
                  <a:srgbClr val="043092"/>
                </a:solidFill>
                <a:latin typeface="Times New Roman"/>
                <a:cs typeface="Times New Roman"/>
              </a:rPr>
              <a:t>izleyen </a:t>
            </a:r>
            <a:r>
              <a:rPr sz="1600" spc="-5" dirty="0">
                <a:solidFill>
                  <a:srgbClr val="043092"/>
                </a:solidFill>
                <a:latin typeface="Times New Roman"/>
                <a:cs typeface="Times New Roman"/>
              </a:rPr>
              <a:t> </a:t>
            </a:r>
            <a:r>
              <a:rPr sz="1600" dirty="0">
                <a:solidFill>
                  <a:srgbClr val="043092"/>
                </a:solidFill>
                <a:latin typeface="Times New Roman"/>
                <a:cs typeface="Times New Roman"/>
              </a:rPr>
              <a:t>dönemde</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başlar</a:t>
            </a:r>
            <a:r>
              <a:rPr sz="1600" dirty="0">
                <a:solidFill>
                  <a:srgbClr val="043092"/>
                </a:solidFill>
                <a:latin typeface="Times New Roman"/>
                <a:cs typeface="Times New Roman"/>
              </a:rPr>
              <a:t> </a:t>
            </a:r>
            <a:r>
              <a:rPr sz="1600" spc="-5" dirty="0">
                <a:solidFill>
                  <a:srgbClr val="043092"/>
                </a:solidFill>
                <a:latin typeface="Times New Roman"/>
                <a:cs typeface="Times New Roman"/>
              </a:rPr>
              <a:t>ve</a:t>
            </a:r>
            <a:r>
              <a:rPr sz="1600" dirty="0">
                <a:solidFill>
                  <a:srgbClr val="043092"/>
                </a:solidFill>
                <a:latin typeface="Times New Roman"/>
                <a:cs typeface="Times New Roman"/>
              </a:rPr>
              <a:t> enstitü</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yönetim</a:t>
            </a:r>
            <a:r>
              <a:rPr sz="1600" dirty="0">
                <a:solidFill>
                  <a:srgbClr val="043092"/>
                </a:solidFill>
                <a:latin typeface="Times New Roman"/>
                <a:cs typeface="Times New Roman"/>
              </a:rPr>
              <a:t> </a:t>
            </a:r>
            <a:r>
              <a:rPr sz="1600" spc="-5" dirty="0">
                <a:solidFill>
                  <a:srgbClr val="043092"/>
                </a:solidFill>
                <a:latin typeface="Times New Roman"/>
                <a:cs typeface="Times New Roman"/>
              </a:rPr>
              <a:t>kurulunun</a:t>
            </a:r>
            <a:r>
              <a:rPr sz="1600" dirty="0">
                <a:solidFill>
                  <a:srgbClr val="043092"/>
                </a:solidFill>
                <a:latin typeface="Times New Roman"/>
                <a:cs typeface="Times New Roman"/>
              </a:rPr>
              <a:t> </a:t>
            </a:r>
            <a:r>
              <a:rPr sz="1600" spc="-5" dirty="0">
                <a:solidFill>
                  <a:srgbClr val="043092"/>
                </a:solidFill>
                <a:latin typeface="Times New Roman"/>
                <a:cs typeface="Times New Roman"/>
              </a:rPr>
              <a:t>öğrencinin</a:t>
            </a:r>
            <a:r>
              <a:rPr sz="1600" dirty="0">
                <a:solidFill>
                  <a:srgbClr val="043092"/>
                </a:solidFill>
                <a:latin typeface="Times New Roman"/>
                <a:cs typeface="Times New Roman"/>
              </a:rPr>
              <a:t> </a:t>
            </a:r>
            <a:r>
              <a:rPr sz="1600" spc="-5" dirty="0">
                <a:solidFill>
                  <a:srgbClr val="043092"/>
                </a:solidFill>
                <a:latin typeface="Times New Roman"/>
                <a:cs typeface="Times New Roman"/>
              </a:rPr>
              <a:t>mezuniyetine</a:t>
            </a:r>
            <a:r>
              <a:rPr sz="1600" dirty="0">
                <a:solidFill>
                  <a:srgbClr val="043092"/>
                </a:solidFill>
                <a:latin typeface="Times New Roman"/>
                <a:cs typeface="Times New Roman"/>
              </a:rPr>
              <a:t> karar</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verdiği</a:t>
            </a:r>
            <a:r>
              <a:rPr sz="1600" dirty="0">
                <a:solidFill>
                  <a:srgbClr val="043092"/>
                </a:solidFill>
                <a:latin typeface="Times New Roman"/>
                <a:cs typeface="Times New Roman"/>
              </a:rPr>
              <a:t> </a:t>
            </a:r>
            <a:r>
              <a:rPr sz="1600" spc="-20" dirty="0">
                <a:solidFill>
                  <a:srgbClr val="043092"/>
                </a:solidFill>
                <a:latin typeface="Times New Roman"/>
                <a:cs typeface="Times New Roman"/>
              </a:rPr>
              <a:t>ya</a:t>
            </a:r>
            <a:r>
              <a:rPr sz="1600" spc="360" dirty="0">
                <a:solidFill>
                  <a:srgbClr val="043092"/>
                </a:solidFill>
                <a:latin typeface="Times New Roman"/>
                <a:cs typeface="Times New Roman"/>
              </a:rPr>
              <a:t> </a:t>
            </a:r>
            <a:r>
              <a:rPr sz="1600" spc="10" dirty="0">
                <a:solidFill>
                  <a:srgbClr val="043092"/>
                </a:solidFill>
                <a:latin typeface="Times New Roman"/>
                <a:cs typeface="Times New Roman"/>
              </a:rPr>
              <a:t>da </a:t>
            </a:r>
            <a:r>
              <a:rPr sz="1600" spc="15" dirty="0">
                <a:solidFill>
                  <a:srgbClr val="043092"/>
                </a:solidFill>
                <a:latin typeface="Times New Roman"/>
                <a:cs typeface="Times New Roman"/>
              </a:rPr>
              <a:t> </a:t>
            </a:r>
            <a:r>
              <a:rPr sz="1600" spc="-5" dirty="0">
                <a:solidFill>
                  <a:srgbClr val="043092"/>
                </a:solidFill>
                <a:latin typeface="Times New Roman"/>
                <a:cs typeface="Times New Roman"/>
              </a:rPr>
              <a:t>herhangi</a:t>
            </a:r>
            <a:r>
              <a:rPr sz="1600" dirty="0">
                <a:solidFill>
                  <a:srgbClr val="043092"/>
                </a:solidFill>
                <a:latin typeface="Times New Roman"/>
                <a:cs typeface="Times New Roman"/>
              </a:rPr>
              <a:t> </a:t>
            </a:r>
            <a:r>
              <a:rPr sz="1600" spc="5" dirty="0">
                <a:solidFill>
                  <a:srgbClr val="043092"/>
                </a:solidFill>
                <a:latin typeface="Times New Roman"/>
                <a:cs typeface="Times New Roman"/>
              </a:rPr>
              <a:t>bir</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nedenle</a:t>
            </a:r>
            <a:r>
              <a:rPr sz="1600" dirty="0">
                <a:solidFill>
                  <a:srgbClr val="043092"/>
                </a:solidFill>
                <a:latin typeface="Times New Roman"/>
                <a:cs typeface="Times New Roman"/>
              </a:rPr>
              <a:t> </a:t>
            </a:r>
            <a:r>
              <a:rPr sz="1600" spc="-5" dirty="0">
                <a:solidFill>
                  <a:srgbClr val="043092"/>
                </a:solidFill>
                <a:latin typeface="Times New Roman"/>
                <a:cs typeface="Times New Roman"/>
              </a:rPr>
              <a:t>öğrencinin</a:t>
            </a:r>
            <a:r>
              <a:rPr sz="1600" spc="55" dirty="0">
                <a:solidFill>
                  <a:srgbClr val="043092"/>
                </a:solidFill>
                <a:latin typeface="Times New Roman"/>
                <a:cs typeface="Times New Roman"/>
              </a:rPr>
              <a:t> </a:t>
            </a:r>
            <a:r>
              <a:rPr sz="1600" spc="-5" dirty="0">
                <a:solidFill>
                  <a:srgbClr val="043092"/>
                </a:solidFill>
                <a:latin typeface="Times New Roman"/>
                <a:cs typeface="Times New Roman"/>
              </a:rPr>
              <a:t>enstitüden</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ilişiğinin</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kesildiği</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tarihe</a:t>
            </a:r>
            <a:r>
              <a:rPr sz="1600" dirty="0">
                <a:solidFill>
                  <a:srgbClr val="043092"/>
                </a:solidFill>
                <a:latin typeface="Times New Roman"/>
                <a:cs typeface="Times New Roman"/>
              </a:rPr>
              <a:t> kadar</a:t>
            </a:r>
            <a:r>
              <a:rPr sz="1600" spc="-15" dirty="0">
                <a:solidFill>
                  <a:srgbClr val="043092"/>
                </a:solidFill>
                <a:latin typeface="Times New Roman"/>
                <a:cs typeface="Times New Roman"/>
              </a:rPr>
              <a:t> </a:t>
            </a:r>
            <a:r>
              <a:rPr sz="1600" spc="-10" dirty="0">
                <a:solidFill>
                  <a:srgbClr val="043092"/>
                </a:solidFill>
                <a:latin typeface="Times New Roman"/>
                <a:cs typeface="Times New Roman"/>
              </a:rPr>
              <a:t>devam</a:t>
            </a:r>
            <a:r>
              <a:rPr sz="1600" dirty="0">
                <a:solidFill>
                  <a:srgbClr val="043092"/>
                </a:solidFill>
                <a:latin typeface="Times New Roman"/>
                <a:cs typeface="Times New Roman"/>
              </a:rPr>
              <a:t> </a:t>
            </a:r>
            <a:r>
              <a:rPr sz="1600" spc="-5" dirty="0">
                <a:solidFill>
                  <a:srgbClr val="043092"/>
                </a:solidFill>
                <a:latin typeface="Times New Roman"/>
                <a:cs typeface="Times New Roman"/>
              </a:rPr>
              <a:t>eder.</a:t>
            </a:r>
            <a:endParaRPr sz="1600" dirty="0">
              <a:latin typeface="Times New Roman"/>
              <a:cs typeface="Times New Roman"/>
            </a:endParaRPr>
          </a:p>
          <a:p>
            <a:pPr marL="421005" algn="just">
              <a:lnSpc>
                <a:spcPct val="100000"/>
              </a:lnSpc>
              <a:spcBef>
                <a:spcPts val="409"/>
              </a:spcBef>
            </a:pPr>
            <a:r>
              <a:rPr sz="1600" spc="5" dirty="0">
                <a:solidFill>
                  <a:srgbClr val="043092"/>
                </a:solidFill>
                <a:latin typeface="Times New Roman"/>
                <a:cs typeface="Times New Roman"/>
              </a:rPr>
              <a:t>Bu</a:t>
            </a:r>
            <a:r>
              <a:rPr sz="1600" spc="-30" dirty="0">
                <a:solidFill>
                  <a:srgbClr val="043092"/>
                </a:solidFill>
                <a:latin typeface="Times New Roman"/>
                <a:cs typeface="Times New Roman"/>
              </a:rPr>
              <a:t> </a:t>
            </a:r>
            <a:r>
              <a:rPr sz="1600" spc="-10" dirty="0">
                <a:solidFill>
                  <a:srgbClr val="043092"/>
                </a:solidFill>
                <a:latin typeface="Times New Roman"/>
                <a:cs typeface="Times New Roman"/>
              </a:rPr>
              <a:t>dersler</a:t>
            </a:r>
            <a:r>
              <a:rPr sz="1600" spc="45" dirty="0">
                <a:solidFill>
                  <a:srgbClr val="043092"/>
                </a:solidFill>
                <a:latin typeface="Times New Roman"/>
                <a:cs typeface="Times New Roman"/>
              </a:rPr>
              <a:t> </a:t>
            </a:r>
            <a:r>
              <a:rPr sz="1600" spc="-10" dirty="0">
                <a:solidFill>
                  <a:srgbClr val="043092"/>
                </a:solidFill>
                <a:latin typeface="Times New Roman"/>
                <a:cs typeface="Times New Roman"/>
              </a:rPr>
              <a:t>yarıyıl</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ve</a:t>
            </a:r>
            <a:r>
              <a:rPr sz="1600" spc="10" dirty="0">
                <a:solidFill>
                  <a:srgbClr val="043092"/>
                </a:solidFill>
                <a:latin typeface="Times New Roman"/>
                <a:cs typeface="Times New Roman"/>
              </a:rPr>
              <a:t> </a:t>
            </a:r>
            <a:r>
              <a:rPr sz="1600" spc="-10" dirty="0">
                <a:solidFill>
                  <a:srgbClr val="043092"/>
                </a:solidFill>
                <a:latin typeface="Times New Roman"/>
                <a:cs typeface="Times New Roman"/>
              </a:rPr>
              <a:t>yaz </a:t>
            </a:r>
            <a:r>
              <a:rPr sz="1600" dirty="0">
                <a:solidFill>
                  <a:srgbClr val="043092"/>
                </a:solidFill>
                <a:latin typeface="Times New Roman"/>
                <a:cs typeface="Times New Roman"/>
              </a:rPr>
              <a:t>tatillerinde</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de</a:t>
            </a:r>
            <a:r>
              <a:rPr sz="1600" spc="-10" dirty="0">
                <a:solidFill>
                  <a:srgbClr val="043092"/>
                </a:solidFill>
                <a:latin typeface="Times New Roman"/>
                <a:cs typeface="Times New Roman"/>
              </a:rPr>
              <a:t> </a:t>
            </a:r>
            <a:r>
              <a:rPr sz="1600" spc="-5" dirty="0">
                <a:solidFill>
                  <a:srgbClr val="043092"/>
                </a:solidFill>
                <a:latin typeface="Times New Roman"/>
                <a:cs typeface="Times New Roman"/>
              </a:rPr>
              <a:t>devam</a:t>
            </a:r>
            <a:r>
              <a:rPr sz="1600" spc="5" dirty="0">
                <a:solidFill>
                  <a:srgbClr val="043092"/>
                </a:solidFill>
                <a:latin typeface="Times New Roman"/>
                <a:cs typeface="Times New Roman"/>
              </a:rPr>
              <a:t> </a:t>
            </a:r>
            <a:r>
              <a:rPr sz="1600" spc="-10" dirty="0">
                <a:solidFill>
                  <a:srgbClr val="043092"/>
                </a:solidFill>
                <a:latin typeface="Times New Roman"/>
                <a:cs typeface="Times New Roman"/>
              </a:rPr>
              <a:t>eder.</a:t>
            </a:r>
            <a:endParaRPr sz="1600" dirty="0">
              <a:latin typeface="Times New Roman"/>
              <a:cs typeface="Times New Roman"/>
            </a:endParaRPr>
          </a:p>
          <a:p>
            <a:pPr marL="12700" marR="9525" indent="401955" algn="just">
              <a:lnSpc>
                <a:spcPct val="99400"/>
              </a:lnSpc>
              <a:spcBef>
                <a:spcPts val="395"/>
              </a:spcBef>
            </a:pPr>
            <a:r>
              <a:rPr sz="1600" spc="-5" dirty="0">
                <a:solidFill>
                  <a:srgbClr val="043092"/>
                </a:solidFill>
                <a:latin typeface="Times New Roman"/>
                <a:cs typeface="Times New Roman"/>
              </a:rPr>
              <a:t>İkinci tez danışmanları, üniversite dışı kurumlardan atanan danışmanlar, altı aydan </a:t>
            </a:r>
            <a:r>
              <a:rPr sz="1600" dirty="0">
                <a:solidFill>
                  <a:srgbClr val="043092"/>
                </a:solidFill>
                <a:latin typeface="Times New Roman"/>
                <a:cs typeface="Times New Roman"/>
              </a:rPr>
              <a:t>daha </a:t>
            </a:r>
            <a:r>
              <a:rPr sz="1600" spc="-5" dirty="0">
                <a:solidFill>
                  <a:srgbClr val="043092"/>
                </a:solidFill>
                <a:latin typeface="Times New Roman"/>
                <a:cs typeface="Times New Roman"/>
              </a:rPr>
              <a:t>uzun </a:t>
            </a:r>
            <a:r>
              <a:rPr sz="1600" dirty="0">
                <a:solidFill>
                  <a:srgbClr val="043092"/>
                </a:solidFill>
                <a:latin typeface="Times New Roman"/>
                <a:cs typeface="Times New Roman"/>
              </a:rPr>
              <a:t> süre </a:t>
            </a:r>
            <a:r>
              <a:rPr sz="1600" spc="-5" dirty="0">
                <a:solidFill>
                  <a:srgbClr val="043092"/>
                </a:solidFill>
                <a:latin typeface="Times New Roman"/>
                <a:cs typeface="Times New Roman"/>
              </a:rPr>
              <a:t>ile </a:t>
            </a:r>
            <a:r>
              <a:rPr sz="1600" spc="-10" dirty="0">
                <a:solidFill>
                  <a:srgbClr val="043092"/>
                </a:solidFill>
                <a:latin typeface="Times New Roman"/>
                <a:cs typeface="Times New Roman"/>
              </a:rPr>
              <a:t>yurt </a:t>
            </a:r>
            <a:r>
              <a:rPr sz="1600" spc="-5" dirty="0">
                <a:solidFill>
                  <a:srgbClr val="043092"/>
                </a:solidFill>
                <a:latin typeface="Times New Roman"/>
                <a:cs typeface="Times New Roman"/>
              </a:rPr>
              <a:t>içinde ve </a:t>
            </a:r>
            <a:r>
              <a:rPr sz="1600" spc="-10" dirty="0">
                <a:solidFill>
                  <a:srgbClr val="043092"/>
                </a:solidFill>
                <a:latin typeface="Times New Roman"/>
                <a:cs typeface="Times New Roman"/>
              </a:rPr>
              <a:t>yurt </a:t>
            </a:r>
            <a:r>
              <a:rPr sz="1600" spc="-5" dirty="0">
                <a:solidFill>
                  <a:srgbClr val="043092"/>
                </a:solidFill>
                <a:latin typeface="Times New Roman"/>
                <a:cs typeface="Times New Roman"/>
              </a:rPr>
              <a:t>dışında görevlendirilen öğretim üyeleri ve </a:t>
            </a:r>
            <a:r>
              <a:rPr sz="1600" spc="-10" dirty="0">
                <a:solidFill>
                  <a:srgbClr val="043092"/>
                </a:solidFill>
                <a:latin typeface="Times New Roman"/>
                <a:cs typeface="Times New Roman"/>
              </a:rPr>
              <a:t>emekli</a:t>
            </a:r>
            <a:r>
              <a:rPr sz="1600" spc="-5" dirty="0">
                <a:solidFill>
                  <a:srgbClr val="043092"/>
                </a:solidFill>
                <a:latin typeface="Times New Roman"/>
                <a:cs typeface="Times New Roman"/>
              </a:rPr>
              <a:t> öğretim </a:t>
            </a:r>
            <a:r>
              <a:rPr sz="1600" spc="-10" dirty="0">
                <a:solidFill>
                  <a:srgbClr val="043092"/>
                </a:solidFill>
                <a:latin typeface="Times New Roman"/>
                <a:cs typeface="Times New Roman"/>
              </a:rPr>
              <a:t>üyeleri </a:t>
            </a:r>
            <a:r>
              <a:rPr sz="1600" spc="-5" dirty="0">
                <a:solidFill>
                  <a:srgbClr val="043092"/>
                </a:solidFill>
                <a:latin typeface="Times New Roman"/>
                <a:cs typeface="Times New Roman"/>
              </a:rPr>
              <a:t> uzmanlık</a:t>
            </a:r>
            <a:r>
              <a:rPr sz="1600" spc="45" dirty="0">
                <a:solidFill>
                  <a:srgbClr val="043092"/>
                </a:solidFill>
                <a:latin typeface="Times New Roman"/>
                <a:cs typeface="Times New Roman"/>
              </a:rPr>
              <a:t> </a:t>
            </a:r>
            <a:r>
              <a:rPr sz="1600" spc="-5" dirty="0">
                <a:solidFill>
                  <a:srgbClr val="043092"/>
                </a:solidFill>
                <a:latin typeface="Times New Roman"/>
                <a:cs typeface="Times New Roman"/>
              </a:rPr>
              <a:t>alan dersini</a:t>
            </a:r>
            <a:r>
              <a:rPr sz="1600" spc="20" dirty="0">
                <a:solidFill>
                  <a:srgbClr val="043092"/>
                </a:solidFill>
                <a:latin typeface="Times New Roman"/>
                <a:cs typeface="Times New Roman"/>
              </a:rPr>
              <a:t> </a:t>
            </a:r>
            <a:r>
              <a:rPr sz="1600" dirty="0">
                <a:solidFill>
                  <a:srgbClr val="043092"/>
                </a:solidFill>
                <a:latin typeface="Times New Roman"/>
                <a:cs typeface="Times New Roman"/>
              </a:rPr>
              <a:t>açamaz</a:t>
            </a:r>
            <a:r>
              <a:rPr sz="1600" spc="65" dirty="0">
                <a:solidFill>
                  <a:srgbClr val="043092"/>
                </a:solidFill>
                <a:latin typeface="Times New Roman"/>
                <a:cs typeface="Times New Roman"/>
              </a:rPr>
              <a:t> </a:t>
            </a:r>
            <a:r>
              <a:rPr sz="1600" spc="-5" dirty="0">
                <a:solidFill>
                  <a:srgbClr val="043092"/>
                </a:solidFill>
                <a:latin typeface="Times New Roman"/>
                <a:cs typeface="Times New Roman"/>
              </a:rPr>
              <a:t>ve</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ücretini</a:t>
            </a:r>
            <a:r>
              <a:rPr sz="1600" spc="45" dirty="0">
                <a:solidFill>
                  <a:srgbClr val="043092"/>
                </a:solidFill>
                <a:latin typeface="Times New Roman"/>
                <a:cs typeface="Times New Roman"/>
              </a:rPr>
              <a:t> </a:t>
            </a:r>
            <a:r>
              <a:rPr sz="1600" spc="-10" dirty="0">
                <a:solidFill>
                  <a:srgbClr val="043092"/>
                </a:solidFill>
                <a:latin typeface="Times New Roman"/>
                <a:cs typeface="Times New Roman"/>
              </a:rPr>
              <a:t>alamaz.</a:t>
            </a:r>
            <a:endParaRPr sz="1600" dirty="0">
              <a:latin typeface="Times New Roman"/>
              <a:cs typeface="Times New Roman"/>
            </a:endParaRPr>
          </a:p>
        </p:txBody>
      </p:sp>
      <p:sp>
        <p:nvSpPr>
          <p:cNvPr id="13" name="object 13"/>
          <p:cNvSpPr txBox="1"/>
          <p:nvPr/>
        </p:nvSpPr>
        <p:spPr>
          <a:xfrm>
            <a:off x="975664" y="5543702"/>
            <a:ext cx="7644130" cy="232410"/>
          </a:xfrm>
          <a:prstGeom prst="rect">
            <a:avLst/>
          </a:prstGeom>
          <a:solidFill>
            <a:srgbClr val="FFFF00"/>
          </a:solidFill>
        </p:spPr>
        <p:txBody>
          <a:bodyPr vert="horz" wrap="square" lIns="0" tIns="0" rIns="0" bIns="0" rtlCol="0">
            <a:spAutoFit/>
          </a:bodyPr>
          <a:lstStyle/>
          <a:p>
            <a:pPr>
              <a:lnSpc>
                <a:spcPts val="1760"/>
              </a:lnSpc>
            </a:pPr>
            <a:r>
              <a:rPr sz="1600" spc="-5" dirty="0">
                <a:latin typeface="Times New Roman"/>
                <a:cs typeface="Times New Roman"/>
              </a:rPr>
              <a:t>Yarıyıl</a:t>
            </a:r>
            <a:r>
              <a:rPr sz="1600" spc="90" dirty="0">
                <a:latin typeface="Times New Roman"/>
                <a:cs typeface="Times New Roman"/>
              </a:rPr>
              <a:t> </a:t>
            </a:r>
            <a:r>
              <a:rPr sz="1600" spc="-5" dirty="0">
                <a:latin typeface="Times New Roman"/>
                <a:cs typeface="Times New Roman"/>
              </a:rPr>
              <a:t>ve</a:t>
            </a:r>
            <a:r>
              <a:rPr sz="1600" spc="85" dirty="0">
                <a:latin typeface="Times New Roman"/>
                <a:cs typeface="Times New Roman"/>
              </a:rPr>
              <a:t> </a:t>
            </a:r>
            <a:r>
              <a:rPr sz="1600" spc="-5" dirty="0">
                <a:latin typeface="Times New Roman"/>
                <a:cs typeface="Times New Roman"/>
              </a:rPr>
              <a:t>yaz</a:t>
            </a:r>
            <a:r>
              <a:rPr sz="1600" spc="85" dirty="0">
                <a:latin typeface="Times New Roman"/>
                <a:cs typeface="Times New Roman"/>
              </a:rPr>
              <a:t> </a:t>
            </a:r>
            <a:r>
              <a:rPr sz="1600" spc="-5" dirty="0">
                <a:latin typeface="Times New Roman"/>
                <a:cs typeface="Times New Roman"/>
              </a:rPr>
              <a:t>tatillerinde</a:t>
            </a:r>
            <a:r>
              <a:rPr sz="1600" spc="85" dirty="0">
                <a:latin typeface="Times New Roman"/>
                <a:cs typeface="Times New Roman"/>
              </a:rPr>
              <a:t> </a:t>
            </a:r>
            <a:r>
              <a:rPr sz="1600" spc="-15" dirty="0">
                <a:latin typeface="Times New Roman"/>
                <a:cs typeface="Times New Roman"/>
              </a:rPr>
              <a:t>veya</a:t>
            </a:r>
            <a:r>
              <a:rPr sz="1600" spc="114" dirty="0">
                <a:latin typeface="Times New Roman"/>
                <a:cs typeface="Times New Roman"/>
              </a:rPr>
              <a:t> </a:t>
            </a:r>
            <a:r>
              <a:rPr sz="1600" dirty="0">
                <a:latin typeface="Times New Roman"/>
                <a:cs typeface="Times New Roman"/>
              </a:rPr>
              <a:t>hafta</a:t>
            </a:r>
            <a:r>
              <a:rPr sz="1600" spc="65" dirty="0">
                <a:latin typeface="Times New Roman"/>
                <a:cs typeface="Times New Roman"/>
              </a:rPr>
              <a:t> </a:t>
            </a:r>
            <a:r>
              <a:rPr sz="1600" spc="5" dirty="0">
                <a:latin typeface="Times New Roman"/>
                <a:cs typeface="Times New Roman"/>
              </a:rPr>
              <a:t>içi</a:t>
            </a:r>
            <a:r>
              <a:rPr sz="1600" spc="90" dirty="0">
                <a:latin typeface="Times New Roman"/>
                <a:cs typeface="Times New Roman"/>
              </a:rPr>
              <a:t> </a:t>
            </a:r>
            <a:r>
              <a:rPr sz="1600" spc="-10" dirty="0">
                <a:latin typeface="Times New Roman"/>
                <a:cs typeface="Times New Roman"/>
              </a:rPr>
              <a:t>mesai</a:t>
            </a:r>
            <a:r>
              <a:rPr sz="1600" spc="90" dirty="0">
                <a:latin typeface="Times New Roman"/>
                <a:cs typeface="Times New Roman"/>
              </a:rPr>
              <a:t> </a:t>
            </a:r>
            <a:r>
              <a:rPr sz="1600" spc="-5" dirty="0">
                <a:latin typeface="Times New Roman"/>
                <a:cs typeface="Times New Roman"/>
              </a:rPr>
              <a:t>saati</a:t>
            </a:r>
            <a:r>
              <a:rPr sz="1600" spc="75" dirty="0">
                <a:latin typeface="Times New Roman"/>
                <a:cs typeface="Times New Roman"/>
              </a:rPr>
              <a:t> </a:t>
            </a:r>
            <a:r>
              <a:rPr sz="1600" spc="-5" dirty="0">
                <a:latin typeface="Times New Roman"/>
                <a:cs typeface="Times New Roman"/>
              </a:rPr>
              <a:t>dışında</a:t>
            </a:r>
            <a:r>
              <a:rPr sz="1600" spc="110" dirty="0">
                <a:latin typeface="Times New Roman"/>
                <a:cs typeface="Times New Roman"/>
              </a:rPr>
              <a:t> </a:t>
            </a:r>
            <a:r>
              <a:rPr sz="1600" spc="-10" dirty="0">
                <a:latin typeface="Times New Roman"/>
                <a:cs typeface="Times New Roman"/>
              </a:rPr>
              <a:t>yürütülen</a:t>
            </a:r>
            <a:r>
              <a:rPr sz="1600" spc="95" dirty="0">
                <a:latin typeface="Times New Roman"/>
                <a:cs typeface="Times New Roman"/>
              </a:rPr>
              <a:t> </a:t>
            </a:r>
            <a:r>
              <a:rPr sz="1600" spc="-5" dirty="0">
                <a:latin typeface="Times New Roman"/>
                <a:cs typeface="Times New Roman"/>
              </a:rPr>
              <a:t>uzmanlık</a:t>
            </a:r>
            <a:r>
              <a:rPr sz="1600" spc="90" dirty="0">
                <a:latin typeface="Times New Roman"/>
                <a:cs typeface="Times New Roman"/>
              </a:rPr>
              <a:t> </a:t>
            </a:r>
            <a:r>
              <a:rPr sz="1600" dirty="0">
                <a:latin typeface="Times New Roman"/>
                <a:cs typeface="Times New Roman"/>
              </a:rPr>
              <a:t>alan</a:t>
            </a:r>
            <a:r>
              <a:rPr sz="1600" spc="70" dirty="0">
                <a:latin typeface="Times New Roman"/>
                <a:cs typeface="Times New Roman"/>
              </a:rPr>
              <a:t> </a:t>
            </a:r>
            <a:r>
              <a:rPr sz="1600" spc="-5" dirty="0">
                <a:latin typeface="Times New Roman"/>
                <a:cs typeface="Times New Roman"/>
              </a:rPr>
              <a:t>dersleri</a:t>
            </a:r>
            <a:endParaRPr sz="1600" dirty="0">
              <a:latin typeface="Times New Roman"/>
              <a:cs typeface="Times New Roman"/>
            </a:endParaRPr>
          </a:p>
        </p:txBody>
      </p:sp>
      <p:sp>
        <p:nvSpPr>
          <p:cNvPr id="14" name="object 14"/>
          <p:cNvSpPr txBox="1"/>
          <p:nvPr/>
        </p:nvSpPr>
        <p:spPr>
          <a:xfrm>
            <a:off x="570280" y="5784799"/>
            <a:ext cx="2799080" cy="234950"/>
          </a:xfrm>
          <a:prstGeom prst="rect">
            <a:avLst/>
          </a:prstGeom>
          <a:solidFill>
            <a:srgbClr val="FFFF00"/>
          </a:solidFill>
        </p:spPr>
        <p:txBody>
          <a:bodyPr vert="horz" wrap="square" lIns="0" tIns="0" rIns="0" bIns="0" rtlCol="0">
            <a:spAutoFit/>
          </a:bodyPr>
          <a:lstStyle/>
          <a:p>
            <a:pPr>
              <a:lnSpc>
                <a:spcPts val="1785"/>
              </a:lnSpc>
            </a:pPr>
            <a:r>
              <a:rPr sz="1600" dirty="0">
                <a:latin typeface="Times New Roman"/>
                <a:cs typeface="Times New Roman"/>
              </a:rPr>
              <a:t>için</a:t>
            </a:r>
            <a:r>
              <a:rPr sz="1600" spc="10" dirty="0">
                <a:latin typeface="Times New Roman"/>
                <a:cs typeface="Times New Roman"/>
              </a:rPr>
              <a:t> </a:t>
            </a:r>
            <a:r>
              <a:rPr sz="1600" spc="-5" dirty="0">
                <a:latin typeface="Times New Roman"/>
                <a:cs typeface="Times New Roman"/>
              </a:rPr>
              <a:t>zamlı</a:t>
            </a:r>
            <a:r>
              <a:rPr sz="1600" spc="60" dirty="0">
                <a:latin typeface="Times New Roman"/>
                <a:cs typeface="Times New Roman"/>
              </a:rPr>
              <a:t> </a:t>
            </a:r>
            <a:r>
              <a:rPr sz="1600" spc="-10" dirty="0">
                <a:latin typeface="Times New Roman"/>
                <a:cs typeface="Times New Roman"/>
              </a:rPr>
              <a:t>ek</a:t>
            </a:r>
            <a:r>
              <a:rPr sz="1600" spc="-15" dirty="0">
                <a:latin typeface="Times New Roman"/>
                <a:cs typeface="Times New Roman"/>
              </a:rPr>
              <a:t> </a:t>
            </a:r>
            <a:r>
              <a:rPr sz="1600" spc="-5" dirty="0">
                <a:latin typeface="Times New Roman"/>
                <a:cs typeface="Times New Roman"/>
              </a:rPr>
              <a:t>ders</a:t>
            </a:r>
            <a:r>
              <a:rPr sz="1600" spc="5" dirty="0">
                <a:latin typeface="Times New Roman"/>
                <a:cs typeface="Times New Roman"/>
              </a:rPr>
              <a:t> </a:t>
            </a:r>
            <a:r>
              <a:rPr sz="1600" spc="-5" dirty="0">
                <a:latin typeface="Times New Roman"/>
                <a:cs typeface="Times New Roman"/>
              </a:rPr>
              <a:t>ücreti</a:t>
            </a:r>
            <a:r>
              <a:rPr sz="1600" spc="40" dirty="0">
                <a:latin typeface="Times New Roman"/>
                <a:cs typeface="Times New Roman"/>
              </a:rPr>
              <a:t> </a:t>
            </a:r>
            <a:r>
              <a:rPr sz="1600" spc="-10" dirty="0">
                <a:latin typeface="Times New Roman"/>
                <a:cs typeface="Times New Roman"/>
              </a:rPr>
              <a:t>ödenmez.</a:t>
            </a:r>
            <a:endParaRPr sz="1600" dirty="0">
              <a:latin typeface="Times New Roman"/>
              <a:cs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620688"/>
            <a:ext cx="8072755" cy="2108200"/>
          </a:xfrm>
          <a:prstGeom prst="rect">
            <a:avLst/>
          </a:prstGeom>
        </p:spPr>
        <p:txBody>
          <a:bodyPr vert="horz" wrap="square" lIns="0" tIns="12700" rIns="0" bIns="0" rtlCol="0">
            <a:spAutoFit/>
          </a:bodyPr>
          <a:lstStyle/>
          <a:p>
            <a:pPr marL="12700" marR="6350" algn="just">
              <a:lnSpc>
                <a:spcPct val="120000"/>
              </a:lnSpc>
              <a:spcBef>
                <a:spcPts val="100"/>
              </a:spcBef>
            </a:pPr>
            <a:r>
              <a:rPr sz="1600" b="1" spc="-15" dirty="0">
                <a:latin typeface="Times New Roman"/>
                <a:cs typeface="Times New Roman"/>
              </a:rPr>
              <a:t>2. </a:t>
            </a:r>
            <a:r>
              <a:rPr sz="1800" b="1" spc="-5" dirty="0">
                <a:latin typeface="Times New Roman"/>
                <a:cs typeface="Times New Roman"/>
              </a:rPr>
              <a:t>Diğer Faaliyetler: </a:t>
            </a:r>
            <a:r>
              <a:rPr sz="1800" spc="-5" dirty="0">
                <a:latin typeface="Times New Roman"/>
                <a:cs typeface="Times New Roman"/>
              </a:rPr>
              <a:t>Teorik dersler dışındaki </a:t>
            </a:r>
            <a:r>
              <a:rPr sz="1800" dirty="0">
                <a:latin typeface="Times New Roman"/>
                <a:cs typeface="Times New Roman"/>
              </a:rPr>
              <a:t>tüm eğitim-öğretim </a:t>
            </a:r>
            <a:r>
              <a:rPr sz="1800" spc="-5" dirty="0">
                <a:latin typeface="Times New Roman"/>
                <a:cs typeface="Times New Roman"/>
              </a:rPr>
              <a:t>faaliyetlerini kapsar. </a:t>
            </a:r>
            <a:r>
              <a:rPr sz="1800" dirty="0">
                <a:latin typeface="Times New Roman"/>
                <a:cs typeface="Times New Roman"/>
              </a:rPr>
              <a:t> </a:t>
            </a:r>
            <a:r>
              <a:rPr sz="1800" spc="-5" dirty="0">
                <a:latin typeface="Times New Roman"/>
                <a:cs typeface="Times New Roman"/>
              </a:rPr>
              <a:t>Haftalık</a:t>
            </a:r>
            <a:r>
              <a:rPr sz="1800" spc="390" dirty="0">
                <a:latin typeface="Times New Roman"/>
                <a:cs typeface="Times New Roman"/>
              </a:rPr>
              <a:t> </a:t>
            </a:r>
            <a:r>
              <a:rPr sz="1800" spc="-5" dirty="0">
                <a:latin typeface="Times New Roman"/>
                <a:cs typeface="Times New Roman"/>
              </a:rPr>
              <a:t>ders</a:t>
            </a:r>
            <a:r>
              <a:rPr sz="1800" spc="390" dirty="0">
                <a:latin typeface="Times New Roman"/>
                <a:cs typeface="Times New Roman"/>
              </a:rPr>
              <a:t> </a:t>
            </a:r>
            <a:r>
              <a:rPr sz="1800" spc="-5" dirty="0">
                <a:latin typeface="Times New Roman"/>
                <a:cs typeface="Times New Roman"/>
              </a:rPr>
              <a:t>programında</a:t>
            </a:r>
            <a:r>
              <a:rPr sz="1800" spc="395" dirty="0">
                <a:latin typeface="Times New Roman"/>
                <a:cs typeface="Times New Roman"/>
              </a:rPr>
              <a:t> </a:t>
            </a:r>
            <a:r>
              <a:rPr sz="1800" spc="-5" dirty="0">
                <a:latin typeface="Times New Roman"/>
                <a:cs typeface="Times New Roman"/>
              </a:rPr>
              <a:t>günü,</a:t>
            </a:r>
            <a:r>
              <a:rPr sz="1800" spc="385" dirty="0">
                <a:latin typeface="Times New Roman"/>
                <a:cs typeface="Times New Roman"/>
              </a:rPr>
              <a:t> </a:t>
            </a:r>
            <a:r>
              <a:rPr sz="1800" spc="-5" dirty="0">
                <a:latin typeface="Times New Roman"/>
                <a:cs typeface="Times New Roman"/>
              </a:rPr>
              <a:t>yeri,</a:t>
            </a:r>
            <a:r>
              <a:rPr sz="1800" spc="405" dirty="0">
                <a:latin typeface="Times New Roman"/>
                <a:cs typeface="Times New Roman"/>
              </a:rPr>
              <a:t> </a:t>
            </a:r>
            <a:r>
              <a:rPr sz="1800" spc="-10" dirty="0">
                <a:latin typeface="Times New Roman"/>
                <a:cs typeface="Times New Roman"/>
              </a:rPr>
              <a:t>saati</a:t>
            </a:r>
            <a:r>
              <a:rPr sz="1800" spc="400" dirty="0">
                <a:latin typeface="Times New Roman"/>
                <a:cs typeface="Times New Roman"/>
              </a:rPr>
              <a:t> </a:t>
            </a:r>
            <a:r>
              <a:rPr sz="1800" spc="-5" dirty="0">
                <a:latin typeface="Times New Roman"/>
                <a:cs typeface="Times New Roman"/>
              </a:rPr>
              <a:t>belirlenmiş,</a:t>
            </a:r>
            <a:r>
              <a:rPr sz="1800" spc="409" dirty="0">
                <a:latin typeface="Times New Roman"/>
                <a:cs typeface="Times New Roman"/>
              </a:rPr>
              <a:t> </a:t>
            </a:r>
            <a:r>
              <a:rPr sz="1800" spc="-10" dirty="0">
                <a:latin typeface="Times New Roman"/>
                <a:cs typeface="Times New Roman"/>
              </a:rPr>
              <a:t>öğrenciye</a:t>
            </a:r>
            <a:r>
              <a:rPr sz="1800" spc="395" dirty="0">
                <a:latin typeface="Times New Roman"/>
                <a:cs typeface="Times New Roman"/>
              </a:rPr>
              <a:t> </a:t>
            </a:r>
            <a:r>
              <a:rPr sz="1800" dirty="0">
                <a:latin typeface="Times New Roman"/>
                <a:cs typeface="Times New Roman"/>
              </a:rPr>
              <a:t>hitap</a:t>
            </a:r>
            <a:r>
              <a:rPr sz="1800" spc="385" dirty="0">
                <a:latin typeface="Times New Roman"/>
                <a:cs typeface="Times New Roman"/>
              </a:rPr>
              <a:t> </a:t>
            </a:r>
            <a:r>
              <a:rPr sz="1800" dirty="0">
                <a:latin typeface="Times New Roman"/>
                <a:cs typeface="Times New Roman"/>
              </a:rPr>
              <a:t>eden,</a:t>
            </a:r>
          </a:p>
          <a:p>
            <a:pPr marL="12700" marR="8890" algn="just">
              <a:lnSpc>
                <a:spcPct val="97200"/>
              </a:lnSpc>
              <a:spcBef>
                <a:spcPts val="180"/>
              </a:spcBef>
            </a:pPr>
            <a:r>
              <a:rPr sz="1800" spc="-5" dirty="0">
                <a:latin typeface="Times New Roman"/>
                <a:cs typeface="Times New Roman"/>
              </a:rPr>
              <a:t>öğrencilerin</a:t>
            </a:r>
            <a:r>
              <a:rPr sz="1800" dirty="0">
                <a:latin typeface="Times New Roman"/>
                <a:cs typeface="Times New Roman"/>
              </a:rPr>
              <a:t> </a:t>
            </a:r>
            <a:r>
              <a:rPr sz="1800" spc="-5" dirty="0">
                <a:latin typeface="Times New Roman"/>
                <a:cs typeface="Times New Roman"/>
              </a:rPr>
              <a:t>aktif</a:t>
            </a:r>
            <a:r>
              <a:rPr sz="1800" dirty="0">
                <a:latin typeface="Times New Roman"/>
                <a:cs typeface="Times New Roman"/>
              </a:rPr>
              <a:t> </a:t>
            </a:r>
            <a:r>
              <a:rPr sz="1800" spc="-5" dirty="0">
                <a:latin typeface="Times New Roman"/>
                <a:cs typeface="Times New Roman"/>
              </a:rPr>
              <a:t>olarak</a:t>
            </a:r>
            <a:r>
              <a:rPr sz="1800" dirty="0">
                <a:latin typeface="Times New Roman"/>
                <a:cs typeface="Times New Roman"/>
              </a:rPr>
              <a:t> </a:t>
            </a:r>
            <a:r>
              <a:rPr sz="1800" spc="-5" dirty="0">
                <a:latin typeface="Times New Roman"/>
                <a:cs typeface="Times New Roman"/>
              </a:rPr>
              <a:t>katıldığı</a:t>
            </a:r>
            <a:r>
              <a:rPr sz="1800" dirty="0">
                <a:latin typeface="Times New Roman"/>
                <a:cs typeface="Times New Roman"/>
              </a:rPr>
              <a:t> </a:t>
            </a:r>
            <a:r>
              <a:rPr sz="1800" spc="-10" dirty="0">
                <a:latin typeface="Times New Roman"/>
                <a:cs typeface="Times New Roman"/>
              </a:rPr>
              <a:t>uygulamalı</a:t>
            </a:r>
            <a:r>
              <a:rPr sz="1800" spc="-5" dirty="0">
                <a:latin typeface="Times New Roman"/>
                <a:cs typeface="Times New Roman"/>
              </a:rPr>
              <a:t> dersler</a:t>
            </a:r>
            <a:r>
              <a:rPr sz="1800" dirty="0">
                <a:latin typeface="Times New Roman"/>
                <a:cs typeface="Times New Roman"/>
              </a:rPr>
              <a:t> ile</a:t>
            </a:r>
            <a:r>
              <a:rPr sz="1800" spc="455" dirty="0">
                <a:latin typeface="Times New Roman"/>
                <a:cs typeface="Times New Roman"/>
              </a:rPr>
              <a:t> </a:t>
            </a:r>
            <a:r>
              <a:rPr sz="1800" spc="-5" dirty="0">
                <a:latin typeface="Times New Roman"/>
                <a:cs typeface="Times New Roman"/>
              </a:rPr>
              <a:t>teorik</a:t>
            </a:r>
            <a:r>
              <a:rPr sz="1800" spc="445" dirty="0">
                <a:latin typeface="Times New Roman"/>
                <a:cs typeface="Times New Roman"/>
              </a:rPr>
              <a:t> </a:t>
            </a:r>
            <a:r>
              <a:rPr sz="1800" spc="-5" dirty="0">
                <a:latin typeface="Times New Roman"/>
                <a:cs typeface="Times New Roman"/>
              </a:rPr>
              <a:t>derslerin </a:t>
            </a:r>
            <a:r>
              <a:rPr sz="1800" dirty="0">
                <a:latin typeface="Times New Roman"/>
                <a:cs typeface="Times New Roman"/>
              </a:rPr>
              <a:t> </a:t>
            </a:r>
            <a:r>
              <a:rPr sz="1800" spc="-5" dirty="0">
                <a:latin typeface="Times New Roman"/>
                <a:cs typeface="Times New Roman"/>
              </a:rPr>
              <a:t>uygulamalarının </a:t>
            </a:r>
            <a:r>
              <a:rPr sz="1800" spc="-10" dirty="0">
                <a:latin typeface="Times New Roman"/>
                <a:cs typeface="Times New Roman"/>
              </a:rPr>
              <a:t>ve </a:t>
            </a:r>
            <a:r>
              <a:rPr sz="1800" spc="-5" dirty="0">
                <a:latin typeface="Times New Roman"/>
                <a:cs typeface="Times New Roman"/>
              </a:rPr>
              <a:t>laboratuvar, </a:t>
            </a:r>
            <a:r>
              <a:rPr sz="1800" dirty="0">
                <a:latin typeface="Times New Roman"/>
                <a:cs typeface="Times New Roman"/>
              </a:rPr>
              <a:t>tıbbi </a:t>
            </a:r>
            <a:r>
              <a:rPr sz="1800" spc="-10" dirty="0">
                <a:latin typeface="Times New Roman"/>
                <a:cs typeface="Times New Roman"/>
              </a:rPr>
              <a:t>ve </a:t>
            </a:r>
            <a:r>
              <a:rPr sz="1800" spc="-5" dirty="0">
                <a:latin typeface="Times New Roman"/>
                <a:cs typeface="Times New Roman"/>
              </a:rPr>
              <a:t>cerrahi klinik uygulamaları </a:t>
            </a:r>
            <a:r>
              <a:rPr sz="1800" spc="-10" dirty="0">
                <a:latin typeface="Times New Roman"/>
                <a:cs typeface="Times New Roman"/>
              </a:rPr>
              <a:t>ve </a:t>
            </a:r>
            <a:r>
              <a:rPr sz="1800" spc="-5" dirty="0">
                <a:latin typeface="Times New Roman"/>
                <a:cs typeface="Times New Roman"/>
              </a:rPr>
              <a:t>diğer benzeri </a:t>
            </a:r>
            <a:r>
              <a:rPr sz="1800" dirty="0">
                <a:latin typeface="Times New Roman"/>
                <a:cs typeface="Times New Roman"/>
              </a:rPr>
              <a:t> </a:t>
            </a:r>
            <a:r>
              <a:rPr sz="1800" spc="-5" dirty="0">
                <a:latin typeface="Times New Roman"/>
                <a:cs typeface="Times New Roman"/>
              </a:rPr>
              <a:t>faaliyetlerin</a:t>
            </a:r>
            <a:r>
              <a:rPr sz="1800" spc="5" dirty="0">
                <a:latin typeface="Times New Roman"/>
                <a:cs typeface="Times New Roman"/>
              </a:rPr>
              <a:t> </a:t>
            </a:r>
            <a:r>
              <a:rPr sz="1800" b="1" spc="-15" dirty="0">
                <a:latin typeface="Times New Roman"/>
                <a:cs typeface="Times New Roman"/>
              </a:rPr>
              <a:t>her</a:t>
            </a:r>
            <a:r>
              <a:rPr sz="1800" b="1" spc="20" dirty="0">
                <a:latin typeface="Times New Roman"/>
                <a:cs typeface="Times New Roman"/>
              </a:rPr>
              <a:t> </a:t>
            </a:r>
            <a:r>
              <a:rPr sz="1800" b="1" spc="-15" dirty="0">
                <a:latin typeface="Times New Roman"/>
                <a:cs typeface="Times New Roman"/>
              </a:rPr>
              <a:t>ders</a:t>
            </a:r>
            <a:r>
              <a:rPr sz="1800" b="1" dirty="0">
                <a:latin typeface="Times New Roman"/>
                <a:cs typeface="Times New Roman"/>
              </a:rPr>
              <a:t> </a:t>
            </a:r>
            <a:r>
              <a:rPr sz="1800" b="1" spc="-5" dirty="0">
                <a:latin typeface="Times New Roman"/>
                <a:cs typeface="Times New Roman"/>
              </a:rPr>
              <a:t>saati</a:t>
            </a:r>
            <a:r>
              <a:rPr sz="1800" b="1" spc="35" dirty="0">
                <a:latin typeface="Times New Roman"/>
                <a:cs typeface="Times New Roman"/>
              </a:rPr>
              <a:t> </a:t>
            </a:r>
            <a:r>
              <a:rPr sz="1800" b="1" spc="-10" dirty="0">
                <a:latin typeface="Times New Roman"/>
                <a:cs typeface="Times New Roman"/>
              </a:rPr>
              <a:t>bir</a:t>
            </a:r>
            <a:r>
              <a:rPr sz="1800" b="1" spc="5" dirty="0">
                <a:latin typeface="Times New Roman"/>
                <a:cs typeface="Times New Roman"/>
              </a:rPr>
              <a:t> </a:t>
            </a:r>
            <a:r>
              <a:rPr sz="1800" b="1" spc="-10" dirty="0">
                <a:latin typeface="Times New Roman"/>
                <a:cs typeface="Times New Roman"/>
              </a:rPr>
              <a:t>ders</a:t>
            </a:r>
            <a:r>
              <a:rPr sz="1800" b="1" dirty="0">
                <a:latin typeface="Times New Roman"/>
                <a:cs typeface="Times New Roman"/>
              </a:rPr>
              <a:t> </a:t>
            </a:r>
            <a:r>
              <a:rPr sz="1800" b="1" spc="-10" dirty="0">
                <a:latin typeface="Times New Roman"/>
                <a:cs typeface="Times New Roman"/>
              </a:rPr>
              <a:t>yüküdür</a:t>
            </a:r>
            <a:r>
              <a:rPr sz="1800" spc="-10" dirty="0">
                <a:latin typeface="Times New Roman"/>
                <a:cs typeface="Times New Roman"/>
              </a:rPr>
              <a:t>.</a:t>
            </a:r>
            <a:endParaRPr sz="1800" dirty="0">
              <a:latin typeface="Times New Roman"/>
              <a:cs typeface="Times New Roman"/>
            </a:endParaRPr>
          </a:p>
          <a:p>
            <a:pPr marL="12700" marR="5080" algn="just">
              <a:lnSpc>
                <a:spcPts val="2140"/>
              </a:lnSpc>
              <a:spcBef>
                <a:spcPts val="525"/>
              </a:spcBef>
            </a:pPr>
            <a:r>
              <a:rPr sz="1800" spc="-5" dirty="0">
                <a:latin typeface="Times New Roman"/>
                <a:cs typeface="Times New Roman"/>
              </a:rPr>
              <a:t>Bitirme ödevi, bitirme </a:t>
            </a:r>
            <a:r>
              <a:rPr sz="1800" dirty="0">
                <a:latin typeface="Times New Roman"/>
                <a:cs typeface="Times New Roman"/>
              </a:rPr>
              <a:t>projesi, </a:t>
            </a:r>
            <a:r>
              <a:rPr sz="1800" spc="-5" dirty="0">
                <a:latin typeface="Times New Roman"/>
                <a:cs typeface="Times New Roman"/>
              </a:rPr>
              <a:t>diploma projesi, </a:t>
            </a:r>
            <a:r>
              <a:rPr sz="1800" dirty="0">
                <a:latin typeface="Times New Roman"/>
                <a:cs typeface="Times New Roman"/>
              </a:rPr>
              <a:t>proje </a:t>
            </a:r>
            <a:r>
              <a:rPr sz="1800" spc="-10" dirty="0">
                <a:latin typeface="Times New Roman"/>
                <a:cs typeface="Times New Roman"/>
              </a:rPr>
              <a:t>ve </a:t>
            </a:r>
            <a:r>
              <a:rPr sz="1800" spc="-5" dirty="0">
                <a:latin typeface="Times New Roman"/>
                <a:cs typeface="Times New Roman"/>
              </a:rPr>
              <a:t>staj </a:t>
            </a:r>
            <a:r>
              <a:rPr sz="1800" spc="-10" dirty="0">
                <a:latin typeface="Times New Roman"/>
                <a:cs typeface="Times New Roman"/>
              </a:rPr>
              <a:t>raporu </a:t>
            </a:r>
            <a:r>
              <a:rPr sz="1800" spc="-5" dirty="0">
                <a:latin typeface="Times New Roman"/>
                <a:cs typeface="Times New Roman"/>
              </a:rPr>
              <a:t>değerlendirme </a:t>
            </a:r>
            <a:r>
              <a:rPr sz="1800" spc="-10" dirty="0">
                <a:latin typeface="Times New Roman"/>
                <a:cs typeface="Times New Roman"/>
              </a:rPr>
              <a:t>ve </a:t>
            </a:r>
            <a:r>
              <a:rPr sz="1800" spc="-5" dirty="0">
                <a:latin typeface="Times New Roman"/>
                <a:cs typeface="Times New Roman"/>
              </a:rPr>
              <a:t> benzeri</a:t>
            </a:r>
            <a:r>
              <a:rPr sz="1800" spc="85" dirty="0">
                <a:latin typeface="Times New Roman"/>
                <a:cs typeface="Times New Roman"/>
              </a:rPr>
              <a:t> </a:t>
            </a:r>
            <a:r>
              <a:rPr sz="1800" spc="-10" dirty="0">
                <a:latin typeface="Times New Roman"/>
                <a:cs typeface="Times New Roman"/>
              </a:rPr>
              <a:t>eğitim,</a:t>
            </a:r>
            <a:r>
              <a:rPr sz="1800" spc="90" dirty="0">
                <a:latin typeface="Times New Roman"/>
                <a:cs typeface="Times New Roman"/>
              </a:rPr>
              <a:t> </a:t>
            </a:r>
            <a:r>
              <a:rPr sz="1800" dirty="0">
                <a:latin typeface="Times New Roman"/>
                <a:cs typeface="Times New Roman"/>
              </a:rPr>
              <a:t>öğretim</a:t>
            </a:r>
            <a:r>
              <a:rPr sz="1800" spc="70" dirty="0">
                <a:latin typeface="Times New Roman"/>
                <a:cs typeface="Times New Roman"/>
              </a:rPr>
              <a:t> </a:t>
            </a:r>
            <a:r>
              <a:rPr sz="1800" spc="-5" dirty="0">
                <a:latin typeface="Times New Roman"/>
                <a:cs typeface="Times New Roman"/>
              </a:rPr>
              <a:t>faaliyetlerini</a:t>
            </a:r>
            <a:r>
              <a:rPr sz="1800" spc="95" dirty="0">
                <a:latin typeface="Times New Roman"/>
                <a:cs typeface="Times New Roman"/>
              </a:rPr>
              <a:t> </a:t>
            </a:r>
            <a:r>
              <a:rPr sz="1800" spc="-5" dirty="0">
                <a:latin typeface="Times New Roman"/>
                <a:cs typeface="Times New Roman"/>
              </a:rPr>
              <a:t>yöneten</a:t>
            </a:r>
            <a:r>
              <a:rPr sz="1800" spc="90" dirty="0">
                <a:latin typeface="Times New Roman"/>
                <a:cs typeface="Times New Roman"/>
              </a:rPr>
              <a:t> </a:t>
            </a:r>
            <a:r>
              <a:rPr sz="1800" spc="-5" dirty="0">
                <a:latin typeface="Times New Roman"/>
                <a:cs typeface="Times New Roman"/>
              </a:rPr>
              <a:t>öğretim</a:t>
            </a:r>
            <a:r>
              <a:rPr sz="1800" spc="55" dirty="0">
                <a:latin typeface="Times New Roman"/>
                <a:cs typeface="Times New Roman"/>
              </a:rPr>
              <a:t> </a:t>
            </a:r>
            <a:r>
              <a:rPr sz="1800" dirty="0">
                <a:latin typeface="Times New Roman"/>
                <a:cs typeface="Times New Roman"/>
              </a:rPr>
              <a:t>elemanları,</a:t>
            </a:r>
            <a:r>
              <a:rPr sz="1800" spc="90" dirty="0">
                <a:latin typeface="Times New Roman"/>
                <a:cs typeface="Times New Roman"/>
              </a:rPr>
              <a:t> </a:t>
            </a:r>
            <a:r>
              <a:rPr sz="1800" spc="-5" dirty="0">
                <a:latin typeface="Times New Roman"/>
                <a:cs typeface="Times New Roman"/>
              </a:rPr>
              <a:t>öğrenci</a:t>
            </a:r>
            <a:r>
              <a:rPr sz="1800" spc="90" dirty="0">
                <a:latin typeface="Times New Roman"/>
                <a:cs typeface="Times New Roman"/>
              </a:rPr>
              <a:t> </a:t>
            </a:r>
            <a:r>
              <a:rPr sz="1800" spc="-10" dirty="0">
                <a:latin typeface="Times New Roman"/>
                <a:cs typeface="Times New Roman"/>
              </a:rPr>
              <a:t>sayısına</a:t>
            </a:r>
            <a:endParaRPr sz="1800" dirty="0">
              <a:latin typeface="Times New Roman"/>
              <a:cs typeface="Times New Roman"/>
            </a:endParaRPr>
          </a:p>
        </p:txBody>
      </p:sp>
      <p:sp>
        <p:nvSpPr>
          <p:cNvPr id="3" name="object 3"/>
          <p:cNvSpPr txBox="1"/>
          <p:nvPr/>
        </p:nvSpPr>
        <p:spPr>
          <a:xfrm>
            <a:off x="536244" y="2875279"/>
            <a:ext cx="130302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b</a:t>
            </a:r>
            <a:r>
              <a:rPr sz="1800" spc="-10" dirty="0">
                <a:latin typeface="Times New Roman"/>
                <a:cs typeface="Times New Roman"/>
              </a:rPr>
              <a:t>a</a:t>
            </a:r>
            <a:r>
              <a:rPr sz="1800" spc="-15" dirty="0">
                <a:latin typeface="Times New Roman"/>
                <a:cs typeface="Times New Roman"/>
              </a:rPr>
              <a:t>k</a:t>
            </a:r>
            <a:r>
              <a:rPr sz="1800" dirty="0">
                <a:latin typeface="Times New Roman"/>
                <a:cs typeface="Times New Roman"/>
              </a:rPr>
              <a:t>ı</a:t>
            </a:r>
            <a:r>
              <a:rPr sz="1800" spc="5" dirty="0">
                <a:latin typeface="Times New Roman"/>
                <a:cs typeface="Times New Roman"/>
              </a:rPr>
              <a:t>l</a:t>
            </a:r>
            <a:r>
              <a:rPr sz="1800" spc="-10" dirty="0">
                <a:latin typeface="Times New Roman"/>
                <a:cs typeface="Times New Roman"/>
              </a:rPr>
              <a:t>ma</a:t>
            </a:r>
            <a:r>
              <a:rPr sz="1800" spc="-15" dirty="0">
                <a:latin typeface="Times New Roman"/>
                <a:cs typeface="Times New Roman"/>
              </a:rPr>
              <a:t>k</a:t>
            </a:r>
            <a:r>
              <a:rPr sz="1800" spc="-5" dirty="0">
                <a:latin typeface="Times New Roman"/>
                <a:cs typeface="Times New Roman"/>
              </a:rPr>
              <a:t>sı</a:t>
            </a:r>
            <a:r>
              <a:rPr sz="1800" spc="-10" dirty="0">
                <a:latin typeface="Times New Roman"/>
                <a:cs typeface="Times New Roman"/>
              </a:rPr>
              <a:t>z</a:t>
            </a:r>
            <a:r>
              <a:rPr sz="1800" dirty="0">
                <a:latin typeface="Times New Roman"/>
                <a:cs typeface="Times New Roman"/>
              </a:rPr>
              <a:t>ın</a:t>
            </a:r>
          </a:p>
        </p:txBody>
      </p:sp>
      <p:sp>
        <p:nvSpPr>
          <p:cNvPr id="4" name="object 4"/>
          <p:cNvSpPr txBox="1"/>
          <p:nvPr/>
        </p:nvSpPr>
        <p:spPr>
          <a:xfrm>
            <a:off x="1884298" y="2909011"/>
            <a:ext cx="5339080" cy="262890"/>
          </a:xfrm>
          <a:prstGeom prst="rect">
            <a:avLst/>
          </a:prstGeom>
          <a:solidFill>
            <a:srgbClr val="FF0000"/>
          </a:solidFill>
        </p:spPr>
        <p:txBody>
          <a:bodyPr vert="horz" wrap="square" lIns="0" tIns="0" rIns="0" bIns="0" rtlCol="0">
            <a:spAutoFit/>
          </a:bodyPr>
          <a:lstStyle/>
          <a:p>
            <a:pPr>
              <a:lnSpc>
                <a:spcPts val="1995"/>
              </a:lnSpc>
            </a:pPr>
            <a:r>
              <a:rPr sz="1800" b="1" spc="-5" dirty="0">
                <a:solidFill>
                  <a:srgbClr val="043092"/>
                </a:solidFill>
                <a:latin typeface="Times New Roman"/>
                <a:cs typeface="Times New Roman"/>
              </a:rPr>
              <a:t>haftada </a:t>
            </a:r>
            <a:r>
              <a:rPr sz="1800" b="1" dirty="0">
                <a:solidFill>
                  <a:srgbClr val="043092"/>
                </a:solidFill>
                <a:latin typeface="Times New Roman"/>
                <a:cs typeface="Times New Roman"/>
              </a:rPr>
              <a:t>2</a:t>
            </a:r>
            <a:r>
              <a:rPr sz="1800" b="1" spc="15" dirty="0">
                <a:solidFill>
                  <a:srgbClr val="043092"/>
                </a:solidFill>
                <a:latin typeface="Times New Roman"/>
                <a:cs typeface="Times New Roman"/>
              </a:rPr>
              <a:t> </a:t>
            </a:r>
            <a:r>
              <a:rPr sz="1800" b="1" spc="-5" dirty="0">
                <a:solidFill>
                  <a:srgbClr val="043092"/>
                </a:solidFill>
                <a:latin typeface="Times New Roman"/>
                <a:cs typeface="Times New Roman"/>
              </a:rPr>
              <a:t>saat</a:t>
            </a:r>
            <a:r>
              <a:rPr sz="1800" b="1" spc="5" dirty="0">
                <a:solidFill>
                  <a:srgbClr val="043092"/>
                </a:solidFill>
                <a:latin typeface="Times New Roman"/>
                <a:cs typeface="Times New Roman"/>
              </a:rPr>
              <a:t> </a:t>
            </a:r>
            <a:r>
              <a:rPr sz="1800" b="1" spc="-5" dirty="0">
                <a:solidFill>
                  <a:srgbClr val="043092"/>
                </a:solidFill>
                <a:latin typeface="Times New Roman"/>
                <a:cs typeface="Times New Roman"/>
              </a:rPr>
              <a:t>uygulamalı</a:t>
            </a:r>
            <a:r>
              <a:rPr sz="1800" b="1" spc="25" dirty="0">
                <a:solidFill>
                  <a:srgbClr val="043092"/>
                </a:solidFill>
                <a:latin typeface="Times New Roman"/>
                <a:cs typeface="Times New Roman"/>
              </a:rPr>
              <a:t> </a:t>
            </a:r>
            <a:r>
              <a:rPr sz="1800" b="1" spc="-10" dirty="0">
                <a:solidFill>
                  <a:srgbClr val="043092"/>
                </a:solidFill>
                <a:latin typeface="Times New Roman"/>
                <a:cs typeface="Times New Roman"/>
              </a:rPr>
              <a:t>ders</a:t>
            </a:r>
            <a:r>
              <a:rPr sz="1800" b="1" spc="5" dirty="0">
                <a:solidFill>
                  <a:srgbClr val="043092"/>
                </a:solidFill>
                <a:latin typeface="Times New Roman"/>
                <a:cs typeface="Times New Roman"/>
              </a:rPr>
              <a:t> </a:t>
            </a:r>
            <a:r>
              <a:rPr sz="1800" b="1" spc="-5" dirty="0">
                <a:solidFill>
                  <a:srgbClr val="043092"/>
                </a:solidFill>
                <a:latin typeface="Times New Roman"/>
                <a:cs typeface="Times New Roman"/>
              </a:rPr>
              <a:t>yükü</a:t>
            </a:r>
            <a:r>
              <a:rPr sz="1800" b="1" spc="-15" dirty="0">
                <a:solidFill>
                  <a:srgbClr val="043092"/>
                </a:solidFill>
                <a:latin typeface="Times New Roman"/>
                <a:cs typeface="Times New Roman"/>
              </a:rPr>
              <a:t> </a:t>
            </a:r>
            <a:r>
              <a:rPr sz="1800" b="1" spc="-5" dirty="0">
                <a:solidFill>
                  <a:srgbClr val="043092"/>
                </a:solidFill>
                <a:latin typeface="Times New Roman"/>
                <a:cs typeface="Times New Roman"/>
              </a:rPr>
              <a:t>yüklenmiş</a:t>
            </a:r>
            <a:r>
              <a:rPr sz="1800" b="1" spc="15" dirty="0">
                <a:solidFill>
                  <a:srgbClr val="043092"/>
                </a:solidFill>
                <a:latin typeface="Times New Roman"/>
                <a:cs typeface="Times New Roman"/>
              </a:rPr>
              <a:t> </a:t>
            </a:r>
            <a:r>
              <a:rPr sz="1800" b="1" dirty="0">
                <a:solidFill>
                  <a:srgbClr val="043092"/>
                </a:solidFill>
                <a:latin typeface="Times New Roman"/>
                <a:cs typeface="Times New Roman"/>
              </a:rPr>
              <a:t>sayılır.</a:t>
            </a:r>
            <a:endParaRPr sz="1800" dirty="0">
              <a:latin typeface="Times New Roman"/>
              <a:cs typeface="Times New Roman"/>
            </a:endParaRPr>
          </a:p>
        </p:txBody>
      </p:sp>
      <p:sp>
        <p:nvSpPr>
          <p:cNvPr id="5" name="object 5"/>
          <p:cNvSpPr txBox="1"/>
          <p:nvPr/>
        </p:nvSpPr>
        <p:spPr>
          <a:xfrm>
            <a:off x="618540" y="3207511"/>
            <a:ext cx="7997825" cy="1663064"/>
          </a:xfrm>
          <a:prstGeom prst="rect">
            <a:avLst/>
          </a:prstGeom>
        </p:spPr>
        <p:txBody>
          <a:bodyPr vert="horz" wrap="square" lIns="0" tIns="13970" rIns="0" bIns="0" rtlCol="0">
            <a:spAutoFit/>
          </a:bodyPr>
          <a:lstStyle/>
          <a:p>
            <a:pPr marL="274955" marR="5080" indent="-274955" algn="just">
              <a:lnSpc>
                <a:spcPct val="99400"/>
              </a:lnSpc>
              <a:spcBef>
                <a:spcPts val="110"/>
              </a:spcBef>
              <a:buClr>
                <a:srgbClr val="CC9900"/>
              </a:buClr>
              <a:buSzPct val="63888"/>
              <a:buFont typeface="Wingdings"/>
              <a:buChar char=""/>
              <a:tabLst>
                <a:tab pos="274955" algn="l"/>
              </a:tabLst>
            </a:pPr>
            <a:r>
              <a:rPr sz="1800" b="1" spc="-5" dirty="0">
                <a:solidFill>
                  <a:srgbClr val="043092"/>
                </a:solidFill>
                <a:latin typeface="Times New Roman"/>
                <a:cs typeface="Times New Roman"/>
              </a:rPr>
              <a:t>Lisansüstü eğitimde tez danışmanlığı: </a:t>
            </a:r>
            <a:r>
              <a:rPr sz="1800" spc="-10" dirty="0">
                <a:solidFill>
                  <a:srgbClr val="043092"/>
                </a:solidFill>
                <a:latin typeface="Times New Roman"/>
                <a:cs typeface="Times New Roman"/>
              </a:rPr>
              <a:t>Her </a:t>
            </a:r>
            <a:r>
              <a:rPr sz="1800" dirty="0">
                <a:solidFill>
                  <a:srgbClr val="043092"/>
                </a:solidFill>
                <a:latin typeface="Times New Roman"/>
                <a:cs typeface="Times New Roman"/>
              </a:rPr>
              <a:t>bir </a:t>
            </a:r>
            <a:r>
              <a:rPr sz="1800" spc="-5" dirty="0">
                <a:solidFill>
                  <a:srgbClr val="043092"/>
                </a:solidFill>
                <a:latin typeface="Times New Roman"/>
                <a:cs typeface="Times New Roman"/>
              </a:rPr>
              <a:t>öğrenci için, </a:t>
            </a:r>
            <a:r>
              <a:rPr sz="1800" spc="-10" dirty="0">
                <a:solidFill>
                  <a:srgbClr val="043092"/>
                </a:solidFill>
                <a:latin typeface="Times New Roman"/>
                <a:cs typeface="Times New Roman"/>
              </a:rPr>
              <a:t>haftada </a:t>
            </a:r>
            <a:r>
              <a:rPr sz="1800" dirty="0">
                <a:solidFill>
                  <a:srgbClr val="043092"/>
                </a:solidFill>
                <a:latin typeface="Times New Roman"/>
                <a:cs typeface="Times New Roman"/>
              </a:rPr>
              <a:t>1 </a:t>
            </a:r>
            <a:r>
              <a:rPr sz="1800" spc="-10" dirty="0">
                <a:solidFill>
                  <a:srgbClr val="043092"/>
                </a:solidFill>
                <a:latin typeface="Times New Roman"/>
                <a:cs typeface="Times New Roman"/>
              </a:rPr>
              <a:t>saat </a:t>
            </a:r>
            <a:r>
              <a:rPr sz="1800" spc="-5" dirty="0">
                <a:solidFill>
                  <a:srgbClr val="043092"/>
                </a:solidFill>
                <a:latin typeface="Times New Roman"/>
                <a:cs typeface="Times New Roman"/>
              </a:rPr>
              <a:t>ders </a:t>
            </a:r>
            <a:r>
              <a:rPr sz="1800" dirty="0">
                <a:solidFill>
                  <a:srgbClr val="043092"/>
                </a:solidFill>
                <a:latin typeface="Times New Roman"/>
                <a:cs typeface="Times New Roman"/>
              </a:rPr>
              <a:t> </a:t>
            </a:r>
            <a:r>
              <a:rPr sz="1800" spc="-5" dirty="0">
                <a:solidFill>
                  <a:srgbClr val="043092"/>
                </a:solidFill>
                <a:latin typeface="Times New Roman"/>
                <a:cs typeface="Times New Roman"/>
              </a:rPr>
              <a:t>yüküdür.</a:t>
            </a:r>
            <a:r>
              <a:rPr sz="1800" dirty="0">
                <a:solidFill>
                  <a:srgbClr val="043092"/>
                </a:solidFill>
                <a:latin typeface="Times New Roman"/>
                <a:cs typeface="Times New Roman"/>
              </a:rPr>
              <a:t> </a:t>
            </a:r>
            <a:r>
              <a:rPr sz="1800" spc="-5" dirty="0">
                <a:solidFill>
                  <a:srgbClr val="043092"/>
                </a:solidFill>
                <a:latin typeface="Times New Roman"/>
                <a:cs typeface="Times New Roman"/>
              </a:rPr>
              <a:t>Ancak</a:t>
            </a:r>
            <a:r>
              <a:rPr sz="1800" dirty="0">
                <a:solidFill>
                  <a:srgbClr val="043092"/>
                </a:solidFill>
                <a:latin typeface="Times New Roman"/>
                <a:cs typeface="Times New Roman"/>
              </a:rPr>
              <a:t> bir</a:t>
            </a:r>
            <a:r>
              <a:rPr sz="1800" spc="5" dirty="0">
                <a:solidFill>
                  <a:srgbClr val="043092"/>
                </a:solidFill>
                <a:latin typeface="Times New Roman"/>
                <a:cs typeface="Times New Roman"/>
              </a:rPr>
              <a:t> </a:t>
            </a:r>
            <a:r>
              <a:rPr sz="1800" dirty="0">
                <a:solidFill>
                  <a:srgbClr val="043092"/>
                </a:solidFill>
                <a:latin typeface="Times New Roman"/>
                <a:cs typeface="Times New Roman"/>
              </a:rPr>
              <a:t>öğretim</a:t>
            </a:r>
            <a:r>
              <a:rPr sz="1800" spc="5" dirty="0">
                <a:solidFill>
                  <a:srgbClr val="043092"/>
                </a:solidFill>
                <a:latin typeface="Times New Roman"/>
                <a:cs typeface="Times New Roman"/>
              </a:rPr>
              <a:t> </a:t>
            </a:r>
            <a:r>
              <a:rPr sz="1800" dirty="0">
                <a:solidFill>
                  <a:srgbClr val="043092"/>
                </a:solidFill>
                <a:latin typeface="Times New Roman"/>
                <a:cs typeface="Times New Roman"/>
              </a:rPr>
              <a:t>üyesinin</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lisansüstü</a:t>
            </a:r>
            <a:r>
              <a:rPr sz="1800" dirty="0">
                <a:solidFill>
                  <a:srgbClr val="043092"/>
                </a:solidFill>
                <a:latin typeface="Times New Roman"/>
                <a:cs typeface="Times New Roman"/>
              </a:rPr>
              <a:t> </a:t>
            </a:r>
            <a:r>
              <a:rPr sz="1800" spc="-5" dirty="0">
                <a:solidFill>
                  <a:srgbClr val="043092"/>
                </a:solidFill>
                <a:latin typeface="Times New Roman"/>
                <a:cs typeface="Times New Roman"/>
              </a:rPr>
              <a:t>eğitim</a:t>
            </a:r>
            <a:r>
              <a:rPr sz="1800" dirty="0">
                <a:solidFill>
                  <a:srgbClr val="043092"/>
                </a:solidFill>
                <a:latin typeface="Times New Roman"/>
                <a:cs typeface="Times New Roman"/>
              </a:rPr>
              <a:t> </a:t>
            </a:r>
            <a:r>
              <a:rPr sz="1800" spc="5" dirty="0">
                <a:solidFill>
                  <a:srgbClr val="043092"/>
                </a:solidFill>
                <a:latin typeface="Times New Roman"/>
                <a:cs typeface="Times New Roman"/>
              </a:rPr>
              <a:t>tez</a:t>
            </a:r>
            <a:r>
              <a:rPr sz="1800" spc="10" dirty="0">
                <a:solidFill>
                  <a:srgbClr val="043092"/>
                </a:solidFill>
                <a:latin typeface="Times New Roman"/>
                <a:cs typeface="Times New Roman"/>
              </a:rPr>
              <a:t> </a:t>
            </a:r>
            <a:r>
              <a:rPr sz="1800" spc="5" dirty="0">
                <a:solidFill>
                  <a:srgbClr val="043092"/>
                </a:solidFill>
                <a:latin typeface="Times New Roman"/>
                <a:cs typeface="Times New Roman"/>
              </a:rPr>
              <a:t>ve</a:t>
            </a:r>
            <a:r>
              <a:rPr sz="1800" spc="10" dirty="0">
                <a:solidFill>
                  <a:srgbClr val="043092"/>
                </a:solidFill>
                <a:latin typeface="Times New Roman"/>
                <a:cs typeface="Times New Roman"/>
              </a:rPr>
              <a:t> </a:t>
            </a:r>
            <a:r>
              <a:rPr sz="1800" dirty="0">
                <a:solidFill>
                  <a:srgbClr val="043092"/>
                </a:solidFill>
                <a:latin typeface="Times New Roman"/>
                <a:cs typeface="Times New Roman"/>
              </a:rPr>
              <a:t>dönem</a:t>
            </a:r>
            <a:r>
              <a:rPr sz="1800" spc="5" dirty="0">
                <a:solidFill>
                  <a:srgbClr val="043092"/>
                </a:solidFill>
                <a:latin typeface="Times New Roman"/>
                <a:cs typeface="Times New Roman"/>
              </a:rPr>
              <a:t> </a:t>
            </a:r>
            <a:r>
              <a:rPr sz="1800" dirty="0">
                <a:solidFill>
                  <a:srgbClr val="043092"/>
                </a:solidFill>
                <a:latin typeface="Times New Roman"/>
                <a:cs typeface="Times New Roman"/>
              </a:rPr>
              <a:t>projesi </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danışmanlıklarından </a:t>
            </a:r>
            <a:r>
              <a:rPr sz="1800" spc="-10" dirty="0">
                <a:solidFill>
                  <a:srgbClr val="043092"/>
                </a:solidFill>
                <a:latin typeface="Times New Roman"/>
                <a:cs typeface="Times New Roman"/>
              </a:rPr>
              <a:t>kazanabileceği </a:t>
            </a:r>
            <a:r>
              <a:rPr sz="1800" spc="-5" dirty="0">
                <a:solidFill>
                  <a:srgbClr val="043092"/>
                </a:solidFill>
                <a:latin typeface="Times New Roman"/>
                <a:cs typeface="Times New Roman"/>
              </a:rPr>
              <a:t>azami ders</a:t>
            </a:r>
            <a:r>
              <a:rPr sz="1800" dirty="0">
                <a:solidFill>
                  <a:srgbClr val="043092"/>
                </a:solidFill>
                <a:latin typeface="Times New Roman"/>
                <a:cs typeface="Times New Roman"/>
              </a:rPr>
              <a:t> </a:t>
            </a:r>
            <a:r>
              <a:rPr sz="1800" spc="-15" dirty="0">
                <a:solidFill>
                  <a:srgbClr val="043092"/>
                </a:solidFill>
                <a:latin typeface="Times New Roman"/>
                <a:cs typeface="Times New Roman"/>
              </a:rPr>
              <a:t>yükü</a:t>
            </a:r>
            <a:r>
              <a:rPr sz="1800" spc="-10" dirty="0">
                <a:solidFill>
                  <a:srgbClr val="043092"/>
                </a:solidFill>
                <a:latin typeface="Times New Roman"/>
                <a:cs typeface="Times New Roman"/>
              </a:rPr>
              <a:t> </a:t>
            </a:r>
            <a:r>
              <a:rPr sz="1800" dirty="0">
                <a:solidFill>
                  <a:srgbClr val="043092"/>
                </a:solidFill>
                <a:latin typeface="Times New Roman"/>
                <a:cs typeface="Times New Roman"/>
              </a:rPr>
              <a:t>haftada </a:t>
            </a:r>
            <a:r>
              <a:rPr sz="1800" spc="5" dirty="0">
                <a:solidFill>
                  <a:srgbClr val="043092"/>
                </a:solidFill>
                <a:latin typeface="Times New Roman"/>
                <a:cs typeface="Times New Roman"/>
              </a:rPr>
              <a:t>10 </a:t>
            </a:r>
            <a:r>
              <a:rPr sz="1800" spc="-10" dirty="0">
                <a:solidFill>
                  <a:srgbClr val="043092"/>
                </a:solidFill>
                <a:latin typeface="Times New Roman"/>
                <a:cs typeface="Times New Roman"/>
              </a:rPr>
              <a:t>saati</a:t>
            </a:r>
            <a:r>
              <a:rPr sz="1800" spc="-5" dirty="0">
                <a:solidFill>
                  <a:srgbClr val="043092"/>
                </a:solidFill>
                <a:latin typeface="Times New Roman"/>
                <a:cs typeface="Times New Roman"/>
              </a:rPr>
              <a:t> geçemez. </a:t>
            </a:r>
            <a:r>
              <a:rPr sz="1800" dirty="0">
                <a:solidFill>
                  <a:srgbClr val="043092"/>
                </a:solidFill>
                <a:latin typeface="Times New Roman"/>
                <a:cs typeface="Times New Roman"/>
              </a:rPr>
              <a:t> </a:t>
            </a:r>
            <a:r>
              <a:rPr sz="1800" spc="-5" dirty="0">
                <a:solidFill>
                  <a:srgbClr val="043092"/>
                </a:solidFill>
                <a:latin typeface="Times New Roman"/>
                <a:cs typeface="Times New Roman"/>
              </a:rPr>
              <a:t>Danışman</a:t>
            </a:r>
            <a:r>
              <a:rPr sz="1800" dirty="0">
                <a:solidFill>
                  <a:srgbClr val="043092"/>
                </a:solidFill>
                <a:latin typeface="Times New Roman"/>
                <a:cs typeface="Times New Roman"/>
              </a:rPr>
              <a:t> </a:t>
            </a:r>
            <a:r>
              <a:rPr sz="1800" spc="-5" dirty="0">
                <a:solidFill>
                  <a:srgbClr val="043092"/>
                </a:solidFill>
                <a:latin typeface="Times New Roman"/>
                <a:cs typeface="Times New Roman"/>
              </a:rPr>
              <a:t>öğretim</a:t>
            </a:r>
            <a:r>
              <a:rPr sz="1800" dirty="0">
                <a:solidFill>
                  <a:srgbClr val="043092"/>
                </a:solidFill>
                <a:latin typeface="Times New Roman"/>
                <a:cs typeface="Times New Roman"/>
              </a:rPr>
              <a:t> </a:t>
            </a:r>
            <a:r>
              <a:rPr sz="1800" spc="-5" dirty="0">
                <a:solidFill>
                  <a:srgbClr val="043092"/>
                </a:solidFill>
                <a:latin typeface="Times New Roman"/>
                <a:cs typeface="Times New Roman"/>
              </a:rPr>
              <a:t>üyelerinin</a:t>
            </a:r>
            <a:r>
              <a:rPr sz="1800" dirty="0">
                <a:solidFill>
                  <a:srgbClr val="043092"/>
                </a:solidFill>
                <a:latin typeface="Times New Roman"/>
                <a:cs typeface="Times New Roman"/>
              </a:rPr>
              <a:t> </a:t>
            </a:r>
            <a:r>
              <a:rPr sz="1800" spc="-5" dirty="0">
                <a:solidFill>
                  <a:srgbClr val="043092"/>
                </a:solidFill>
                <a:latin typeface="Times New Roman"/>
                <a:cs typeface="Times New Roman"/>
              </a:rPr>
              <a:t>uzun</a:t>
            </a:r>
            <a:r>
              <a:rPr sz="1800" dirty="0">
                <a:solidFill>
                  <a:srgbClr val="043092"/>
                </a:solidFill>
                <a:latin typeface="Times New Roman"/>
                <a:cs typeface="Times New Roman"/>
              </a:rPr>
              <a:t> </a:t>
            </a:r>
            <a:r>
              <a:rPr sz="1800" spc="-5" dirty="0">
                <a:solidFill>
                  <a:srgbClr val="043092"/>
                </a:solidFill>
                <a:latin typeface="Times New Roman"/>
                <a:cs typeface="Times New Roman"/>
              </a:rPr>
              <a:t>süreli</a:t>
            </a:r>
            <a:r>
              <a:rPr sz="1800" dirty="0">
                <a:solidFill>
                  <a:srgbClr val="043092"/>
                </a:solidFill>
                <a:latin typeface="Times New Roman"/>
                <a:cs typeface="Times New Roman"/>
              </a:rPr>
              <a:t> </a:t>
            </a:r>
            <a:r>
              <a:rPr sz="1800" spc="-10" dirty="0">
                <a:solidFill>
                  <a:srgbClr val="043092"/>
                </a:solidFill>
                <a:latin typeface="Times New Roman"/>
                <a:cs typeface="Times New Roman"/>
              </a:rPr>
              <a:t>yurt</a:t>
            </a:r>
            <a:r>
              <a:rPr sz="1800" spc="-5" dirty="0">
                <a:solidFill>
                  <a:srgbClr val="043092"/>
                </a:solidFill>
                <a:latin typeface="Times New Roman"/>
                <a:cs typeface="Times New Roman"/>
              </a:rPr>
              <a:t> </a:t>
            </a:r>
            <a:r>
              <a:rPr sz="1800" dirty="0">
                <a:solidFill>
                  <a:srgbClr val="043092"/>
                </a:solidFill>
                <a:latin typeface="Times New Roman"/>
                <a:cs typeface="Times New Roman"/>
              </a:rPr>
              <a:t>dışında</a:t>
            </a:r>
            <a:r>
              <a:rPr sz="1800" spc="5" dirty="0">
                <a:solidFill>
                  <a:srgbClr val="043092"/>
                </a:solidFill>
                <a:latin typeface="Times New Roman"/>
                <a:cs typeface="Times New Roman"/>
              </a:rPr>
              <a:t> </a:t>
            </a:r>
            <a:r>
              <a:rPr sz="1800" spc="-5" dirty="0" err="1">
                <a:solidFill>
                  <a:srgbClr val="043092"/>
                </a:solidFill>
                <a:latin typeface="Times New Roman"/>
                <a:cs typeface="Times New Roman"/>
              </a:rPr>
              <a:t>görevlendirilmesi</a:t>
            </a:r>
            <a:r>
              <a:rPr sz="1800" spc="-5" dirty="0">
                <a:solidFill>
                  <a:srgbClr val="043092"/>
                </a:solidFill>
                <a:latin typeface="Times New Roman"/>
                <a:cs typeface="Times New Roman"/>
              </a:rPr>
              <a:t> </a:t>
            </a:r>
            <a:r>
              <a:rPr sz="1800" dirty="0">
                <a:solidFill>
                  <a:srgbClr val="043092"/>
                </a:solidFill>
                <a:latin typeface="Times New Roman"/>
                <a:cs typeface="Times New Roman"/>
              </a:rPr>
              <a:t> </a:t>
            </a:r>
            <a:r>
              <a:rPr sz="1800" dirty="0" err="1" smtClean="0">
                <a:solidFill>
                  <a:srgbClr val="043092"/>
                </a:solidFill>
                <a:latin typeface="Times New Roman"/>
                <a:cs typeface="Times New Roman"/>
              </a:rPr>
              <a:t>durumunda</a:t>
            </a:r>
            <a:r>
              <a:rPr lang="tr-TR" sz="1800" dirty="0" smtClean="0">
                <a:solidFill>
                  <a:srgbClr val="043092"/>
                </a:solidFill>
                <a:latin typeface="Times New Roman"/>
                <a:cs typeface="Times New Roman"/>
              </a:rPr>
              <a:t> </a:t>
            </a:r>
            <a:r>
              <a:rPr sz="1800" dirty="0" smtClean="0">
                <a:solidFill>
                  <a:srgbClr val="043092"/>
                </a:solidFill>
                <a:latin typeface="Times New Roman"/>
                <a:cs typeface="Times New Roman"/>
              </a:rPr>
              <a:t>3 </a:t>
            </a:r>
            <a:r>
              <a:rPr sz="1800" spc="-10" dirty="0">
                <a:solidFill>
                  <a:srgbClr val="043092"/>
                </a:solidFill>
                <a:latin typeface="Times New Roman"/>
                <a:cs typeface="Times New Roman"/>
              </a:rPr>
              <a:t>aydan </a:t>
            </a:r>
            <a:r>
              <a:rPr sz="1800" dirty="0">
                <a:solidFill>
                  <a:srgbClr val="043092"/>
                </a:solidFill>
                <a:latin typeface="Times New Roman"/>
                <a:cs typeface="Times New Roman"/>
              </a:rPr>
              <a:t>sonra </a:t>
            </a:r>
            <a:r>
              <a:rPr sz="1800" spc="-5" dirty="0">
                <a:solidFill>
                  <a:srgbClr val="043092"/>
                </a:solidFill>
                <a:latin typeface="Times New Roman"/>
                <a:cs typeface="Times New Roman"/>
              </a:rPr>
              <a:t>ek </a:t>
            </a:r>
            <a:r>
              <a:rPr sz="1800" dirty="0">
                <a:solidFill>
                  <a:srgbClr val="043092"/>
                </a:solidFill>
                <a:latin typeface="Times New Roman"/>
                <a:cs typeface="Times New Roman"/>
              </a:rPr>
              <a:t>ders </a:t>
            </a:r>
            <a:r>
              <a:rPr sz="1800" spc="-5" dirty="0">
                <a:solidFill>
                  <a:srgbClr val="043092"/>
                </a:solidFill>
                <a:latin typeface="Times New Roman"/>
                <a:cs typeface="Times New Roman"/>
              </a:rPr>
              <a:t>ücreti </a:t>
            </a:r>
            <a:r>
              <a:rPr sz="1800" spc="-10" dirty="0">
                <a:solidFill>
                  <a:srgbClr val="043092"/>
                </a:solidFill>
                <a:latin typeface="Times New Roman"/>
                <a:cs typeface="Times New Roman"/>
              </a:rPr>
              <a:t>ödenmeyecek </a:t>
            </a:r>
            <a:r>
              <a:rPr sz="1800" spc="5" dirty="0">
                <a:solidFill>
                  <a:srgbClr val="043092"/>
                </a:solidFill>
                <a:latin typeface="Times New Roman"/>
                <a:cs typeface="Times New Roman"/>
              </a:rPr>
              <a:t>ve </a:t>
            </a:r>
            <a:r>
              <a:rPr sz="1800" dirty="0">
                <a:solidFill>
                  <a:srgbClr val="043092"/>
                </a:solidFill>
                <a:latin typeface="Times New Roman"/>
                <a:cs typeface="Times New Roman"/>
              </a:rPr>
              <a:t>6 </a:t>
            </a:r>
            <a:r>
              <a:rPr sz="1800" spc="-10" dirty="0">
                <a:solidFill>
                  <a:srgbClr val="043092"/>
                </a:solidFill>
                <a:latin typeface="Times New Roman"/>
                <a:cs typeface="Times New Roman"/>
              </a:rPr>
              <a:t>aydan </a:t>
            </a:r>
            <a:r>
              <a:rPr sz="1800" dirty="0">
                <a:solidFill>
                  <a:srgbClr val="043092"/>
                </a:solidFill>
                <a:latin typeface="Times New Roman"/>
                <a:cs typeface="Times New Roman"/>
              </a:rPr>
              <a:t>sonra ise </a:t>
            </a:r>
            <a:r>
              <a:rPr sz="1800" spc="-5" dirty="0">
                <a:solidFill>
                  <a:srgbClr val="043092"/>
                </a:solidFill>
                <a:latin typeface="Times New Roman"/>
                <a:cs typeface="Times New Roman"/>
              </a:rPr>
              <a:t>öğretim </a:t>
            </a:r>
            <a:r>
              <a:rPr sz="1800" dirty="0">
                <a:solidFill>
                  <a:srgbClr val="043092"/>
                </a:solidFill>
                <a:latin typeface="Times New Roman"/>
                <a:cs typeface="Times New Roman"/>
              </a:rPr>
              <a:t> </a:t>
            </a:r>
            <a:r>
              <a:rPr sz="1800" spc="-5" dirty="0">
                <a:solidFill>
                  <a:srgbClr val="043092"/>
                </a:solidFill>
                <a:latin typeface="Times New Roman"/>
                <a:cs typeface="Times New Roman"/>
              </a:rPr>
              <a:t>üyesinin</a:t>
            </a:r>
            <a:r>
              <a:rPr sz="1800" spc="20" dirty="0">
                <a:solidFill>
                  <a:srgbClr val="043092"/>
                </a:solidFill>
                <a:latin typeface="Times New Roman"/>
                <a:cs typeface="Times New Roman"/>
              </a:rPr>
              <a:t> </a:t>
            </a:r>
            <a:r>
              <a:rPr sz="1800" spc="-5" dirty="0">
                <a:solidFill>
                  <a:srgbClr val="043092"/>
                </a:solidFill>
                <a:latin typeface="Times New Roman"/>
                <a:cs typeface="Times New Roman"/>
              </a:rPr>
              <a:t>danışmanlığı</a:t>
            </a:r>
            <a:r>
              <a:rPr sz="1800" spc="15" dirty="0">
                <a:solidFill>
                  <a:srgbClr val="043092"/>
                </a:solidFill>
                <a:latin typeface="Times New Roman"/>
                <a:cs typeface="Times New Roman"/>
              </a:rPr>
              <a:t> </a:t>
            </a:r>
            <a:r>
              <a:rPr sz="1800" dirty="0">
                <a:solidFill>
                  <a:srgbClr val="043092"/>
                </a:solidFill>
                <a:latin typeface="Times New Roman"/>
                <a:cs typeface="Times New Roman"/>
              </a:rPr>
              <a:t>sona</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erecektir.</a:t>
            </a: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ctrTitle"/>
          </p:nvPr>
        </p:nvSpPr>
        <p:spPr>
          <a:xfrm>
            <a:off x="571472" y="714356"/>
            <a:ext cx="7772400" cy="430887"/>
          </a:xfrm>
        </p:spPr>
        <p:txBody>
          <a:bodyPr/>
          <a:lstStyle/>
          <a:p>
            <a:pPr algn="ctr"/>
            <a:r>
              <a:rPr lang="tr-TR" dirty="0" smtClean="0"/>
              <a:t>ARA SINAV VE DERS YÜKÜ</a:t>
            </a:r>
            <a:endParaRPr lang="tr-TR" dirty="0"/>
          </a:p>
        </p:txBody>
      </p:sp>
      <p:sp>
        <p:nvSpPr>
          <p:cNvPr id="4" name="3 Alt Başlık"/>
          <p:cNvSpPr>
            <a:spLocks noGrp="1"/>
          </p:cNvSpPr>
          <p:nvPr>
            <p:ph type="subTitle" idx="4"/>
          </p:nvPr>
        </p:nvSpPr>
        <p:spPr>
          <a:xfrm>
            <a:off x="857224" y="1714488"/>
            <a:ext cx="7572428" cy="3877985"/>
          </a:xfrm>
        </p:spPr>
        <p:txBody>
          <a:bodyPr/>
          <a:lstStyle/>
          <a:p>
            <a:r>
              <a:rPr lang="tr-TR" dirty="0" smtClean="0">
                <a:solidFill>
                  <a:srgbClr val="FF0000"/>
                </a:solidFill>
              </a:rPr>
              <a:t>DİKKAT..!</a:t>
            </a:r>
          </a:p>
          <a:p>
            <a:endParaRPr lang="tr-TR" dirty="0" smtClean="0"/>
          </a:p>
          <a:p>
            <a:r>
              <a:rPr lang="tr-TR" dirty="0" smtClean="0"/>
              <a:t>DERS YÜKÜ TESPİTİ VE EK DERS ÜCRETİ ÖDEMELERİNDE UYULACAK ESASLAR </a:t>
            </a:r>
          </a:p>
          <a:p>
            <a:endParaRPr lang="tr-TR" dirty="0" smtClean="0"/>
          </a:p>
          <a:p>
            <a:r>
              <a:rPr lang="tr-TR" dirty="0" smtClean="0"/>
              <a:t>Sınav Ücreti:  </a:t>
            </a:r>
          </a:p>
          <a:p>
            <a:endParaRPr lang="tr-TR" dirty="0" smtClean="0"/>
          </a:p>
          <a:p>
            <a:r>
              <a:rPr lang="tr-TR" dirty="0" smtClean="0"/>
              <a:t>Madde 4 - Dersi veren öğretim elemanına, her ders için ayrı ayrı olmak üzere, yarı yıl ve yıl sonu genel sınav dönemlerinde her 50 öğrenci için 300 gösterge rakamının memur aylık katsayısı ile çarpımı sonucu bulunacak tutar kadar sınav ücreti ödenir. Öğrenci sayısının göz önüne alınmasında küsurlar tama iblağ edilir ve 500 öğrenciden fazlası dikkate alınmaz. </a:t>
            </a:r>
            <a:r>
              <a:rPr lang="tr-TR" dirty="0" smtClean="0">
                <a:solidFill>
                  <a:srgbClr val="FF0000"/>
                </a:solidFill>
              </a:rPr>
              <a:t>Ara sınavlar ve bütünleme sınavları için sınav ücreti ödenmez.        </a:t>
            </a:r>
          </a:p>
          <a:p>
            <a:r>
              <a:rPr lang="tr-TR" dirty="0" smtClean="0"/>
              <a:t>       Sınavın dersi veren öğretim elemanı tarafından yapılmaması halinde sınav ücreti ödenmez. </a:t>
            </a:r>
            <a:endParaRPr lang="tr-T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829183"/>
            <a:ext cx="8065770" cy="937260"/>
          </a:xfrm>
          <a:prstGeom prst="rect">
            <a:avLst/>
          </a:prstGeom>
        </p:spPr>
        <p:txBody>
          <a:bodyPr vert="horz" wrap="square" lIns="0" tIns="58419" rIns="0" bIns="0" rtlCol="0">
            <a:spAutoFit/>
          </a:bodyPr>
          <a:lstStyle/>
          <a:p>
            <a:pPr marL="3049270">
              <a:lnSpc>
                <a:spcPct val="100000"/>
              </a:lnSpc>
              <a:spcBef>
                <a:spcPts val="459"/>
              </a:spcBef>
            </a:pPr>
            <a:r>
              <a:rPr sz="1800" b="1" spc="-10" dirty="0">
                <a:solidFill>
                  <a:srgbClr val="043092"/>
                </a:solidFill>
                <a:latin typeface="Times New Roman"/>
                <a:cs typeface="Times New Roman"/>
              </a:rPr>
              <a:t>Ara</a:t>
            </a:r>
            <a:r>
              <a:rPr sz="1800" b="1" spc="-45" dirty="0">
                <a:solidFill>
                  <a:srgbClr val="043092"/>
                </a:solidFill>
                <a:latin typeface="Times New Roman"/>
                <a:cs typeface="Times New Roman"/>
              </a:rPr>
              <a:t> </a:t>
            </a:r>
            <a:r>
              <a:rPr sz="1800" b="1" spc="-5" dirty="0">
                <a:solidFill>
                  <a:srgbClr val="043092"/>
                </a:solidFill>
                <a:latin typeface="Times New Roman"/>
                <a:cs typeface="Times New Roman"/>
              </a:rPr>
              <a:t>Sınav</a:t>
            </a:r>
            <a:r>
              <a:rPr sz="1800" b="1" spc="-15" dirty="0">
                <a:solidFill>
                  <a:srgbClr val="043092"/>
                </a:solidFill>
                <a:latin typeface="Times New Roman"/>
                <a:cs typeface="Times New Roman"/>
              </a:rPr>
              <a:t> </a:t>
            </a:r>
            <a:r>
              <a:rPr sz="1800" b="1" spc="-10" dirty="0">
                <a:solidFill>
                  <a:srgbClr val="043092"/>
                </a:solidFill>
                <a:latin typeface="Times New Roman"/>
                <a:cs typeface="Times New Roman"/>
              </a:rPr>
              <a:t>Ders</a:t>
            </a:r>
            <a:r>
              <a:rPr sz="1800" b="1" spc="-15" dirty="0">
                <a:solidFill>
                  <a:srgbClr val="043092"/>
                </a:solidFill>
                <a:latin typeface="Times New Roman"/>
                <a:cs typeface="Times New Roman"/>
              </a:rPr>
              <a:t> </a:t>
            </a:r>
            <a:r>
              <a:rPr sz="1800" b="1" spc="-5" dirty="0">
                <a:solidFill>
                  <a:srgbClr val="043092"/>
                </a:solidFill>
                <a:latin typeface="Times New Roman"/>
                <a:cs typeface="Times New Roman"/>
              </a:rPr>
              <a:t>Yükleri</a:t>
            </a:r>
            <a:endParaRPr sz="1800" dirty="0">
              <a:latin typeface="Times New Roman"/>
              <a:cs typeface="Times New Roman"/>
            </a:endParaRPr>
          </a:p>
          <a:p>
            <a:pPr marL="12700" marR="5080">
              <a:lnSpc>
                <a:spcPts val="2140"/>
              </a:lnSpc>
              <a:spcBef>
                <a:spcPts val="445"/>
              </a:spcBef>
              <a:buClr>
                <a:srgbClr val="CC9900"/>
              </a:buClr>
              <a:buFont typeface="Wingdings"/>
              <a:buChar char=""/>
              <a:tabLst>
                <a:tab pos="377825" algn="l"/>
                <a:tab pos="378460" algn="l"/>
              </a:tabLst>
            </a:pPr>
            <a:r>
              <a:rPr sz="1800" b="1" spc="-10" dirty="0">
                <a:latin typeface="Times New Roman"/>
                <a:cs typeface="Times New Roman"/>
              </a:rPr>
              <a:t>Ara</a:t>
            </a:r>
            <a:r>
              <a:rPr sz="1800" b="1" spc="85" dirty="0">
                <a:latin typeface="Times New Roman"/>
                <a:cs typeface="Times New Roman"/>
              </a:rPr>
              <a:t> </a:t>
            </a:r>
            <a:r>
              <a:rPr sz="1800" b="1" spc="-5" dirty="0">
                <a:latin typeface="Times New Roman"/>
                <a:cs typeface="Times New Roman"/>
              </a:rPr>
              <a:t>Sınavlar:</a:t>
            </a:r>
            <a:r>
              <a:rPr sz="1800" b="1" spc="114" dirty="0">
                <a:latin typeface="Times New Roman"/>
                <a:cs typeface="Times New Roman"/>
              </a:rPr>
              <a:t> </a:t>
            </a:r>
            <a:r>
              <a:rPr sz="1800" dirty="0">
                <a:latin typeface="Times New Roman"/>
                <a:cs typeface="Times New Roman"/>
              </a:rPr>
              <a:t>Bir</a:t>
            </a:r>
            <a:r>
              <a:rPr sz="1800" spc="130" dirty="0">
                <a:latin typeface="Times New Roman"/>
                <a:cs typeface="Times New Roman"/>
              </a:rPr>
              <a:t> </a:t>
            </a:r>
            <a:r>
              <a:rPr sz="1800" spc="-10" dirty="0">
                <a:latin typeface="Times New Roman"/>
                <a:cs typeface="Times New Roman"/>
              </a:rPr>
              <a:t>yarıyıl</a:t>
            </a:r>
            <a:r>
              <a:rPr sz="1800" spc="105" dirty="0">
                <a:latin typeface="Times New Roman"/>
                <a:cs typeface="Times New Roman"/>
              </a:rPr>
              <a:t> </a:t>
            </a:r>
            <a:r>
              <a:rPr sz="1800" dirty="0">
                <a:latin typeface="Times New Roman"/>
                <a:cs typeface="Times New Roman"/>
              </a:rPr>
              <a:t>içinde</a:t>
            </a:r>
            <a:r>
              <a:rPr sz="1800" spc="95" dirty="0">
                <a:latin typeface="Times New Roman"/>
                <a:cs typeface="Times New Roman"/>
              </a:rPr>
              <a:t> </a:t>
            </a:r>
            <a:r>
              <a:rPr sz="1800" spc="-5" dirty="0">
                <a:latin typeface="Times New Roman"/>
                <a:cs typeface="Times New Roman"/>
              </a:rPr>
              <a:t>yapılan</a:t>
            </a:r>
            <a:r>
              <a:rPr sz="1800" spc="114" dirty="0">
                <a:latin typeface="Times New Roman"/>
                <a:cs typeface="Times New Roman"/>
              </a:rPr>
              <a:t> </a:t>
            </a:r>
            <a:r>
              <a:rPr sz="1800" dirty="0">
                <a:latin typeface="Times New Roman"/>
                <a:cs typeface="Times New Roman"/>
              </a:rPr>
              <a:t>her</a:t>
            </a:r>
            <a:r>
              <a:rPr sz="1800" spc="105" dirty="0">
                <a:latin typeface="Times New Roman"/>
                <a:cs typeface="Times New Roman"/>
              </a:rPr>
              <a:t> </a:t>
            </a:r>
            <a:r>
              <a:rPr sz="1800" spc="-5" dirty="0">
                <a:latin typeface="Times New Roman"/>
                <a:cs typeface="Times New Roman"/>
              </a:rPr>
              <a:t>ara</a:t>
            </a:r>
            <a:r>
              <a:rPr sz="1800" spc="90" dirty="0">
                <a:latin typeface="Times New Roman"/>
                <a:cs typeface="Times New Roman"/>
              </a:rPr>
              <a:t> </a:t>
            </a:r>
            <a:r>
              <a:rPr sz="1800" spc="-5" dirty="0">
                <a:latin typeface="Times New Roman"/>
                <a:cs typeface="Times New Roman"/>
              </a:rPr>
              <a:t>sınav</a:t>
            </a:r>
            <a:r>
              <a:rPr sz="1800" spc="90" dirty="0">
                <a:latin typeface="Times New Roman"/>
                <a:cs typeface="Times New Roman"/>
              </a:rPr>
              <a:t> </a:t>
            </a:r>
            <a:r>
              <a:rPr sz="1800" spc="-5" dirty="0">
                <a:latin typeface="Times New Roman"/>
                <a:cs typeface="Times New Roman"/>
              </a:rPr>
              <a:t>karşılığı</a:t>
            </a:r>
            <a:r>
              <a:rPr sz="1800" spc="110" dirty="0">
                <a:latin typeface="Times New Roman"/>
                <a:cs typeface="Times New Roman"/>
              </a:rPr>
              <a:t> </a:t>
            </a:r>
            <a:r>
              <a:rPr sz="1800" spc="-5" dirty="0">
                <a:latin typeface="Times New Roman"/>
                <a:cs typeface="Times New Roman"/>
              </a:rPr>
              <a:t>olarak</a:t>
            </a:r>
            <a:r>
              <a:rPr sz="1800" spc="90" dirty="0">
                <a:latin typeface="Times New Roman"/>
                <a:cs typeface="Times New Roman"/>
              </a:rPr>
              <a:t> </a:t>
            </a:r>
            <a:r>
              <a:rPr sz="1800" dirty="0">
                <a:latin typeface="Times New Roman"/>
                <a:cs typeface="Times New Roman"/>
              </a:rPr>
              <a:t>derse</a:t>
            </a:r>
            <a:r>
              <a:rPr sz="1800" spc="90" dirty="0">
                <a:latin typeface="Times New Roman"/>
                <a:cs typeface="Times New Roman"/>
              </a:rPr>
              <a:t> </a:t>
            </a:r>
            <a:r>
              <a:rPr sz="1800" spc="-5" dirty="0">
                <a:latin typeface="Times New Roman"/>
                <a:cs typeface="Times New Roman"/>
              </a:rPr>
              <a:t>kayıtlı </a:t>
            </a:r>
            <a:r>
              <a:rPr sz="1800" spc="-434" dirty="0">
                <a:latin typeface="Times New Roman"/>
                <a:cs typeface="Times New Roman"/>
              </a:rPr>
              <a:t> </a:t>
            </a:r>
            <a:r>
              <a:rPr sz="1800" spc="-5" dirty="0">
                <a:latin typeface="Times New Roman"/>
                <a:cs typeface="Times New Roman"/>
              </a:rPr>
              <a:t>öğrenci</a:t>
            </a:r>
            <a:r>
              <a:rPr sz="1800" spc="35" dirty="0">
                <a:latin typeface="Times New Roman"/>
                <a:cs typeface="Times New Roman"/>
              </a:rPr>
              <a:t> </a:t>
            </a:r>
            <a:r>
              <a:rPr sz="1800" spc="-10" dirty="0">
                <a:latin typeface="Times New Roman"/>
                <a:cs typeface="Times New Roman"/>
              </a:rPr>
              <a:t>sayısına</a:t>
            </a:r>
            <a:r>
              <a:rPr sz="1800" spc="35" dirty="0">
                <a:latin typeface="Times New Roman"/>
                <a:cs typeface="Times New Roman"/>
              </a:rPr>
              <a:t> </a:t>
            </a:r>
            <a:r>
              <a:rPr sz="1800" spc="-5" dirty="0">
                <a:latin typeface="Times New Roman"/>
                <a:cs typeface="Times New Roman"/>
              </a:rPr>
              <a:t>göre</a:t>
            </a:r>
            <a:r>
              <a:rPr sz="1800" spc="25" dirty="0">
                <a:latin typeface="Times New Roman"/>
                <a:cs typeface="Times New Roman"/>
              </a:rPr>
              <a:t> </a:t>
            </a:r>
            <a:r>
              <a:rPr sz="1800" spc="-5" dirty="0">
                <a:latin typeface="Times New Roman"/>
                <a:cs typeface="Times New Roman"/>
              </a:rPr>
              <a:t>belirlenen</a:t>
            </a:r>
            <a:r>
              <a:rPr sz="1800" spc="20" dirty="0">
                <a:latin typeface="Times New Roman"/>
                <a:cs typeface="Times New Roman"/>
              </a:rPr>
              <a:t> </a:t>
            </a:r>
            <a:r>
              <a:rPr sz="1800" spc="-10" dirty="0">
                <a:latin typeface="Times New Roman"/>
                <a:cs typeface="Times New Roman"/>
              </a:rPr>
              <a:t>ders</a:t>
            </a:r>
            <a:r>
              <a:rPr sz="1800" spc="30" dirty="0">
                <a:latin typeface="Times New Roman"/>
                <a:cs typeface="Times New Roman"/>
              </a:rPr>
              <a:t> </a:t>
            </a:r>
            <a:r>
              <a:rPr sz="1800" spc="-15" dirty="0">
                <a:latin typeface="Times New Roman"/>
                <a:cs typeface="Times New Roman"/>
              </a:rPr>
              <a:t>yükü</a:t>
            </a:r>
            <a:r>
              <a:rPr sz="1800" spc="40" dirty="0">
                <a:latin typeface="Times New Roman"/>
                <a:cs typeface="Times New Roman"/>
              </a:rPr>
              <a:t> </a:t>
            </a:r>
            <a:r>
              <a:rPr sz="1800" spc="-5" dirty="0">
                <a:latin typeface="Times New Roman"/>
                <a:cs typeface="Times New Roman"/>
              </a:rPr>
              <a:t>sınavın</a:t>
            </a:r>
            <a:r>
              <a:rPr sz="1800" spc="45" dirty="0">
                <a:latin typeface="Times New Roman"/>
                <a:cs typeface="Times New Roman"/>
              </a:rPr>
              <a:t> </a:t>
            </a:r>
            <a:r>
              <a:rPr sz="1800" spc="-5" dirty="0">
                <a:latin typeface="Times New Roman"/>
                <a:cs typeface="Times New Roman"/>
              </a:rPr>
              <a:t>yapıldığı</a:t>
            </a:r>
            <a:r>
              <a:rPr sz="1800" spc="10" dirty="0">
                <a:latin typeface="Times New Roman"/>
                <a:cs typeface="Times New Roman"/>
              </a:rPr>
              <a:t> </a:t>
            </a:r>
            <a:r>
              <a:rPr sz="1800" spc="-5" dirty="0">
                <a:latin typeface="Times New Roman"/>
                <a:cs typeface="Times New Roman"/>
              </a:rPr>
              <a:t>haftanın</a:t>
            </a:r>
            <a:r>
              <a:rPr sz="1800" spc="20" dirty="0">
                <a:latin typeface="Times New Roman"/>
                <a:cs typeface="Times New Roman"/>
              </a:rPr>
              <a:t> </a:t>
            </a:r>
            <a:r>
              <a:rPr sz="1800" dirty="0">
                <a:latin typeface="Times New Roman"/>
                <a:cs typeface="Times New Roman"/>
              </a:rPr>
              <a:t>ders</a:t>
            </a:r>
            <a:r>
              <a:rPr sz="1800" spc="30" dirty="0">
                <a:latin typeface="Times New Roman"/>
                <a:cs typeface="Times New Roman"/>
              </a:rPr>
              <a:t> </a:t>
            </a:r>
            <a:r>
              <a:rPr sz="1800" spc="-5" dirty="0">
                <a:latin typeface="Times New Roman"/>
                <a:cs typeface="Times New Roman"/>
              </a:rPr>
              <a:t>yüküne</a:t>
            </a:r>
            <a:r>
              <a:rPr sz="1800" spc="25" dirty="0">
                <a:latin typeface="Times New Roman"/>
                <a:cs typeface="Times New Roman"/>
              </a:rPr>
              <a:t> </a:t>
            </a:r>
            <a:r>
              <a:rPr sz="1800" spc="-10" dirty="0">
                <a:latin typeface="Times New Roman"/>
                <a:cs typeface="Times New Roman"/>
              </a:rPr>
              <a:t>aynen</a:t>
            </a:r>
            <a:endParaRPr sz="1800" dirty="0">
              <a:latin typeface="Times New Roman"/>
              <a:cs typeface="Times New Roman"/>
            </a:endParaRPr>
          </a:p>
        </p:txBody>
      </p:sp>
      <p:sp>
        <p:nvSpPr>
          <p:cNvPr id="3" name="object 3"/>
          <p:cNvSpPr txBox="1"/>
          <p:nvPr/>
        </p:nvSpPr>
        <p:spPr>
          <a:xfrm>
            <a:off x="4411979" y="1771776"/>
            <a:ext cx="2692400" cy="265430"/>
          </a:xfrm>
          <a:prstGeom prst="rect">
            <a:avLst/>
          </a:prstGeom>
          <a:solidFill>
            <a:srgbClr val="FFFF00"/>
          </a:solidFill>
        </p:spPr>
        <p:txBody>
          <a:bodyPr vert="horz" wrap="square" lIns="0" tIns="0" rIns="0" bIns="0" rtlCol="0">
            <a:spAutoFit/>
          </a:bodyPr>
          <a:lstStyle/>
          <a:p>
            <a:pPr>
              <a:lnSpc>
                <a:spcPts val="1989"/>
              </a:lnSpc>
            </a:pPr>
            <a:r>
              <a:rPr sz="1800" dirty="0">
                <a:solidFill>
                  <a:srgbClr val="043092"/>
                </a:solidFill>
                <a:latin typeface="Times New Roman"/>
                <a:cs typeface="Times New Roman"/>
              </a:rPr>
              <a:t>her</a:t>
            </a:r>
            <a:r>
              <a:rPr sz="1800" spc="180" dirty="0">
                <a:solidFill>
                  <a:srgbClr val="043092"/>
                </a:solidFill>
                <a:latin typeface="Times New Roman"/>
                <a:cs typeface="Times New Roman"/>
              </a:rPr>
              <a:t> </a:t>
            </a:r>
            <a:r>
              <a:rPr sz="1800" dirty="0">
                <a:solidFill>
                  <a:srgbClr val="043092"/>
                </a:solidFill>
                <a:latin typeface="Times New Roman"/>
                <a:cs typeface="Times New Roman"/>
              </a:rPr>
              <a:t>bir</a:t>
            </a:r>
            <a:r>
              <a:rPr sz="1800" spc="185" dirty="0">
                <a:solidFill>
                  <a:srgbClr val="043092"/>
                </a:solidFill>
                <a:latin typeface="Times New Roman"/>
                <a:cs typeface="Times New Roman"/>
              </a:rPr>
              <a:t> </a:t>
            </a:r>
            <a:r>
              <a:rPr sz="1800" dirty="0">
                <a:solidFill>
                  <a:srgbClr val="043092"/>
                </a:solidFill>
                <a:latin typeface="Times New Roman"/>
                <a:cs typeface="Times New Roman"/>
              </a:rPr>
              <a:t>dersin</a:t>
            </a:r>
            <a:r>
              <a:rPr sz="1800" spc="190" dirty="0">
                <a:solidFill>
                  <a:srgbClr val="043092"/>
                </a:solidFill>
                <a:latin typeface="Times New Roman"/>
                <a:cs typeface="Times New Roman"/>
              </a:rPr>
              <a:t> </a:t>
            </a:r>
            <a:r>
              <a:rPr sz="1800" spc="-5" dirty="0">
                <a:solidFill>
                  <a:srgbClr val="043092"/>
                </a:solidFill>
                <a:latin typeface="Times New Roman"/>
                <a:cs typeface="Times New Roman"/>
              </a:rPr>
              <a:t>ara</a:t>
            </a:r>
            <a:r>
              <a:rPr sz="1800" spc="175" dirty="0">
                <a:solidFill>
                  <a:srgbClr val="043092"/>
                </a:solidFill>
                <a:latin typeface="Times New Roman"/>
                <a:cs typeface="Times New Roman"/>
              </a:rPr>
              <a:t> </a:t>
            </a:r>
            <a:r>
              <a:rPr sz="1800" spc="-5" dirty="0">
                <a:solidFill>
                  <a:srgbClr val="043092"/>
                </a:solidFill>
                <a:latin typeface="Times New Roman"/>
                <a:cs typeface="Times New Roman"/>
              </a:rPr>
              <a:t>sınavı</a:t>
            </a:r>
            <a:r>
              <a:rPr sz="1800" spc="204" dirty="0">
                <a:solidFill>
                  <a:srgbClr val="043092"/>
                </a:solidFill>
                <a:latin typeface="Times New Roman"/>
                <a:cs typeface="Times New Roman"/>
              </a:rPr>
              <a:t> </a:t>
            </a:r>
            <a:r>
              <a:rPr sz="1800" dirty="0">
                <a:solidFill>
                  <a:srgbClr val="043092"/>
                </a:solidFill>
                <a:latin typeface="Times New Roman"/>
                <a:cs typeface="Times New Roman"/>
              </a:rPr>
              <a:t>için</a:t>
            </a:r>
            <a:endParaRPr sz="1800">
              <a:latin typeface="Times New Roman"/>
              <a:cs typeface="Times New Roman"/>
            </a:endParaRPr>
          </a:p>
        </p:txBody>
      </p:sp>
      <p:sp>
        <p:nvSpPr>
          <p:cNvPr id="4" name="object 4"/>
          <p:cNvSpPr txBox="1"/>
          <p:nvPr/>
        </p:nvSpPr>
        <p:spPr>
          <a:xfrm>
            <a:off x="536244" y="1737740"/>
            <a:ext cx="8074659" cy="299720"/>
          </a:xfrm>
          <a:prstGeom prst="rect">
            <a:avLst/>
          </a:prstGeom>
        </p:spPr>
        <p:txBody>
          <a:bodyPr vert="horz" wrap="square" lIns="0" tIns="12700" rIns="0" bIns="0" rtlCol="0">
            <a:spAutoFit/>
          </a:bodyPr>
          <a:lstStyle/>
          <a:p>
            <a:pPr marL="12700">
              <a:lnSpc>
                <a:spcPct val="100000"/>
              </a:lnSpc>
              <a:spcBef>
                <a:spcPts val="100"/>
              </a:spcBef>
              <a:tabLst>
                <a:tab pos="6649720" algn="l"/>
              </a:tabLst>
            </a:pPr>
            <a:r>
              <a:rPr sz="1800" spc="-5" dirty="0">
                <a:latin typeface="Times New Roman"/>
                <a:cs typeface="Times New Roman"/>
              </a:rPr>
              <a:t>eklenir.</a:t>
            </a:r>
            <a:r>
              <a:rPr sz="1800" spc="210" dirty="0">
                <a:latin typeface="Times New Roman"/>
                <a:cs typeface="Times New Roman"/>
              </a:rPr>
              <a:t> </a:t>
            </a:r>
            <a:r>
              <a:rPr sz="1800" spc="-5" dirty="0">
                <a:latin typeface="Times New Roman"/>
                <a:cs typeface="Times New Roman"/>
              </a:rPr>
              <a:t>Ara</a:t>
            </a:r>
            <a:r>
              <a:rPr sz="1800" spc="190" dirty="0">
                <a:latin typeface="Times New Roman"/>
                <a:cs typeface="Times New Roman"/>
              </a:rPr>
              <a:t> </a:t>
            </a:r>
            <a:r>
              <a:rPr sz="1800" spc="-5" dirty="0">
                <a:latin typeface="Times New Roman"/>
                <a:cs typeface="Times New Roman"/>
              </a:rPr>
              <a:t>sınavlar</a:t>
            </a:r>
            <a:r>
              <a:rPr sz="1800" spc="195" dirty="0">
                <a:latin typeface="Times New Roman"/>
                <a:cs typeface="Times New Roman"/>
              </a:rPr>
              <a:t> </a:t>
            </a:r>
            <a:r>
              <a:rPr sz="1800" dirty="0">
                <a:latin typeface="Times New Roman"/>
                <a:cs typeface="Times New Roman"/>
              </a:rPr>
              <a:t>için</a:t>
            </a:r>
            <a:r>
              <a:rPr sz="1800" spc="210" dirty="0">
                <a:latin typeface="Times New Roman"/>
                <a:cs typeface="Times New Roman"/>
              </a:rPr>
              <a:t> </a:t>
            </a:r>
            <a:r>
              <a:rPr sz="1800" dirty="0">
                <a:latin typeface="Times New Roman"/>
                <a:cs typeface="Times New Roman"/>
              </a:rPr>
              <a:t>öngörülen</a:t>
            </a:r>
            <a:r>
              <a:rPr sz="1800" spc="204" dirty="0">
                <a:latin typeface="Times New Roman"/>
                <a:cs typeface="Times New Roman"/>
              </a:rPr>
              <a:t> </a:t>
            </a:r>
            <a:r>
              <a:rPr sz="1800" spc="-10" dirty="0">
                <a:latin typeface="Times New Roman"/>
                <a:cs typeface="Times New Roman"/>
              </a:rPr>
              <a:t>yük	</a:t>
            </a:r>
            <a:r>
              <a:rPr sz="1800" spc="-5" dirty="0">
                <a:latin typeface="Times New Roman"/>
                <a:cs typeface="Times New Roman"/>
              </a:rPr>
              <a:t>Yükseköğretim</a:t>
            </a:r>
            <a:endParaRPr sz="1800" dirty="0">
              <a:latin typeface="Times New Roman"/>
              <a:cs typeface="Times New Roman"/>
            </a:endParaRPr>
          </a:p>
        </p:txBody>
      </p:sp>
      <p:sp>
        <p:nvSpPr>
          <p:cNvPr id="5" name="object 5"/>
          <p:cNvSpPr txBox="1"/>
          <p:nvPr/>
        </p:nvSpPr>
        <p:spPr>
          <a:xfrm>
            <a:off x="536244" y="2012060"/>
            <a:ext cx="8072755" cy="1242007"/>
          </a:xfrm>
          <a:prstGeom prst="rect">
            <a:avLst/>
          </a:prstGeom>
        </p:spPr>
        <p:txBody>
          <a:bodyPr vert="horz" wrap="square" lIns="0" tIns="23495" rIns="0" bIns="0" rtlCol="0">
            <a:spAutoFit/>
          </a:bodyPr>
          <a:lstStyle/>
          <a:p>
            <a:pPr marL="12700" marR="5080">
              <a:lnSpc>
                <a:spcPts val="2140"/>
              </a:lnSpc>
              <a:spcBef>
                <a:spcPts val="185"/>
              </a:spcBef>
            </a:pPr>
            <a:r>
              <a:rPr sz="1800" dirty="0">
                <a:latin typeface="Times New Roman"/>
                <a:cs typeface="Times New Roman"/>
              </a:rPr>
              <a:t>Kurulunca</a:t>
            </a:r>
            <a:r>
              <a:rPr sz="1800" spc="70" dirty="0">
                <a:latin typeface="Times New Roman"/>
                <a:cs typeface="Times New Roman"/>
              </a:rPr>
              <a:t> </a:t>
            </a:r>
            <a:r>
              <a:rPr sz="1800" spc="-5" dirty="0">
                <a:latin typeface="Times New Roman"/>
                <a:cs typeface="Times New Roman"/>
              </a:rPr>
              <a:t>öğrenci</a:t>
            </a:r>
            <a:r>
              <a:rPr sz="1800" spc="60" dirty="0">
                <a:latin typeface="Times New Roman"/>
                <a:cs typeface="Times New Roman"/>
              </a:rPr>
              <a:t> </a:t>
            </a:r>
            <a:r>
              <a:rPr sz="1800" spc="-10" dirty="0">
                <a:latin typeface="Times New Roman"/>
                <a:cs typeface="Times New Roman"/>
              </a:rPr>
              <a:t>sayısı</a:t>
            </a:r>
            <a:r>
              <a:rPr sz="1800" spc="85" dirty="0">
                <a:latin typeface="Times New Roman"/>
                <a:cs typeface="Times New Roman"/>
              </a:rPr>
              <a:t> </a:t>
            </a:r>
            <a:r>
              <a:rPr sz="1800" spc="-5" dirty="0">
                <a:latin typeface="Times New Roman"/>
                <a:cs typeface="Times New Roman"/>
              </a:rPr>
              <a:t>göz</a:t>
            </a:r>
            <a:r>
              <a:rPr sz="1800" spc="70" dirty="0">
                <a:latin typeface="Times New Roman"/>
                <a:cs typeface="Times New Roman"/>
              </a:rPr>
              <a:t> </a:t>
            </a:r>
            <a:r>
              <a:rPr sz="1800" dirty="0" err="1">
                <a:latin typeface="Times New Roman"/>
                <a:cs typeface="Times New Roman"/>
              </a:rPr>
              <a:t>önünde</a:t>
            </a:r>
            <a:r>
              <a:rPr sz="1800" spc="55" dirty="0">
                <a:latin typeface="Times New Roman"/>
                <a:cs typeface="Times New Roman"/>
              </a:rPr>
              <a:t> </a:t>
            </a:r>
            <a:r>
              <a:rPr sz="1800" dirty="0" err="1" smtClean="0">
                <a:latin typeface="Times New Roman"/>
                <a:cs typeface="Times New Roman"/>
              </a:rPr>
              <a:t>bulundurulmak</a:t>
            </a:r>
            <a:r>
              <a:rPr lang="tr-TR" sz="1800" dirty="0" smtClean="0">
                <a:latin typeface="Times New Roman"/>
                <a:cs typeface="Times New Roman"/>
              </a:rPr>
              <a:t> </a:t>
            </a:r>
            <a:r>
              <a:rPr sz="1800" dirty="0" err="1" smtClean="0">
                <a:latin typeface="Times New Roman"/>
                <a:cs typeface="Times New Roman"/>
              </a:rPr>
              <a:t>suretiyle</a:t>
            </a:r>
            <a:r>
              <a:rPr sz="1800" spc="60" dirty="0" smtClean="0">
                <a:latin typeface="Times New Roman"/>
                <a:cs typeface="Times New Roman"/>
              </a:rPr>
              <a:t> </a:t>
            </a:r>
            <a:r>
              <a:rPr sz="1800" dirty="0">
                <a:latin typeface="Times New Roman"/>
                <a:cs typeface="Times New Roman"/>
              </a:rPr>
              <a:t>tespit</a:t>
            </a:r>
            <a:r>
              <a:rPr sz="1800" spc="95" dirty="0">
                <a:latin typeface="Times New Roman"/>
                <a:cs typeface="Times New Roman"/>
              </a:rPr>
              <a:t> </a:t>
            </a:r>
            <a:r>
              <a:rPr sz="1800" spc="-5" dirty="0">
                <a:latin typeface="Times New Roman"/>
                <a:cs typeface="Times New Roman"/>
              </a:rPr>
              <a:t>edilecek</a:t>
            </a:r>
            <a:r>
              <a:rPr sz="1800" spc="50" dirty="0">
                <a:latin typeface="Times New Roman"/>
                <a:cs typeface="Times New Roman"/>
              </a:rPr>
              <a:t> </a:t>
            </a:r>
            <a:r>
              <a:rPr sz="1800" spc="-5" dirty="0">
                <a:latin typeface="Times New Roman"/>
                <a:cs typeface="Times New Roman"/>
              </a:rPr>
              <a:t>ders</a:t>
            </a:r>
            <a:r>
              <a:rPr sz="1800" spc="80" dirty="0">
                <a:latin typeface="Times New Roman"/>
                <a:cs typeface="Times New Roman"/>
              </a:rPr>
              <a:t> </a:t>
            </a:r>
            <a:r>
              <a:rPr sz="1800" spc="-15" dirty="0">
                <a:latin typeface="Times New Roman"/>
                <a:cs typeface="Times New Roman"/>
              </a:rPr>
              <a:t>yükü </a:t>
            </a:r>
            <a:r>
              <a:rPr sz="1800" spc="-434" dirty="0">
                <a:latin typeface="Times New Roman"/>
                <a:cs typeface="Times New Roman"/>
              </a:rPr>
              <a:t> </a:t>
            </a:r>
            <a:r>
              <a:rPr sz="1800" spc="-5" dirty="0">
                <a:latin typeface="Times New Roman"/>
                <a:cs typeface="Times New Roman"/>
              </a:rPr>
              <a:t>haftada</a:t>
            </a:r>
            <a:r>
              <a:rPr sz="1800" spc="-10" dirty="0">
                <a:latin typeface="Times New Roman"/>
                <a:cs typeface="Times New Roman"/>
              </a:rPr>
              <a:t> </a:t>
            </a:r>
            <a:r>
              <a:rPr sz="1800" dirty="0">
                <a:latin typeface="Times New Roman"/>
                <a:cs typeface="Times New Roman"/>
              </a:rPr>
              <a:t>beş</a:t>
            </a:r>
            <a:r>
              <a:rPr sz="1800" spc="5" dirty="0">
                <a:latin typeface="Times New Roman"/>
                <a:cs typeface="Times New Roman"/>
              </a:rPr>
              <a:t> </a:t>
            </a:r>
            <a:r>
              <a:rPr sz="1800" spc="-10" dirty="0">
                <a:latin typeface="Times New Roman"/>
                <a:cs typeface="Times New Roman"/>
              </a:rPr>
              <a:t>saati</a:t>
            </a:r>
            <a:r>
              <a:rPr sz="1800" spc="10" dirty="0">
                <a:latin typeface="Times New Roman"/>
                <a:cs typeface="Times New Roman"/>
              </a:rPr>
              <a:t> </a:t>
            </a:r>
            <a:r>
              <a:rPr sz="1800" spc="-5" dirty="0">
                <a:latin typeface="Times New Roman"/>
                <a:cs typeface="Times New Roman"/>
              </a:rPr>
              <a:t>aşamaz.</a:t>
            </a:r>
            <a:endParaRPr sz="1800" dirty="0">
              <a:latin typeface="Times New Roman"/>
              <a:cs typeface="Times New Roman"/>
            </a:endParaRPr>
          </a:p>
          <a:p>
            <a:pPr marL="12700" marR="1912620">
              <a:lnSpc>
                <a:spcPts val="2570"/>
              </a:lnSpc>
              <a:spcBef>
                <a:spcPts val="55"/>
              </a:spcBef>
              <a:buClr>
                <a:srgbClr val="CC9900"/>
              </a:buClr>
              <a:buSzPct val="52777"/>
              <a:buFont typeface="Wingdings"/>
              <a:buChar char=""/>
              <a:tabLst>
                <a:tab pos="122555" algn="l"/>
              </a:tabLst>
            </a:pPr>
            <a:r>
              <a:rPr sz="1800" spc="-10" dirty="0">
                <a:latin typeface="Times New Roman"/>
                <a:cs typeface="Times New Roman"/>
              </a:rPr>
              <a:t>Diğer</a:t>
            </a:r>
            <a:r>
              <a:rPr sz="1800" spc="10" dirty="0">
                <a:latin typeface="Times New Roman"/>
                <a:cs typeface="Times New Roman"/>
              </a:rPr>
              <a:t> </a:t>
            </a:r>
            <a:r>
              <a:rPr sz="1800" spc="-5" dirty="0">
                <a:latin typeface="Times New Roman"/>
                <a:cs typeface="Times New Roman"/>
              </a:rPr>
              <a:t>faaliyetler </a:t>
            </a:r>
            <a:r>
              <a:rPr sz="1800" dirty="0">
                <a:latin typeface="Times New Roman"/>
                <a:cs typeface="Times New Roman"/>
              </a:rPr>
              <a:t>için</a:t>
            </a:r>
            <a:r>
              <a:rPr sz="1800" spc="20" dirty="0">
                <a:latin typeface="Times New Roman"/>
                <a:cs typeface="Times New Roman"/>
              </a:rPr>
              <a:t> </a:t>
            </a:r>
            <a:r>
              <a:rPr sz="1800" spc="-5" dirty="0">
                <a:latin typeface="Times New Roman"/>
                <a:cs typeface="Times New Roman"/>
              </a:rPr>
              <a:t>belirlenecek</a:t>
            </a:r>
            <a:r>
              <a:rPr sz="1800" spc="-20" dirty="0">
                <a:latin typeface="Times New Roman"/>
                <a:cs typeface="Times New Roman"/>
              </a:rPr>
              <a:t> </a:t>
            </a:r>
            <a:r>
              <a:rPr sz="1800" spc="-5" dirty="0">
                <a:latin typeface="Times New Roman"/>
                <a:cs typeface="Times New Roman"/>
              </a:rPr>
              <a:t>ders</a:t>
            </a:r>
            <a:r>
              <a:rPr sz="1800" spc="5" dirty="0">
                <a:latin typeface="Times New Roman"/>
                <a:cs typeface="Times New Roman"/>
              </a:rPr>
              <a:t> </a:t>
            </a:r>
            <a:r>
              <a:rPr sz="1800" spc="-10" dirty="0">
                <a:latin typeface="Times New Roman"/>
                <a:cs typeface="Times New Roman"/>
              </a:rPr>
              <a:t>yükü</a:t>
            </a:r>
            <a:r>
              <a:rPr sz="1800" dirty="0">
                <a:latin typeface="Times New Roman"/>
                <a:cs typeface="Times New Roman"/>
              </a:rPr>
              <a:t> </a:t>
            </a:r>
            <a:r>
              <a:rPr sz="1800" spc="-5" dirty="0">
                <a:latin typeface="Times New Roman"/>
                <a:cs typeface="Times New Roman"/>
              </a:rPr>
              <a:t>ise</a:t>
            </a:r>
            <a:r>
              <a:rPr sz="1800" spc="5" dirty="0">
                <a:latin typeface="Times New Roman"/>
                <a:cs typeface="Times New Roman"/>
              </a:rPr>
              <a:t> </a:t>
            </a:r>
            <a:r>
              <a:rPr sz="1800" dirty="0">
                <a:latin typeface="Times New Roman"/>
                <a:cs typeface="Times New Roman"/>
              </a:rPr>
              <a:t>bir</a:t>
            </a:r>
            <a:r>
              <a:rPr sz="1800" spc="15" dirty="0">
                <a:latin typeface="Times New Roman"/>
                <a:cs typeface="Times New Roman"/>
              </a:rPr>
              <a:t> </a:t>
            </a:r>
            <a:r>
              <a:rPr sz="1800" spc="-10" dirty="0">
                <a:latin typeface="Times New Roman"/>
                <a:cs typeface="Times New Roman"/>
              </a:rPr>
              <a:t>saati</a:t>
            </a:r>
            <a:r>
              <a:rPr sz="1800" spc="20" dirty="0">
                <a:latin typeface="Times New Roman"/>
                <a:cs typeface="Times New Roman"/>
              </a:rPr>
              <a:t> </a:t>
            </a:r>
            <a:r>
              <a:rPr sz="1800" spc="-10" dirty="0">
                <a:latin typeface="Times New Roman"/>
                <a:cs typeface="Times New Roman"/>
              </a:rPr>
              <a:t>geçemez</a:t>
            </a:r>
            <a:r>
              <a:rPr sz="1800" spc="-10" dirty="0">
                <a:solidFill>
                  <a:srgbClr val="043092"/>
                </a:solidFill>
                <a:latin typeface="Times New Roman"/>
                <a:cs typeface="Times New Roman"/>
              </a:rPr>
              <a:t>. </a:t>
            </a:r>
            <a:r>
              <a:rPr sz="1800" spc="-434" dirty="0">
                <a:solidFill>
                  <a:srgbClr val="043092"/>
                </a:solidFill>
                <a:latin typeface="Times New Roman"/>
                <a:cs typeface="Times New Roman"/>
              </a:rPr>
              <a:t> </a:t>
            </a:r>
            <a:r>
              <a:rPr sz="1800" spc="-5" dirty="0">
                <a:solidFill>
                  <a:srgbClr val="043092"/>
                </a:solidFill>
                <a:latin typeface="Times New Roman"/>
                <a:cs typeface="Times New Roman"/>
              </a:rPr>
              <a:t>Ö</a:t>
            </a:r>
            <a:endParaRPr sz="1800" dirty="0">
              <a:latin typeface="Times New Roman"/>
              <a:cs typeface="Times New Roman"/>
            </a:endParaRPr>
          </a:p>
        </p:txBody>
      </p:sp>
      <p:graphicFrame>
        <p:nvGraphicFramePr>
          <p:cNvPr id="6" name="object 6"/>
          <p:cNvGraphicFramePr>
            <a:graphicFrameLocks noGrp="1"/>
          </p:cNvGraphicFramePr>
          <p:nvPr/>
        </p:nvGraphicFramePr>
        <p:xfrm>
          <a:off x="649528" y="2970276"/>
          <a:ext cx="7926704" cy="2784040"/>
        </p:xfrm>
        <a:graphic>
          <a:graphicData uri="http://schemas.openxmlformats.org/drawingml/2006/table">
            <a:tbl>
              <a:tblPr firstRow="1" bandRow="1">
                <a:tableStyleId>{2D5ABB26-0587-4C30-8999-92F81FD0307C}</a:tableStyleId>
              </a:tblPr>
              <a:tblGrid>
                <a:gridCol w="3680460">
                  <a:extLst>
                    <a:ext uri="{9D8B030D-6E8A-4147-A177-3AD203B41FA5}">
                      <a16:colId xmlns:a16="http://schemas.microsoft.com/office/drawing/2014/main" val="20000"/>
                    </a:ext>
                  </a:extLst>
                </a:gridCol>
                <a:gridCol w="2162175">
                  <a:extLst>
                    <a:ext uri="{9D8B030D-6E8A-4147-A177-3AD203B41FA5}">
                      <a16:colId xmlns:a16="http://schemas.microsoft.com/office/drawing/2014/main" val="20001"/>
                    </a:ext>
                  </a:extLst>
                </a:gridCol>
                <a:gridCol w="323850">
                  <a:extLst>
                    <a:ext uri="{9D8B030D-6E8A-4147-A177-3AD203B41FA5}">
                      <a16:colId xmlns:a16="http://schemas.microsoft.com/office/drawing/2014/main" val="20002"/>
                    </a:ext>
                  </a:extLst>
                </a:gridCol>
                <a:gridCol w="1619249">
                  <a:extLst>
                    <a:ext uri="{9D8B030D-6E8A-4147-A177-3AD203B41FA5}">
                      <a16:colId xmlns:a16="http://schemas.microsoft.com/office/drawing/2014/main" val="20003"/>
                    </a:ext>
                  </a:extLst>
                </a:gridCol>
                <a:gridCol w="140970">
                  <a:extLst>
                    <a:ext uri="{9D8B030D-6E8A-4147-A177-3AD203B41FA5}">
                      <a16:colId xmlns:a16="http://schemas.microsoft.com/office/drawing/2014/main" val="20004"/>
                    </a:ext>
                  </a:extLst>
                </a:gridCol>
              </a:tblGrid>
              <a:tr h="298716">
                <a:tc gridSpan="3">
                  <a:txBody>
                    <a:bodyPr/>
                    <a:lstStyle/>
                    <a:p>
                      <a:pPr marL="64135">
                        <a:lnSpc>
                          <a:spcPts val="2014"/>
                        </a:lnSpc>
                      </a:pPr>
                      <a:r>
                        <a:rPr sz="1800" spc="-5" dirty="0">
                          <a:solidFill>
                            <a:srgbClr val="043092"/>
                          </a:solidFill>
                          <a:latin typeface="Times New Roman"/>
                          <a:cs typeface="Times New Roman"/>
                        </a:rPr>
                        <a:t>rnek: </a:t>
                      </a:r>
                      <a:r>
                        <a:rPr sz="1800" spc="5" dirty="0">
                          <a:solidFill>
                            <a:srgbClr val="043092"/>
                          </a:solidFill>
                          <a:latin typeface="Times New Roman"/>
                          <a:cs typeface="Times New Roman"/>
                        </a:rPr>
                        <a:t>50 </a:t>
                      </a:r>
                      <a:r>
                        <a:rPr sz="1800" spc="-5" dirty="0">
                          <a:solidFill>
                            <a:srgbClr val="043092"/>
                          </a:solidFill>
                          <a:latin typeface="Times New Roman"/>
                          <a:cs typeface="Times New Roman"/>
                        </a:rPr>
                        <a:t>Öğrenci</a:t>
                      </a:r>
                      <a:r>
                        <a:rPr sz="1800" dirty="0">
                          <a:solidFill>
                            <a:srgbClr val="043092"/>
                          </a:solidFill>
                          <a:latin typeface="Times New Roman"/>
                          <a:cs typeface="Times New Roman"/>
                        </a:rPr>
                        <a:t> =</a:t>
                      </a:r>
                      <a:r>
                        <a:rPr sz="1800" spc="-10" dirty="0">
                          <a:solidFill>
                            <a:srgbClr val="043092"/>
                          </a:solidFill>
                          <a:latin typeface="Times New Roman"/>
                          <a:cs typeface="Times New Roman"/>
                        </a:rPr>
                        <a:t> </a:t>
                      </a:r>
                      <a:r>
                        <a:rPr sz="1800" dirty="0">
                          <a:solidFill>
                            <a:srgbClr val="043092"/>
                          </a:solidFill>
                          <a:latin typeface="Times New Roman"/>
                          <a:cs typeface="Times New Roman"/>
                        </a:rPr>
                        <a:t>1</a:t>
                      </a:r>
                      <a:r>
                        <a:rPr sz="1800" spc="-20" dirty="0">
                          <a:solidFill>
                            <a:srgbClr val="043092"/>
                          </a:solidFill>
                          <a:latin typeface="Times New Roman"/>
                          <a:cs typeface="Times New Roman"/>
                        </a:rPr>
                        <a:t> </a:t>
                      </a:r>
                      <a:r>
                        <a:rPr sz="1800" spc="-5" dirty="0">
                          <a:solidFill>
                            <a:srgbClr val="043092"/>
                          </a:solidFill>
                          <a:latin typeface="Times New Roman"/>
                          <a:cs typeface="Times New Roman"/>
                        </a:rPr>
                        <a:t>Ders Yükü</a:t>
                      </a:r>
                      <a:r>
                        <a:rPr sz="1800" spc="5" dirty="0">
                          <a:solidFill>
                            <a:srgbClr val="043092"/>
                          </a:solidFill>
                          <a:latin typeface="Times New Roman"/>
                          <a:cs typeface="Times New Roman"/>
                        </a:rPr>
                        <a:t> </a:t>
                      </a:r>
                      <a:r>
                        <a:rPr sz="1800" dirty="0">
                          <a:solidFill>
                            <a:srgbClr val="043092"/>
                          </a:solidFill>
                          <a:latin typeface="Times New Roman"/>
                          <a:cs typeface="Times New Roman"/>
                        </a:rPr>
                        <a:t>x</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Öğretim</a:t>
                      </a:r>
                      <a:r>
                        <a:rPr sz="1800" spc="-35" dirty="0">
                          <a:solidFill>
                            <a:srgbClr val="043092"/>
                          </a:solidFill>
                          <a:latin typeface="Times New Roman"/>
                          <a:cs typeface="Times New Roman"/>
                        </a:rPr>
                        <a:t> </a:t>
                      </a:r>
                      <a:r>
                        <a:rPr sz="1800" dirty="0">
                          <a:solidFill>
                            <a:srgbClr val="043092"/>
                          </a:solidFill>
                          <a:latin typeface="Times New Roman"/>
                          <a:cs typeface="Times New Roman"/>
                        </a:rPr>
                        <a:t>Elemanı</a:t>
                      </a:r>
                      <a:r>
                        <a:rPr sz="1800" spc="-5" dirty="0">
                          <a:solidFill>
                            <a:srgbClr val="043092"/>
                          </a:solidFill>
                          <a:latin typeface="Times New Roman"/>
                          <a:cs typeface="Times New Roman"/>
                        </a:rPr>
                        <a:t> </a:t>
                      </a:r>
                      <a:r>
                        <a:rPr sz="1800" dirty="0">
                          <a:solidFill>
                            <a:srgbClr val="043092"/>
                          </a:solidFill>
                          <a:latin typeface="Times New Roman"/>
                          <a:cs typeface="Times New Roman"/>
                        </a:rPr>
                        <a:t>Ek</a:t>
                      </a:r>
                      <a:r>
                        <a:rPr sz="1800" spc="-10" dirty="0">
                          <a:solidFill>
                            <a:srgbClr val="043092"/>
                          </a:solidFill>
                          <a:latin typeface="Times New Roman"/>
                          <a:cs typeface="Times New Roman"/>
                        </a:rPr>
                        <a:t> </a:t>
                      </a:r>
                      <a:r>
                        <a:rPr sz="1800" dirty="0">
                          <a:solidFill>
                            <a:srgbClr val="043092"/>
                          </a:solidFill>
                          <a:latin typeface="Times New Roman"/>
                          <a:cs typeface="Times New Roman"/>
                        </a:rPr>
                        <a:t>ders</a:t>
                      </a:r>
                      <a:r>
                        <a:rPr sz="1800" spc="-30" dirty="0">
                          <a:solidFill>
                            <a:srgbClr val="043092"/>
                          </a:solidFill>
                          <a:latin typeface="Times New Roman"/>
                          <a:cs typeface="Times New Roman"/>
                        </a:rPr>
                        <a:t> </a:t>
                      </a:r>
                      <a:r>
                        <a:rPr sz="1800" dirty="0">
                          <a:solidFill>
                            <a:srgbClr val="043092"/>
                          </a:solidFill>
                          <a:latin typeface="Times New Roman"/>
                          <a:cs typeface="Times New Roman"/>
                        </a:rPr>
                        <a:t>Puanı</a:t>
                      </a:r>
                      <a:endParaRPr sz="1800">
                        <a:latin typeface="Times New Roman"/>
                        <a:cs typeface="Times New Roman"/>
                      </a:endParaRPr>
                    </a:p>
                  </a:txBody>
                  <a:tcPr marL="0" marR="0" marT="0" marB="0">
                    <a:lnB w="76200">
                      <a:solidFill>
                        <a:srgbClr val="FFFFFF"/>
                      </a:solidFill>
                      <a:prstDash val="solid"/>
                    </a:lnB>
                  </a:tcPr>
                </a:tc>
                <a:tc hMerge="1">
                  <a:txBody>
                    <a:bodyPr/>
                    <a:lstStyle/>
                    <a:p>
                      <a:endParaRPr/>
                    </a:p>
                  </a:txBody>
                  <a:tcPr marL="0" marR="0" marT="0" marB="0"/>
                </a:tc>
                <a:tc hMerge="1">
                  <a:txBody>
                    <a:bodyPr/>
                    <a:lstStyle/>
                    <a:p>
                      <a:endParaRPr/>
                    </a:p>
                  </a:txBody>
                  <a:tcPr marL="0" marR="0" marT="0" marB="0"/>
                </a:tc>
                <a:tc gridSpan="2">
                  <a:txBody>
                    <a:bodyPr/>
                    <a:lstStyle/>
                    <a:p>
                      <a:pPr>
                        <a:lnSpc>
                          <a:spcPts val="2014"/>
                        </a:lnSpc>
                      </a:pPr>
                      <a:r>
                        <a:rPr sz="1800" spc="-5" dirty="0">
                          <a:solidFill>
                            <a:srgbClr val="043092"/>
                          </a:solidFill>
                          <a:latin typeface="Times New Roman"/>
                          <a:cs typeface="Times New Roman"/>
                        </a:rPr>
                        <a:t>(160-200-250-300)</a:t>
                      </a:r>
                      <a:endParaRPr sz="1800">
                        <a:latin typeface="Times New Roman"/>
                        <a:cs typeface="Times New Roman"/>
                      </a:endParaRPr>
                    </a:p>
                  </a:txBody>
                  <a:tcPr marL="0" marR="0" marT="0" marB="0">
                    <a:lnB w="76200">
                      <a:solidFill>
                        <a:srgbClr val="FFFFFF"/>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00"/>
                  </a:ext>
                </a:extLst>
              </a:tr>
              <a:tr h="1163434">
                <a:tc>
                  <a:txBody>
                    <a:bodyPr/>
                    <a:lstStyle/>
                    <a:p>
                      <a:pPr>
                        <a:lnSpc>
                          <a:spcPct val="100000"/>
                        </a:lnSpc>
                      </a:pPr>
                      <a:endParaRPr sz="1600">
                        <a:latin typeface="Times New Roman"/>
                        <a:cs typeface="Times New Roman"/>
                      </a:endParaRPr>
                    </a:p>
                    <a:p>
                      <a:pPr>
                        <a:lnSpc>
                          <a:spcPct val="100000"/>
                        </a:lnSpc>
                        <a:spcBef>
                          <a:spcPts val="20"/>
                        </a:spcBef>
                      </a:pPr>
                      <a:endParaRPr sz="1550">
                        <a:latin typeface="Times New Roman"/>
                        <a:cs typeface="Times New Roman"/>
                      </a:endParaRPr>
                    </a:p>
                    <a:p>
                      <a:pPr marL="1310640" marR="1320165" algn="ctr">
                        <a:lnSpc>
                          <a:spcPct val="101800"/>
                        </a:lnSpc>
                      </a:pPr>
                      <a:r>
                        <a:rPr sz="1650" b="1" spc="5" dirty="0">
                          <a:solidFill>
                            <a:srgbClr val="FFFFFF"/>
                          </a:solidFill>
                          <a:latin typeface="Calibri"/>
                          <a:cs typeface="Calibri"/>
                        </a:rPr>
                        <a:t>Ö</a:t>
                      </a:r>
                      <a:r>
                        <a:rPr sz="1650" b="1" spc="-5" dirty="0">
                          <a:solidFill>
                            <a:srgbClr val="FFFFFF"/>
                          </a:solidFill>
                          <a:latin typeface="Calibri"/>
                          <a:cs typeface="Calibri"/>
                        </a:rPr>
                        <a:t>Ğ</a:t>
                      </a:r>
                      <a:r>
                        <a:rPr sz="1650" b="1" spc="-15" dirty="0">
                          <a:solidFill>
                            <a:srgbClr val="FFFFFF"/>
                          </a:solidFill>
                          <a:latin typeface="Calibri"/>
                          <a:cs typeface="Calibri"/>
                        </a:rPr>
                        <a:t>R</a:t>
                      </a:r>
                      <a:r>
                        <a:rPr sz="1650" b="1" spc="5" dirty="0">
                          <a:solidFill>
                            <a:srgbClr val="FFFFFF"/>
                          </a:solidFill>
                          <a:latin typeface="Calibri"/>
                          <a:cs typeface="Calibri"/>
                        </a:rPr>
                        <a:t>E</a:t>
                      </a:r>
                      <a:r>
                        <a:rPr sz="1650" b="1" dirty="0">
                          <a:solidFill>
                            <a:srgbClr val="FFFFFF"/>
                          </a:solidFill>
                          <a:latin typeface="Calibri"/>
                          <a:cs typeface="Calibri"/>
                        </a:rPr>
                        <a:t>N</a:t>
                      </a:r>
                      <a:r>
                        <a:rPr sz="1650" b="1" spc="-10" dirty="0">
                          <a:solidFill>
                            <a:srgbClr val="FFFFFF"/>
                          </a:solidFill>
                          <a:latin typeface="Calibri"/>
                          <a:cs typeface="Calibri"/>
                        </a:rPr>
                        <a:t>C</a:t>
                      </a:r>
                      <a:r>
                        <a:rPr sz="1650" b="1" dirty="0">
                          <a:solidFill>
                            <a:srgbClr val="FFFFFF"/>
                          </a:solidFill>
                          <a:latin typeface="Calibri"/>
                          <a:cs typeface="Calibri"/>
                        </a:rPr>
                        <a:t>İ  </a:t>
                      </a:r>
                      <a:r>
                        <a:rPr sz="1650" b="1" spc="210" dirty="0">
                          <a:solidFill>
                            <a:srgbClr val="FFFFFF"/>
                          </a:solidFill>
                          <a:latin typeface="Calibri"/>
                          <a:cs typeface="Calibri"/>
                        </a:rPr>
                        <a:t>SAYISI</a:t>
                      </a:r>
                      <a:endParaRPr sz="1650">
                        <a:latin typeface="Calibri"/>
                        <a:cs typeface="Calibri"/>
                      </a:endParaRPr>
                    </a:p>
                  </a:txBody>
                  <a:tcPr marL="0" marR="0" marT="0" marB="0">
                    <a:lnR w="28575">
                      <a:solidFill>
                        <a:srgbClr val="FFFFFF"/>
                      </a:solidFill>
                      <a:prstDash val="solid"/>
                    </a:lnR>
                    <a:lnT w="76200">
                      <a:solidFill>
                        <a:srgbClr val="FFFFFF"/>
                      </a:solidFill>
                      <a:prstDash val="solid"/>
                    </a:lnT>
                    <a:lnB w="28575">
                      <a:solidFill>
                        <a:srgbClr val="FFFFFF"/>
                      </a:solidFill>
                      <a:prstDash val="solid"/>
                    </a:lnB>
                    <a:solidFill>
                      <a:srgbClr val="2D5294"/>
                    </a:solidFill>
                  </a:tcPr>
                </a:tc>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gn="ctr">
                        <a:lnSpc>
                          <a:spcPct val="100000"/>
                        </a:lnSpc>
                      </a:pPr>
                      <a:r>
                        <a:rPr sz="1650" b="1" spc="260" dirty="0">
                          <a:solidFill>
                            <a:srgbClr val="FFFFFF"/>
                          </a:solidFill>
                          <a:latin typeface="Calibri"/>
                          <a:cs typeface="Calibri"/>
                        </a:rPr>
                        <a:t>DERS</a:t>
                      </a:r>
                      <a:r>
                        <a:rPr sz="1650" b="1" spc="65" dirty="0">
                          <a:solidFill>
                            <a:srgbClr val="FFFFFF"/>
                          </a:solidFill>
                          <a:latin typeface="Calibri"/>
                          <a:cs typeface="Calibri"/>
                        </a:rPr>
                        <a:t> </a:t>
                      </a:r>
                      <a:r>
                        <a:rPr sz="1650" b="1" spc="290" dirty="0">
                          <a:solidFill>
                            <a:srgbClr val="FFFFFF"/>
                          </a:solidFill>
                          <a:latin typeface="Calibri"/>
                          <a:cs typeface="Calibri"/>
                        </a:rPr>
                        <a:t>YÜKÜ</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76200">
                      <a:solidFill>
                        <a:srgbClr val="FFFFFF"/>
                      </a:solidFill>
                      <a:prstDash val="solid"/>
                    </a:lnT>
                    <a:lnB w="28575">
                      <a:solidFill>
                        <a:srgbClr val="FFFFFF"/>
                      </a:solidFill>
                      <a:prstDash val="solid"/>
                    </a:lnB>
                    <a:solidFill>
                      <a:srgbClr val="2D5294"/>
                    </a:solidFill>
                  </a:tcPr>
                </a:tc>
                <a:tc gridSpan="2">
                  <a:txBody>
                    <a:bodyPr/>
                    <a:lstStyle/>
                    <a:p>
                      <a:pPr marL="450850" marR="427990" indent="173355">
                        <a:lnSpc>
                          <a:spcPct val="101899"/>
                        </a:lnSpc>
                        <a:spcBef>
                          <a:spcPts val="880"/>
                        </a:spcBef>
                      </a:pPr>
                      <a:r>
                        <a:rPr sz="1650" b="1" spc="254" dirty="0">
                          <a:solidFill>
                            <a:srgbClr val="FFFFFF"/>
                          </a:solidFill>
                          <a:latin typeface="Calibri"/>
                          <a:cs typeface="Calibri"/>
                        </a:rPr>
                        <a:t>DİĞER </a:t>
                      </a:r>
                      <a:r>
                        <a:rPr sz="1650" b="1" spc="260" dirty="0">
                          <a:solidFill>
                            <a:srgbClr val="FFFFFF"/>
                          </a:solidFill>
                          <a:latin typeface="Calibri"/>
                          <a:cs typeface="Calibri"/>
                        </a:rPr>
                        <a:t> </a:t>
                      </a:r>
                      <a:r>
                        <a:rPr sz="1650" b="1" dirty="0">
                          <a:solidFill>
                            <a:srgbClr val="FFFFFF"/>
                          </a:solidFill>
                          <a:latin typeface="Calibri"/>
                          <a:cs typeface="Calibri"/>
                        </a:rPr>
                        <a:t>F</a:t>
                      </a:r>
                      <a:r>
                        <a:rPr sz="1650" b="1" spc="-10" dirty="0">
                          <a:solidFill>
                            <a:srgbClr val="FFFFFF"/>
                          </a:solidFill>
                          <a:latin typeface="Calibri"/>
                          <a:cs typeface="Calibri"/>
                        </a:rPr>
                        <a:t>A</a:t>
                      </a:r>
                      <a:r>
                        <a:rPr sz="1650" b="1" dirty="0">
                          <a:solidFill>
                            <a:srgbClr val="FFFFFF"/>
                          </a:solidFill>
                          <a:latin typeface="Calibri"/>
                          <a:cs typeface="Calibri"/>
                        </a:rPr>
                        <a:t>ALİ</a:t>
                      </a:r>
                      <a:r>
                        <a:rPr sz="1650" b="1" spc="5" dirty="0">
                          <a:solidFill>
                            <a:srgbClr val="FFFFFF"/>
                          </a:solidFill>
                          <a:latin typeface="Calibri"/>
                          <a:cs typeface="Calibri"/>
                        </a:rPr>
                        <a:t>YE</a:t>
                      </a:r>
                      <a:r>
                        <a:rPr sz="1650" b="1" dirty="0">
                          <a:solidFill>
                            <a:srgbClr val="FFFFFF"/>
                          </a:solidFill>
                          <a:latin typeface="Calibri"/>
                          <a:cs typeface="Calibri"/>
                        </a:rPr>
                        <a:t>T</a:t>
                      </a:r>
                      <a:endParaRPr sz="1650">
                        <a:latin typeface="Calibri"/>
                        <a:cs typeface="Calibri"/>
                      </a:endParaRPr>
                    </a:p>
                    <a:p>
                      <a:pPr marL="655320" marR="631825" indent="30480">
                        <a:lnSpc>
                          <a:spcPts val="2020"/>
                        </a:lnSpc>
                        <a:spcBef>
                          <a:spcPts val="45"/>
                        </a:spcBef>
                      </a:pPr>
                      <a:r>
                        <a:rPr sz="1650" b="1" spc="260" dirty="0">
                          <a:solidFill>
                            <a:srgbClr val="FFFFFF"/>
                          </a:solidFill>
                          <a:latin typeface="Calibri"/>
                          <a:cs typeface="Calibri"/>
                        </a:rPr>
                        <a:t>DERS </a:t>
                      </a:r>
                      <a:r>
                        <a:rPr sz="1650" b="1" spc="-360" dirty="0">
                          <a:solidFill>
                            <a:srgbClr val="FFFFFF"/>
                          </a:solidFill>
                          <a:latin typeface="Calibri"/>
                          <a:cs typeface="Calibri"/>
                        </a:rPr>
                        <a:t> </a:t>
                      </a:r>
                      <a:r>
                        <a:rPr sz="1650" b="1" spc="5" dirty="0">
                          <a:solidFill>
                            <a:srgbClr val="FFFFFF"/>
                          </a:solidFill>
                          <a:latin typeface="Calibri"/>
                          <a:cs typeface="Calibri"/>
                        </a:rPr>
                        <a:t>Y</a:t>
                      </a:r>
                      <a:r>
                        <a:rPr sz="1650" b="1" spc="-15" dirty="0">
                          <a:solidFill>
                            <a:srgbClr val="FFFFFF"/>
                          </a:solidFill>
                          <a:latin typeface="Calibri"/>
                          <a:cs typeface="Calibri"/>
                        </a:rPr>
                        <a:t>Ü</a:t>
                      </a:r>
                      <a:r>
                        <a:rPr sz="1650" b="1" dirty="0">
                          <a:solidFill>
                            <a:srgbClr val="FFFFFF"/>
                          </a:solidFill>
                          <a:latin typeface="Calibri"/>
                          <a:cs typeface="Calibri"/>
                        </a:rPr>
                        <a:t>KÜ</a:t>
                      </a:r>
                      <a:endParaRPr sz="1650">
                        <a:latin typeface="Calibri"/>
                        <a:cs typeface="Calibri"/>
                      </a:endParaRPr>
                    </a:p>
                  </a:txBody>
                  <a:tcPr marL="0" marR="0" marT="111760" marB="0">
                    <a:lnL w="28575">
                      <a:solidFill>
                        <a:srgbClr val="FFFFFF"/>
                      </a:solidFill>
                      <a:prstDash val="solid"/>
                    </a:lnL>
                    <a:lnT w="76200">
                      <a:solidFill>
                        <a:srgbClr val="FFFFFF"/>
                      </a:solidFill>
                      <a:prstDash val="solid"/>
                    </a:lnT>
                    <a:lnB w="28575">
                      <a:solidFill>
                        <a:srgbClr val="FFFFFF"/>
                      </a:solidFill>
                      <a:prstDash val="solid"/>
                    </a:lnB>
                    <a:solidFill>
                      <a:srgbClr val="2D5294"/>
                    </a:solidFill>
                  </a:tcPr>
                </a:tc>
                <a:tc hMerge="1">
                  <a:txBody>
                    <a:bodyPr/>
                    <a:lstStyle/>
                    <a:p>
                      <a:endParaRPr/>
                    </a:p>
                  </a:txBody>
                  <a:tcPr marL="0" marR="0" marT="0" marB="0"/>
                </a:tc>
                <a:tc rowSpan="6">
                  <a:txBody>
                    <a:bodyPr/>
                    <a:lstStyle/>
                    <a:p>
                      <a:pPr marR="3175">
                        <a:lnSpc>
                          <a:spcPct val="100000"/>
                        </a:lnSpc>
                      </a:pPr>
                      <a:endParaRPr sz="1800">
                        <a:latin typeface="Times New Roman"/>
                        <a:cs typeface="Times New Roman"/>
                      </a:endParaRPr>
                    </a:p>
                  </a:txBody>
                  <a:tcPr marL="0" marR="0" marT="0" marB="0">
                    <a:lnT w="76200">
                      <a:solidFill>
                        <a:srgbClr val="FFFFFF"/>
                      </a:solidFill>
                      <a:prstDash val="solid"/>
                    </a:lnT>
                  </a:tcPr>
                </a:tc>
                <a:extLst>
                  <a:ext uri="{0D108BD9-81ED-4DB2-BD59-A6C34878D82A}">
                    <a16:rowId xmlns:a16="http://schemas.microsoft.com/office/drawing/2014/main" val="10001"/>
                  </a:ext>
                </a:extLst>
              </a:tr>
              <a:tr h="266674">
                <a:tc>
                  <a:txBody>
                    <a:bodyPr/>
                    <a:lstStyle/>
                    <a:p>
                      <a:pPr marL="91440">
                        <a:lnSpc>
                          <a:spcPts val="1975"/>
                        </a:lnSpc>
                      </a:pPr>
                      <a:r>
                        <a:rPr sz="1650" spc="215" dirty="0">
                          <a:latin typeface="Calibri"/>
                          <a:cs typeface="Calibri"/>
                        </a:rPr>
                        <a:t>1-50</a:t>
                      </a:r>
                      <a:endParaRPr sz="16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R="2540" algn="ctr">
                        <a:lnSpc>
                          <a:spcPts val="1975"/>
                        </a:lnSpc>
                      </a:pPr>
                      <a:r>
                        <a:rPr sz="1650" spc="235" dirty="0">
                          <a:latin typeface="Calibri"/>
                          <a:cs typeface="Calibri"/>
                        </a:rPr>
                        <a:t>1</a:t>
                      </a:r>
                      <a:r>
                        <a:rPr sz="1650" spc="50" dirty="0">
                          <a:latin typeface="Calibri"/>
                          <a:cs typeface="Calibri"/>
                        </a:rPr>
                        <a:t> </a:t>
                      </a:r>
                      <a:r>
                        <a:rPr sz="1650" spc="204" dirty="0">
                          <a:latin typeface="Calibri"/>
                          <a:cs typeface="Calibri"/>
                        </a:rPr>
                        <a:t>Saat</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gridSpan="2">
                  <a:txBody>
                    <a:bodyPr/>
                    <a:lstStyle/>
                    <a:p>
                      <a:pPr marL="640080">
                        <a:lnSpc>
                          <a:spcPts val="1925"/>
                        </a:lnSpc>
                      </a:pPr>
                      <a:r>
                        <a:rPr sz="1650" spc="235" dirty="0">
                          <a:latin typeface="Times New Roman"/>
                          <a:cs typeface="Times New Roman"/>
                        </a:rPr>
                        <a:t>1</a:t>
                      </a:r>
                      <a:r>
                        <a:rPr sz="1650" spc="65" dirty="0">
                          <a:latin typeface="Times New Roman"/>
                          <a:cs typeface="Times New Roman"/>
                        </a:rPr>
                        <a:t> </a:t>
                      </a:r>
                      <a:r>
                        <a:rPr sz="1650" spc="210" dirty="0">
                          <a:latin typeface="Times New Roman"/>
                          <a:cs typeface="Times New Roman"/>
                        </a:rPr>
                        <a:t>Saat</a:t>
                      </a:r>
                      <a:endParaRPr sz="165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tc hMerge="1">
                  <a:txBody>
                    <a:bodyPr/>
                    <a:lstStyle/>
                    <a:p>
                      <a:endParaRPr/>
                    </a:p>
                  </a:txBody>
                  <a:tcPr marL="0" marR="0" marT="0" marB="0"/>
                </a:tc>
                <a:tc vMerge="1">
                  <a:txBody>
                    <a:bodyPr/>
                    <a:lstStyle/>
                    <a:p>
                      <a:endParaRPr/>
                    </a:p>
                  </a:txBody>
                  <a:tcPr marL="0" marR="0" marT="0" marB="0">
                    <a:lnT w="76200">
                      <a:solidFill>
                        <a:srgbClr val="FFFFFF"/>
                      </a:solidFill>
                      <a:prstDash val="solid"/>
                    </a:lnT>
                  </a:tcPr>
                </a:tc>
                <a:extLst>
                  <a:ext uri="{0D108BD9-81ED-4DB2-BD59-A6C34878D82A}">
                    <a16:rowId xmlns:a16="http://schemas.microsoft.com/office/drawing/2014/main" val="10002"/>
                  </a:ext>
                </a:extLst>
              </a:tr>
              <a:tr h="266979">
                <a:tc>
                  <a:txBody>
                    <a:bodyPr/>
                    <a:lstStyle/>
                    <a:p>
                      <a:pPr marL="91440">
                        <a:lnSpc>
                          <a:spcPts val="1960"/>
                        </a:lnSpc>
                      </a:pPr>
                      <a:r>
                        <a:rPr sz="1650" spc="225" dirty="0">
                          <a:latin typeface="Calibri"/>
                          <a:cs typeface="Calibri"/>
                        </a:rPr>
                        <a:t>51-100</a:t>
                      </a:r>
                      <a:endParaRPr sz="16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a:txBody>
                    <a:bodyPr/>
                    <a:lstStyle/>
                    <a:p>
                      <a:pPr marR="2540" algn="ctr">
                        <a:lnSpc>
                          <a:spcPts val="1960"/>
                        </a:lnSpc>
                      </a:pPr>
                      <a:r>
                        <a:rPr sz="1650" spc="235" dirty="0">
                          <a:latin typeface="Calibri"/>
                          <a:cs typeface="Calibri"/>
                        </a:rPr>
                        <a:t>2</a:t>
                      </a:r>
                      <a:r>
                        <a:rPr sz="1650" spc="50" dirty="0">
                          <a:latin typeface="Calibri"/>
                          <a:cs typeface="Calibri"/>
                        </a:rPr>
                        <a:t> </a:t>
                      </a:r>
                      <a:r>
                        <a:rPr sz="1650" spc="204" dirty="0">
                          <a:latin typeface="Calibri"/>
                          <a:cs typeface="Calibri"/>
                        </a:rPr>
                        <a:t>Saat</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gridSpan="2">
                  <a:txBody>
                    <a:bodyPr/>
                    <a:lstStyle/>
                    <a:p>
                      <a:pPr marL="640080">
                        <a:lnSpc>
                          <a:spcPts val="1914"/>
                        </a:lnSpc>
                      </a:pPr>
                      <a:r>
                        <a:rPr sz="1650" spc="235" dirty="0">
                          <a:latin typeface="Times New Roman"/>
                          <a:cs typeface="Times New Roman"/>
                        </a:rPr>
                        <a:t>1</a:t>
                      </a:r>
                      <a:r>
                        <a:rPr sz="1650" spc="65" dirty="0">
                          <a:latin typeface="Times New Roman"/>
                          <a:cs typeface="Times New Roman"/>
                        </a:rPr>
                        <a:t> </a:t>
                      </a:r>
                      <a:r>
                        <a:rPr sz="1650" spc="210" dirty="0">
                          <a:latin typeface="Times New Roman"/>
                          <a:cs typeface="Times New Roman"/>
                        </a:rPr>
                        <a:t>Saat</a:t>
                      </a:r>
                      <a:endParaRPr sz="165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EEAF6"/>
                    </a:solidFill>
                  </a:tcPr>
                </a:tc>
                <a:tc hMerge="1">
                  <a:txBody>
                    <a:bodyPr/>
                    <a:lstStyle/>
                    <a:p>
                      <a:endParaRPr/>
                    </a:p>
                  </a:txBody>
                  <a:tcPr marL="0" marR="0" marT="0" marB="0"/>
                </a:tc>
                <a:tc vMerge="1">
                  <a:txBody>
                    <a:bodyPr/>
                    <a:lstStyle/>
                    <a:p>
                      <a:endParaRPr/>
                    </a:p>
                  </a:txBody>
                  <a:tcPr marL="0" marR="0" marT="0" marB="0">
                    <a:lnT w="76200">
                      <a:solidFill>
                        <a:srgbClr val="FFFFFF"/>
                      </a:solidFill>
                      <a:prstDash val="solid"/>
                    </a:lnT>
                  </a:tcPr>
                </a:tc>
                <a:extLst>
                  <a:ext uri="{0D108BD9-81ED-4DB2-BD59-A6C34878D82A}">
                    <a16:rowId xmlns:a16="http://schemas.microsoft.com/office/drawing/2014/main" val="10003"/>
                  </a:ext>
                </a:extLst>
              </a:tr>
              <a:tr h="266700">
                <a:tc>
                  <a:txBody>
                    <a:bodyPr/>
                    <a:lstStyle/>
                    <a:p>
                      <a:pPr marL="91440">
                        <a:lnSpc>
                          <a:spcPts val="1950"/>
                        </a:lnSpc>
                      </a:pPr>
                      <a:r>
                        <a:rPr sz="1650" spc="225" dirty="0">
                          <a:latin typeface="Calibri"/>
                          <a:cs typeface="Calibri"/>
                        </a:rPr>
                        <a:t>101-150</a:t>
                      </a:r>
                      <a:endParaRPr sz="16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R="2540" algn="ctr">
                        <a:lnSpc>
                          <a:spcPts val="1950"/>
                        </a:lnSpc>
                      </a:pPr>
                      <a:r>
                        <a:rPr sz="1650" spc="235" dirty="0">
                          <a:latin typeface="Calibri"/>
                          <a:cs typeface="Calibri"/>
                        </a:rPr>
                        <a:t>3</a:t>
                      </a:r>
                      <a:r>
                        <a:rPr sz="1650" spc="50" dirty="0">
                          <a:latin typeface="Calibri"/>
                          <a:cs typeface="Calibri"/>
                        </a:rPr>
                        <a:t> </a:t>
                      </a:r>
                      <a:r>
                        <a:rPr sz="1650" spc="204" dirty="0">
                          <a:latin typeface="Calibri"/>
                          <a:cs typeface="Calibri"/>
                        </a:rPr>
                        <a:t>Saat</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gridSpan="2">
                  <a:txBody>
                    <a:bodyPr/>
                    <a:lstStyle/>
                    <a:p>
                      <a:pPr marL="640080">
                        <a:lnSpc>
                          <a:spcPts val="1925"/>
                        </a:lnSpc>
                      </a:pPr>
                      <a:r>
                        <a:rPr sz="1650" spc="235" dirty="0">
                          <a:latin typeface="Times New Roman"/>
                          <a:cs typeface="Times New Roman"/>
                        </a:rPr>
                        <a:t>1</a:t>
                      </a:r>
                      <a:r>
                        <a:rPr sz="1650" spc="65" dirty="0">
                          <a:latin typeface="Times New Roman"/>
                          <a:cs typeface="Times New Roman"/>
                        </a:rPr>
                        <a:t> </a:t>
                      </a:r>
                      <a:r>
                        <a:rPr sz="1650" spc="210" dirty="0">
                          <a:latin typeface="Times New Roman"/>
                          <a:cs typeface="Times New Roman"/>
                        </a:rPr>
                        <a:t>Saat</a:t>
                      </a:r>
                      <a:endParaRPr sz="165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tc hMerge="1">
                  <a:txBody>
                    <a:bodyPr/>
                    <a:lstStyle/>
                    <a:p>
                      <a:endParaRPr/>
                    </a:p>
                  </a:txBody>
                  <a:tcPr marL="0" marR="0" marT="0" marB="0"/>
                </a:tc>
                <a:tc vMerge="1">
                  <a:txBody>
                    <a:bodyPr/>
                    <a:lstStyle/>
                    <a:p>
                      <a:endParaRPr/>
                    </a:p>
                  </a:txBody>
                  <a:tcPr marL="0" marR="0" marT="0" marB="0">
                    <a:lnT w="76200">
                      <a:solidFill>
                        <a:srgbClr val="FFFFFF"/>
                      </a:solidFill>
                      <a:prstDash val="solid"/>
                    </a:lnT>
                  </a:tcPr>
                </a:tc>
                <a:extLst>
                  <a:ext uri="{0D108BD9-81ED-4DB2-BD59-A6C34878D82A}">
                    <a16:rowId xmlns:a16="http://schemas.microsoft.com/office/drawing/2014/main" val="10004"/>
                  </a:ext>
                </a:extLst>
              </a:tr>
              <a:tr h="265188">
                <a:tc>
                  <a:txBody>
                    <a:bodyPr/>
                    <a:lstStyle/>
                    <a:p>
                      <a:pPr marL="91440">
                        <a:lnSpc>
                          <a:spcPts val="1960"/>
                        </a:lnSpc>
                      </a:pPr>
                      <a:r>
                        <a:rPr sz="1650" spc="225" dirty="0">
                          <a:latin typeface="Calibri"/>
                          <a:cs typeface="Calibri"/>
                        </a:rPr>
                        <a:t>151-200</a:t>
                      </a:r>
                      <a:endParaRPr sz="16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a:txBody>
                    <a:bodyPr/>
                    <a:lstStyle/>
                    <a:p>
                      <a:pPr marR="2540" algn="ctr">
                        <a:lnSpc>
                          <a:spcPts val="1960"/>
                        </a:lnSpc>
                      </a:pPr>
                      <a:r>
                        <a:rPr sz="1650" spc="235" dirty="0">
                          <a:latin typeface="Calibri"/>
                          <a:cs typeface="Calibri"/>
                        </a:rPr>
                        <a:t>4</a:t>
                      </a:r>
                      <a:r>
                        <a:rPr sz="1650" spc="50" dirty="0">
                          <a:latin typeface="Calibri"/>
                          <a:cs typeface="Calibri"/>
                        </a:rPr>
                        <a:t> </a:t>
                      </a:r>
                      <a:r>
                        <a:rPr sz="1650" spc="204" dirty="0">
                          <a:latin typeface="Calibri"/>
                          <a:cs typeface="Calibri"/>
                        </a:rPr>
                        <a:t>Saat</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gridSpan="2">
                  <a:txBody>
                    <a:bodyPr/>
                    <a:lstStyle/>
                    <a:p>
                      <a:pPr marL="640080">
                        <a:lnSpc>
                          <a:spcPts val="1914"/>
                        </a:lnSpc>
                      </a:pPr>
                      <a:r>
                        <a:rPr sz="1650" spc="235" dirty="0">
                          <a:latin typeface="Times New Roman"/>
                          <a:cs typeface="Times New Roman"/>
                        </a:rPr>
                        <a:t>1</a:t>
                      </a:r>
                      <a:r>
                        <a:rPr sz="1650" spc="65" dirty="0">
                          <a:latin typeface="Times New Roman"/>
                          <a:cs typeface="Times New Roman"/>
                        </a:rPr>
                        <a:t> </a:t>
                      </a:r>
                      <a:r>
                        <a:rPr sz="1650" spc="210" dirty="0">
                          <a:latin typeface="Times New Roman"/>
                          <a:cs typeface="Times New Roman"/>
                        </a:rPr>
                        <a:t>Saat</a:t>
                      </a:r>
                      <a:endParaRPr sz="165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EEAF6"/>
                    </a:solidFill>
                  </a:tcPr>
                </a:tc>
                <a:tc hMerge="1">
                  <a:txBody>
                    <a:bodyPr/>
                    <a:lstStyle/>
                    <a:p>
                      <a:endParaRPr/>
                    </a:p>
                  </a:txBody>
                  <a:tcPr marL="0" marR="0" marT="0" marB="0"/>
                </a:tc>
                <a:tc vMerge="1">
                  <a:txBody>
                    <a:bodyPr/>
                    <a:lstStyle/>
                    <a:p>
                      <a:endParaRPr/>
                    </a:p>
                  </a:txBody>
                  <a:tcPr marL="0" marR="0" marT="0" marB="0">
                    <a:lnT w="76200">
                      <a:solidFill>
                        <a:srgbClr val="FFFFFF"/>
                      </a:solidFill>
                      <a:prstDash val="solid"/>
                    </a:lnT>
                  </a:tcPr>
                </a:tc>
                <a:extLst>
                  <a:ext uri="{0D108BD9-81ED-4DB2-BD59-A6C34878D82A}">
                    <a16:rowId xmlns:a16="http://schemas.microsoft.com/office/drawing/2014/main" val="10005"/>
                  </a:ext>
                </a:extLst>
              </a:tr>
              <a:tr h="256349">
                <a:tc>
                  <a:txBody>
                    <a:bodyPr/>
                    <a:lstStyle/>
                    <a:p>
                      <a:pPr marL="91440">
                        <a:lnSpc>
                          <a:spcPts val="1920"/>
                        </a:lnSpc>
                      </a:pPr>
                      <a:r>
                        <a:rPr sz="1650" spc="235" dirty="0">
                          <a:latin typeface="Calibri"/>
                          <a:cs typeface="Calibri"/>
                        </a:rPr>
                        <a:t>201</a:t>
                      </a:r>
                      <a:r>
                        <a:rPr sz="1650" spc="85" dirty="0">
                          <a:latin typeface="Calibri"/>
                          <a:cs typeface="Calibri"/>
                        </a:rPr>
                        <a:t> </a:t>
                      </a:r>
                      <a:r>
                        <a:rPr sz="1650" spc="220" dirty="0">
                          <a:latin typeface="Calibri"/>
                          <a:cs typeface="Calibri"/>
                        </a:rPr>
                        <a:t>ve</a:t>
                      </a:r>
                      <a:r>
                        <a:rPr sz="1650" spc="90" dirty="0">
                          <a:latin typeface="Calibri"/>
                          <a:cs typeface="Calibri"/>
                        </a:rPr>
                        <a:t> </a:t>
                      </a:r>
                      <a:r>
                        <a:rPr sz="1650" spc="200" dirty="0">
                          <a:latin typeface="Calibri"/>
                          <a:cs typeface="Calibri"/>
                        </a:rPr>
                        <a:t>Üzeri</a:t>
                      </a:r>
                      <a:endParaRPr sz="1650">
                        <a:latin typeface="Calibri"/>
                        <a:cs typeface="Calibri"/>
                      </a:endParaRPr>
                    </a:p>
                  </a:txBody>
                  <a:tcPr marL="0" marR="0" marT="0" marB="0">
                    <a:lnR w="28575">
                      <a:solidFill>
                        <a:srgbClr val="FFFFFF"/>
                      </a:solidFill>
                      <a:prstDash val="solid"/>
                    </a:lnR>
                    <a:lnT w="28575">
                      <a:solidFill>
                        <a:srgbClr val="FFFFFF"/>
                      </a:solidFill>
                      <a:prstDash val="solid"/>
                    </a:lnT>
                    <a:solidFill>
                      <a:srgbClr val="9CC2E3"/>
                    </a:solidFill>
                  </a:tcPr>
                </a:tc>
                <a:tc>
                  <a:txBody>
                    <a:bodyPr/>
                    <a:lstStyle/>
                    <a:p>
                      <a:pPr marR="2540" algn="ctr">
                        <a:lnSpc>
                          <a:spcPts val="1920"/>
                        </a:lnSpc>
                      </a:pPr>
                      <a:r>
                        <a:rPr sz="1650" spc="235" dirty="0">
                          <a:latin typeface="Calibri"/>
                          <a:cs typeface="Calibri"/>
                        </a:rPr>
                        <a:t>5</a:t>
                      </a:r>
                      <a:r>
                        <a:rPr sz="1650" spc="50" dirty="0">
                          <a:latin typeface="Calibri"/>
                          <a:cs typeface="Calibri"/>
                        </a:rPr>
                        <a:t> </a:t>
                      </a:r>
                      <a:r>
                        <a:rPr sz="1650" spc="204" dirty="0">
                          <a:latin typeface="Calibri"/>
                          <a:cs typeface="Calibri"/>
                        </a:rPr>
                        <a:t>Saat</a:t>
                      </a:r>
                      <a:endParaRPr sz="1650">
                        <a:latin typeface="Calibri"/>
                        <a:cs typeface="Calibri"/>
                      </a:endParaRPr>
                    </a:p>
                  </a:txBody>
                  <a:tcPr marL="0" marR="0" marT="0" marB="0">
                    <a:lnL w="28575">
                      <a:solidFill>
                        <a:srgbClr val="FFFFFF"/>
                      </a:solidFill>
                      <a:prstDash val="solid"/>
                    </a:lnL>
                    <a:lnR w="28575">
                      <a:solidFill>
                        <a:srgbClr val="FFFFFF"/>
                      </a:solidFill>
                      <a:prstDash val="solid"/>
                    </a:lnR>
                    <a:lnT w="28575">
                      <a:solidFill>
                        <a:srgbClr val="FFFFFF"/>
                      </a:solidFill>
                      <a:prstDash val="solid"/>
                    </a:lnT>
                    <a:solidFill>
                      <a:srgbClr val="9CC2E3"/>
                    </a:solidFill>
                  </a:tcPr>
                </a:tc>
                <a:tc gridSpan="2">
                  <a:txBody>
                    <a:bodyPr/>
                    <a:lstStyle/>
                    <a:p>
                      <a:pPr marL="640080">
                        <a:lnSpc>
                          <a:spcPts val="1914"/>
                        </a:lnSpc>
                      </a:pPr>
                      <a:r>
                        <a:rPr sz="1650" spc="235" dirty="0">
                          <a:latin typeface="Times New Roman"/>
                          <a:cs typeface="Times New Roman"/>
                        </a:rPr>
                        <a:t>1</a:t>
                      </a:r>
                      <a:r>
                        <a:rPr sz="1650" spc="65" dirty="0">
                          <a:latin typeface="Times New Roman"/>
                          <a:cs typeface="Times New Roman"/>
                        </a:rPr>
                        <a:t> </a:t>
                      </a:r>
                      <a:r>
                        <a:rPr sz="1650" spc="210" dirty="0">
                          <a:latin typeface="Times New Roman"/>
                          <a:cs typeface="Times New Roman"/>
                        </a:rPr>
                        <a:t>Saat</a:t>
                      </a:r>
                      <a:endParaRPr sz="1650" dirty="0">
                        <a:latin typeface="Times New Roman"/>
                        <a:cs typeface="Times New Roman"/>
                      </a:endParaRPr>
                    </a:p>
                  </a:txBody>
                  <a:tcPr marL="0" marR="0" marT="0" marB="0">
                    <a:lnL w="28575">
                      <a:solidFill>
                        <a:srgbClr val="FFFFFF"/>
                      </a:solidFill>
                      <a:prstDash val="solid"/>
                    </a:lnL>
                    <a:lnT w="28575">
                      <a:solidFill>
                        <a:srgbClr val="FFFFFF"/>
                      </a:solidFill>
                      <a:prstDash val="solid"/>
                    </a:lnT>
                    <a:solidFill>
                      <a:srgbClr val="9CC2E3"/>
                    </a:solidFill>
                  </a:tcPr>
                </a:tc>
                <a:tc hMerge="1">
                  <a:txBody>
                    <a:bodyPr/>
                    <a:lstStyle/>
                    <a:p>
                      <a:endParaRPr/>
                    </a:p>
                  </a:txBody>
                  <a:tcPr marL="0" marR="0" marT="0" marB="0"/>
                </a:tc>
                <a:tc vMerge="1">
                  <a:txBody>
                    <a:bodyPr/>
                    <a:lstStyle/>
                    <a:p>
                      <a:endParaRPr/>
                    </a:p>
                  </a:txBody>
                  <a:tcPr marL="0" marR="0" marT="0" marB="0">
                    <a:lnT w="76200">
                      <a:solidFill>
                        <a:srgbClr val="FFFFFF"/>
                      </a:solidFill>
                      <a:prstDash val="solid"/>
                    </a:lnT>
                  </a:tcPr>
                </a:tc>
                <a:extLst>
                  <a:ext uri="{0D108BD9-81ED-4DB2-BD59-A6C34878D82A}">
                    <a16:rowId xmlns:a16="http://schemas.microsoft.com/office/drawing/2014/main" val="10006"/>
                  </a:ext>
                </a:extLst>
              </a:tr>
            </a:tbl>
          </a:graphicData>
        </a:graphic>
      </p:graphicFrame>
      <p:sp>
        <p:nvSpPr>
          <p:cNvPr id="7" name="object 7"/>
          <p:cNvSpPr txBox="1"/>
          <p:nvPr/>
        </p:nvSpPr>
        <p:spPr>
          <a:xfrm>
            <a:off x="536244" y="5912307"/>
            <a:ext cx="633095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İlgili</a:t>
            </a:r>
            <a:r>
              <a:rPr sz="1800" dirty="0">
                <a:latin typeface="Times New Roman"/>
                <a:cs typeface="Times New Roman"/>
              </a:rPr>
              <a:t> ders</a:t>
            </a:r>
            <a:r>
              <a:rPr sz="1800" spc="-5" dirty="0">
                <a:latin typeface="Times New Roman"/>
                <a:cs typeface="Times New Roman"/>
              </a:rPr>
              <a:t> </a:t>
            </a:r>
            <a:r>
              <a:rPr sz="1800" spc="-10" dirty="0">
                <a:latin typeface="Times New Roman"/>
                <a:cs typeface="Times New Roman"/>
              </a:rPr>
              <a:t>yükü</a:t>
            </a:r>
            <a:r>
              <a:rPr sz="1800" spc="10" dirty="0">
                <a:latin typeface="Times New Roman"/>
                <a:cs typeface="Times New Roman"/>
              </a:rPr>
              <a:t> </a:t>
            </a:r>
            <a:r>
              <a:rPr sz="1800" spc="-5" dirty="0">
                <a:latin typeface="Times New Roman"/>
                <a:cs typeface="Times New Roman"/>
              </a:rPr>
              <a:t>sınavın</a:t>
            </a:r>
            <a:r>
              <a:rPr sz="1800" spc="10" dirty="0">
                <a:latin typeface="Times New Roman"/>
                <a:cs typeface="Times New Roman"/>
              </a:rPr>
              <a:t> </a:t>
            </a:r>
            <a:r>
              <a:rPr sz="1800" spc="-5" dirty="0">
                <a:latin typeface="Times New Roman"/>
                <a:cs typeface="Times New Roman"/>
              </a:rPr>
              <a:t>yapıldığı</a:t>
            </a:r>
            <a:r>
              <a:rPr sz="1800" spc="5" dirty="0">
                <a:latin typeface="Times New Roman"/>
                <a:cs typeface="Times New Roman"/>
              </a:rPr>
              <a:t> </a:t>
            </a:r>
            <a:r>
              <a:rPr sz="1800" spc="-5" dirty="0">
                <a:latin typeface="Times New Roman"/>
                <a:cs typeface="Times New Roman"/>
              </a:rPr>
              <a:t>haftanın</a:t>
            </a:r>
            <a:r>
              <a:rPr sz="1800" spc="10" dirty="0">
                <a:latin typeface="Times New Roman"/>
                <a:cs typeface="Times New Roman"/>
              </a:rPr>
              <a:t> </a:t>
            </a:r>
            <a:r>
              <a:rPr sz="1800" dirty="0">
                <a:latin typeface="Times New Roman"/>
                <a:cs typeface="Times New Roman"/>
              </a:rPr>
              <a:t>ders </a:t>
            </a:r>
            <a:r>
              <a:rPr sz="1800" spc="-5" dirty="0">
                <a:latin typeface="Times New Roman"/>
                <a:cs typeface="Times New Roman"/>
              </a:rPr>
              <a:t>yüküne</a:t>
            </a:r>
            <a:r>
              <a:rPr sz="1800" spc="-10" dirty="0">
                <a:latin typeface="Times New Roman"/>
                <a:cs typeface="Times New Roman"/>
              </a:rPr>
              <a:t> aynen</a:t>
            </a:r>
            <a:r>
              <a:rPr sz="1800" spc="10" dirty="0">
                <a:latin typeface="Times New Roman"/>
                <a:cs typeface="Times New Roman"/>
              </a:rPr>
              <a:t> </a:t>
            </a:r>
            <a:r>
              <a:rPr sz="1800" dirty="0">
                <a:latin typeface="Times New Roman"/>
                <a:cs typeface="Times New Roman"/>
              </a:rPr>
              <a:t>eklenir.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728598"/>
            <a:ext cx="8075930" cy="1933221"/>
          </a:xfrm>
          <a:prstGeom prst="rect">
            <a:avLst/>
          </a:prstGeom>
        </p:spPr>
        <p:txBody>
          <a:bodyPr vert="horz" wrap="square" lIns="0" tIns="14604" rIns="0" bIns="0" rtlCol="0">
            <a:spAutoFit/>
          </a:bodyPr>
          <a:lstStyle/>
          <a:p>
            <a:pPr marL="356870" algn="just">
              <a:lnSpc>
                <a:spcPct val="100000"/>
              </a:lnSpc>
              <a:spcBef>
                <a:spcPts val="385"/>
              </a:spcBef>
            </a:pPr>
            <a:endParaRPr lang="tr-TR" sz="1800" spc="-5" dirty="0" smtClean="0">
              <a:latin typeface="Times New Roman"/>
              <a:cs typeface="Times New Roman"/>
            </a:endParaRPr>
          </a:p>
          <a:p>
            <a:pPr marL="356870" algn="just">
              <a:lnSpc>
                <a:spcPct val="100000"/>
              </a:lnSpc>
              <a:spcBef>
                <a:spcPts val="385"/>
              </a:spcBef>
            </a:pPr>
            <a:endParaRPr lang="tr-TR" spc="-5" dirty="0">
              <a:latin typeface="Times New Roman"/>
              <a:cs typeface="Times New Roman"/>
            </a:endParaRPr>
          </a:p>
          <a:p>
            <a:pPr marL="356870" algn="just">
              <a:lnSpc>
                <a:spcPct val="100000"/>
              </a:lnSpc>
              <a:spcBef>
                <a:spcPts val="385"/>
              </a:spcBef>
            </a:pPr>
            <a:endParaRPr lang="tr-TR" sz="1800" spc="-5" dirty="0" smtClean="0">
              <a:latin typeface="Times New Roman"/>
              <a:cs typeface="Times New Roman"/>
            </a:endParaRPr>
          </a:p>
          <a:p>
            <a:pPr marL="356870" algn="just">
              <a:lnSpc>
                <a:spcPct val="100000"/>
              </a:lnSpc>
              <a:spcBef>
                <a:spcPts val="385"/>
              </a:spcBef>
            </a:pPr>
            <a:endParaRPr lang="tr-TR" sz="1800" spc="-5" dirty="0" smtClean="0">
              <a:latin typeface="Times New Roman"/>
              <a:cs typeface="Times New Roman"/>
            </a:endParaRPr>
          </a:p>
          <a:p>
            <a:pPr marL="356870" algn="just">
              <a:lnSpc>
                <a:spcPct val="100000"/>
              </a:lnSpc>
              <a:spcBef>
                <a:spcPts val="385"/>
              </a:spcBef>
            </a:pPr>
            <a:endParaRPr lang="tr-TR" spc="-5" dirty="0">
              <a:latin typeface="Times New Roman"/>
              <a:cs typeface="Times New Roman"/>
            </a:endParaRPr>
          </a:p>
          <a:p>
            <a:pPr marL="356870" algn="just">
              <a:lnSpc>
                <a:spcPct val="100000"/>
              </a:lnSpc>
              <a:spcBef>
                <a:spcPts val="385"/>
              </a:spcBef>
            </a:pPr>
            <a:r>
              <a:rPr lang="tr-TR" sz="1800" spc="-5" dirty="0" smtClean="0">
                <a:latin typeface="Times New Roman"/>
                <a:cs typeface="Times New Roman"/>
              </a:rPr>
              <a:t> H</a:t>
            </a:r>
            <a:r>
              <a:rPr sz="1800" spc="-5" dirty="0" err="1" smtClean="0">
                <a:latin typeface="Times New Roman"/>
                <a:cs typeface="Times New Roman"/>
              </a:rPr>
              <a:t>aftalık</a:t>
            </a:r>
            <a:r>
              <a:rPr sz="1800" spc="640" dirty="0" smtClean="0">
                <a:latin typeface="Times New Roman"/>
                <a:cs typeface="Times New Roman"/>
              </a:rPr>
              <a:t> </a:t>
            </a:r>
            <a:r>
              <a:rPr sz="1800" dirty="0">
                <a:latin typeface="Times New Roman"/>
                <a:cs typeface="Times New Roman"/>
              </a:rPr>
              <a:t>zorunlu</a:t>
            </a:r>
            <a:r>
              <a:rPr sz="1800" spc="635" dirty="0">
                <a:latin typeface="Times New Roman"/>
                <a:cs typeface="Times New Roman"/>
              </a:rPr>
              <a:t> </a:t>
            </a:r>
            <a:r>
              <a:rPr sz="1800" dirty="0">
                <a:latin typeface="Times New Roman"/>
                <a:cs typeface="Times New Roman"/>
              </a:rPr>
              <a:t>ders</a:t>
            </a:r>
            <a:r>
              <a:rPr sz="1800" spc="645" dirty="0">
                <a:latin typeface="Times New Roman"/>
                <a:cs typeface="Times New Roman"/>
              </a:rPr>
              <a:t> </a:t>
            </a:r>
            <a:r>
              <a:rPr sz="1800" spc="-10" dirty="0">
                <a:latin typeface="Times New Roman"/>
                <a:cs typeface="Times New Roman"/>
              </a:rPr>
              <a:t>yükünün</a:t>
            </a:r>
            <a:r>
              <a:rPr sz="1800" spc="630" dirty="0">
                <a:latin typeface="Times New Roman"/>
                <a:cs typeface="Times New Roman"/>
              </a:rPr>
              <a:t> </a:t>
            </a:r>
            <a:r>
              <a:rPr sz="1800" spc="-5" dirty="0">
                <a:latin typeface="Times New Roman"/>
                <a:cs typeface="Times New Roman"/>
              </a:rPr>
              <a:t>tamamlanmasında</a:t>
            </a:r>
            <a:r>
              <a:rPr sz="1800" spc="640" dirty="0">
                <a:latin typeface="Times New Roman"/>
                <a:cs typeface="Times New Roman"/>
              </a:rPr>
              <a:t> </a:t>
            </a:r>
            <a:r>
              <a:rPr sz="1800" spc="-10" dirty="0">
                <a:latin typeface="Times New Roman"/>
                <a:cs typeface="Times New Roman"/>
              </a:rPr>
              <a:t>ve</a:t>
            </a:r>
            <a:r>
              <a:rPr sz="1800" spc="640" dirty="0">
                <a:latin typeface="Times New Roman"/>
                <a:cs typeface="Times New Roman"/>
              </a:rPr>
              <a:t> </a:t>
            </a:r>
            <a:r>
              <a:rPr sz="1800" spc="-20" dirty="0">
                <a:latin typeface="Times New Roman"/>
                <a:cs typeface="Times New Roman"/>
              </a:rPr>
              <a:t>ek</a:t>
            </a:r>
            <a:r>
              <a:rPr sz="1800" spc="635" dirty="0">
                <a:latin typeface="Times New Roman"/>
                <a:cs typeface="Times New Roman"/>
              </a:rPr>
              <a:t> </a:t>
            </a:r>
            <a:r>
              <a:rPr sz="1800" dirty="0">
                <a:latin typeface="Times New Roman"/>
                <a:cs typeface="Times New Roman"/>
              </a:rPr>
              <a:t>ders</a:t>
            </a:r>
            <a:r>
              <a:rPr sz="1800" spc="620" dirty="0">
                <a:latin typeface="Times New Roman"/>
                <a:cs typeface="Times New Roman"/>
              </a:rPr>
              <a:t> </a:t>
            </a:r>
            <a:r>
              <a:rPr sz="1800" dirty="0">
                <a:latin typeface="Times New Roman"/>
                <a:cs typeface="Times New Roman"/>
              </a:rPr>
              <a:t>ücretinin</a:t>
            </a:r>
          </a:p>
        </p:txBody>
      </p:sp>
      <p:sp>
        <p:nvSpPr>
          <p:cNvPr id="3" name="object 3"/>
          <p:cNvSpPr txBox="1"/>
          <p:nvPr/>
        </p:nvSpPr>
        <p:spPr>
          <a:xfrm>
            <a:off x="5152897" y="2796235"/>
            <a:ext cx="2830195" cy="271780"/>
          </a:xfrm>
          <a:prstGeom prst="rect">
            <a:avLst/>
          </a:prstGeom>
          <a:solidFill>
            <a:srgbClr val="FFFF00"/>
          </a:solidFill>
        </p:spPr>
        <p:txBody>
          <a:bodyPr vert="horz" wrap="square" lIns="0" tIns="0" rIns="0" bIns="0" rtlCol="0">
            <a:spAutoFit/>
          </a:bodyPr>
          <a:lstStyle/>
          <a:p>
            <a:pPr>
              <a:lnSpc>
                <a:spcPts val="1995"/>
              </a:lnSpc>
            </a:pPr>
            <a:r>
              <a:rPr sz="1800" b="1" spc="-5" dirty="0">
                <a:solidFill>
                  <a:srgbClr val="043092"/>
                </a:solidFill>
                <a:latin typeface="Times New Roman"/>
                <a:cs typeface="Times New Roman"/>
              </a:rPr>
              <a:t>haftalık</a:t>
            </a:r>
            <a:r>
              <a:rPr sz="1800" b="1" spc="445" dirty="0">
                <a:solidFill>
                  <a:srgbClr val="043092"/>
                </a:solidFill>
                <a:latin typeface="Times New Roman"/>
                <a:cs typeface="Times New Roman"/>
              </a:rPr>
              <a:t> </a:t>
            </a:r>
            <a:r>
              <a:rPr sz="1800" b="1" spc="-5" dirty="0">
                <a:solidFill>
                  <a:srgbClr val="043092"/>
                </a:solidFill>
                <a:latin typeface="Times New Roman"/>
                <a:cs typeface="Times New Roman"/>
              </a:rPr>
              <a:t>en</a:t>
            </a:r>
            <a:r>
              <a:rPr sz="1800" b="1" spc="450" dirty="0">
                <a:solidFill>
                  <a:srgbClr val="043092"/>
                </a:solidFill>
                <a:latin typeface="Times New Roman"/>
                <a:cs typeface="Times New Roman"/>
              </a:rPr>
              <a:t> </a:t>
            </a:r>
            <a:r>
              <a:rPr sz="1800" b="1" spc="5" dirty="0">
                <a:solidFill>
                  <a:srgbClr val="043092"/>
                </a:solidFill>
                <a:latin typeface="Times New Roman"/>
                <a:cs typeface="Times New Roman"/>
              </a:rPr>
              <a:t>fazla</a:t>
            </a:r>
            <a:r>
              <a:rPr sz="1800" b="1" spc="455" dirty="0">
                <a:solidFill>
                  <a:srgbClr val="043092"/>
                </a:solidFill>
                <a:latin typeface="Times New Roman"/>
                <a:cs typeface="Times New Roman"/>
              </a:rPr>
              <a:t> </a:t>
            </a:r>
            <a:r>
              <a:rPr sz="1800" b="1" spc="-10" dirty="0">
                <a:solidFill>
                  <a:srgbClr val="043092"/>
                </a:solidFill>
                <a:latin typeface="Times New Roman"/>
                <a:cs typeface="Times New Roman"/>
              </a:rPr>
              <a:t>on</a:t>
            </a:r>
            <a:r>
              <a:rPr sz="1800" b="1" spc="450" dirty="0">
                <a:solidFill>
                  <a:srgbClr val="043092"/>
                </a:solidFill>
                <a:latin typeface="Times New Roman"/>
                <a:cs typeface="Times New Roman"/>
              </a:rPr>
              <a:t> </a:t>
            </a:r>
            <a:r>
              <a:rPr sz="1800" b="1" dirty="0">
                <a:solidFill>
                  <a:srgbClr val="043092"/>
                </a:solidFill>
                <a:latin typeface="Times New Roman"/>
                <a:cs typeface="Times New Roman"/>
              </a:rPr>
              <a:t>saatlik</a:t>
            </a:r>
            <a:endParaRPr sz="1800">
              <a:latin typeface="Times New Roman"/>
              <a:cs typeface="Times New Roman"/>
            </a:endParaRPr>
          </a:p>
        </p:txBody>
      </p:sp>
      <p:sp>
        <p:nvSpPr>
          <p:cNvPr id="4" name="object 4"/>
          <p:cNvSpPr txBox="1"/>
          <p:nvPr/>
        </p:nvSpPr>
        <p:spPr>
          <a:xfrm>
            <a:off x="536244" y="2762503"/>
            <a:ext cx="8074025" cy="299720"/>
          </a:xfrm>
          <a:prstGeom prst="rect">
            <a:avLst/>
          </a:prstGeom>
        </p:spPr>
        <p:txBody>
          <a:bodyPr vert="horz" wrap="square" lIns="0" tIns="12700" rIns="0" bIns="0" rtlCol="0">
            <a:spAutoFit/>
          </a:bodyPr>
          <a:lstStyle/>
          <a:p>
            <a:pPr marL="12700">
              <a:lnSpc>
                <a:spcPct val="100000"/>
              </a:lnSpc>
              <a:spcBef>
                <a:spcPts val="100"/>
              </a:spcBef>
              <a:tabLst>
                <a:tab pos="7555865" algn="l"/>
              </a:tabLst>
            </a:pPr>
            <a:r>
              <a:rPr sz="1800" spc="10" dirty="0">
                <a:latin typeface="Times New Roman"/>
                <a:cs typeface="Times New Roman"/>
              </a:rPr>
              <a:t>h</a:t>
            </a:r>
            <a:r>
              <a:rPr sz="1800" spc="-10" dirty="0">
                <a:latin typeface="Times New Roman"/>
                <a:cs typeface="Times New Roman"/>
              </a:rPr>
              <a:t>e</a:t>
            </a:r>
            <a:r>
              <a:rPr sz="1800" spc="-5" dirty="0">
                <a:latin typeface="Times New Roman"/>
                <a:cs typeface="Times New Roman"/>
              </a:rPr>
              <a:t>s</a:t>
            </a:r>
            <a:r>
              <a:rPr sz="1800" spc="-15" dirty="0">
                <a:latin typeface="Times New Roman"/>
                <a:cs typeface="Times New Roman"/>
              </a:rPr>
              <a:t>a</a:t>
            </a:r>
            <a:r>
              <a:rPr sz="1800" spc="10" dirty="0">
                <a:latin typeface="Times New Roman"/>
                <a:cs typeface="Times New Roman"/>
              </a:rPr>
              <a:t>b</a:t>
            </a:r>
            <a:r>
              <a:rPr sz="1800" dirty="0">
                <a:latin typeface="Times New Roman"/>
                <a:cs typeface="Times New Roman"/>
              </a:rPr>
              <a:t>ı</a:t>
            </a:r>
            <a:r>
              <a:rPr sz="1800" spc="10" dirty="0">
                <a:latin typeface="Times New Roman"/>
                <a:cs typeface="Times New Roman"/>
              </a:rPr>
              <a:t>nd</a:t>
            </a:r>
            <a:r>
              <a:rPr sz="1800" spc="-10" dirty="0">
                <a:latin typeface="Times New Roman"/>
                <a:cs typeface="Times New Roman"/>
              </a:rPr>
              <a:t>a</a:t>
            </a:r>
            <a:r>
              <a:rPr sz="1800" dirty="0">
                <a:latin typeface="Times New Roman"/>
                <a:cs typeface="Times New Roman"/>
              </a:rPr>
              <a:t>,</a:t>
            </a:r>
            <a:r>
              <a:rPr sz="1800" spc="40" dirty="0">
                <a:latin typeface="Times New Roman"/>
                <a:cs typeface="Times New Roman"/>
              </a:rPr>
              <a:t> </a:t>
            </a:r>
            <a:r>
              <a:rPr sz="1800" dirty="0">
                <a:latin typeface="Times New Roman"/>
                <a:cs typeface="Times New Roman"/>
              </a:rPr>
              <a:t>te</a:t>
            </a:r>
            <a:r>
              <a:rPr sz="1800" spc="5" dirty="0">
                <a:latin typeface="Times New Roman"/>
                <a:cs typeface="Times New Roman"/>
              </a:rPr>
              <a:t>o</a:t>
            </a:r>
            <a:r>
              <a:rPr sz="1800" dirty="0">
                <a:latin typeface="Times New Roman"/>
                <a:cs typeface="Times New Roman"/>
              </a:rPr>
              <a:t>rik  </a:t>
            </a:r>
            <a:r>
              <a:rPr sz="1800" spc="10" dirty="0">
                <a:latin typeface="Times New Roman"/>
                <a:cs typeface="Times New Roman"/>
              </a:rPr>
              <a:t>d</a:t>
            </a:r>
            <a:r>
              <a:rPr sz="1800" spc="-10" dirty="0">
                <a:latin typeface="Times New Roman"/>
                <a:cs typeface="Times New Roman"/>
              </a:rPr>
              <a:t>e</a:t>
            </a:r>
            <a:r>
              <a:rPr sz="1800" dirty="0">
                <a:latin typeface="Times New Roman"/>
                <a:cs typeface="Times New Roman"/>
              </a:rPr>
              <a:t>rsl</a:t>
            </a:r>
            <a:r>
              <a:rPr sz="1800" spc="-10" dirty="0">
                <a:latin typeface="Times New Roman"/>
                <a:cs typeface="Times New Roman"/>
              </a:rPr>
              <a:t>e</a:t>
            </a:r>
            <a:r>
              <a:rPr sz="1800" dirty="0">
                <a:latin typeface="Times New Roman"/>
                <a:cs typeface="Times New Roman"/>
              </a:rPr>
              <a:t>r </a:t>
            </a:r>
            <a:r>
              <a:rPr sz="1800" spc="30" dirty="0">
                <a:latin typeface="Times New Roman"/>
                <a:cs typeface="Times New Roman"/>
              </a:rPr>
              <a:t> </a:t>
            </a:r>
            <a:r>
              <a:rPr sz="1800" spc="10" dirty="0">
                <a:latin typeface="Times New Roman"/>
                <a:cs typeface="Times New Roman"/>
              </a:rPr>
              <a:t>d</a:t>
            </a:r>
            <a:r>
              <a:rPr sz="1800" dirty="0">
                <a:latin typeface="Times New Roman"/>
                <a:cs typeface="Times New Roman"/>
              </a:rPr>
              <a:t>ış</a:t>
            </a:r>
            <a:r>
              <a:rPr sz="1800" spc="-25" dirty="0">
                <a:latin typeface="Times New Roman"/>
                <a:cs typeface="Times New Roman"/>
              </a:rPr>
              <a:t>ı</a:t>
            </a:r>
            <a:r>
              <a:rPr sz="1800" spc="10" dirty="0">
                <a:latin typeface="Times New Roman"/>
                <a:cs typeface="Times New Roman"/>
              </a:rPr>
              <a:t>nd</a:t>
            </a:r>
            <a:r>
              <a:rPr sz="1800" spc="-35" dirty="0">
                <a:latin typeface="Times New Roman"/>
                <a:cs typeface="Times New Roman"/>
              </a:rPr>
              <a:t>a</a:t>
            </a:r>
            <a:r>
              <a:rPr sz="1800" spc="-15" dirty="0">
                <a:latin typeface="Times New Roman"/>
                <a:cs typeface="Times New Roman"/>
              </a:rPr>
              <a:t>k</a:t>
            </a:r>
            <a:r>
              <a:rPr sz="1800" dirty="0">
                <a:latin typeface="Times New Roman"/>
                <a:cs typeface="Times New Roman"/>
              </a:rPr>
              <a:t>i </a:t>
            </a:r>
            <a:r>
              <a:rPr sz="1800" spc="35" dirty="0">
                <a:latin typeface="Times New Roman"/>
                <a:cs typeface="Times New Roman"/>
              </a:rPr>
              <a:t> </a:t>
            </a:r>
            <a:r>
              <a:rPr sz="1800" spc="-25" dirty="0">
                <a:latin typeface="Times New Roman"/>
                <a:cs typeface="Times New Roman"/>
              </a:rPr>
              <a:t>f</a:t>
            </a:r>
            <a:r>
              <a:rPr sz="1800" spc="-10" dirty="0">
                <a:latin typeface="Times New Roman"/>
                <a:cs typeface="Times New Roman"/>
              </a:rPr>
              <a:t>aa</a:t>
            </a:r>
            <a:r>
              <a:rPr sz="1800" dirty="0">
                <a:latin typeface="Times New Roman"/>
                <a:cs typeface="Times New Roman"/>
              </a:rPr>
              <a:t>l</a:t>
            </a:r>
            <a:r>
              <a:rPr sz="1800" spc="25" dirty="0">
                <a:latin typeface="Times New Roman"/>
                <a:cs typeface="Times New Roman"/>
              </a:rPr>
              <a:t>i</a:t>
            </a:r>
            <a:r>
              <a:rPr sz="1800" spc="-15" dirty="0">
                <a:latin typeface="Times New Roman"/>
                <a:cs typeface="Times New Roman"/>
              </a:rPr>
              <a:t>y</a:t>
            </a:r>
            <a:r>
              <a:rPr sz="1800" spc="-10" dirty="0">
                <a:latin typeface="Times New Roman"/>
                <a:cs typeface="Times New Roman"/>
              </a:rPr>
              <a:t>e</a:t>
            </a:r>
            <a:r>
              <a:rPr sz="1800" dirty="0">
                <a:latin typeface="Times New Roman"/>
                <a:cs typeface="Times New Roman"/>
              </a:rPr>
              <a:t>t</a:t>
            </a:r>
            <a:r>
              <a:rPr sz="1800" spc="5" dirty="0">
                <a:latin typeface="Times New Roman"/>
                <a:cs typeface="Times New Roman"/>
              </a:rPr>
              <a:t>l</a:t>
            </a:r>
            <a:r>
              <a:rPr sz="1800" spc="-10" dirty="0">
                <a:latin typeface="Times New Roman"/>
                <a:cs typeface="Times New Roman"/>
              </a:rPr>
              <a:t>e</a:t>
            </a:r>
            <a:r>
              <a:rPr sz="1800" dirty="0">
                <a:latin typeface="Times New Roman"/>
                <a:cs typeface="Times New Roman"/>
              </a:rPr>
              <a:t>rin	</a:t>
            </a:r>
            <a:r>
              <a:rPr sz="1800" spc="-15" dirty="0">
                <a:latin typeface="Times New Roman"/>
                <a:cs typeface="Times New Roman"/>
              </a:rPr>
              <a:t>k</a:t>
            </a:r>
            <a:r>
              <a:rPr sz="1800" dirty="0">
                <a:latin typeface="Times New Roman"/>
                <a:cs typeface="Times New Roman"/>
              </a:rPr>
              <a:t>ı</a:t>
            </a:r>
            <a:r>
              <a:rPr sz="1800" spc="20" dirty="0">
                <a:latin typeface="Times New Roman"/>
                <a:cs typeface="Times New Roman"/>
              </a:rPr>
              <a:t>s</a:t>
            </a:r>
            <a:r>
              <a:rPr sz="1800" spc="-35" dirty="0">
                <a:latin typeface="Times New Roman"/>
                <a:cs typeface="Times New Roman"/>
              </a:rPr>
              <a:t>m</a:t>
            </a:r>
            <a:r>
              <a:rPr sz="1800" dirty="0">
                <a:latin typeface="Times New Roman"/>
                <a:cs typeface="Times New Roman"/>
              </a:rPr>
              <a:t>ı</a:t>
            </a:r>
          </a:p>
        </p:txBody>
      </p:sp>
      <p:sp>
        <p:nvSpPr>
          <p:cNvPr id="5" name="object 5"/>
          <p:cNvSpPr txBox="1"/>
          <p:nvPr/>
        </p:nvSpPr>
        <p:spPr>
          <a:xfrm>
            <a:off x="1878202" y="3067811"/>
            <a:ext cx="3543935" cy="265430"/>
          </a:xfrm>
          <a:prstGeom prst="rect">
            <a:avLst/>
          </a:prstGeom>
          <a:solidFill>
            <a:srgbClr val="FFFF00"/>
          </a:solidFill>
        </p:spPr>
        <p:txBody>
          <a:bodyPr vert="horz" wrap="square" lIns="0" tIns="0" rIns="0" bIns="0" rtlCol="0">
            <a:spAutoFit/>
          </a:bodyPr>
          <a:lstStyle/>
          <a:p>
            <a:pPr>
              <a:lnSpc>
                <a:spcPts val="1989"/>
              </a:lnSpc>
            </a:pPr>
            <a:r>
              <a:rPr sz="1800" spc="-10" dirty="0">
                <a:solidFill>
                  <a:srgbClr val="043092"/>
                </a:solidFill>
                <a:latin typeface="Times New Roman"/>
                <a:cs typeface="Times New Roman"/>
              </a:rPr>
              <a:t>aşan</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kısım</a:t>
            </a:r>
            <a:r>
              <a:rPr sz="1800" spc="-30" dirty="0">
                <a:solidFill>
                  <a:srgbClr val="043092"/>
                </a:solidFill>
                <a:latin typeface="Times New Roman"/>
                <a:cs typeface="Times New Roman"/>
              </a:rPr>
              <a:t> </a:t>
            </a:r>
            <a:r>
              <a:rPr sz="1800" dirty="0">
                <a:solidFill>
                  <a:srgbClr val="043092"/>
                </a:solidFill>
                <a:latin typeface="Times New Roman"/>
                <a:cs typeface="Times New Roman"/>
              </a:rPr>
              <a:t>için</a:t>
            </a:r>
            <a:r>
              <a:rPr sz="1800" spc="-5" dirty="0">
                <a:solidFill>
                  <a:srgbClr val="043092"/>
                </a:solidFill>
                <a:latin typeface="Times New Roman"/>
                <a:cs typeface="Times New Roman"/>
              </a:rPr>
              <a:t> ek</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ders</a:t>
            </a:r>
            <a:r>
              <a:rPr sz="1800" dirty="0">
                <a:solidFill>
                  <a:srgbClr val="043092"/>
                </a:solidFill>
                <a:latin typeface="Times New Roman"/>
                <a:cs typeface="Times New Roman"/>
              </a:rPr>
              <a:t> </a:t>
            </a:r>
            <a:r>
              <a:rPr sz="1800" spc="-5" dirty="0">
                <a:solidFill>
                  <a:srgbClr val="043092"/>
                </a:solidFill>
                <a:latin typeface="Times New Roman"/>
                <a:cs typeface="Times New Roman"/>
              </a:rPr>
              <a:t>ücreti</a:t>
            </a:r>
            <a:r>
              <a:rPr sz="1800" spc="-10" dirty="0">
                <a:solidFill>
                  <a:srgbClr val="043092"/>
                </a:solidFill>
                <a:latin typeface="Times New Roman"/>
                <a:cs typeface="Times New Roman"/>
              </a:rPr>
              <a:t> ödenmez</a:t>
            </a:r>
            <a:endParaRPr sz="1800">
              <a:latin typeface="Times New Roman"/>
              <a:cs typeface="Times New Roman"/>
            </a:endParaRPr>
          </a:p>
        </p:txBody>
      </p:sp>
      <p:sp>
        <p:nvSpPr>
          <p:cNvPr id="6" name="object 6"/>
          <p:cNvSpPr txBox="1"/>
          <p:nvPr/>
        </p:nvSpPr>
        <p:spPr>
          <a:xfrm>
            <a:off x="536244" y="3033776"/>
            <a:ext cx="4942840" cy="299720"/>
          </a:xfrm>
          <a:prstGeom prst="rect">
            <a:avLst/>
          </a:prstGeom>
        </p:spPr>
        <p:txBody>
          <a:bodyPr vert="horz" wrap="square" lIns="0" tIns="12700" rIns="0" bIns="0" rtlCol="0">
            <a:spAutoFit/>
          </a:bodyPr>
          <a:lstStyle/>
          <a:p>
            <a:pPr marL="12700">
              <a:lnSpc>
                <a:spcPct val="100000"/>
              </a:lnSpc>
              <a:spcBef>
                <a:spcPts val="100"/>
              </a:spcBef>
              <a:tabLst>
                <a:tab pos="4872355" algn="l"/>
              </a:tabLst>
            </a:pPr>
            <a:r>
              <a:rPr sz="1800" spc="10" dirty="0">
                <a:latin typeface="Times New Roman"/>
                <a:cs typeface="Times New Roman"/>
              </a:rPr>
              <a:t>d</a:t>
            </a:r>
            <a:r>
              <a:rPr sz="1800" dirty="0">
                <a:latin typeface="Times New Roman"/>
                <a:cs typeface="Times New Roman"/>
              </a:rPr>
              <a:t>i</a:t>
            </a:r>
            <a:r>
              <a:rPr sz="1800" spc="-10" dirty="0">
                <a:latin typeface="Times New Roman"/>
                <a:cs typeface="Times New Roman"/>
              </a:rPr>
              <a:t>k</a:t>
            </a:r>
            <a:r>
              <a:rPr sz="1800" spc="-15" dirty="0">
                <a:latin typeface="Times New Roman"/>
                <a:cs typeface="Times New Roman"/>
              </a:rPr>
              <a:t>k</a:t>
            </a:r>
            <a:r>
              <a:rPr sz="1800" spc="-10" dirty="0">
                <a:latin typeface="Times New Roman"/>
                <a:cs typeface="Times New Roman"/>
              </a:rPr>
              <a:t>a</a:t>
            </a:r>
            <a:r>
              <a:rPr sz="1800" dirty="0">
                <a:latin typeface="Times New Roman"/>
                <a:cs typeface="Times New Roman"/>
              </a:rPr>
              <a:t>te alı</a:t>
            </a:r>
            <a:r>
              <a:rPr sz="1800" spc="10" dirty="0">
                <a:latin typeface="Times New Roman"/>
                <a:cs typeface="Times New Roman"/>
              </a:rPr>
              <a:t>n</a:t>
            </a:r>
            <a:r>
              <a:rPr sz="1800" dirty="0">
                <a:latin typeface="Times New Roman"/>
                <a:cs typeface="Times New Roman"/>
              </a:rPr>
              <a:t>ır,	.</a:t>
            </a:r>
          </a:p>
        </p:txBody>
      </p:sp>
      <p:sp>
        <p:nvSpPr>
          <p:cNvPr id="7" name="object 7"/>
          <p:cNvSpPr txBox="1"/>
          <p:nvPr/>
        </p:nvSpPr>
        <p:spPr>
          <a:xfrm>
            <a:off x="527100" y="3308096"/>
            <a:ext cx="8531225" cy="2281394"/>
          </a:xfrm>
          <a:prstGeom prst="rect">
            <a:avLst/>
          </a:prstGeom>
        </p:spPr>
        <p:txBody>
          <a:bodyPr vert="horz" wrap="square" lIns="0" tIns="13970" rIns="0" bIns="0" rtlCol="0">
            <a:spAutoFit/>
          </a:bodyPr>
          <a:lstStyle/>
          <a:p>
            <a:pPr marL="21590" marR="450850" indent="344170" algn="just">
              <a:lnSpc>
                <a:spcPct val="99500"/>
              </a:lnSpc>
              <a:spcBef>
                <a:spcPts val="110"/>
              </a:spcBef>
            </a:pPr>
            <a:endParaRPr lang="tr-TR" sz="1800" spc="-5" dirty="0" smtClean="0">
              <a:solidFill>
                <a:srgbClr val="043092"/>
              </a:solidFill>
              <a:latin typeface="Times New Roman"/>
              <a:cs typeface="Times New Roman"/>
            </a:endParaRPr>
          </a:p>
          <a:p>
            <a:pPr marL="21590" marR="450850" indent="344170" algn="just">
              <a:lnSpc>
                <a:spcPct val="99500"/>
              </a:lnSpc>
              <a:spcBef>
                <a:spcPts val="110"/>
              </a:spcBef>
            </a:pPr>
            <a:endParaRPr lang="tr-TR" spc="-5" dirty="0">
              <a:solidFill>
                <a:srgbClr val="043092"/>
              </a:solidFill>
              <a:latin typeface="Times New Roman"/>
              <a:cs typeface="Times New Roman"/>
            </a:endParaRPr>
          </a:p>
          <a:p>
            <a:pPr marL="21590" marR="450850" indent="344170" algn="just">
              <a:lnSpc>
                <a:spcPct val="99500"/>
              </a:lnSpc>
              <a:spcBef>
                <a:spcPts val="110"/>
              </a:spcBef>
            </a:pPr>
            <a:r>
              <a:rPr sz="1800" spc="-5" dirty="0" err="1" smtClean="0">
                <a:latin typeface="Times New Roman"/>
                <a:cs typeface="Times New Roman"/>
              </a:rPr>
              <a:t>Laboratuvar</a:t>
            </a:r>
            <a:r>
              <a:rPr sz="1800" spc="-5" dirty="0">
                <a:latin typeface="Times New Roman"/>
                <a:cs typeface="Times New Roman"/>
              </a:rPr>
              <a:t>,</a:t>
            </a:r>
            <a:r>
              <a:rPr sz="1800" dirty="0">
                <a:latin typeface="Times New Roman"/>
                <a:cs typeface="Times New Roman"/>
              </a:rPr>
              <a:t> </a:t>
            </a:r>
            <a:r>
              <a:rPr sz="1800" spc="-10" dirty="0">
                <a:latin typeface="Times New Roman"/>
                <a:cs typeface="Times New Roman"/>
              </a:rPr>
              <a:t>uygulamalı</a:t>
            </a:r>
            <a:r>
              <a:rPr sz="1800" spc="-5" dirty="0">
                <a:latin typeface="Times New Roman"/>
                <a:cs typeface="Times New Roman"/>
              </a:rPr>
              <a:t> </a:t>
            </a:r>
            <a:r>
              <a:rPr sz="1800" dirty="0">
                <a:latin typeface="Times New Roman"/>
                <a:cs typeface="Times New Roman"/>
              </a:rPr>
              <a:t>dersler,</a:t>
            </a:r>
            <a:r>
              <a:rPr sz="1800" spc="5" dirty="0">
                <a:latin typeface="Times New Roman"/>
                <a:cs typeface="Times New Roman"/>
              </a:rPr>
              <a:t> </a:t>
            </a:r>
            <a:r>
              <a:rPr sz="1800" spc="-5" dirty="0">
                <a:latin typeface="Times New Roman"/>
                <a:cs typeface="Times New Roman"/>
              </a:rPr>
              <a:t>güzel</a:t>
            </a:r>
            <a:r>
              <a:rPr sz="1800" dirty="0">
                <a:latin typeface="Times New Roman"/>
                <a:cs typeface="Times New Roman"/>
              </a:rPr>
              <a:t> </a:t>
            </a:r>
            <a:r>
              <a:rPr sz="1800" spc="-5" dirty="0">
                <a:latin typeface="Times New Roman"/>
                <a:cs typeface="Times New Roman"/>
              </a:rPr>
              <a:t>sanat</a:t>
            </a:r>
            <a:r>
              <a:rPr sz="1800" dirty="0">
                <a:latin typeface="Times New Roman"/>
                <a:cs typeface="Times New Roman"/>
              </a:rPr>
              <a:t> </a:t>
            </a:r>
            <a:r>
              <a:rPr sz="1800" spc="-10" dirty="0">
                <a:latin typeface="Times New Roman"/>
                <a:cs typeface="Times New Roman"/>
              </a:rPr>
              <a:t>ve</a:t>
            </a:r>
            <a:r>
              <a:rPr sz="1800" spc="-5" dirty="0">
                <a:latin typeface="Times New Roman"/>
                <a:cs typeface="Times New Roman"/>
              </a:rPr>
              <a:t> </a:t>
            </a:r>
            <a:r>
              <a:rPr sz="1800" dirty="0">
                <a:latin typeface="Times New Roman"/>
                <a:cs typeface="Times New Roman"/>
              </a:rPr>
              <a:t>beden</a:t>
            </a:r>
            <a:r>
              <a:rPr sz="1800" spc="5" dirty="0">
                <a:latin typeface="Times New Roman"/>
                <a:cs typeface="Times New Roman"/>
              </a:rPr>
              <a:t> </a:t>
            </a:r>
            <a:r>
              <a:rPr sz="1800" spc="-10" dirty="0">
                <a:latin typeface="Times New Roman"/>
                <a:cs typeface="Times New Roman"/>
              </a:rPr>
              <a:t>eğitimi</a:t>
            </a:r>
            <a:r>
              <a:rPr sz="1800" spc="-5" dirty="0">
                <a:latin typeface="Times New Roman"/>
                <a:cs typeface="Times New Roman"/>
              </a:rPr>
              <a:t> derslerindeki </a:t>
            </a:r>
            <a:r>
              <a:rPr sz="1800" dirty="0">
                <a:latin typeface="Times New Roman"/>
                <a:cs typeface="Times New Roman"/>
              </a:rPr>
              <a:t> </a:t>
            </a:r>
            <a:r>
              <a:rPr sz="1800" spc="-5" dirty="0">
                <a:latin typeface="Times New Roman"/>
                <a:cs typeface="Times New Roman"/>
              </a:rPr>
              <a:t>öğrencilerin </a:t>
            </a:r>
            <a:r>
              <a:rPr sz="1800" spc="-10" dirty="0">
                <a:latin typeface="Times New Roman"/>
                <a:cs typeface="Times New Roman"/>
              </a:rPr>
              <a:t>yarıyıl </a:t>
            </a:r>
            <a:r>
              <a:rPr sz="1800" spc="-5" dirty="0">
                <a:latin typeface="Times New Roman"/>
                <a:cs typeface="Times New Roman"/>
              </a:rPr>
              <a:t>içindeki faaliyetlerinin değerlendirilmesi </a:t>
            </a:r>
            <a:r>
              <a:rPr sz="1800" spc="5" dirty="0">
                <a:latin typeface="Times New Roman"/>
                <a:cs typeface="Times New Roman"/>
              </a:rPr>
              <a:t>de </a:t>
            </a:r>
            <a:r>
              <a:rPr sz="1800" spc="-5" dirty="0">
                <a:latin typeface="Times New Roman"/>
                <a:cs typeface="Times New Roman"/>
              </a:rPr>
              <a:t>ara sınav olarak </a:t>
            </a:r>
            <a:r>
              <a:rPr sz="1800" spc="-5" dirty="0" err="1">
                <a:latin typeface="Times New Roman"/>
                <a:cs typeface="Times New Roman"/>
              </a:rPr>
              <a:t>kabul</a:t>
            </a:r>
            <a:r>
              <a:rPr sz="1800" spc="-5" dirty="0">
                <a:latin typeface="Times New Roman"/>
                <a:cs typeface="Times New Roman"/>
              </a:rPr>
              <a:t> </a:t>
            </a:r>
            <a:r>
              <a:rPr sz="1800" dirty="0">
                <a:latin typeface="Times New Roman"/>
                <a:cs typeface="Times New Roman"/>
              </a:rPr>
              <a:t> </a:t>
            </a:r>
            <a:r>
              <a:rPr sz="1800" dirty="0" err="1" smtClean="0">
                <a:latin typeface="Times New Roman"/>
                <a:cs typeface="Times New Roman"/>
              </a:rPr>
              <a:t>edilir</a:t>
            </a:r>
            <a:r>
              <a:rPr sz="1800" dirty="0" smtClean="0">
                <a:latin typeface="Times New Roman"/>
                <a:cs typeface="Times New Roman"/>
              </a:rPr>
              <a:t>.</a:t>
            </a:r>
            <a:endParaRPr lang="tr-TR" dirty="0" smtClean="0">
              <a:latin typeface="Times New Roman"/>
              <a:cs typeface="Times New Roman"/>
            </a:endParaRPr>
          </a:p>
          <a:p>
            <a:pPr marL="21590" marR="450850" indent="344170" algn="just">
              <a:lnSpc>
                <a:spcPct val="99500"/>
              </a:lnSpc>
              <a:spcBef>
                <a:spcPts val="110"/>
              </a:spcBef>
            </a:pPr>
            <a:endParaRPr lang="tr-TR" sz="1800" spc="-5" dirty="0" smtClean="0">
              <a:solidFill>
                <a:srgbClr val="043092"/>
              </a:solidFill>
              <a:latin typeface="Times New Roman"/>
              <a:cs typeface="Times New Roman"/>
            </a:endParaRPr>
          </a:p>
          <a:p>
            <a:pPr marL="21590" marR="450850" indent="344170" algn="just">
              <a:lnSpc>
                <a:spcPct val="99500"/>
              </a:lnSpc>
              <a:spcBef>
                <a:spcPts val="110"/>
              </a:spcBef>
            </a:pPr>
            <a:r>
              <a:rPr sz="1800" spc="-5" dirty="0" err="1" smtClean="0">
                <a:latin typeface="Times New Roman"/>
                <a:cs typeface="Times New Roman"/>
              </a:rPr>
              <a:t>Derslerin</a:t>
            </a:r>
            <a:r>
              <a:rPr sz="1800" spc="-5" dirty="0" smtClean="0">
                <a:latin typeface="Times New Roman"/>
                <a:cs typeface="Times New Roman"/>
              </a:rPr>
              <a:t> </a:t>
            </a:r>
            <a:r>
              <a:rPr sz="1800" spc="-5" dirty="0">
                <a:latin typeface="Times New Roman"/>
                <a:cs typeface="Times New Roman"/>
              </a:rPr>
              <a:t>içerikleri </a:t>
            </a:r>
            <a:r>
              <a:rPr sz="1800" spc="-10" dirty="0">
                <a:latin typeface="Times New Roman"/>
                <a:cs typeface="Times New Roman"/>
              </a:rPr>
              <a:t>ve </a:t>
            </a:r>
            <a:r>
              <a:rPr sz="1800" spc="-5" dirty="0">
                <a:latin typeface="Times New Roman"/>
                <a:cs typeface="Times New Roman"/>
              </a:rPr>
              <a:t>teorik/uygulama bileşenleri </a:t>
            </a:r>
            <a:r>
              <a:rPr sz="1800" dirty="0">
                <a:latin typeface="Times New Roman"/>
                <a:cs typeface="Times New Roman"/>
              </a:rPr>
              <a:t>üniversite </a:t>
            </a:r>
            <a:r>
              <a:rPr sz="1800" spc="-5" dirty="0">
                <a:latin typeface="Times New Roman"/>
                <a:cs typeface="Times New Roman"/>
              </a:rPr>
              <a:t>senatolarınca belirlenir </a:t>
            </a:r>
            <a:r>
              <a:rPr sz="1800" spc="-434" dirty="0">
                <a:latin typeface="Times New Roman"/>
                <a:cs typeface="Times New Roman"/>
              </a:rPr>
              <a:t> </a:t>
            </a:r>
            <a:r>
              <a:rPr sz="1800" spc="-10" dirty="0">
                <a:latin typeface="Times New Roman"/>
                <a:cs typeface="Times New Roman"/>
              </a:rPr>
              <a:t>ve </a:t>
            </a:r>
            <a:r>
              <a:rPr sz="1800" dirty="0">
                <a:latin typeface="Times New Roman"/>
                <a:cs typeface="Times New Roman"/>
              </a:rPr>
              <a:t>üniversite</a:t>
            </a:r>
            <a:r>
              <a:rPr sz="1800" spc="5" dirty="0">
                <a:latin typeface="Times New Roman"/>
                <a:cs typeface="Times New Roman"/>
              </a:rPr>
              <a:t> </a:t>
            </a:r>
            <a:r>
              <a:rPr sz="1800" spc="-5" dirty="0">
                <a:latin typeface="Times New Roman"/>
                <a:cs typeface="Times New Roman"/>
              </a:rPr>
              <a:t>kataloglarında</a:t>
            </a:r>
            <a:r>
              <a:rPr sz="1800" spc="-20" dirty="0">
                <a:latin typeface="Times New Roman"/>
                <a:cs typeface="Times New Roman"/>
              </a:rPr>
              <a:t> </a:t>
            </a:r>
            <a:r>
              <a:rPr sz="1800" dirty="0" err="1">
                <a:latin typeface="Times New Roman"/>
                <a:cs typeface="Times New Roman"/>
              </a:rPr>
              <a:t>duyurulur</a:t>
            </a:r>
            <a:r>
              <a:rPr sz="1800" dirty="0" smtClean="0">
                <a:latin typeface="Times New Roman"/>
                <a:cs typeface="Times New Roman"/>
              </a:rPr>
              <a:t>.</a:t>
            </a: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2998" y="472186"/>
            <a:ext cx="5942965" cy="329565"/>
          </a:xfrm>
          <a:prstGeom prst="rect">
            <a:avLst/>
          </a:prstGeom>
        </p:spPr>
        <p:txBody>
          <a:bodyPr vert="horz" wrap="square" lIns="0" tIns="11430" rIns="0" bIns="0" rtlCol="0">
            <a:spAutoFit/>
          </a:bodyPr>
          <a:lstStyle/>
          <a:p>
            <a:pPr marL="12700">
              <a:lnSpc>
                <a:spcPct val="100000"/>
              </a:lnSpc>
              <a:spcBef>
                <a:spcPts val="90"/>
              </a:spcBef>
            </a:pPr>
            <a:r>
              <a:rPr sz="2000" spc="-15" dirty="0"/>
              <a:t>EK</a:t>
            </a:r>
            <a:r>
              <a:rPr sz="2000" spc="-5" dirty="0"/>
              <a:t> </a:t>
            </a:r>
            <a:r>
              <a:rPr sz="2000" spc="-10" dirty="0"/>
              <a:t>DERS</a:t>
            </a:r>
            <a:r>
              <a:rPr sz="2000" spc="15" dirty="0"/>
              <a:t> </a:t>
            </a:r>
            <a:r>
              <a:rPr sz="2000" spc="-5" dirty="0"/>
              <a:t>ÜCRETİ</a:t>
            </a:r>
            <a:r>
              <a:rPr sz="2000" spc="-10" dirty="0"/>
              <a:t> </a:t>
            </a:r>
            <a:r>
              <a:rPr sz="2000" spc="-5" dirty="0"/>
              <a:t>ÖDENMESİNE ESAS SAATLER</a:t>
            </a:r>
            <a:endParaRPr sz="2000"/>
          </a:p>
        </p:txBody>
      </p:sp>
      <p:sp>
        <p:nvSpPr>
          <p:cNvPr id="3" name="object 3"/>
          <p:cNvSpPr txBox="1"/>
          <p:nvPr/>
        </p:nvSpPr>
        <p:spPr>
          <a:xfrm>
            <a:off x="536244" y="957199"/>
            <a:ext cx="8075930" cy="1539875"/>
          </a:xfrm>
          <a:prstGeom prst="rect">
            <a:avLst/>
          </a:prstGeom>
        </p:spPr>
        <p:txBody>
          <a:bodyPr vert="horz" wrap="square" lIns="0" tIns="13335" rIns="0" bIns="0" rtlCol="0">
            <a:spAutoFit/>
          </a:bodyPr>
          <a:lstStyle/>
          <a:p>
            <a:pPr marL="12700" marR="5080" indent="365760" algn="just">
              <a:lnSpc>
                <a:spcPct val="99300"/>
              </a:lnSpc>
              <a:spcBef>
                <a:spcPts val="105"/>
              </a:spcBef>
            </a:pPr>
            <a:r>
              <a:rPr sz="2000" dirty="0">
                <a:latin typeface="Times New Roman"/>
                <a:cs typeface="Times New Roman"/>
              </a:rPr>
              <a:t>2547</a:t>
            </a:r>
            <a:r>
              <a:rPr sz="2000" spc="5" dirty="0">
                <a:latin typeface="Times New Roman"/>
                <a:cs typeface="Times New Roman"/>
              </a:rPr>
              <a:t> </a:t>
            </a:r>
            <a:r>
              <a:rPr sz="2000" spc="-10" dirty="0">
                <a:latin typeface="Times New Roman"/>
                <a:cs typeface="Times New Roman"/>
              </a:rPr>
              <a:t>Sayılı</a:t>
            </a:r>
            <a:r>
              <a:rPr sz="2000" spc="-5" dirty="0">
                <a:latin typeface="Times New Roman"/>
                <a:cs typeface="Times New Roman"/>
              </a:rPr>
              <a:t> Yükseköğretim</a:t>
            </a:r>
            <a:r>
              <a:rPr sz="2000" dirty="0">
                <a:latin typeface="Times New Roman"/>
                <a:cs typeface="Times New Roman"/>
              </a:rPr>
              <a:t> </a:t>
            </a:r>
            <a:r>
              <a:rPr sz="2000" spc="-5" dirty="0">
                <a:latin typeface="Times New Roman"/>
                <a:cs typeface="Times New Roman"/>
              </a:rPr>
              <a:t>Kanununun</a:t>
            </a:r>
            <a:r>
              <a:rPr sz="2000" dirty="0">
                <a:latin typeface="Times New Roman"/>
                <a:cs typeface="Times New Roman"/>
              </a:rPr>
              <a:t> </a:t>
            </a:r>
            <a:r>
              <a:rPr sz="2000" spc="-10" dirty="0">
                <a:latin typeface="Times New Roman"/>
                <a:cs typeface="Times New Roman"/>
              </a:rPr>
              <a:t>36’ncı</a:t>
            </a:r>
            <a:r>
              <a:rPr sz="2000" spc="-5" dirty="0">
                <a:latin typeface="Times New Roman"/>
                <a:cs typeface="Times New Roman"/>
              </a:rPr>
              <a:t> maddesine</a:t>
            </a:r>
            <a:r>
              <a:rPr sz="2000" dirty="0">
                <a:latin typeface="Times New Roman"/>
                <a:cs typeface="Times New Roman"/>
              </a:rPr>
              <a:t> </a:t>
            </a:r>
            <a:r>
              <a:rPr sz="2000" spc="-5" dirty="0">
                <a:latin typeface="Times New Roman"/>
                <a:cs typeface="Times New Roman"/>
              </a:rPr>
              <a:t>göre</a:t>
            </a:r>
            <a:r>
              <a:rPr sz="2000" dirty="0">
                <a:latin typeface="Times New Roman"/>
                <a:cs typeface="Times New Roman"/>
              </a:rPr>
              <a:t> </a:t>
            </a:r>
            <a:r>
              <a:rPr sz="2000" spc="-5" dirty="0">
                <a:latin typeface="Times New Roman"/>
                <a:cs typeface="Times New Roman"/>
              </a:rPr>
              <a:t>haftalık </a:t>
            </a:r>
            <a:r>
              <a:rPr sz="2000" spc="-484" dirty="0">
                <a:latin typeface="Times New Roman"/>
                <a:cs typeface="Times New Roman"/>
              </a:rPr>
              <a:t> </a:t>
            </a:r>
            <a:r>
              <a:rPr sz="2000" spc="-5" dirty="0">
                <a:latin typeface="Times New Roman"/>
                <a:cs typeface="Times New Roman"/>
              </a:rPr>
              <a:t>okutulması </a:t>
            </a:r>
            <a:r>
              <a:rPr sz="2000" spc="-10" dirty="0">
                <a:latin typeface="Times New Roman"/>
                <a:cs typeface="Times New Roman"/>
              </a:rPr>
              <a:t>mecburi </a:t>
            </a:r>
            <a:r>
              <a:rPr sz="2000" dirty="0">
                <a:latin typeface="Times New Roman"/>
                <a:cs typeface="Times New Roman"/>
              </a:rPr>
              <a:t>ders </a:t>
            </a:r>
            <a:r>
              <a:rPr sz="2000" spc="-5" dirty="0">
                <a:latin typeface="Times New Roman"/>
                <a:cs typeface="Times New Roman"/>
              </a:rPr>
              <a:t>yükü saati </a:t>
            </a:r>
            <a:r>
              <a:rPr sz="2000" dirty="0">
                <a:latin typeface="Times New Roman"/>
                <a:cs typeface="Times New Roman"/>
              </a:rPr>
              <a:t>dışında, </a:t>
            </a:r>
            <a:r>
              <a:rPr sz="2000" spc="-10" dirty="0">
                <a:latin typeface="Times New Roman"/>
                <a:cs typeface="Times New Roman"/>
              </a:rPr>
              <a:t>kısmi </a:t>
            </a:r>
            <a:r>
              <a:rPr sz="2000" spc="-5" dirty="0">
                <a:latin typeface="Times New Roman"/>
                <a:cs typeface="Times New Roman"/>
              </a:rPr>
              <a:t>statüde bulunanlar </a:t>
            </a:r>
            <a:r>
              <a:rPr sz="2000" dirty="0">
                <a:latin typeface="Times New Roman"/>
                <a:cs typeface="Times New Roman"/>
              </a:rPr>
              <a:t>dahil </a:t>
            </a:r>
            <a:r>
              <a:rPr sz="2000" spc="5" dirty="0">
                <a:latin typeface="Times New Roman"/>
                <a:cs typeface="Times New Roman"/>
              </a:rPr>
              <a:t> </a:t>
            </a:r>
            <a:r>
              <a:rPr sz="2000" spc="-5" dirty="0">
                <a:latin typeface="Times New Roman"/>
                <a:cs typeface="Times New Roman"/>
              </a:rPr>
              <a:t>öğretim elamanlarına görev unvanlarına göre </a:t>
            </a:r>
            <a:r>
              <a:rPr sz="2000" spc="-10" dirty="0">
                <a:latin typeface="Times New Roman"/>
                <a:cs typeface="Times New Roman"/>
              </a:rPr>
              <a:t>Hazine </a:t>
            </a:r>
            <a:r>
              <a:rPr sz="2000" spc="-15" dirty="0">
                <a:latin typeface="Times New Roman"/>
                <a:cs typeface="Times New Roman"/>
              </a:rPr>
              <a:t>ve </a:t>
            </a:r>
            <a:r>
              <a:rPr sz="2000" spc="-5" dirty="0">
                <a:latin typeface="Times New Roman"/>
                <a:cs typeface="Times New Roman"/>
              </a:rPr>
              <a:t>Maliye Bakanlığının </a:t>
            </a:r>
            <a:r>
              <a:rPr sz="2000" dirty="0">
                <a:latin typeface="Times New Roman"/>
                <a:cs typeface="Times New Roman"/>
              </a:rPr>
              <a:t> </a:t>
            </a:r>
            <a:r>
              <a:rPr sz="2000" spc="-5" dirty="0">
                <a:latin typeface="Times New Roman"/>
                <a:cs typeface="Times New Roman"/>
              </a:rPr>
              <a:t>görüşü </a:t>
            </a:r>
            <a:r>
              <a:rPr sz="2000" spc="-10" dirty="0">
                <a:latin typeface="Times New Roman"/>
                <a:cs typeface="Times New Roman"/>
              </a:rPr>
              <a:t>üzerine </a:t>
            </a:r>
            <a:r>
              <a:rPr sz="2000" spc="-5" dirty="0">
                <a:latin typeface="Times New Roman"/>
                <a:cs typeface="Times New Roman"/>
              </a:rPr>
              <a:t>Yükseköğretim Kurulu </a:t>
            </a:r>
            <a:r>
              <a:rPr sz="2000" dirty="0">
                <a:latin typeface="Times New Roman"/>
                <a:cs typeface="Times New Roman"/>
              </a:rPr>
              <a:t>tarafından belirlenen </a:t>
            </a:r>
            <a:r>
              <a:rPr sz="2000" spc="-10" dirty="0">
                <a:latin typeface="Times New Roman"/>
                <a:cs typeface="Times New Roman"/>
              </a:rPr>
              <a:t>mecburi </a:t>
            </a:r>
            <a:r>
              <a:rPr sz="2000" spc="-15" dirty="0">
                <a:latin typeface="Times New Roman"/>
                <a:cs typeface="Times New Roman"/>
              </a:rPr>
              <a:t>ve </a:t>
            </a:r>
            <a:r>
              <a:rPr sz="2000" dirty="0">
                <a:latin typeface="Times New Roman"/>
                <a:cs typeface="Times New Roman"/>
              </a:rPr>
              <a:t>isteğe </a:t>
            </a:r>
            <a:r>
              <a:rPr sz="2000" spc="5" dirty="0">
                <a:latin typeface="Times New Roman"/>
                <a:cs typeface="Times New Roman"/>
              </a:rPr>
              <a:t> </a:t>
            </a:r>
            <a:r>
              <a:rPr sz="2000" spc="-5" dirty="0">
                <a:latin typeface="Times New Roman"/>
                <a:cs typeface="Times New Roman"/>
              </a:rPr>
              <a:t>bağlı</a:t>
            </a:r>
            <a:r>
              <a:rPr sz="2000" spc="-30" dirty="0">
                <a:latin typeface="Times New Roman"/>
                <a:cs typeface="Times New Roman"/>
              </a:rPr>
              <a:t> </a:t>
            </a:r>
            <a:r>
              <a:rPr sz="2000" spc="-5" dirty="0">
                <a:latin typeface="Times New Roman"/>
                <a:cs typeface="Times New Roman"/>
              </a:rPr>
              <a:t>dersler </a:t>
            </a:r>
            <a:r>
              <a:rPr sz="2000" spc="-15" dirty="0">
                <a:latin typeface="Times New Roman"/>
                <a:cs typeface="Times New Roman"/>
              </a:rPr>
              <a:t>ve</a:t>
            </a:r>
            <a:r>
              <a:rPr sz="2000" spc="5" dirty="0">
                <a:latin typeface="Times New Roman"/>
                <a:cs typeface="Times New Roman"/>
              </a:rPr>
              <a:t> </a:t>
            </a:r>
            <a:r>
              <a:rPr sz="2000" spc="-5" dirty="0">
                <a:latin typeface="Times New Roman"/>
                <a:cs typeface="Times New Roman"/>
              </a:rPr>
              <a:t>diğer faaliyetler</a:t>
            </a:r>
            <a:r>
              <a:rPr sz="2000" dirty="0">
                <a:latin typeface="Times New Roman"/>
                <a:cs typeface="Times New Roman"/>
              </a:rPr>
              <a:t> </a:t>
            </a:r>
            <a:r>
              <a:rPr sz="2000" spc="-10" dirty="0">
                <a:latin typeface="Times New Roman"/>
                <a:cs typeface="Times New Roman"/>
              </a:rPr>
              <a:t>için;</a:t>
            </a:r>
            <a:endParaRPr sz="2000" dirty="0">
              <a:latin typeface="Times New Roman"/>
              <a:cs typeface="Times New Roman"/>
            </a:endParaRPr>
          </a:p>
        </p:txBody>
      </p:sp>
      <p:sp>
        <p:nvSpPr>
          <p:cNvPr id="4" name="object 4"/>
          <p:cNvSpPr txBox="1"/>
          <p:nvPr/>
        </p:nvSpPr>
        <p:spPr>
          <a:xfrm>
            <a:off x="631240" y="2576829"/>
            <a:ext cx="262255" cy="292735"/>
          </a:xfrm>
          <a:prstGeom prst="rect">
            <a:avLst/>
          </a:prstGeom>
          <a:solidFill>
            <a:srgbClr val="FFFF00"/>
          </a:solidFill>
        </p:spPr>
        <p:txBody>
          <a:bodyPr vert="horz" wrap="square" lIns="0" tIns="63500" rIns="0" bIns="0" rtlCol="0">
            <a:spAutoFit/>
          </a:bodyPr>
          <a:lstStyle/>
          <a:p>
            <a:pPr>
              <a:lnSpc>
                <a:spcPct val="100000"/>
              </a:lnSpc>
              <a:spcBef>
                <a:spcPts val="500"/>
              </a:spcBef>
            </a:pPr>
            <a:r>
              <a:rPr sz="1300" spc="-5" dirty="0">
                <a:solidFill>
                  <a:srgbClr val="CC9900"/>
                </a:solidFill>
                <a:latin typeface="Wingdings"/>
                <a:cs typeface="Wingdings"/>
              </a:rPr>
              <a:t></a:t>
            </a:r>
            <a:endParaRPr sz="1300">
              <a:latin typeface="Wingdings"/>
              <a:cs typeface="Wingdings"/>
            </a:endParaRPr>
          </a:p>
        </p:txBody>
      </p:sp>
      <p:sp>
        <p:nvSpPr>
          <p:cNvPr id="5" name="object 5"/>
          <p:cNvSpPr txBox="1"/>
          <p:nvPr/>
        </p:nvSpPr>
        <p:spPr>
          <a:xfrm>
            <a:off x="3579621" y="2576829"/>
            <a:ext cx="4110354" cy="292735"/>
          </a:xfrm>
          <a:prstGeom prst="rect">
            <a:avLst/>
          </a:prstGeom>
          <a:solidFill>
            <a:srgbClr val="FFFF00"/>
          </a:solidFill>
        </p:spPr>
        <p:txBody>
          <a:bodyPr vert="horz" wrap="square" lIns="0" tIns="0" rIns="0" bIns="0" rtlCol="0">
            <a:spAutoFit/>
          </a:bodyPr>
          <a:lstStyle/>
          <a:p>
            <a:pPr>
              <a:lnSpc>
                <a:spcPts val="2200"/>
              </a:lnSpc>
              <a:tabLst>
                <a:tab pos="2871470" algn="l"/>
              </a:tabLst>
            </a:pPr>
            <a:r>
              <a:rPr sz="2000" spc="-5" dirty="0">
                <a:solidFill>
                  <a:srgbClr val="043092"/>
                </a:solidFill>
                <a:latin typeface="Times New Roman"/>
                <a:cs typeface="Times New Roman"/>
              </a:rPr>
              <a:t>haftalık</a:t>
            </a:r>
            <a:r>
              <a:rPr sz="2000" spc="490" dirty="0">
                <a:solidFill>
                  <a:srgbClr val="043092"/>
                </a:solidFill>
                <a:latin typeface="Times New Roman"/>
                <a:cs typeface="Times New Roman"/>
              </a:rPr>
              <a:t> </a:t>
            </a:r>
            <a:r>
              <a:rPr sz="2000" dirty="0">
                <a:solidFill>
                  <a:srgbClr val="043092"/>
                </a:solidFill>
                <a:latin typeface="Times New Roman"/>
                <a:cs typeface="Times New Roman"/>
              </a:rPr>
              <a:t>ders</a:t>
            </a:r>
            <a:r>
              <a:rPr sz="2000" spc="495" dirty="0">
                <a:solidFill>
                  <a:srgbClr val="043092"/>
                </a:solidFill>
                <a:latin typeface="Times New Roman"/>
                <a:cs typeface="Times New Roman"/>
              </a:rPr>
              <a:t> </a:t>
            </a:r>
            <a:r>
              <a:rPr sz="2000" spc="-5" dirty="0">
                <a:solidFill>
                  <a:srgbClr val="043092"/>
                </a:solidFill>
                <a:latin typeface="Times New Roman"/>
                <a:cs typeface="Times New Roman"/>
              </a:rPr>
              <a:t>programında	</a:t>
            </a:r>
            <a:r>
              <a:rPr sz="2000" spc="-10" dirty="0">
                <a:solidFill>
                  <a:srgbClr val="043092"/>
                </a:solidFill>
                <a:latin typeface="Times New Roman"/>
                <a:cs typeface="Times New Roman"/>
              </a:rPr>
              <a:t>yer</a:t>
            </a:r>
            <a:r>
              <a:rPr sz="2000" spc="445" dirty="0">
                <a:solidFill>
                  <a:srgbClr val="043092"/>
                </a:solidFill>
                <a:latin typeface="Times New Roman"/>
                <a:cs typeface="Times New Roman"/>
              </a:rPr>
              <a:t> </a:t>
            </a:r>
            <a:r>
              <a:rPr sz="2000" spc="-5" dirty="0">
                <a:solidFill>
                  <a:srgbClr val="043092"/>
                </a:solidFill>
                <a:latin typeface="Times New Roman"/>
                <a:cs typeface="Times New Roman"/>
              </a:rPr>
              <a:t>alması</a:t>
            </a:r>
            <a:endParaRPr sz="2000">
              <a:latin typeface="Times New Roman"/>
              <a:cs typeface="Times New Roman"/>
            </a:endParaRPr>
          </a:p>
        </p:txBody>
      </p:sp>
      <p:sp>
        <p:nvSpPr>
          <p:cNvPr id="6" name="object 6"/>
          <p:cNvSpPr txBox="1"/>
          <p:nvPr/>
        </p:nvSpPr>
        <p:spPr>
          <a:xfrm>
            <a:off x="880668" y="2539745"/>
            <a:ext cx="7058025" cy="329565"/>
          </a:xfrm>
          <a:prstGeom prst="rect">
            <a:avLst/>
          </a:prstGeom>
        </p:spPr>
        <p:txBody>
          <a:bodyPr vert="horz" wrap="square" lIns="0" tIns="11430" rIns="0" bIns="0" rtlCol="0">
            <a:spAutoFit/>
          </a:bodyPr>
          <a:lstStyle/>
          <a:p>
            <a:pPr marL="12700">
              <a:lnSpc>
                <a:spcPct val="100000"/>
              </a:lnSpc>
              <a:spcBef>
                <a:spcPts val="90"/>
              </a:spcBef>
              <a:tabLst>
                <a:tab pos="6809105" algn="l"/>
              </a:tabLst>
            </a:pPr>
            <a:r>
              <a:rPr sz="2000" spc="5" dirty="0">
                <a:latin typeface="Times New Roman"/>
                <a:cs typeface="Times New Roman"/>
              </a:rPr>
              <a:t>B</a:t>
            </a:r>
            <a:r>
              <a:rPr sz="2000" spc="-5" dirty="0">
                <a:latin typeface="Times New Roman"/>
                <a:cs typeface="Times New Roman"/>
              </a:rPr>
              <a:t>u</a:t>
            </a:r>
            <a:r>
              <a:rPr sz="2000" dirty="0">
                <a:latin typeface="Times New Roman"/>
                <a:cs typeface="Times New Roman"/>
              </a:rPr>
              <a:t> </a:t>
            </a:r>
            <a:r>
              <a:rPr sz="2000" spc="-5" dirty="0">
                <a:latin typeface="Times New Roman"/>
                <a:cs typeface="Times New Roman"/>
              </a:rPr>
              <a:t> </a:t>
            </a:r>
            <a:r>
              <a:rPr sz="2000" spc="5" dirty="0">
                <a:latin typeface="Times New Roman"/>
                <a:cs typeface="Times New Roman"/>
              </a:rPr>
              <a:t>d</a:t>
            </a:r>
            <a:r>
              <a:rPr sz="2000" spc="-5" dirty="0">
                <a:latin typeface="Times New Roman"/>
                <a:cs typeface="Times New Roman"/>
              </a:rPr>
              <a:t>e</a:t>
            </a:r>
            <a:r>
              <a:rPr sz="2000" spc="5" dirty="0">
                <a:latin typeface="Times New Roman"/>
                <a:cs typeface="Times New Roman"/>
              </a:rPr>
              <a:t>r</a:t>
            </a:r>
            <a:r>
              <a:rPr sz="2000" spc="-5" dirty="0">
                <a:latin typeface="Times New Roman"/>
                <a:cs typeface="Times New Roman"/>
              </a:rPr>
              <a:t>s</a:t>
            </a:r>
            <a:r>
              <a:rPr sz="2000" dirty="0">
                <a:latin typeface="Times New Roman"/>
                <a:cs typeface="Times New Roman"/>
              </a:rPr>
              <a:t> </a:t>
            </a:r>
            <a:r>
              <a:rPr sz="2000" spc="-20" dirty="0">
                <a:latin typeface="Times New Roman"/>
                <a:cs typeface="Times New Roman"/>
              </a:rPr>
              <a:t> v</a:t>
            </a:r>
            <a:r>
              <a:rPr sz="2000" spc="-5" dirty="0">
                <a:latin typeface="Times New Roman"/>
                <a:cs typeface="Times New Roman"/>
              </a:rPr>
              <a:t>e</a:t>
            </a:r>
            <a:r>
              <a:rPr sz="2000" dirty="0">
                <a:latin typeface="Times New Roman"/>
                <a:cs typeface="Times New Roman"/>
              </a:rPr>
              <a:t> </a:t>
            </a:r>
            <a:r>
              <a:rPr sz="2000" spc="-15" dirty="0">
                <a:latin typeface="Times New Roman"/>
                <a:cs typeface="Times New Roman"/>
              </a:rPr>
              <a:t> </a:t>
            </a:r>
            <a:r>
              <a:rPr sz="2000" spc="-25" dirty="0">
                <a:latin typeface="Times New Roman"/>
                <a:cs typeface="Times New Roman"/>
              </a:rPr>
              <a:t>f</a:t>
            </a:r>
            <a:r>
              <a:rPr sz="2000" spc="-5" dirty="0">
                <a:latin typeface="Times New Roman"/>
                <a:cs typeface="Times New Roman"/>
              </a:rPr>
              <a:t>a</a:t>
            </a:r>
            <a:r>
              <a:rPr sz="2000" dirty="0">
                <a:latin typeface="Times New Roman"/>
                <a:cs typeface="Times New Roman"/>
              </a:rPr>
              <a:t>a</a:t>
            </a:r>
            <a:r>
              <a:rPr sz="2000" spc="-5" dirty="0">
                <a:latin typeface="Times New Roman"/>
                <a:cs typeface="Times New Roman"/>
              </a:rPr>
              <a:t>l</a:t>
            </a:r>
            <a:r>
              <a:rPr sz="2000" spc="10" dirty="0">
                <a:latin typeface="Times New Roman"/>
                <a:cs typeface="Times New Roman"/>
              </a:rPr>
              <a:t>i</a:t>
            </a:r>
            <a:r>
              <a:rPr sz="2000" spc="-45" dirty="0">
                <a:latin typeface="Times New Roman"/>
                <a:cs typeface="Times New Roman"/>
              </a:rPr>
              <a:t>y</a:t>
            </a:r>
            <a:r>
              <a:rPr sz="2000" spc="20" dirty="0">
                <a:latin typeface="Times New Roman"/>
                <a:cs typeface="Times New Roman"/>
              </a:rPr>
              <a:t>e</a:t>
            </a:r>
            <a:r>
              <a:rPr sz="2000" spc="-5" dirty="0">
                <a:latin typeface="Times New Roman"/>
                <a:cs typeface="Times New Roman"/>
              </a:rPr>
              <a:t>tle</a:t>
            </a:r>
            <a:r>
              <a:rPr sz="2000" dirty="0">
                <a:latin typeface="Times New Roman"/>
                <a:cs typeface="Times New Roman"/>
              </a:rPr>
              <a:t>r</a:t>
            </a:r>
            <a:r>
              <a:rPr sz="2000" spc="-5" dirty="0">
                <a:latin typeface="Times New Roman"/>
                <a:cs typeface="Times New Roman"/>
              </a:rPr>
              <a:t>in</a:t>
            </a:r>
            <a:r>
              <a:rPr sz="2000" dirty="0">
                <a:latin typeface="Times New Roman"/>
                <a:cs typeface="Times New Roman"/>
              </a:rPr>
              <a:t>	</a:t>
            </a:r>
            <a:r>
              <a:rPr sz="2000" spc="-20" dirty="0">
                <a:latin typeface="Times New Roman"/>
                <a:cs typeface="Times New Roman"/>
              </a:rPr>
              <a:t>ve</a:t>
            </a:r>
            <a:endParaRPr sz="2000" dirty="0">
              <a:latin typeface="Times New Roman"/>
              <a:cs typeface="Times New Roman"/>
            </a:endParaRPr>
          </a:p>
        </p:txBody>
      </p:sp>
      <p:sp>
        <p:nvSpPr>
          <p:cNvPr id="7" name="object 7"/>
          <p:cNvSpPr txBox="1"/>
          <p:nvPr/>
        </p:nvSpPr>
        <p:spPr>
          <a:xfrm>
            <a:off x="8052561" y="2576829"/>
            <a:ext cx="537210" cy="289560"/>
          </a:xfrm>
          <a:prstGeom prst="rect">
            <a:avLst/>
          </a:prstGeom>
          <a:solidFill>
            <a:srgbClr val="FFFF00"/>
          </a:solidFill>
        </p:spPr>
        <p:txBody>
          <a:bodyPr vert="horz" wrap="square" lIns="0" tIns="0" rIns="0" bIns="0" rtlCol="0">
            <a:spAutoFit/>
          </a:bodyPr>
          <a:lstStyle/>
          <a:p>
            <a:pPr>
              <a:lnSpc>
                <a:spcPts val="2200"/>
              </a:lnSpc>
            </a:pPr>
            <a:r>
              <a:rPr sz="2000" dirty="0">
                <a:solidFill>
                  <a:srgbClr val="043092"/>
                </a:solidFill>
                <a:latin typeface="Times New Roman"/>
                <a:cs typeface="Times New Roman"/>
              </a:rPr>
              <a:t>f</a:t>
            </a:r>
            <a:r>
              <a:rPr sz="2000" spc="-5" dirty="0">
                <a:solidFill>
                  <a:srgbClr val="043092"/>
                </a:solidFill>
                <a:latin typeface="Times New Roman"/>
                <a:cs typeface="Times New Roman"/>
              </a:rPr>
              <a:t>iilen</a:t>
            </a:r>
            <a:endParaRPr sz="2000">
              <a:latin typeface="Times New Roman"/>
              <a:cs typeface="Times New Roman"/>
            </a:endParaRPr>
          </a:p>
        </p:txBody>
      </p:sp>
      <p:sp>
        <p:nvSpPr>
          <p:cNvPr id="8" name="object 8"/>
          <p:cNvSpPr txBox="1"/>
          <p:nvPr/>
        </p:nvSpPr>
        <p:spPr>
          <a:xfrm>
            <a:off x="893368" y="2881566"/>
            <a:ext cx="982344" cy="290195"/>
          </a:xfrm>
          <a:prstGeom prst="rect">
            <a:avLst/>
          </a:prstGeom>
          <a:solidFill>
            <a:srgbClr val="FFFF00"/>
          </a:solidFill>
        </p:spPr>
        <p:txBody>
          <a:bodyPr vert="horz" wrap="square" lIns="0" tIns="0" rIns="0" bIns="0" rtlCol="0">
            <a:spAutoFit/>
          </a:bodyPr>
          <a:lstStyle/>
          <a:p>
            <a:pPr>
              <a:lnSpc>
                <a:spcPts val="2205"/>
              </a:lnSpc>
            </a:pPr>
            <a:r>
              <a:rPr sz="2000" spc="-20" dirty="0">
                <a:latin typeface="Times New Roman"/>
                <a:cs typeface="Times New Roman"/>
              </a:rPr>
              <a:t>y</a:t>
            </a:r>
            <a:r>
              <a:rPr sz="2000" spc="-5" dirty="0">
                <a:latin typeface="Times New Roman"/>
                <a:cs typeface="Times New Roman"/>
              </a:rPr>
              <a:t>a</a:t>
            </a:r>
            <a:r>
              <a:rPr sz="2000" spc="5" dirty="0">
                <a:latin typeface="Times New Roman"/>
                <a:cs typeface="Times New Roman"/>
              </a:rPr>
              <a:t>p</a:t>
            </a:r>
            <a:r>
              <a:rPr sz="2000" spc="-5" dirty="0">
                <a:latin typeface="Times New Roman"/>
                <a:cs typeface="Times New Roman"/>
              </a:rPr>
              <a:t>ı</a:t>
            </a:r>
            <a:r>
              <a:rPr sz="2000" spc="10" dirty="0">
                <a:latin typeface="Times New Roman"/>
                <a:cs typeface="Times New Roman"/>
              </a:rPr>
              <a:t>l</a:t>
            </a:r>
            <a:r>
              <a:rPr sz="2000" spc="-50" dirty="0">
                <a:latin typeface="Times New Roman"/>
                <a:cs typeface="Times New Roman"/>
              </a:rPr>
              <a:t>m</a:t>
            </a:r>
            <a:r>
              <a:rPr sz="2000" spc="20" dirty="0">
                <a:latin typeface="Times New Roman"/>
                <a:cs typeface="Times New Roman"/>
              </a:rPr>
              <a:t>a</a:t>
            </a:r>
            <a:r>
              <a:rPr sz="2000" spc="-15" dirty="0">
                <a:latin typeface="Times New Roman"/>
                <a:cs typeface="Times New Roman"/>
              </a:rPr>
              <a:t>s</a:t>
            </a:r>
            <a:r>
              <a:rPr sz="2000" spc="-5" dirty="0">
                <a:latin typeface="Times New Roman"/>
                <a:cs typeface="Times New Roman"/>
              </a:rPr>
              <a:t>ı</a:t>
            </a:r>
            <a:endParaRPr sz="2000" dirty="0">
              <a:latin typeface="Times New Roman"/>
              <a:cs typeface="Times New Roman"/>
            </a:endParaRPr>
          </a:p>
        </p:txBody>
      </p:sp>
      <p:sp>
        <p:nvSpPr>
          <p:cNvPr id="9" name="object 9"/>
          <p:cNvSpPr txBox="1"/>
          <p:nvPr/>
        </p:nvSpPr>
        <p:spPr>
          <a:xfrm>
            <a:off x="2747136" y="2881566"/>
            <a:ext cx="1616075" cy="290195"/>
          </a:xfrm>
          <a:prstGeom prst="rect">
            <a:avLst/>
          </a:prstGeom>
          <a:solidFill>
            <a:srgbClr val="FFFF00"/>
          </a:solidFill>
        </p:spPr>
        <p:txBody>
          <a:bodyPr vert="horz" wrap="square" lIns="0" tIns="0" rIns="0" bIns="0" rtlCol="0">
            <a:spAutoFit/>
          </a:bodyPr>
          <a:lstStyle/>
          <a:p>
            <a:pPr>
              <a:lnSpc>
                <a:spcPts val="2205"/>
              </a:lnSpc>
            </a:pPr>
            <a:r>
              <a:rPr sz="2000" spc="-5" dirty="0">
                <a:solidFill>
                  <a:srgbClr val="043092"/>
                </a:solidFill>
                <a:latin typeface="Times New Roman"/>
                <a:cs typeface="Times New Roman"/>
              </a:rPr>
              <a:t>en</a:t>
            </a:r>
            <a:r>
              <a:rPr sz="2000" spc="-25" dirty="0">
                <a:solidFill>
                  <a:srgbClr val="043092"/>
                </a:solidFill>
                <a:latin typeface="Times New Roman"/>
                <a:cs typeface="Times New Roman"/>
              </a:rPr>
              <a:t> </a:t>
            </a:r>
            <a:r>
              <a:rPr sz="2000" spc="-5" dirty="0">
                <a:solidFill>
                  <a:srgbClr val="043092"/>
                </a:solidFill>
                <a:latin typeface="Times New Roman"/>
                <a:cs typeface="Times New Roman"/>
              </a:rPr>
              <a:t>çok</a:t>
            </a:r>
            <a:r>
              <a:rPr sz="2000" spc="-45" dirty="0">
                <a:solidFill>
                  <a:srgbClr val="043092"/>
                </a:solidFill>
                <a:latin typeface="Times New Roman"/>
                <a:cs typeface="Times New Roman"/>
              </a:rPr>
              <a:t> </a:t>
            </a:r>
            <a:r>
              <a:rPr sz="2000" dirty="0">
                <a:solidFill>
                  <a:srgbClr val="043092"/>
                </a:solidFill>
                <a:latin typeface="Times New Roman"/>
                <a:cs typeface="Times New Roman"/>
              </a:rPr>
              <a:t>20</a:t>
            </a:r>
            <a:r>
              <a:rPr sz="2000" spc="-25" dirty="0">
                <a:solidFill>
                  <a:srgbClr val="043092"/>
                </a:solidFill>
                <a:latin typeface="Times New Roman"/>
                <a:cs typeface="Times New Roman"/>
              </a:rPr>
              <a:t> </a:t>
            </a:r>
            <a:r>
              <a:rPr sz="2000" spc="-5" dirty="0">
                <a:solidFill>
                  <a:srgbClr val="043092"/>
                </a:solidFill>
                <a:latin typeface="Times New Roman"/>
                <a:cs typeface="Times New Roman"/>
              </a:rPr>
              <a:t>saate</a:t>
            </a:r>
            <a:endParaRPr sz="2000">
              <a:latin typeface="Times New Roman"/>
              <a:cs typeface="Times New Roman"/>
            </a:endParaRPr>
          </a:p>
        </p:txBody>
      </p:sp>
      <p:sp>
        <p:nvSpPr>
          <p:cNvPr id="10" name="object 10"/>
          <p:cNvSpPr txBox="1"/>
          <p:nvPr/>
        </p:nvSpPr>
        <p:spPr>
          <a:xfrm>
            <a:off x="1875129" y="2844800"/>
            <a:ext cx="3128010" cy="329565"/>
          </a:xfrm>
          <a:prstGeom prst="rect">
            <a:avLst/>
          </a:prstGeom>
        </p:spPr>
        <p:txBody>
          <a:bodyPr vert="horz" wrap="square" lIns="0" tIns="11430" rIns="0" bIns="0" rtlCol="0">
            <a:spAutoFit/>
          </a:bodyPr>
          <a:lstStyle/>
          <a:p>
            <a:pPr marL="60960">
              <a:lnSpc>
                <a:spcPct val="100000"/>
              </a:lnSpc>
              <a:spcBef>
                <a:spcPts val="90"/>
              </a:spcBef>
              <a:tabLst>
                <a:tab pos="2487930" algn="l"/>
              </a:tabLst>
            </a:pPr>
            <a:r>
              <a:rPr sz="2000" spc="-15" dirty="0">
                <a:latin typeface="Times New Roman"/>
                <a:cs typeface="Times New Roman"/>
              </a:rPr>
              <a:t>ş</a:t>
            </a:r>
            <a:r>
              <a:rPr sz="2000" spc="-5" dirty="0">
                <a:latin typeface="Times New Roman"/>
                <a:cs typeface="Times New Roman"/>
              </a:rPr>
              <a:t>a</a:t>
            </a:r>
            <a:r>
              <a:rPr sz="2000" spc="5" dirty="0">
                <a:latin typeface="Times New Roman"/>
                <a:cs typeface="Times New Roman"/>
              </a:rPr>
              <a:t>r</a:t>
            </a:r>
            <a:r>
              <a:rPr sz="2000" spc="-5" dirty="0">
                <a:latin typeface="Times New Roman"/>
                <a:cs typeface="Times New Roman"/>
              </a:rPr>
              <a:t>t</a:t>
            </a:r>
            <a:r>
              <a:rPr sz="2000" spc="10" dirty="0">
                <a:latin typeface="Times New Roman"/>
                <a:cs typeface="Times New Roman"/>
              </a:rPr>
              <a:t>ı</a:t>
            </a:r>
            <a:r>
              <a:rPr sz="2000" spc="-20" dirty="0">
                <a:latin typeface="Times New Roman"/>
                <a:cs typeface="Times New Roman"/>
              </a:rPr>
              <a:t>y</a:t>
            </a:r>
            <a:r>
              <a:rPr sz="2000" spc="-5" dirty="0">
                <a:latin typeface="Times New Roman"/>
                <a:cs typeface="Times New Roman"/>
              </a:rPr>
              <a:t>la</a:t>
            </a:r>
            <a:r>
              <a:rPr sz="2000" dirty="0">
                <a:latin typeface="Times New Roman"/>
                <a:cs typeface="Times New Roman"/>
              </a:rPr>
              <a:t>	</a:t>
            </a:r>
            <a:r>
              <a:rPr sz="2000" spc="-20" dirty="0">
                <a:latin typeface="Times New Roman"/>
                <a:cs typeface="Times New Roman"/>
              </a:rPr>
              <a:t>k</a:t>
            </a:r>
            <a:r>
              <a:rPr sz="2000" spc="-5" dirty="0">
                <a:latin typeface="Times New Roman"/>
                <a:cs typeface="Times New Roman"/>
              </a:rPr>
              <a:t>a</a:t>
            </a:r>
            <a:r>
              <a:rPr sz="2000" spc="5" dirty="0">
                <a:latin typeface="Times New Roman"/>
                <a:cs typeface="Times New Roman"/>
              </a:rPr>
              <a:t>d</a:t>
            </a:r>
            <a:r>
              <a:rPr sz="2000" spc="-5" dirty="0">
                <a:latin typeface="Times New Roman"/>
                <a:cs typeface="Times New Roman"/>
              </a:rPr>
              <a:t>a</a:t>
            </a:r>
            <a:r>
              <a:rPr sz="2000" spc="5" dirty="0">
                <a:latin typeface="Times New Roman"/>
                <a:cs typeface="Times New Roman"/>
              </a:rPr>
              <a:t>r</a:t>
            </a:r>
            <a:r>
              <a:rPr sz="2000" spc="-5" dirty="0">
                <a:latin typeface="Times New Roman"/>
                <a:cs typeface="Times New Roman"/>
              </a:rPr>
              <a:t>,</a:t>
            </a:r>
            <a:endParaRPr sz="2000" dirty="0">
              <a:latin typeface="Times New Roman"/>
              <a:cs typeface="Times New Roman"/>
            </a:endParaRPr>
          </a:p>
        </p:txBody>
      </p:sp>
      <p:sp>
        <p:nvSpPr>
          <p:cNvPr id="11" name="object 11"/>
          <p:cNvSpPr txBox="1"/>
          <p:nvPr/>
        </p:nvSpPr>
        <p:spPr>
          <a:xfrm>
            <a:off x="618540" y="3298952"/>
            <a:ext cx="14859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CC9900"/>
                </a:solidFill>
                <a:latin typeface="Wingdings"/>
                <a:cs typeface="Wingdings"/>
              </a:rPr>
              <a:t></a:t>
            </a:r>
            <a:endParaRPr sz="1300">
              <a:latin typeface="Wingdings"/>
              <a:cs typeface="Wingdings"/>
            </a:endParaRPr>
          </a:p>
        </p:txBody>
      </p:sp>
      <p:sp>
        <p:nvSpPr>
          <p:cNvPr id="12" name="object 12"/>
          <p:cNvSpPr txBox="1"/>
          <p:nvPr/>
        </p:nvSpPr>
        <p:spPr>
          <a:xfrm>
            <a:off x="893368" y="3244595"/>
            <a:ext cx="3299460" cy="292735"/>
          </a:xfrm>
          <a:prstGeom prst="rect">
            <a:avLst/>
          </a:prstGeom>
          <a:solidFill>
            <a:srgbClr val="FFFF00"/>
          </a:solidFill>
        </p:spPr>
        <p:txBody>
          <a:bodyPr vert="horz" wrap="square" lIns="0" tIns="0" rIns="0" bIns="0" rtlCol="0">
            <a:spAutoFit/>
          </a:bodyPr>
          <a:lstStyle/>
          <a:p>
            <a:pPr>
              <a:lnSpc>
                <a:spcPts val="2225"/>
              </a:lnSpc>
            </a:pPr>
            <a:r>
              <a:rPr sz="2000" spc="-10" dirty="0">
                <a:latin typeface="Times New Roman"/>
                <a:cs typeface="Times New Roman"/>
              </a:rPr>
              <a:t>İkinci</a:t>
            </a:r>
            <a:r>
              <a:rPr sz="2000" spc="-20" dirty="0">
                <a:solidFill>
                  <a:srgbClr val="043092"/>
                </a:solidFill>
                <a:latin typeface="Times New Roman"/>
                <a:cs typeface="Times New Roman"/>
              </a:rPr>
              <a:t> </a:t>
            </a:r>
            <a:r>
              <a:rPr sz="2000" spc="-5" dirty="0">
                <a:latin typeface="Times New Roman"/>
                <a:cs typeface="Times New Roman"/>
              </a:rPr>
              <a:t>öğretimde</a:t>
            </a:r>
            <a:r>
              <a:rPr sz="2000" spc="10" dirty="0">
                <a:solidFill>
                  <a:srgbClr val="043092"/>
                </a:solidFill>
                <a:latin typeface="Times New Roman"/>
                <a:cs typeface="Times New Roman"/>
              </a:rPr>
              <a:t> </a:t>
            </a:r>
            <a:r>
              <a:rPr sz="2000" spc="-5" dirty="0">
                <a:latin typeface="Times New Roman"/>
                <a:cs typeface="Times New Roman"/>
              </a:rPr>
              <a:t>en</a:t>
            </a:r>
            <a:r>
              <a:rPr sz="2000" spc="-10" dirty="0">
                <a:latin typeface="Times New Roman"/>
                <a:cs typeface="Times New Roman"/>
              </a:rPr>
              <a:t> </a:t>
            </a:r>
            <a:r>
              <a:rPr sz="2000" spc="5" dirty="0">
                <a:latin typeface="Times New Roman"/>
                <a:cs typeface="Times New Roman"/>
              </a:rPr>
              <a:t>çok</a:t>
            </a:r>
            <a:r>
              <a:rPr sz="2000" spc="-10" dirty="0">
                <a:latin typeface="Times New Roman"/>
                <a:cs typeface="Times New Roman"/>
              </a:rPr>
              <a:t> </a:t>
            </a:r>
            <a:r>
              <a:rPr sz="2000" dirty="0">
                <a:latin typeface="Times New Roman"/>
                <a:cs typeface="Times New Roman"/>
              </a:rPr>
              <a:t>10</a:t>
            </a:r>
            <a:r>
              <a:rPr sz="2000" spc="10" dirty="0">
                <a:latin typeface="Times New Roman"/>
                <a:cs typeface="Times New Roman"/>
              </a:rPr>
              <a:t> </a:t>
            </a:r>
            <a:r>
              <a:rPr sz="2000" spc="-10" dirty="0">
                <a:latin typeface="Times New Roman"/>
                <a:cs typeface="Times New Roman"/>
              </a:rPr>
              <a:t>saate</a:t>
            </a:r>
            <a:endParaRPr sz="2000" dirty="0">
              <a:latin typeface="Times New Roman"/>
              <a:cs typeface="Times New Roman"/>
            </a:endParaRPr>
          </a:p>
        </p:txBody>
      </p:sp>
      <p:sp>
        <p:nvSpPr>
          <p:cNvPr id="13" name="object 13"/>
          <p:cNvSpPr txBox="1"/>
          <p:nvPr/>
        </p:nvSpPr>
        <p:spPr>
          <a:xfrm>
            <a:off x="4243832" y="3210560"/>
            <a:ext cx="652145" cy="329565"/>
          </a:xfrm>
          <a:prstGeom prst="rect">
            <a:avLst/>
          </a:prstGeom>
        </p:spPr>
        <p:txBody>
          <a:bodyPr vert="horz" wrap="square" lIns="0" tIns="11430" rIns="0" bIns="0" rtlCol="0">
            <a:spAutoFit/>
          </a:bodyPr>
          <a:lstStyle/>
          <a:p>
            <a:pPr marL="12700">
              <a:lnSpc>
                <a:spcPct val="100000"/>
              </a:lnSpc>
              <a:spcBef>
                <a:spcPts val="90"/>
              </a:spcBef>
            </a:pPr>
            <a:r>
              <a:rPr sz="2000" spc="-20" dirty="0">
                <a:latin typeface="Times New Roman"/>
                <a:cs typeface="Times New Roman"/>
              </a:rPr>
              <a:t>k</a:t>
            </a:r>
            <a:r>
              <a:rPr sz="2000" spc="-5" dirty="0">
                <a:latin typeface="Times New Roman"/>
                <a:cs typeface="Times New Roman"/>
              </a:rPr>
              <a:t>a</a:t>
            </a:r>
            <a:r>
              <a:rPr sz="2000" spc="5" dirty="0">
                <a:latin typeface="Times New Roman"/>
                <a:cs typeface="Times New Roman"/>
              </a:rPr>
              <a:t>d</a:t>
            </a:r>
            <a:r>
              <a:rPr sz="2000" spc="-5" dirty="0">
                <a:latin typeface="Times New Roman"/>
                <a:cs typeface="Times New Roman"/>
              </a:rPr>
              <a:t>a</a:t>
            </a:r>
            <a:r>
              <a:rPr sz="2000" spc="5" dirty="0">
                <a:latin typeface="Times New Roman"/>
                <a:cs typeface="Times New Roman"/>
              </a:rPr>
              <a:t>r</a:t>
            </a:r>
            <a:r>
              <a:rPr sz="2000" spc="-5" dirty="0">
                <a:latin typeface="Times New Roman"/>
                <a:cs typeface="Times New Roman"/>
              </a:rPr>
              <a:t>,</a:t>
            </a:r>
            <a:endParaRPr sz="2000" dirty="0">
              <a:latin typeface="Times New Roman"/>
              <a:cs typeface="Times New Roman"/>
            </a:endParaRPr>
          </a:p>
        </p:txBody>
      </p:sp>
      <p:sp>
        <p:nvSpPr>
          <p:cNvPr id="14" name="object 14"/>
          <p:cNvSpPr txBox="1"/>
          <p:nvPr/>
        </p:nvSpPr>
        <p:spPr>
          <a:xfrm>
            <a:off x="618540" y="3664965"/>
            <a:ext cx="14859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CC9900"/>
                </a:solidFill>
                <a:latin typeface="Wingdings"/>
                <a:cs typeface="Wingdings"/>
              </a:rPr>
              <a:t></a:t>
            </a:r>
            <a:endParaRPr sz="1300">
              <a:latin typeface="Wingdings"/>
              <a:cs typeface="Wingdings"/>
            </a:endParaRPr>
          </a:p>
        </p:txBody>
      </p:sp>
      <p:sp>
        <p:nvSpPr>
          <p:cNvPr id="15" name="object 15"/>
          <p:cNvSpPr txBox="1"/>
          <p:nvPr/>
        </p:nvSpPr>
        <p:spPr>
          <a:xfrm>
            <a:off x="893368" y="3610609"/>
            <a:ext cx="3415029" cy="292735"/>
          </a:xfrm>
          <a:prstGeom prst="rect">
            <a:avLst/>
          </a:prstGeom>
          <a:solidFill>
            <a:srgbClr val="FFFF00"/>
          </a:solidFill>
        </p:spPr>
        <p:txBody>
          <a:bodyPr vert="horz" wrap="square" lIns="0" tIns="0" rIns="0" bIns="0" rtlCol="0">
            <a:spAutoFit/>
          </a:bodyPr>
          <a:lstStyle/>
          <a:p>
            <a:pPr>
              <a:lnSpc>
                <a:spcPts val="2225"/>
              </a:lnSpc>
            </a:pPr>
            <a:r>
              <a:rPr sz="2000" spc="-5" dirty="0">
                <a:latin typeface="Times New Roman"/>
                <a:cs typeface="Times New Roman"/>
              </a:rPr>
              <a:t>Uzaktan</a:t>
            </a:r>
            <a:r>
              <a:rPr sz="2000" spc="-30" dirty="0">
                <a:latin typeface="Times New Roman"/>
                <a:cs typeface="Times New Roman"/>
              </a:rPr>
              <a:t> </a:t>
            </a:r>
            <a:r>
              <a:rPr sz="2000" spc="-5" dirty="0">
                <a:latin typeface="Times New Roman"/>
                <a:cs typeface="Times New Roman"/>
              </a:rPr>
              <a:t>eğitimde</a:t>
            </a:r>
            <a:r>
              <a:rPr sz="2000" spc="15" dirty="0">
                <a:latin typeface="Times New Roman"/>
                <a:cs typeface="Times New Roman"/>
              </a:rPr>
              <a:t> </a:t>
            </a:r>
            <a:r>
              <a:rPr sz="2000" spc="5" dirty="0">
                <a:latin typeface="Times New Roman"/>
                <a:cs typeface="Times New Roman"/>
              </a:rPr>
              <a:t>en</a:t>
            </a:r>
            <a:r>
              <a:rPr sz="2000" spc="-15" dirty="0">
                <a:latin typeface="Times New Roman"/>
                <a:cs typeface="Times New Roman"/>
              </a:rPr>
              <a:t> </a:t>
            </a:r>
            <a:r>
              <a:rPr sz="2000" spc="-5" dirty="0">
                <a:latin typeface="Times New Roman"/>
                <a:cs typeface="Times New Roman"/>
              </a:rPr>
              <a:t>çok</a:t>
            </a:r>
            <a:r>
              <a:rPr sz="2000" spc="-25" dirty="0">
                <a:latin typeface="Times New Roman"/>
                <a:cs typeface="Times New Roman"/>
              </a:rPr>
              <a:t> </a:t>
            </a:r>
            <a:r>
              <a:rPr sz="2000" dirty="0">
                <a:latin typeface="Times New Roman"/>
                <a:cs typeface="Times New Roman"/>
              </a:rPr>
              <a:t>10</a:t>
            </a:r>
            <a:r>
              <a:rPr sz="2000" spc="15" dirty="0">
                <a:latin typeface="Times New Roman"/>
                <a:cs typeface="Times New Roman"/>
              </a:rPr>
              <a:t> </a:t>
            </a:r>
            <a:r>
              <a:rPr sz="2000" spc="-5" dirty="0">
                <a:latin typeface="Times New Roman"/>
                <a:cs typeface="Times New Roman"/>
              </a:rPr>
              <a:t>saate</a:t>
            </a:r>
            <a:endParaRPr sz="2000" dirty="0">
              <a:latin typeface="Times New Roman"/>
              <a:cs typeface="Times New Roman"/>
            </a:endParaRPr>
          </a:p>
        </p:txBody>
      </p:sp>
      <p:sp>
        <p:nvSpPr>
          <p:cNvPr id="16" name="object 16"/>
          <p:cNvSpPr txBox="1"/>
          <p:nvPr/>
        </p:nvSpPr>
        <p:spPr>
          <a:xfrm>
            <a:off x="4359655" y="3576573"/>
            <a:ext cx="2725420" cy="329565"/>
          </a:xfrm>
          <a:prstGeom prst="rect">
            <a:avLst/>
          </a:prstGeom>
        </p:spPr>
        <p:txBody>
          <a:bodyPr vert="horz" wrap="square" lIns="0" tIns="11430" rIns="0" bIns="0" rtlCol="0">
            <a:spAutoFit/>
          </a:bodyPr>
          <a:lstStyle/>
          <a:p>
            <a:pPr marL="12700">
              <a:lnSpc>
                <a:spcPct val="100000"/>
              </a:lnSpc>
              <a:spcBef>
                <a:spcPts val="90"/>
              </a:spcBef>
            </a:pPr>
            <a:r>
              <a:rPr sz="2000" spc="-5" dirty="0">
                <a:latin typeface="Times New Roman"/>
                <a:cs typeface="Times New Roman"/>
              </a:rPr>
              <a:t>kadar ek</a:t>
            </a:r>
            <a:r>
              <a:rPr sz="2000" spc="-20" dirty="0">
                <a:latin typeface="Times New Roman"/>
                <a:cs typeface="Times New Roman"/>
              </a:rPr>
              <a:t> </a:t>
            </a:r>
            <a:r>
              <a:rPr sz="2000" dirty="0">
                <a:latin typeface="Times New Roman"/>
                <a:cs typeface="Times New Roman"/>
              </a:rPr>
              <a:t>ders</a:t>
            </a:r>
            <a:r>
              <a:rPr sz="2000" spc="-40" dirty="0">
                <a:latin typeface="Times New Roman"/>
                <a:cs typeface="Times New Roman"/>
              </a:rPr>
              <a:t> </a:t>
            </a:r>
            <a:r>
              <a:rPr sz="2000" spc="-5" dirty="0">
                <a:latin typeface="Times New Roman"/>
                <a:cs typeface="Times New Roman"/>
              </a:rPr>
              <a:t>ücreti</a:t>
            </a:r>
            <a:r>
              <a:rPr sz="2000" spc="-30" dirty="0">
                <a:latin typeface="Times New Roman"/>
                <a:cs typeface="Times New Roman"/>
              </a:rPr>
              <a:t> </a:t>
            </a:r>
            <a:r>
              <a:rPr sz="2000" spc="-5" dirty="0">
                <a:latin typeface="Times New Roman"/>
                <a:cs typeface="Times New Roman"/>
              </a:rPr>
              <a:t>ödenir</a:t>
            </a:r>
            <a:endParaRPr sz="2000" dirty="0">
              <a:latin typeface="Times New Roman"/>
              <a:cs typeface="Times New Roman"/>
            </a:endParaRPr>
          </a:p>
        </p:txBody>
      </p:sp>
      <p:sp>
        <p:nvSpPr>
          <p:cNvPr id="17" name="object 17"/>
          <p:cNvSpPr txBox="1"/>
          <p:nvPr/>
        </p:nvSpPr>
        <p:spPr>
          <a:xfrm>
            <a:off x="536244" y="4311522"/>
            <a:ext cx="8071484" cy="1235075"/>
          </a:xfrm>
          <a:prstGeom prst="rect">
            <a:avLst/>
          </a:prstGeom>
        </p:spPr>
        <p:txBody>
          <a:bodyPr vert="horz" wrap="square" lIns="0" tIns="14604" rIns="0" bIns="0" rtlCol="0">
            <a:spAutoFit/>
          </a:bodyPr>
          <a:lstStyle/>
          <a:p>
            <a:pPr marL="12700" marR="5080" indent="365760" algn="just">
              <a:lnSpc>
                <a:spcPct val="99000"/>
              </a:lnSpc>
              <a:spcBef>
                <a:spcPts val="114"/>
              </a:spcBef>
            </a:pPr>
            <a:r>
              <a:rPr sz="2000" spc="-5" dirty="0">
                <a:latin typeface="Times New Roman"/>
                <a:cs typeface="Times New Roman"/>
              </a:rPr>
              <a:t>Haftalık</a:t>
            </a:r>
            <a:r>
              <a:rPr sz="2000" dirty="0">
                <a:latin typeface="Times New Roman"/>
                <a:cs typeface="Times New Roman"/>
              </a:rPr>
              <a:t> ders</a:t>
            </a:r>
            <a:r>
              <a:rPr sz="2000" spc="5" dirty="0">
                <a:latin typeface="Times New Roman"/>
                <a:cs typeface="Times New Roman"/>
              </a:rPr>
              <a:t> </a:t>
            </a:r>
            <a:r>
              <a:rPr sz="2000" spc="-10" dirty="0">
                <a:latin typeface="Times New Roman"/>
                <a:cs typeface="Times New Roman"/>
              </a:rPr>
              <a:t>yükünün</a:t>
            </a:r>
            <a:r>
              <a:rPr sz="2000" spc="-5" dirty="0">
                <a:latin typeface="Times New Roman"/>
                <a:cs typeface="Times New Roman"/>
              </a:rPr>
              <a:t> tamamlanmasında</a:t>
            </a:r>
            <a:r>
              <a:rPr sz="2000" dirty="0">
                <a:latin typeface="Times New Roman"/>
                <a:cs typeface="Times New Roman"/>
              </a:rPr>
              <a:t> </a:t>
            </a:r>
            <a:r>
              <a:rPr sz="2000" spc="-15" dirty="0">
                <a:latin typeface="Times New Roman"/>
                <a:cs typeface="Times New Roman"/>
              </a:rPr>
              <a:t>ve</a:t>
            </a:r>
            <a:r>
              <a:rPr sz="2000" spc="-10" dirty="0">
                <a:latin typeface="Times New Roman"/>
                <a:cs typeface="Times New Roman"/>
              </a:rPr>
              <a:t> </a:t>
            </a:r>
            <a:r>
              <a:rPr sz="2000" spc="-5" dirty="0">
                <a:latin typeface="Times New Roman"/>
                <a:cs typeface="Times New Roman"/>
              </a:rPr>
              <a:t>ek</a:t>
            </a:r>
            <a:r>
              <a:rPr sz="2000" dirty="0">
                <a:latin typeface="Times New Roman"/>
                <a:cs typeface="Times New Roman"/>
              </a:rPr>
              <a:t> ders</a:t>
            </a:r>
            <a:r>
              <a:rPr sz="2000" spc="5" dirty="0">
                <a:latin typeface="Times New Roman"/>
                <a:cs typeface="Times New Roman"/>
              </a:rPr>
              <a:t> </a:t>
            </a:r>
            <a:r>
              <a:rPr sz="2000" spc="-10" dirty="0">
                <a:latin typeface="Times New Roman"/>
                <a:cs typeface="Times New Roman"/>
              </a:rPr>
              <a:t>ücretinin </a:t>
            </a:r>
            <a:r>
              <a:rPr sz="2000" spc="-5" dirty="0">
                <a:latin typeface="Times New Roman"/>
                <a:cs typeface="Times New Roman"/>
              </a:rPr>
              <a:t> hesaplanmasında </a:t>
            </a:r>
            <a:r>
              <a:rPr sz="2000" spc="-10" dirty="0">
                <a:latin typeface="Times New Roman"/>
                <a:cs typeface="Times New Roman"/>
              </a:rPr>
              <a:t>öncelikle normal </a:t>
            </a:r>
            <a:r>
              <a:rPr sz="2000" spc="-5" dirty="0">
                <a:latin typeface="Times New Roman"/>
                <a:cs typeface="Times New Roman"/>
              </a:rPr>
              <a:t>örgün öğretimde verilen teorik dersler </a:t>
            </a:r>
            <a:r>
              <a:rPr sz="2000" dirty="0">
                <a:latin typeface="Times New Roman"/>
                <a:cs typeface="Times New Roman"/>
              </a:rPr>
              <a:t>ve </a:t>
            </a:r>
            <a:r>
              <a:rPr sz="2000" spc="5" dirty="0">
                <a:latin typeface="Times New Roman"/>
                <a:cs typeface="Times New Roman"/>
              </a:rPr>
              <a:t> </a:t>
            </a:r>
            <a:r>
              <a:rPr sz="2000" spc="-5" dirty="0">
                <a:latin typeface="Times New Roman"/>
                <a:cs typeface="Times New Roman"/>
              </a:rPr>
              <a:t>diğer </a:t>
            </a:r>
            <a:r>
              <a:rPr sz="2000" spc="-10" dirty="0">
                <a:latin typeface="Times New Roman"/>
                <a:cs typeface="Times New Roman"/>
              </a:rPr>
              <a:t>faaliyetler, </a:t>
            </a:r>
            <a:r>
              <a:rPr sz="2000" spc="-5" dirty="0">
                <a:latin typeface="Times New Roman"/>
                <a:cs typeface="Times New Roman"/>
              </a:rPr>
              <a:t>daha </a:t>
            </a:r>
            <a:r>
              <a:rPr sz="2000" spc="-10" dirty="0">
                <a:latin typeface="Times New Roman"/>
                <a:cs typeface="Times New Roman"/>
              </a:rPr>
              <a:t>sonra </a:t>
            </a:r>
            <a:r>
              <a:rPr sz="2000" spc="-5" dirty="0">
                <a:latin typeface="Times New Roman"/>
                <a:cs typeface="Times New Roman"/>
              </a:rPr>
              <a:t>ikinci öğretimde verilen teorik dersler </a:t>
            </a:r>
            <a:r>
              <a:rPr sz="2000" spc="-15" dirty="0">
                <a:latin typeface="Times New Roman"/>
                <a:cs typeface="Times New Roman"/>
              </a:rPr>
              <a:t>ve </a:t>
            </a:r>
            <a:r>
              <a:rPr sz="2000" spc="-5" dirty="0">
                <a:latin typeface="Times New Roman"/>
                <a:cs typeface="Times New Roman"/>
              </a:rPr>
              <a:t>diğer </a:t>
            </a:r>
            <a:r>
              <a:rPr sz="2000" dirty="0">
                <a:latin typeface="Times New Roman"/>
                <a:cs typeface="Times New Roman"/>
              </a:rPr>
              <a:t> </a:t>
            </a:r>
            <a:r>
              <a:rPr sz="2000" spc="-5" dirty="0">
                <a:latin typeface="Times New Roman"/>
                <a:cs typeface="Times New Roman"/>
              </a:rPr>
              <a:t>faaliyetler</a:t>
            </a:r>
            <a:r>
              <a:rPr sz="2000" spc="5" dirty="0">
                <a:latin typeface="Times New Roman"/>
                <a:cs typeface="Times New Roman"/>
              </a:rPr>
              <a:t> </a:t>
            </a:r>
            <a:r>
              <a:rPr sz="2000" spc="-5" dirty="0">
                <a:latin typeface="Times New Roman"/>
                <a:cs typeface="Times New Roman"/>
              </a:rPr>
              <a:t>dikkate</a:t>
            </a:r>
            <a:r>
              <a:rPr sz="2000" spc="25" dirty="0">
                <a:latin typeface="Times New Roman"/>
                <a:cs typeface="Times New Roman"/>
              </a:rPr>
              <a:t> </a:t>
            </a:r>
            <a:r>
              <a:rPr sz="2000" spc="-5" dirty="0">
                <a:latin typeface="Times New Roman"/>
                <a:cs typeface="Times New Roman"/>
              </a:rPr>
              <a:t>alınır.</a:t>
            </a:r>
            <a:endParaRPr sz="2000" dirty="0">
              <a:latin typeface="Times New Roman"/>
              <a:cs typeface="Times New Roma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1429" y="322529"/>
            <a:ext cx="3039745" cy="454025"/>
          </a:xfrm>
          <a:prstGeom prst="rect">
            <a:avLst/>
          </a:prstGeom>
        </p:spPr>
        <p:txBody>
          <a:bodyPr vert="horz" wrap="square" lIns="0" tIns="13970" rIns="0" bIns="0" rtlCol="0">
            <a:spAutoFit/>
          </a:bodyPr>
          <a:lstStyle/>
          <a:p>
            <a:pPr marL="12700">
              <a:lnSpc>
                <a:spcPct val="100000"/>
              </a:lnSpc>
              <a:spcBef>
                <a:spcPts val="110"/>
              </a:spcBef>
            </a:pPr>
            <a:r>
              <a:rPr spc="5" dirty="0"/>
              <a:t>EK</a:t>
            </a:r>
            <a:r>
              <a:rPr spc="-85" dirty="0"/>
              <a:t> </a:t>
            </a:r>
            <a:r>
              <a:rPr spc="-5" dirty="0"/>
              <a:t>DERS</a:t>
            </a:r>
            <a:r>
              <a:rPr spc="-60" dirty="0"/>
              <a:t> </a:t>
            </a:r>
            <a:r>
              <a:rPr spc="-5" dirty="0"/>
              <a:t>ÜCRETİ</a:t>
            </a:r>
          </a:p>
        </p:txBody>
      </p:sp>
      <p:sp>
        <p:nvSpPr>
          <p:cNvPr id="3" name="object 3"/>
          <p:cNvSpPr txBox="1"/>
          <p:nvPr/>
        </p:nvSpPr>
        <p:spPr>
          <a:xfrm>
            <a:off x="618540" y="1457325"/>
            <a:ext cx="7996555" cy="3053913"/>
          </a:xfrm>
          <a:prstGeom prst="rect">
            <a:avLst/>
          </a:prstGeom>
        </p:spPr>
        <p:txBody>
          <a:bodyPr vert="horz" wrap="square" lIns="0" tIns="11430" rIns="0" bIns="0" rtlCol="0">
            <a:spAutoFit/>
          </a:bodyPr>
          <a:lstStyle/>
          <a:p>
            <a:pPr>
              <a:lnSpc>
                <a:spcPct val="100000"/>
              </a:lnSpc>
              <a:spcBef>
                <a:spcPts val="10"/>
              </a:spcBef>
              <a:buClr>
                <a:srgbClr val="CC9900"/>
              </a:buClr>
            </a:pPr>
            <a:endParaRPr sz="3000" dirty="0">
              <a:latin typeface="Times New Roman"/>
              <a:cs typeface="Times New Roman"/>
            </a:endParaRPr>
          </a:p>
          <a:p>
            <a:pPr marL="274955" marR="8890" indent="-274955" algn="just">
              <a:lnSpc>
                <a:spcPts val="2380"/>
              </a:lnSpc>
              <a:buClr>
                <a:srgbClr val="CC9900"/>
              </a:buClr>
              <a:buSzPct val="65000"/>
              <a:buFont typeface="Wingdings"/>
              <a:buChar char=""/>
              <a:tabLst>
                <a:tab pos="274955" algn="l"/>
              </a:tabLst>
            </a:pPr>
            <a:r>
              <a:rPr sz="2000" spc="-10" dirty="0">
                <a:latin typeface="Times New Roman"/>
                <a:cs typeface="Times New Roman"/>
              </a:rPr>
              <a:t>Aynı</a:t>
            </a:r>
            <a:r>
              <a:rPr sz="2000" spc="-5" dirty="0">
                <a:latin typeface="Times New Roman"/>
                <a:cs typeface="Times New Roman"/>
              </a:rPr>
              <a:t> </a:t>
            </a:r>
            <a:r>
              <a:rPr sz="2000" dirty="0">
                <a:latin typeface="Times New Roman"/>
                <a:cs typeface="Times New Roman"/>
              </a:rPr>
              <a:t>ders</a:t>
            </a:r>
            <a:r>
              <a:rPr sz="2000" spc="5" dirty="0">
                <a:latin typeface="Times New Roman"/>
                <a:cs typeface="Times New Roman"/>
              </a:rPr>
              <a:t> </a:t>
            </a:r>
            <a:r>
              <a:rPr sz="2000" spc="-5" dirty="0">
                <a:latin typeface="Times New Roman"/>
                <a:cs typeface="Times New Roman"/>
              </a:rPr>
              <a:t>veya</a:t>
            </a:r>
            <a:r>
              <a:rPr sz="2000" dirty="0">
                <a:latin typeface="Times New Roman"/>
                <a:cs typeface="Times New Roman"/>
              </a:rPr>
              <a:t> </a:t>
            </a:r>
            <a:r>
              <a:rPr sz="2000" spc="-5" dirty="0">
                <a:latin typeface="Times New Roman"/>
                <a:cs typeface="Times New Roman"/>
              </a:rPr>
              <a:t>faaliyet</a:t>
            </a:r>
            <a:r>
              <a:rPr sz="2000" dirty="0">
                <a:latin typeface="Times New Roman"/>
                <a:cs typeface="Times New Roman"/>
              </a:rPr>
              <a:t> </a:t>
            </a:r>
            <a:r>
              <a:rPr sz="2000" spc="-5" dirty="0">
                <a:latin typeface="Times New Roman"/>
                <a:cs typeface="Times New Roman"/>
              </a:rPr>
              <a:t>birden</a:t>
            </a:r>
            <a:r>
              <a:rPr sz="2000" dirty="0">
                <a:latin typeface="Times New Roman"/>
                <a:cs typeface="Times New Roman"/>
              </a:rPr>
              <a:t> </a:t>
            </a:r>
            <a:r>
              <a:rPr sz="2000" spc="-10" dirty="0">
                <a:latin typeface="Times New Roman"/>
                <a:cs typeface="Times New Roman"/>
              </a:rPr>
              <a:t>fazla</a:t>
            </a:r>
            <a:r>
              <a:rPr sz="2000" spc="-5" dirty="0">
                <a:latin typeface="Times New Roman"/>
                <a:cs typeface="Times New Roman"/>
              </a:rPr>
              <a:t> öğretim</a:t>
            </a:r>
            <a:r>
              <a:rPr sz="2000" dirty="0">
                <a:latin typeface="Times New Roman"/>
                <a:cs typeface="Times New Roman"/>
              </a:rPr>
              <a:t> </a:t>
            </a:r>
            <a:r>
              <a:rPr sz="2000" spc="-5" dirty="0">
                <a:latin typeface="Times New Roman"/>
                <a:cs typeface="Times New Roman"/>
              </a:rPr>
              <a:t>elemanı</a:t>
            </a:r>
            <a:r>
              <a:rPr sz="2000" dirty="0">
                <a:latin typeface="Times New Roman"/>
                <a:cs typeface="Times New Roman"/>
              </a:rPr>
              <a:t> </a:t>
            </a:r>
            <a:r>
              <a:rPr sz="2000" spc="-5" dirty="0">
                <a:latin typeface="Times New Roman"/>
                <a:cs typeface="Times New Roman"/>
              </a:rPr>
              <a:t>tarafından </a:t>
            </a:r>
            <a:r>
              <a:rPr sz="2000" dirty="0">
                <a:latin typeface="Times New Roman"/>
                <a:cs typeface="Times New Roman"/>
              </a:rPr>
              <a:t> </a:t>
            </a:r>
            <a:r>
              <a:rPr sz="2000" spc="-5" dirty="0">
                <a:latin typeface="Times New Roman"/>
                <a:cs typeface="Times New Roman"/>
              </a:rPr>
              <a:t>yürütülüyorsa dersin veya faaliyetin haftalık </a:t>
            </a:r>
            <a:r>
              <a:rPr sz="2000" dirty="0">
                <a:latin typeface="Times New Roman"/>
                <a:cs typeface="Times New Roman"/>
              </a:rPr>
              <a:t>ders </a:t>
            </a:r>
            <a:r>
              <a:rPr sz="2000" spc="-10" dirty="0">
                <a:latin typeface="Times New Roman"/>
                <a:cs typeface="Times New Roman"/>
              </a:rPr>
              <a:t>yükü </a:t>
            </a:r>
            <a:r>
              <a:rPr sz="2000" spc="-15" dirty="0">
                <a:latin typeface="Times New Roman"/>
                <a:cs typeface="Times New Roman"/>
              </a:rPr>
              <a:t>ve </a:t>
            </a:r>
            <a:r>
              <a:rPr sz="2000" spc="5" dirty="0">
                <a:latin typeface="Times New Roman"/>
                <a:cs typeface="Times New Roman"/>
              </a:rPr>
              <a:t>ek </a:t>
            </a:r>
            <a:r>
              <a:rPr sz="2000" dirty="0">
                <a:latin typeface="Times New Roman"/>
                <a:cs typeface="Times New Roman"/>
              </a:rPr>
              <a:t>ders </a:t>
            </a:r>
            <a:r>
              <a:rPr sz="2000" spc="-5" dirty="0">
                <a:latin typeface="Times New Roman"/>
                <a:cs typeface="Times New Roman"/>
              </a:rPr>
              <a:t>saatleri </a:t>
            </a:r>
            <a:r>
              <a:rPr sz="2000" dirty="0">
                <a:latin typeface="Times New Roman"/>
                <a:cs typeface="Times New Roman"/>
              </a:rPr>
              <a:t> </a:t>
            </a:r>
            <a:r>
              <a:rPr sz="2000" spc="-5" dirty="0">
                <a:latin typeface="Times New Roman"/>
                <a:cs typeface="Times New Roman"/>
              </a:rPr>
              <a:t>görev</a:t>
            </a:r>
            <a:r>
              <a:rPr sz="2000" spc="-20" dirty="0">
                <a:latin typeface="Times New Roman"/>
                <a:cs typeface="Times New Roman"/>
              </a:rPr>
              <a:t> </a:t>
            </a:r>
            <a:r>
              <a:rPr sz="2000" spc="-5" dirty="0">
                <a:latin typeface="Times New Roman"/>
                <a:cs typeface="Times New Roman"/>
              </a:rPr>
              <a:t>alan</a:t>
            </a:r>
            <a:r>
              <a:rPr sz="2000" dirty="0">
                <a:latin typeface="Times New Roman"/>
                <a:cs typeface="Times New Roman"/>
              </a:rPr>
              <a:t> </a:t>
            </a:r>
            <a:r>
              <a:rPr sz="2000" spc="-5" dirty="0">
                <a:latin typeface="Times New Roman"/>
                <a:cs typeface="Times New Roman"/>
              </a:rPr>
              <a:t>öğretim</a:t>
            </a:r>
            <a:r>
              <a:rPr sz="2000" spc="-45" dirty="0">
                <a:latin typeface="Times New Roman"/>
                <a:cs typeface="Times New Roman"/>
              </a:rPr>
              <a:t> </a:t>
            </a:r>
            <a:r>
              <a:rPr sz="2000" spc="-5" dirty="0">
                <a:latin typeface="Times New Roman"/>
                <a:cs typeface="Times New Roman"/>
              </a:rPr>
              <a:t>elemanlarına</a:t>
            </a:r>
            <a:r>
              <a:rPr sz="2000" dirty="0">
                <a:latin typeface="Times New Roman"/>
                <a:cs typeface="Times New Roman"/>
              </a:rPr>
              <a:t> </a:t>
            </a:r>
            <a:r>
              <a:rPr sz="2000" spc="-5" dirty="0">
                <a:latin typeface="Times New Roman"/>
                <a:cs typeface="Times New Roman"/>
              </a:rPr>
              <a:t>bölünerek</a:t>
            </a:r>
            <a:r>
              <a:rPr sz="2000" spc="-20" dirty="0">
                <a:latin typeface="Times New Roman"/>
                <a:cs typeface="Times New Roman"/>
              </a:rPr>
              <a:t> </a:t>
            </a:r>
            <a:r>
              <a:rPr sz="2000" spc="-5" dirty="0">
                <a:latin typeface="Times New Roman"/>
                <a:cs typeface="Times New Roman"/>
              </a:rPr>
              <a:t>hesaplanır.</a:t>
            </a:r>
            <a:r>
              <a:rPr sz="2000" spc="-25" dirty="0">
                <a:latin typeface="Times New Roman"/>
                <a:cs typeface="Times New Roman"/>
              </a:rPr>
              <a:t> </a:t>
            </a:r>
            <a:r>
              <a:rPr sz="2000" spc="-5" dirty="0">
                <a:latin typeface="Times New Roman"/>
                <a:cs typeface="Times New Roman"/>
              </a:rPr>
              <a:t>(İstisnalar</a:t>
            </a:r>
            <a:r>
              <a:rPr sz="2000" spc="-15" dirty="0">
                <a:latin typeface="Times New Roman"/>
                <a:cs typeface="Times New Roman"/>
              </a:rPr>
              <a:t> </a:t>
            </a:r>
            <a:r>
              <a:rPr sz="2000" spc="-5" dirty="0">
                <a:latin typeface="Times New Roman"/>
                <a:cs typeface="Times New Roman"/>
              </a:rPr>
              <a:t>hariç)</a:t>
            </a:r>
            <a:endParaRPr sz="2000" dirty="0">
              <a:latin typeface="Times New Roman"/>
              <a:cs typeface="Times New Roman"/>
            </a:endParaRPr>
          </a:p>
          <a:p>
            <a:pPr>
              <a:lnSpc>
                <a:spcPct val="100000"/>
              </a:lnSpc>
              <a:spcBef>
                <a:spcPts val="40"/>
              </a:spcBef>
              <a:buClr>
                <a:srgbClr val="CC9900"/>
              </a:buClr>
              <a:buFont typeface="Wingdings"/>
              <a:buChar char=""/>
            </a:pPr>
            <a:endParaRPr sz="2850" dirty="0">
              <a:latin typeface="Times New Roman"/>
              <a:cs typeface="Times New Roman"/>
            </a:endParaRPr>
          </a:p>
          <a:p>
            <a:pPr marL="274955" marR="5080" indent="-274955" algn="just">
              <a:lnSpc>
                <a:spcPct val="99400"/>
              </a:lnSpc>
              <a:buClr>
                <a:srgbClr val="CC9900"/>
              </a:buClr>
              <a:buSzPct val="65000"/>
              <a:buFont typeface="Wingdings"/>
              <a:buChar char=""/>
              <a:tabLst>
                <a:tab pos="274955" algn="l"/>
              </a:tabLst>
            </a:pPr>
            <a:r>
              <a:rPr sz="2000" spc="-5" dirty="0">
                <a:latin typeface="Times New Roman"/>
                <a:cs typeface="Times New Roman"/>
              </a:rPr>
              <a:t>Sınıfların aşırı kalabalıklığı </a:t>
            </a:r>
            <a:r>
              <a:rPr sz="2000" spc="-10" dirty="0">
                <a:latin typeface="Times New Roman"/>
                <a:cs typeface="Times New Roman"/>
              </a:rPr>
              <a:t>ve/veya </a:t>
            </a:r>
            <a:r>
              <a:rPr sz="2000" spc="-5" dirty="0">
                <a:latin typeface="Times New Roman"/>
                <a:cs typeface="Times New Roman"/>
              </a:rPr>
              <a:t>fiziksel olanakların yeterli </a:t>
            </a:r>
            <a:r>
              <a:rPr sz="2000" spc="-10" dirty="0">
                <a:latin typeface="Times New Roman"/>
                <a:cs typeface="Times New Roman"/>
              </a:rPr>
              <a:t>olmaması </a:t>
            </a:r>
            <a:r>
              <a:rPr sz="2000" spc="-5" dirty="0">
                <a:latin typeface="Times New Roman"/>
                <a:cs typeface="Times New Roman"/>
              </a:rPr>
              <a:t> nedeniyle, </a:t>
            </a:r>
            <a:r>
              <a:rPr sz="2000" b="1" spc="-5" dirty="0">
                <a:latin typeface="Times New Roman"/>
                <a:cs typeface="Times New Roman"/>
              </a:rPr>
              <a:t>birden </a:t>
            </a:r>
            <a:r>
              <a:rPr sz="2000" b="1" spc="-10" dirty="0">
                <a:latin typeface="Times New Roman"/>
                <a:cs typeface="Times New Roman"/>
              </a:rPr>
              <a:t>fazla </a:t>
            </a:r>
            <a:r>
              <a:rPr sz="2000" b="1" spc="-5" dirty="0">
                <a:latin typeface="Times New Roman"/>
                <a:cs typeface="Times New Roman"/>
              </a:rPr>
              <a:t>şube</a:t>
            </a:r>
            <a:r>
              <a:rPr sz="2000" spc="-5" dirty="0">
                <a:latin typeface="Times New Roman"/>
                <a:cs typeface="Times New Roman"/>
              </a:rPr>
              <a:t> halinde açılan derslerde, </a:t>
            </a:r>
            <a:r>
              <a:rPr sz="2000" spc="-10" dirty="0">
                <a:latin typeface="Times New Roman"/>
                <a:cs typeface="Times New Roman"/>
              </a:rPr>
              <a:t>ayrı ayrı </a:t>
            </a:r>
            <a:r>
              <a:rPr sz="2000" spc="-5" dirty="0">
                <a:latin typeface="Times New Roman"/>
                <a:cs typeface="Times New Roman"/>
              </a:rPr>
              <a:t>vermeleri </a:t>
            </a:r>
            <a:r>
              <a:rPr sz="2000" dirty="0">
                <a:latin typeface="Times New Roman"/>
                <a:cs typeface="Times New Roman"/>
              </a:rPr>
              <a:t> </a:t>
            </a:r>
            <a:r>
              <a:rPr sz="2000" spc="-5" dirty="0">
                <a:latin typeface="Times New Roman"/>
                <a:cs typeface="Times New Roman"/>
              </a:rPr>
              <a:t>kaydıyla,</a:t>
            </a:r>
            <a:r>
              <a:rPr sz="2000" dirty="0">
                <a:latin typeface="Times New Roman"/>
                <a:cs typeface="Times New Roman"/>
              </a:rPr>
              <a:t> bu</a:t>
            </a:r>
            <a:r>
              <a:rPr sz="2000" spc="5" dirty="0">
                <a:latin typeface="Times New Roman"/>
                <a:cs typeface="Times New Roman"/>
              </a:rPr>
              <a:t> </a:t>
            </a:r>
            <a:r>
              <a:rPr sz="2000" spc="-5" dirty="0">
                <a:latin typeface="Times New Roman"/>
                <a:cs typeface="Times New Roman"/>
              </a:rPr>
              <a:t>dersleri</a:t>
            </a:r>
            <a:r>
              <a:rPr sz="2000" dirty="0">
                <a:latin typeface="Times New Roman"/>
                <a:cs typeface="Times New Roman"/>
              </a:rPr>
              <a:t> </a:t>
            </a:r>
            <a:r>
              <a:rPr sz="2000" spc="-5" dirty="0">
                <a:latin typeface="Times New Roman"/>
                <a:cs typeface="Times New Roman"/>
              </a:rPr>
              <a:t>veren</a:t>
            </a:r>
            <a:r>
              <a:rPr sz="2000" dirty="0">
                <a:latin typeface="Times New Roman"/>
                <a:cs typeface="Times New Roman"/>
              </a:rPr>
              <a:t> </a:t>
            </a:r>
            <a:r>
              <a:rPr sz="2000" spc="-5" dirty="0">
                <a:latin typeface="Times New Roman"/>
                <a:cs typeface="Times New Roman"/>
              </a:rPr>
              <a:t>öğretim</a:t>
            </a:r>
            <a:r>
              <a:rPr sz="2000" dirty="0">
                <a:latin typeface="Times New Roman"/>
                <a:cs typeface="Times New Roman"/>
              </a:rPr>
              <a:t> </a:t>
            </a:r>
            <a:r>
              <a:rPr sz="2000" spc="-5" dirty="0">
                <a:latin typeface="Times New Roman"/>
                <a:cs typeface="Times New Roman"/>
              </a:rPr>
              <a:t>elemanlarının</a:t>
            </a:r>
            <a:r>
              <a:rPr sz="2000" dirty="0">
                <a:latin typeface="Times New Roman"/>
                <a:cs typeface="Times New Roman"/>
              </a:rPr>
              <a:t> </a:t>
            </a:r>
            <a:r>
              <a:rPr sz="2000" spc="-10" dirty="0">
                <a:latin typeface="Times New Roman"/>
                <a:cs typeface="Times New Roman"/>
              </a:rPr>
              <a:t>her</a:t>
            </a:r>
            <a:r>
              <a:rPr sz="2000" spc="-5" dirty="0">
                <a:latin typeface="Times New Roman"/>
                <a:cs typeface="Times New Roman"/>
              </a:rPr>
              <a:t> birine</a:t>
            </a:r>
            <a:r>
              <a:rPr sz="2000" dirty="0">
                <a:latin typeface="Times New Roman"/>
                <a:cs typeface="Times New Roman"/>
              </a:rPr>
              <a:t> </a:t>
            </a:r>
            <a:r>
              <a:rPr sz="2000" spc="-5" dirty="0">
                <a:latin typeface="Times New Roman"/>
                <a:cs typeface="Times New Roman"/>
              </a:rPr>
              <a:t>öğretim </a:t>
            </a:r>
            <a:r>
              <a:rPr sz="2000" dirty="0">
                <a:latin typeface="Times New Roman"/>
                <a:cs typeface="Times New Roman"/>
              </a:rPr>
              <a:t> </a:t>
            </a:r>
            <a:r>
              <a:rPr sz="2000" spc="-5" dirty="0">
                <a:latin typeface="Times New Roman"/>
                <a:cs typeface="Times New Roman"/>
              </a:rPr>
              <a:t>programındaki </a:t>
            </a:r>
            <a:r>
              <a:rPr sz="2000" dirty="0">
                <a:latin typeface="Times New Roman"/>
                <a:cs typeface="Times New Roman"/>
              </a:rPr>
              <a:t>ders </a:t>
            </a:r>
            <a:r>
              <a:rPr sz="2000" spc="-10" dirty="0">
                <a:latin typeface="Times New Roman"/>
                <a:cs typeface="Times New Roman"/>
              </a:rPr>
              <a:t>yükü</a:t>
            </a:r>
            <a:r>
              <a:rPr sz="2000" spc="-5" dirty="0">
                <a:latin typeface="Times New Roman"/>
                <a:cs typeface="Times New Roman"/>
              </a:rPr>
              <a:t> </a:t>
            </a:r>
            <a:r>
              <a:rPr sz="2000" spc="-15" dirty="0">
                <a:latin typeface="Times New Roman"/>
                <a:cs typeface="Times New Roman"/>
              </a:rPr>
              <a:t>ve</a:t>
            </a:r>
            <a:r>
              <a:rPr sz="2000" spc="5" dirty="0">
                <a:latin typeface="Times New Roman"/>
                <a:cs typeface="Times New Roman"/>
              </a:rPr>
              <a:t> </a:t>
            </a:r>
            <a:r>
              <a:rPr sz="2000" spc="-5" dirty="0">
                <a:latin typeface="Times New Roman"/>
                <a:cs typeface="Times New Roman"/>
              </a:rPr>
              <a:t>ek</a:t>
            </a:r>
            <a:r>
              <a:rPr sz="2000" spc="-10" dirty="0">
                <a:latin typeface="Times New Roman"/>
                <a:cs typeface="Times New Roman"/>
              </a:rPr>
              <a:t> </a:t>
            </a:r>
            <a:r>
              <a:rPr sz="2000" dirty="0">
                <a:latin typeface="Times New Roman"/>
                <a:cs typeface="Times New Roman"/>
              </a:rPr>
              <a:t>ders</a:t>
            </a:r>
            <a:r>
              <a:rPr sz="2000" spc="-25" dirty="0">
                <a:latin typeface="Times New Roman"/>
                <a:cs typeface="Times New Roman"/>
              </a:rPr>
              <a:t> </a:t>
            </a:r>
            <a:r>
              <a:rPr sz="2000" spc="-5" dirty="0">
                <a:latin typeface="Times New Roman"/>
                <a:cs typeface="Times New Roman"/>
              </a:rPr>
              <a:t>saati</a:t>
            </a:r>
            <a:r>
              <a:rPr sz="2000" dirty="0">
                <a:latin typeface="Times New Roman"/>
                <a:cs typeface="Times New Roman"/>
              </a:rPr>
              <a:t> </a:t>
            </a:r>
            <a:r>
              <a:rPr sz="2000" spc="-5" dirty="0">
                <a:latin typeface="Times New Roman"/>
                <a:cs typeface="Times New Roman"/>
              </a:rPr>
              <a:t>olarak</a:t>
            </a:r>
            <a:r>
              <a:rPr sz="2000" spc="-25" dirty="0">
                <a:latin typeface="Times New Roman"/>
                <a:cs typeface="Times New Roman"/>
              </a:rPr>
              <a:t> </a:t>
            </a:r>
            <a:r>
              <a:rPr sz="2000" spc="-5" dirty="0">
                <a:latin typeface="Times New Roman"/>
                <a:cs typeface="Times New Roman"/>
              </a:rPr>
              <a:t>aynen</a:t>
            </a:r>
            <a:r>
              <a:rPr sz="2000" spc="15" dirty="0">
                <a:latin typeface="Times New Roman"/>
                <a:cs typeface="Times New Roman"/>
              </a:rPr>
              <a:t> </a:t>
            </a:r>
            <a:r>
              <a:rPr sz="2000" spc="-5" dirty="0">
                <a:latin typeface="Times New Roman"/>
                <a:cs typeface="Times New Roman"/>
              </a:rPr>
              <a:t>uygulanır.</a:t>
            </a:r>
            <a:endParaRPr sz="2000" dirty="0">
              <a:latin typeface="Times New Roman"/>
              <a:cs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1429" y="322529"/>
            <a:ext cx="3039745" cy="454025"/>
          </a:xfrm>
          <a:prstGeom prst="rect">
            <a:avLst/>
          </a:prstGeom>
        </p:spPr>
        <p:txBody>
          <a:bodyPr vert="horz" wrap="square" lIns="0" tIns="13970" rIns="0" bIns="0" rtlCol="0">
            <a:spAutoFit/>
          </a:bodyPr>
          <a:lstStyle/>
          <a:p>
            <a:pPr marL="12700">
              <a:lnSpc>
                <a:spcPct val="100000"/>
              </a:lnSpc>
              <a:spcBef>
                <a:spcPts val="110"/>
              </a:spcBef>
            </a:pPr>
            <a:r>
              <a:rPr spc="5" dirty="0"/>
              <a:t>EK</a:t>
            </a:r>
            <a:r>
              <a:rPr spc="-85" dirty="0"/>
              <a:t> </a:t>
            </a:r>
            <a:r>
              <a:rPr spc="-5" dirty="0"/>
              <a:t>DERS</a:t>
            </a:r>
            <a:r>
              <a:rPr spc="-60" dirty="0"/>
              <a:t> </a:t>
            </a:r>
            <a:r>
              <a:rPr spc="-5" dirty="0"/>
              <a:t>ÜCRETİ</a:t>
            </a:r>
          </a:p>
        </p:txBody>
      </p:sp>
      <p:pic>
        <p:nvPicPr>
          <p:cNvPr id="3" name="object 3"/>
          <p:cNvPicPr/>
          <p:nvPr/>
        </p:nvPicPr>
        <p:blipFill>
          <a:blip r:embed="rId2" cstate="print"/>
          <a:stretch>
            <a:fillRect/>
          </a:stretch>
        </p:blipFill>
        <p:spPr>
          <a:xfrm>
            <a:off x="548944" y="1948560"/>
            <a:ext cx="396239" cy="292608"/>
          </a:xfrm>
          <a:prstGeom prst="rect">
            <a:avLst/>
          </a:prstGeom>
        </p:spPr>
      </p:pic>
      <p:sp>
        <p:nvSpPr>
          <p:cNvPr id="4" name="object 4"/>
          <p:cNvSpPr txBox="1"/>
          <p:nvPr/>
        </p:nvSpPr>
        <p:spPr>
          <a:xfrm>
            <a:off x="618540" y="1304670"/>
            <a:ext cx="7983855" cy="935990"/>
          </a:xfrm>
          <a:prstGeom prst="rect">
            <a:avLst/>
          </a:prstGeom>
        </p:spPr>
        <p:txBody>
          <a:bodyPr vert="horz" wrap="square" lIns="0" tIns="13335" rIns="0" bIns="0" rtlCol="0">
            <a:spAutoFit/>
          </a:bodyPr>
          <a:lstStyle/>
          <a:p>
            <a:pPr marL="271780" marR="5080" indent="-259079">
              <a:lnSpc>
                <a:spcPct val="99500"/>
              </a:lnSpc>
              <a:spcBef>
                <a:spcPts val="105"/>
              </a:spcBef>
              <a:buClr>
                <a:srgbClr val="CC9900"/>
              </a:buClr>
              <a:buSzPct val="65000"/>
              <a:buFont typeface="Wingdings"/>
              <a:buChar char=""/>
              <a:tabLst>
                <a:tab pos="274320" algn="l"/>
                <a:tab pos="274955" algn="l"/>
              </a:tabLst>
            </a:pPr>
            <a:r>
              <a:rPr sz="2000" spc="-5" dirty="0">
                <a:latin typeface="Times New Roman"/>
                <a:cs typeface="Times New Roman"/>
              </a:rPr>
              <a:t>Eğitim</a:t>
            </a:r>
            <a:r>
              <a:rPr sz="2000" spc="340" dirty="0">
                <a:latin typeface="Times New Roman"/>
                <a:cs typeface="Times New Roman"/>
              </a:rPr>
              <a:t> </a:t>
            </a:r>
            <a:r>
              <a:rPr sz="2000" spc="-5" dirty="0">
                <a:latin typeface="Times New Roman"/>
                <a:cs typeface="Times New Roman"/>
              </a:rPr>
              <a:t>programlarının</a:t>
            </a:r>
            <a:r>
              <a:rPr sz="2000" spc="365" dirty="0">
                <a:latin typeface="Times New Roman"/>
                <a:cs typeface="Times New Roman"/>
              </a:rPr>
              <a:t> </a:t>
            </a:r>
            <a:r>
              <a:rPr sz="2000" spc="-5" dirty="0">
                <a:latin typeface="Times New Roman"/>
                <a:cs typeface="Times New Roman"/>
              </a:rPr>
              <a:t>uzaktan</a:t>
            </a:r>
            <a:r>
              <a:rPr sz="2000" spc="365" dirty="0">
                <a:latin typeface="Times New Roman"/>
                <a:cs typeface="Times New Roman"/>
              </a:rPr>
              <a:t> </a:t>
            </a:r>
            <a:r>
              <a:rPr sz="2000" spc="-5" dirty="0">
                <a:latin typeface="Times New Roman"/>
                <a:cs typeface="Times New Roman"/>
              </a:rPr>
              <a:t>eğitim</a:t>
            </a:r>
            <a:r>
              <a:rPr sz="2000" spc="360" dirty="0">
                <a:latin typeface="Times New Roman"/>
                <a:cs typeface="Times New Roman"/>
              </a:rPr>
              <a:t> </a:t>
            </a:r>
            <a:r>
              <a:rPr sz="2000" spc="-10" dirty="0">
                <a:latin typeface="Times New Roman"/>
                <a:cs typeface="Times New Roman"/>
              </a:rPr>
              <a:t>yöntemi</a:t>
            </a:r>
            <a:r>
              <a:rPr sz="2000" spc="375" dirty="0">
                <a:latin typeface="Times New Roman"/>
                <a:cs typeface="Times New Roman"/>
              </a:rPr>
              <a:t> </a:t>
            </a:r>
            <a:r>
              <a:rPr sz="2000" spc="-5" dirty="0">
                <a:latin typeface="Times New Roman"/>
                <a:cs typeface="Times New Roman"/>
              </a:rPr>
              <a:t>ile</a:t>
            </a:r>
            <a:r>
              <a:rPr sz="2000" spc="400" dirty="0">
                <a:latin typeface="Times New Roman"/>
                <a:cs typeface="Times New Roman"/>
              </a:rPr>
              <a:t> </a:t>
            </a:r>
            <a:r>
              <a:rPr sz="2000" spc="-10" dirty="0">
                <a:latin typeface="Times New Roman"/>
                <a:cs typeface="Times New Roman"/>
              </a:rPr>
              <a:t>yapılması</a:t>
            </a:r>
            <a:r>
              <a:rPr sz="2000" spc="370" dirty="0">
                <a:latin typeface="Times New Roman"/>
                <a:cs typeface="Times New Roman"/>
              </a:rPr>
              <a:t> </a:t>
            </a:r>
            <a:r>
              <a:rPr sz="2000" spc="-5" dirty="0">
                <a:latin typeface="Times New Roman"/>
                <a:cs typeface="Times New Roman"/>
              </a:rPr>
              <a:t>durumunda, </a:t>
            </a:r>
            <a:r>
              <a:rPr sz="2000" spc="-484" dirty="0">
                <a:latin typeface="Times New Roman"/>
                <a:cs typeface="Times New Roman"/>
              </a:rPr>
              <a:t> </a:t>
            </a:r>
            <a:r>
              <a:rPr sz="2000" spc="-5" dirty="0">
                <a:latin typeface="Times New Roman"/>
                <a:cs typeface="Times New Roman"/>
              </a:rPr>
              <a:t>faaliyetler eş değer haftalık </a:t>
            </a:r>
            <a:r>
              <a:rPr sz="2000" spc="5" dirty="0">
                <a:latin typeface="Times New Roman"/>
                <a:cs typeface="Times New Roman"/>
              </a:rPr>
              <a:t>ders </a:t>
            </a:r>
            <a:r>
              <a:rPr sz="2000" spc="-10" dirty="0">
                <a:latin typeface="Times New Roman"/>
                <a:cs typeface="Times New Roman"/>
              </a:rPr>
              <a:t>yükü </a:t>
            </a:r>
            <a:r>
              <a:rPr sz="2000" spc="-5" dirty="0">
                <a:latin typeface="Times New Roman"/>
                <a:cs typeface="Times New Roman"/>
              </a:rPr>
              <a:t>hesabı yapılarak değerlendirilir. </a:t>
            </a:r>
            <a:r>
              <a:rPr sz="2000" dirty="0">
                <a:latin typeface="Times New Roman"/>
                <a:cs typeface="Times New Roman"/>
              </a:rPr>
              <a:t> </a:t>
            </a:r>
            <a:r>
              <a:rPr sz="2000" spc="-10" dirty="0">
                <a:latin typeface="Times New Roman"/>
                <a:cs typeface="Times New Roman"/>
              </a:rPr>
              <a:t>Müfredat</a:t>
            </a:r>
            <a:r>
              <a:rPr sz="2000" spc="125" dirty="0">
                <a:latin typeface="Times New Roman"/>
                <a:cs typeface="Times New Roman"/>
              </a:rPr>
              <a:t> </a:t>
            </a:r>
            <a:r>
              <a:rPr sz="2000" spc="-5" dirty="0">
                <a:latin typeface="Times New Roman"/>
                <a:cs typeface="Times New Roman"/>
              </a:rPr>
              <a:t>programları</a:t>
            </a:r>
            <a:r>
              <a:rPr sz="2000" spc="130" dirty="0">
                <a:latin typeface="Times New Roman"/>
                <a:cs typeface="Times New Roman"/>
              </a:rPr>
              <a:t> </a:t>
            </a:r>
            <a:r>
              <a:rPr sz="2000" spc="-5" dirty="0">
                <a:latin typeface="Times New Roman"/>
                <a:cs typeface="Times New Roman"/>
              </a:rPr>
              <a:t>uyarınca</a:t>
            </a:r>
            <a:r>
              <a:rPr sz="2000" spc="135" dirty="0">
                <a:latin typeface="Times New Roman"/>
                <a:cs typeface="Times New Roman"/>
              </a:rPr>
              <a:t> </a:t>
            </a:r>
            <a:r>
              <a:rPr sz="2000" spc="-15" dirty="0">
                <a:latin typeface="Times New Roman"/>
                <a:cs typeface="Times New Roman"/>
              </a:rPr>
              <a:t>normal</a:t>
            </a:r>
            <a:r>
              <a:rPr sz="2000" spc="130" dirty="0">
                <a:latin typeface="Times New Roman"/>
                <a:cs typeface="Times New Roman"/>
              </a:rPr>
              <a:t> </a:t>
            </a:r>
            <a:r>
              <a:rPr sz="2000" spc="-5" dirty="0">
                <a:latin typeface="Times New Roman"/>
                <a:cs typeface="Times New Roman"/>
              </a:rPr>
              <a:t>çalışma</a:t>
            </a:r>
            <a:r>
              <a:rPr sz="2000" spc="135" dirty="0">
                <a:latin typeface="Times New Roman"/>
                <a:cs typeface="Times New Roman"/>
              </a:rPr>
              <a:t> </a:t>
            </a:r>
            <a:r>
              <a:rPr sz="2000" spc="-5" dirty="0">
                <a:latin typeface="Times New Roman"/>
                <a:cs typeface="Times New Roman"/>
              </a:rPr>
              <a:t>günlerinde</a:t>
            </a:r>
            <a:r>
              <a:rPr sz="2000" spc="135" dirty="0">
                <a:latin typeface="Times New Roman"/>
                <a:cs typeface="Times New Roman"/>
              </a:rPr>
              <a:t> </a:t>
            </a:r>
            <a:r>
              <a:rPr sz="2000" spc="-10" dirty="0">
                <a:latin typeface="Times New Roman"/>
                <a:cs typeface="Times New Roman"/>
              </a:rPr>
              <a:t>çalışma</a:t>
            </a:r>
            <a:r>
              <a:rPr sz="2000" spc="135" dirty="0">
                <a:latin typeface="Times New Roman"/>
                <a:cs typeface="Times New Roman"/>
              </a:rPr>
              <a:t> </a:t>
            </a:r>
            <a:r>
              <a:rPr sz="2000" dirty="0">
                <a:latin typeface="Times New Roman"/>
                <a:cs typeface="Times New Roman"/>
              </a:rPr>
              <a:t>saatinin</a:t>
            </a:r>
          </a:p>
        </p:txBody>
      </p:sp>
      <p:sp>
        <p:nvSpPr>
          <p:cNvPr id="5" name="object 5"/>
          <p:cNvSpPr txBox="1"/>
          <p:nvPr/>
        </p:nvSpPr>
        <p:spPr>
          <a:xfrm>
            <a:off x="877620" y="2216657"/>
            <a:ext cx="1941195" cy="329565"/>
          </a:xfrm>
          <a:prstGeom prst="rect">
            <a:avLst/>
          </a:prstGeom>
        </p:spPr>
        <p:txBody>
          <a:bodyPr vert="horz" wrap="square" lIns="0" tIns="11430" rIns="0" bIns="0" rtlCol="0">
            <a:spAutoFit/>
          </a:bodyPr>
          <a:lstStyle/>
          <a:p>
            <a:pPr marL="12700">
              <a:lnSpc>
                <a:spcPct val="100000"/>
              </a:lnSpc>
              <a:spcBef>
                <a:spcPts val="90"/>
              </a:spcBef>
            </a:pPr>
            <a:r>
              <a:rPr sz="2000" spc="-5" dirty="0">
                <a:latin typeface="Times New Roman"/>
                <a:cs typeface="Times New Roman"/>
              </a:rPr>
              <a:t>bitiminden</a:t>
            </a:r>
            <a:r>
              <a:rPr sz="2000" spc="195" dirty="0">
                <a:latin typeface="Times New Roman"/>
                <a:cs typeface="Times New Roman"/>
              </a:rPr>
              <a:t> </a:t>
            </a:r>
            <a:r>
              <a:rPr sz="2000" spc="-15" dirty="0">
                <a:latin typeface="Times New Roman"/>
                <a:cs typeface="Times New Roman"/>
              </a:rPr>
              <a:t>ve</a:t>
            </a:r>
            <a:r>
              <a:rPr sz="2000" spc="210" dirty="0">
                <a:latin typeface="Times New Roman"/>
                <a:cs typeface="Times New Roman"/>
              </a:rPr>
              <a:t> </a:t>
            </a:r>
            <a:r>
              <a:rPr sz="2000" spc="-5" dirty="0">
                <a:latin typeface="Times New Roman"/>
                <a:cs typeface="Times New Roman"/>
              </a:rPr>
              <a:t>saat</a:t>
            </a:r>
            <a:endParaRPr sz="2000" dirty="0">
              <a:latin typeface="Times New Roman"/>
              <a:cs typeface="Times New Roman"/>
            </a:endParaRPr>
          </a:p>
        </p:txBody>
      </p:sp>
      <p:sp>
        <p:nvSpPr>
          <p:cNvPr id="6" name="object 6"/>
          <p:cNvSpPr txBox="1"/>
          <p:nvPr/>
        </p:nvSpPr>
        <p:spPr>
          <a:xfrm>
            <a:off x="2902585" y="2253437"/>
            <a:ext cx="5699125" cy="290195"/>
          </a:xfrm>
          <a:prstGeom prst="rect">
            <a:avLst/>
          </a:prstGeom>
          <a:solidFill>
            <a:srgbClr val="FFFF00"/>
          </a:solidFill>
        </p:spPr>
        <p:txBody>
          <a:bodyPr vert="horz" wrap="square" lIns="0" tIns="0" rIns="0" bIns="0" rtlCol="0">
            <a:spAutoFit/>
          </a:bodyPr>
          <a:lstStyle/>
          <a:p>
            <a:pPr>
              <a:lnSpc>
                <a:spcPts val="2200"/>
              </a:lnSpc>
            </a:pPr>
            <a:r>
              <a:rPr sz="2000" spc="-5" dirty="0">
                <a:latin typeface="Times New Roman"/>
                <a:cs typeface="Times New Roman"/>
              </a:rPr>
              <a:t>17.00'den</a:t>
            </a:r>
            <a:r>
              <a:rPr sz="2000" spc="235" dirty="0">
                <a:latin typeface="Times New Roman"/>
                <a:cs typeface="Times New Roman"/>
              </a:rPr>
              <a:t> </a:t>
            </a:r>
            <a:r>
              <a:rPr sz="2000" spc="-10" dirty="0">
                <a:latin typeface="Times New Roman"/>
                <a:cs typeface="Times New Roman"/>
              </a:rPr>
              <a:t>sonra</a:t>
            </a:r>
            <a:r>
              <a:rPr sz="2000" spc="254" dirty="0">
                <a:latin typeface="Times New Roman"/>
                <a:cs typeface="Times New Roman"/>
              </a:rPr>
              <a:t> </a:t>
            </a:r>
            <a:r>
              <a:rPr sz="2000" spc="-5" dirty="0">
                <a:latin typeface="Times New Roman"/>
                <a:cs typeface="Times New Roman"/>
              </a:rPr>
              <a:t>başlayan</a:t>
            </a:r>
            <a:r>
              <a:rPr sz="2000" spc="270" dirty="0">
                <a:latin typeface="Times New Roman"/>
                <a:cs typeface="Times New Roman"/>
              </a:rPr>
              <a:t> </a:t>
            </a:r>
            <a:r>
              <a:rPr sz="2000" spc="-10" dirty="0">
                <a:latin typeface="Times New Roman"/>
                <a:cs typeface="Times New Roman"/>
              </a:rPr>
              <a:t>gece</a:t>
            </a:r>
            <a:r>
              <a:rPr sz="2000" spc="254" dirty="0">
                <a:latin typeface="Times New Roman"/>
                <a:cs typeface="Times New Roman"/>
              </a:rPr>
              <a:t> </a:t>
            </a:r>
            <a:r>
              <a:rPr sz="2000" spc="-5" dirty="0">
                <a:latin typeface="Times New Roman"/>
                <a:cs typeface="Times New Roman"/>
              </a:rPr>
              <a:t>öğretimi</a:t>
            </a:r>
            <a:r>
              <a:rPr sz="2000" spc="270" dirty="0">
                <a:latin typeface="Times New Roman"/>
                <a:cs typeface="Times New Roman"/>
              </a:rPr>
              <a:t> </a:t>
            </a:r>
            <a:r>
              <a:rPr sz="2000" spc="-5" dirty="0">
                <a:latin typeface="Times New Roman"/>
                <a:cs typeface="Times New Roman"/>
              </a:rPr>
              <a:t>ile</a:t>
            </a:r>
            <a:r>
              <a:rPr sz="2000" spc="250" dirty="0">
                <a:latin typeface="Times New Roman"/>
                <a:cs typeface="Times New Roman"/>
              </a:rPr>
              <a:t> </a:t>
            </a:r>
            <a:r>
              <a:rPr sz="2000" spc="-10" dirty="0">
                <a:latin typeface="Times New Roman"/>
                <a:cs typeface="Times New Roman"/>
              </a:rPr>
              <a:t>hafta</a:t>
            </a:r>
            <a:r>
              <a:rPr sz="2000" spc="245" dirty="0">
                <a:latin typeface="Times New Roman"/>
                <a:cs typeface="Times New Roman"/>
              </a:rPr>
              <a:t> </a:t>
            </a:r>
            <a:r>
              <a:rPr sz="2000" spc="-5" dirty="0">
                <a:latin typeface="Times New Roman"/>
                <a:cs typeface="Times New Roman"/>
              </a:rPr>
              <a:t>tatili,</a:t>
            </a:r>
            <a:endParaRPr sz="2000" dirty="0">
              <a:latin typeface="Times New Roman"/>
              <a:cs typeface="Times New Roman"/>
            </a:endParaRPr>
          </a:p>
        </p:txBody>
      </p:sp>
      <p:sp>
        <p:nvSpPr>
          <p:cNvPr id="7" name="object 7"/>
          <p:cNvSpPr txBox="1"/>
          <p:nvPr/>
        </p:nvSpPr>
        <p:spPr>
          <a:xfrm>
            <a:off x="890320" y="2555494"/>
            <a:ext cx="7711440" cy="292735"/>
          </a:xfrm>
          <a:prstGeom prst="rect">
            <a:avLst/>
          </a:prstGeom>
          <a:solidFill>
            <a:srgbClr val="FFFF00"/>
          </a:solidFill>
        </p:spPr>
        <p:txBody>
          <a:bodyPr vert="horz" wrap="square" lIns="0" tIns="0" rIns="0" bIns="0" rtlCol="0">
            <a:spAutoFit/>
          </a:bodyPr>
          <a:lstStyle/>
          <a:p>
            <a:pPr>
              <a:lnSpc>
                <a:spcPts val="2200"/>
              </a:lnSpc>
            </a:pPr>
            <a:r>
              <a:rPr sz="2000" spc="-5" dirty="0">
                <a:latin typeface="Times New Roman"/>
                <a:cs typeface="Times New Roman"/>
              </a:rPr>
              <a:t>yarı</a:t>
            </a:r>
            <a:r>
              <a:rPr sz="2000" spc="35" dirty="0">
                <a:latin typeface="Times New Roman"/>
                <a:cs typeface="Times New Roman"/>
              </a:rPr>
              <a:t> </a:t>
            </a:r>
            <a:r>
              <a:rPr sz="2000" spc="-20" dirty="0">
                <a:latin typeface="Times New Roman"/>
                <a:cs typeface="Times New Roman"/>
              </a:rPr>
              <a:t>yıl</a:t>
            </a:r>
            <a:r>
              <a:rPr sz="2000" spc="5" dirty="0">
                <a:latin typeface="Times New Roman"/>
                <a:cs typeface="Times New Roman"/>
              </a:rPr>
              <a:t> </a:t>
            </a:r>
            <a:r>
              <a:rPr sz="2000" spc="-5" dirty="0">
                <a:latin typeface="Times New Roman"/>
                <a:cs typeface="Times New Roman"/>
              </a:rPr>
              <a:t>veya</a:t>
            </a:r>
            <a:r>
              <a:rPr sz="2000" spc="40" dirty="0">
                <a:latin typeface="Times New Roman"/>
                <a:cs typeface="Times New Roman"/>
              </a:rPr>
              <a:t> </a:t>
            </a:r>
            <a:r>
              <a:rPr sz="2000" spc="-20" dirty="0">
                <a:latin typeface="Times New Roman"/>
                <a:cs typeface="Times New Roman"/>
              </a:rPr>
              <a:t>yaz</a:t>
            </a:r>
            <a:r>
              <a:rPr sz="2000" spc="20" dirty="0">
                <a:latin typeface="Times New Roman"/>
                <a:cs typeface="Times New Roman"/>
              </a:rPr>
              <a:t> </a:t>
            </a:r>
            <a:r>
              <a:rPr sz="2000" spc="-5" dirty="0">
                <a:latin typeface="Times New Roman"/>
                <a:cs typeface="Times New Roman"/>
              </a:rPr>
              <a:t>tatillerinde</a:t>
            </a:r>
            <a:r>
              <a:rPr sz="2000" spc="20" dirty="0">
                <a:latin typeface="Times New Roman"/>
                <a:cs typeface="Times New Roman"/>
              </a:rPr>
              <a:t> </a:t>
            </a:r>
            <a:r>
              <a:rPr sz="2000" spc="-5" dirty="0">
                <a:latin typeface="Times New Roman"/>
                <a:cs typeface="Times New Roman"/>
              </a:rPr>
              <a:t>yapılan</a:t>
            </a:r>
            <a:r>
              <a:rPr sz="2000" spc="-25" dirty="0">
                <a:latin typeface="Times New Roman"/>
                <a:cs typeface="Times New Roman"/>
              </a:rPr>
              <a:t> </a:t>
            </a:r>
            <a:r>
              <a:rPr sz="2000" spc="-5" dirty="0">
                <a:latin typeface="Times New Roman"/>
                <a:cs typeface="Times New Roman"/>
              </a:rPr>
              <a:t>öğretimde,</a:t>
            </a:r>
            <a:r>
              <a:rPr sz="2000" spc="60" dirty="0">
                <a:latin typeface="Times New Roman"/>
                <a:cs typeface="Times New Roman"/>
              </a:rPr>
              <a:t> </a:t>
            </a:r>
            <a:r>
              <a:rPr sz="2000" spc="-5" dirty="0">
                <a:latin typeface="Times New Roman"/>
                <a:cs typeface="Times New Roman"/>
              </a:rPr>
              <a:t>hesaplanan</a:t>
            </a:r>
            <a:r>
              <a:rPr sz="2000" spc="55" dirty="0">
                <a:latin typeface="Times New Roman"/>
                <a:cs typeface="Times New Roman"/>
              </a:rPr>
              <a:t> </a:t>
            </a:r>
            <a:r>
              <a:rPr sz="2000" spc="-5" dirty="0">
                <a:latin typeface="Times New Roman"/>
                <a:cs typeface="Times New Roman"/>
              </a:rPr>
              <a:t>ek </a:t>
            </a:r>
            <a:r>
              <a:rPr sz="2000" dirty="0">
                <a:latin typeface="Times New Roman"/>
                <a:cs typeface="Times New Roman"/>
              </a:rPr>
              <a:t>ders</a:t>
            </a:r>
            <a:r>
              <a:rPr sz="2000" spc="10" dirty="0">
                <a:latin typeface="Times New Roman"/>
                <a:cs typeface="Times New Roman"/>
              </a:rPr>
              <a:t> </a:t>
            </a:r>
            <a:r>
              <a:rPr sz="2000" spc="-5" dirty="0">
                <a:latin typeface="Times New Roman"/>
                <a:cs typeface="Times New Roman"/>
              </a:rPr>
              <a:t>ücretleri</a:t>
            </a:r>
            <a:endParaRPr sz="2000" dirty="0">
              <a:latin typeface="Times New Roman"/>
              <a:cs typeface="Times New Roman"/>
            </a:endParaRPr>
          </a:p>
        </p:txBody>
      </p:sp>
      <p:sp>
        <p:nvSpPr>
          <p:cNvPr id="8" name="object 8"/>
          <p:cNvSpPr txBox="1"/>
          <p:nvPr/>
        </p:nvSpPr>
        <p:spPr>
          <a:xfrm>
            <a:off x="890320" y="2860243"/>
            <a:ext cx="1216660" cy="290195"/>
          </a:xfrm>
          <a:prstGeom prst="rect">
            <a:avLst/>
          </a:prstGeom>
          <a:solidFill>
            <a:srgbClr val="FF0000"/>
          </a:solidFill>
        </p:spPr>
        <p:txBody>
          <a:bodyPr vert="horz" wrap="square" lIns="0" tIns="0" rIns="0" bIns="0" rtlCol="0">
            <a:spAutoFit/>
          </a:bodyPr>
          <a:lstStyle/>
          <a:p>
            <a:pPr>
              <a:lnSpc>
                <a:spcPts val="2200"/>
              </a:lnSpc>
            </a:pPr>
            <a:r>
              <a:rPr sz="2000" spc="-10" dirty="0">
                <a:solidFill>
                  <a:srgbClr val="043092"/>
                </a:solidFill>
                <a:latin typeface="Times New Roman"/>
                <a:cs typeface="Times New Roman"/>
              </a:rPr>
              <a:t>%</a:t>
            </a:r>
            <a:r>
              <a:rPr sz="2000" spc="-25" dirty="0">
                <a:solidFill>
                  <a:srgbClr val="043092"/>
                </a:solidFill>
                <a:latin typeface="Times New Roman"/>
                <a:cs typeface="Times New Roman"/>
              </a:rPr>
              <a:t> </a:t>
            </a:r>
            <a:r>
              <a:rPr sz="2000" dirty="0">
                <a:solidFill>
                  <a:srgbClr val="043092"/>
                </a:solidFill>
                <a:latin typeface="Times New Roman"/>
                <a:cs typeface="Times New Roman"/>
              </a:rPr>
              <a:t>60</a:t>
            </a:r>
            <a:r>
              <a:rPr sz="2000" spc="-15" dirty="0">
                <a:solidFill>
                  <a:srgbClr val="043092"/>
                </a:solidFill>
                <a:latin typeface="Times New Roman"/>
                <a:cs typeface="Times New Roman"/>
              </a:rPr>
              <a:t> zamlı</a:t>
            </a:r>
            <a:endParaRPr sz="2000">
              <a:latin typeface="Times New Roman"/>
              <a:cs typeface="Times New Roman"/>
            </a:endParaRPr>
          </a:p>
        </p:txBody>
      </p:sp>
      <p:sp>
        <p:nvSpPr>
          <p:cNvPr id="9" name="object 9"/>
          <p:cNvSpPr txBox="1"/>
          <p:nvPr/>
        </p:nvSpPr>
        <p:spPr>
          <a:xfrm>
            <a:off x="2106802" y="2860243"/>
            <a:ext cx="6394288" cy="282129"/>
          </a:xfrm>
          <a:prstGeom prst="rect">
            <a:avLst/>
          </a:prstGeom>
          <a:solidFill>
            <a:srgbClr val="FFFF00"/>
          </a:solidFill>
        </p:spPr>
        <p:txBody>
          <a:bodyPr vert="horz" wrap="square" lIns="0" tIns="0" rIns="0" bIns="0" rtlCol="0">
            <a:spAutoFit/>
          </a:bodyPr>
          <a:lstStyle/>
          <a:p>
            <a:pPr>
              <a:lnSpc>
                <a:spcPts val="2200"/>
              </a:lnSpc>
            </a:pPr>
            <a:r>
              <a:rPr sz="2000" spc="5" dirty="0" err="1">
                <a:solidFill>
                  <a:srgbClr val="043092"/>
                </a:solidFill>
                <a:latin typeface="Times New Roman"/>
                <a:cs typeface="Times New Roman"/>
              </a:rPr>
              <a:t>ö</a:t>
            </a:r>
            <a:r>
              <a:rPr sz="2000" spc="5" dirty="0" err="1">
                <a:latin typeface="Times New Roman"/>
                <a:cs typeface="Times New Roman"/>
              </a:rPr>
              <a:t>d</a:t>
            </a:r>
            <a:r>
              <a:rPr sz="2000" spc="-5" dirty="0" err="1">
                <a:latin typeface="Times New Roman"/>
                <a:cs typeface="Times New Roman"/>
              </a:rPr>
              <a:t>e</a:t>
            </a:r>
            <a:r>
              <a:rPr sz="2000" spc="-15" dirty="0" err="1">
                <a:latin typeface="Times New Roman"/>
                <a:cs typeface="Times New Roman"/>
              </a:rPr>
              <a:t>n</a:t>
            </a:r>
            <a:r>
              <a:rPr sz="2000" spc="-5" dirty="0" err="1">
                <a:latin typeface="Times New Roman"/>
                <a:cs typeface="Times New Roman"/>
              </a:rPr>
              <a:t>ir</a:t>
            </a:r>
            <a:r>
              <a:rPr sz="2000" spc="-5" dirty="0" smtClean="0">
                <a:latin typeface="Times New Roman"/>
                <a:cs typeface="Times New Roman"/>
              </a:rPr>
              <a:t>.</a:t>
            </a:r>
            <a:r>
              <a:rPr lang="tr-TR" sz="2000" spc="-5" dirty="0" smtClean="0">
                <a:latin typeface="Times New Roman"/>
                <a:cs typeface="Times New Roman"/>
              </a:rPr>
              <a:t> </a:t>
            </a:r>
            <a:r>
              <a:rPr lang="tr-TR" sz="2000" b="1" spc="-5" dirty="0" smtClean="0">
                <a:solidFill>
                  <a:srgbClr val="043092"/>
                </a:solidFill>
                <a:latin typeface="Times New Roman"/>
                <a:cs typeface="Times New Roman"/>
              </a:rPr>
              <a:t>BU HUSUSTA TEMKİNLİ OLMAK GEREKİR</a:t>
            </a:r>
            <a:r>
              <a:rPr lang="tr-TR" sz="2000" spc="-5" dirty="0" smtClean="0">
                <a:solidFill>
                  <a:srgbClr val="043092"/>
                </a:solidFill>
                <a:latin typeface="Times New Roman"/>
                <a:cs typeface="Times New Roman"/>
              </a:rPr>
              <a:t>.</a:t>
            </a:r>
            <a:endParaRPr sz="2000" dirty="0">
              <a:latin typeface="Times New Roman"/>
              <a:cs typeface="Times New Roman"/>
            </a:endParaRPr>
          </a:p>
        </p:txBody>
      </p:sp>
      <p:sp>
        <p:nvSpPr>
          <p:cNvPr id="10" name="object 10"/>
          <p:cNvSpPr txBox="1"/>
          <p:nvPr/>
        </p:nvSpPr>
        <p:spPr>
          <a:xfrm>
            <a:off x="618540" y="3201416"/>
            <a:ext cx="7992109" cy="932815"/>
          </a:xfrm>
          <a:prstGeom prst="rect">
            <a:avLst/>
          </a:prstGeom>
        </p:spPr>
        <p:txBody>
          <a:bodyPr vert="horz" wrap="square" lIns="0" tIns="14604" rIns="0" bIns="0" rtlCol="0">
            <a:spAutoFit/>
          </a:bodyPr>
          <a:lstStyle/>
          <a:p>
            <a:pPr marL="274955" marR="5080" indent="-274955" algn="just">
              <a:lnSpc>
                <a:spcPct val="99000"/>
              </a:lnSpc>
              <a:spcBef>
                <a:spcPts val="114"/>
              </a:spcBef>
              <a:buClr>
                <a:srgbClr val="CC9900"/>
              </a:buClr>
              <a:buSzPct val="65000"/>
              <a:buFont typeface="Wingdings"/>
              <a:buChar char=""/>
              <a:tabLst>
                <a:tab pos="274955" algn="l"/>
              </a:tabLst>
            </a:pPr>
            <a:r>
              <a:rPr sz="2000" spc="-10" dirty="0">
                <a:latin typeface="Times New Roman"/>
                <a:cs typeface="Times New Roman"/>
              </a:rPr>
              <a:t>Hafta </a:t>
            </a:r>
            <a:r>
              <a:rPr sz="2000" spc="-15" dirty="0">
                <a:latin typeface="Times New Roman"/>
                <a:cs typeface="Times New Roman"/>
              </a:rPr>
              <a:t>ve </a:t>
            </a:r>
            <a:r>
              <a:rPr sz="2000" dirty="0">
                <a:latin typeface="Times New Roman"/>
                <a:cs typeface="Times New Roman"/>
              </a:rPr>
              <a:t>bayram tatili, </a:t>
            </a:r>
            <a:r>
              <a:rPr sz="2000" spc="-5" dirty="0">
                <a:latin typeface="Times New Roman"/>
                <a:cs typeface="Times New Roman"/>
              </a:rPr>
              <a:t>yarı </a:t>
            </a:r>
            <a:r>
              <a:rPr sz="2000" spc="-10" dirty="0">
                <a:latin typeface="Times New Roman"/>
                <a:cs typeface="Times New Roman"/>
              </a:rPr>
              <a:t>yıl </a:t>
            </a:r>
            <a:r>
              <a:rPr sz="2000" spc="-15" dirty="0">
                <a:latin typeface="Times New Roman"/>
                <a:cs typeface="Times New Roman"/>
              </a:rPr>
              <a:t>ve</a:t>
            </a:r>
            <a:r>
              <a:rPr sz="2000" spc="-10" dirty="0">
                <a:latin typeface="Times New Roman"/>
                <a:cs typeface="Times New Roman"/>
              </a:rPr>
              <a:t> yaz </a:t>
            </a:r>
            <a:r>
              <a:rPr sz="2000" spc="-5" dirty="0">
                <a:latin typeface="Times New Roman"/>
                <a:cs typeface="Times New Roman"/>
              </a:rPr>
              <a:t>tatillerinde </a:t>
            </a:r>
            <a:r>
              <a:rPr sz="2000" spc="-15" dirty="0">
                <a:latin typeface="Times New Roman"/>
                <a:cs typeface="Times New Roman"/>
              </a:rPr>
              <a:t>veya</a:t>
            </a:r>
            <a:r>
              <a:rPr sz="2000" spc="-10" dirty="0">
                <a:latin typeface="Times New Roman"/>
                <a:cs typeface="Times New Roman"/>
              </a:rPr>
              <a:t> normal </a:t>
            </a:r>
            <a:r>
              <a:rPr sz="2000" spc="-5" dirty="0">
                <a:latin typeface="Times New Roman"/>
                <a:cs typeface="Times New Roman"/>
              </a:rPr>
              <a:t>çalışma </a:t>
            </a:r>
            <a:r>
              <a:rPr sz="2000" dirty="0">
                <a:latin typeface="Times New Roman"/>
                <a:cs typeface="Times New Roman"/>
              </a:rPr>
              <a:t> </a:t>
            </a:r>
            <a:r>
              <a:rPr sz="2000" spc="-5" dirty="0">
                <a:latin typeface="Times New Roman"/>
                <a:cs typeface="Times New Roman"/>
              </a:rPr>
              <a:t>saatleri</a:t>
            </a:r>
            <a:r>
              <a:rPr sz="2000" dirty="0">
                <a:latin typeface="Times New Roman"/>
                <a:cs typeface="Times New Roman"/>
              </a:rPr>
              <a:t> </a:t>
            </a:r>
            <a:r>
              <a:rPr sz="2000" spc="-5" dirty="0">
                <a:latin typeface="Times New Roman"/>
                <a:cs typeface="Times New Roman"/>
              </a:rPr>
              <a:t>dışında</a:t>
            </a:r>
            <a:r>
              <a:rPr sz="2000" dirty="0">
                <a:latin typeface="Times New Roman"/>
                <a:cs typeface="Times New Roman"/>
              </a:rPr>
              <a:t> </a:t>
            </a:r>
            <a:r>
              <a:rPr sz="2000" spc="-10" dirty="0">
                <a:latin typeface="Times New Roman"/>
                <a:cs typeface="Times New Roman"/>
              </a:rPr>
              <a:t>yürütülen</a:t>
            </a:r>
            <a:r>
              <a:rPr sz="2000" spc="-5" dirty="0">
                <a:latin typeface="Times New Roman"/>
                <a:cs typeface="Times New Roman"/>
              </a:rPr>
              <a:t> uzmanlık</a:t>
            </a:r>
            <a:r>
              <a:rPr sz="2000" dirty="0">
                <a:latin typeface="Times New Roman"/>
                <a:cs typeface="Times New Roman"/>
              </a:rPr>
              <a:t> alan</a:t>
            </a:r>
            <a:r>
              <a:rPr sz="2000" spc="5" dirty="0">
                <a:latin typeface="Times New Roman"/>
                <a:cs typeface="Times New Roman"/>
              </a:rPr>
              <a:t> </a:t>
            </a:r>
            <a:r>
              <a:rPr sz="2000" spc="-5" dirty="0">
                <a:latin typeface="Times New Roman"/>
                <a:cs typeface="Times New Roman"/>
              </a:rPr>
              <a:t>dersleri,</a:t>
            </a:r>
            <a:r>
              <a:rPr sz="2000" dirty="0">
                <a:latin typeface="Times New Roman"/>
                <a:cs typeface="Times New Roman"/>
              </a:rPr>
              <a:t> </a:t>
            </a:r>
            <a:r>
              <a:rPr sz="2000" spc="-5" dirty="0">
                <a:latin typeface="Times New Roman"/>
                <a:cs typeface="Times New Roman"/>
              </a:rPr>
              <a:t>tez</a:t>
            </a:r>
            <a:r>
              <a:rPr sz="2000" dirty="0">
                <a:latin typeface="Times New Roman"/>
                <a:cs typeface="Times New Roman"/>
              </a:rPr>
              <a:t> </a:t>
            </a:r>
            <a:r>
              <a:rPr sz="2000" spc="-5" dirty="0">
                <a:latin typeface="Times New Roman"/>
                <a:cs typeface="Times New Roman"/>
              </a:rPr>
              <a:t>danışmanlığı,</a:t>
            </a:r>
            <a:r>
              <a:rPr sz="2000" dirty="0">
                <a:latin typeface="Times New Roman"/>
                <a:cs typeface="Times New Roman"/>
              </a:rPr>
              <a:t> ara </a:t>
            </a:r>
            <a:r>
              <a:rPr sz="2000" spc="-484" dirty="0">
                <a:latin typeface="Times New Roman"/>
                <a:cs typeface="Times New Roman"/>
              </a:rPr>
              <a:t> </a:t>
            </a:r>
            <a:r>
              <a:rPr sz="2000" spc="-5" dirty="0">
                <a:latin typeface="Times New Roman"/>
                <a:cs typeface="Times New Roman"/>
              </a:rPr>
              <a:t>sınavlarla</a:t>
            </a:r>
            <a:r>
              <a:rPr sz="2000" spc="-40" dirty="0">
                <a:latin typeface="Times New Roman"/>
                <a:cs typeface="Times New Roman"/>
              </a:rPr>
              <a:t> </a:t>
            </a:r>
            <a:r>
              <a:rPr sz="2000" spc="-5" dirty="0">
                <a:latin typeface="Times New Roman"/>
                <a:cs typeface="Times New Roman"/>
              </a:rPr>
              <a:t>ilgili</a:t>
            </a:r>
            <a:r>
              <a:rPr sz="2000" dirty="0">
                <a:latin typeface="Times New Roman"/>
                <a:cs typeface="Times New Roman"/>
              </a:rPr>
              <a:t> </a:t>
            </a:r>
            <a:r>
              <a:rPr sz="2000" spc="-5" dirty="0">
                <a:latin typeface="Times New Roman"/>
                <a:cs typeface="Times New Roman"/>
              </a:rPr>
              <a:t>faaliyetler</a:t>
            </a:r>
            <a:r>
              <a:rPr sz="2000" dirty="0">
                <a:latin typeface="Times New Roman"/>
                <a:cs typeface="Times New Roman"/>
              </a:rPr>
              <a:t> </a:t>
            </a:r>
            <a:r>
              <a:rPr sz="2000" spc="-5" dirty="0">
                <a:latin typeface="Times New Roman"/>
                <a:cs typeface="Times New Roman"/>
              </a:rPr>
              <a:t>için</a:t>
            </a:r>
            <a:r>
              <a:rPr sz="2000" spc="15" dirty="0">
                <a:latin typeface="Times New Roman"/>
                <a:cs typeface="Times New Roman"/>
              </a:rPr>
              <a:t> </a:t>
            </a:r>
            <a:r>
              <a:rPr sz="2000" spc="-10" dirty="0">
                <a:latin typeface="Times New Roman"/>
                <a:cs typeface="Times New Roman"/>
              </a:rPr>
              <a:t>zamlı</a:t>
            </a:r>
            <a:r>
              <a:rPr sz="2000" dirty="0">
                <a:latin typeface="Times New Roman"/>
                <a:cs typeface="Times New Roman"/>
              </a:rPr>
              <a:t> </a:t>
            </a:r>
            <a:r>
              <a:rPr sz="2000" spc="-5" dirty="0">
                <a:latin typeface="Times New Roman"/>
                <a:cs typeface="Times New Roman"/>
              </a:rPr>
              <a:t>ek</a:t>
            </a:r>
            <a:r>
              <a:rPr sz="2000" spc="-10" dirty="0">
                <a:latin typeface="Times New Roman"/>
                <a:cs typeface="Times New Roman"/>
              </a:rPr>
              <a:t> </a:t>
            </a:r>
            <a:r>
              <a:rPr sz="2000" dirty="0">
                <a:latin typeface="Times New Roman"/>
                <a:cs typeface="Times New Roman"/>
              </a:rPr>
              <a:t>ders</a:t>
            </a:r>
            <a:r>
              <a:rPr sz="2000" spc="-25" dirty="0">
                <a:latin typeface="Times New Roman"/>
                <a:cs typeface="Times New Roman"/>
              </a:rPr>
              <a:t> </a:t>
            </a:r>
            <a:r>
              <a:rPr sz="2000" spc="-5" dirty="0">
                <a:latin typeface="Times New Roman"/>
                <a:cs typeface="Times New Roman"/>
              </a:rPr>
              <a:t>ücreti</a:t>
            </a:r>
            <a:r>
              <a:rPr sz="2000" spc="-15" dirty="0">
                <a:latin typeface="Times New Roman"/>
                <a:cs typeface="Times New Roman"/>
              </a:rPr>
              <a:t> </a:t>
            </a:r>
            <a:r>
              <a:rPr sz="2000" spc="-5" dirty="0">
                <a:latin typeface="Times New Roman"/>
                <a:cs typeface="Times New Roman"/>
              </a:rPr>
              <a:t>ödenmez.</a:t>
            </a:r>
            <a:endParaRPr sz="2000" dirty="0">
              <a:latin typeface="Times New Roman"/>
              <a:cs typeface="Times New Roman"/>
            </a:endParaRPr>
          </a:p>
        </p:txBody>
      </p:sp>
      <p:sp>
        <p:nvSpPr>
          <p:cNvPr id="11" name="object 11"/>
          <p:cNvSpPr txBox="1"/>
          <p:nvPr/>
        </p:nvSpPr>
        <p:spPr>
          <a:xfrm>
            <a:off x="618540" y="4262754"/>
            <a:ext cx="14859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CC9900"/>
                </a:solidFill>
                <a:latin typeface="Wingdings"/>
                <a:cs typeface="Wingdings"/>
              </a:rPr>
              <a:t></a:t>
            </a:r>
            <a:endParaRPr sz="1300">
              <a:latin typeface="Wingdings"/>
              <a:cs typeface="Wingdings"/>
            </a:endParaRPr>
          </a:p>
        </p:txBody>
      </p:sp>
      <p:sp>
        <p:nvSpPr>
          <p:cNvPr id="12" name="object 12"/>
          <p:cNvSpPr txBox="1"/>
          <p:nvPr/>
        </p:nvSpPr>
        <p:spPr>
          <a:xfrm>
            <a:off x="893368" y="4208094"/>
            <a:ext cx="607060" cy="293370"/>
          </a:xfrm>
          <a:prstGeom prst="rect">
            <a:avLst/>
          </a:prstGeom>
          <a:solidFill>
            <a:srgbClr val="FFFF00"/>
          </a:solidFill>
        </p:spPr>
        <p:txBody>
          <a:bodyPr vert="horz" wrap="square" lIns="0" tIns="0" rIns="0" bIns="0" rtlCol="0">
            <a:spAutoFit/>
          </a:bodyPr>
          <a:lstStyle/>
          <a:p>
            <a:pPr>
              <a:lnSpc>
                <a:spcPts val="2225"/>
              </a:lnSpc>
            </a:pPr>
            <a:r>
              <a:rPr sz="2000" spc="25" dirty="0">
                <a:latin typeface="Times New Roman"/>
                <a:cs typeface="Times New Roman"/>
              </a:rPr>
              <a:t>T</a:t>
            </a:r>
            <a:r>
              <a:rPr sz="2000" spc="-5" dirty="0">
                <a:latin typeface="Times New Roman"/>
                <a:cs typeface="Times New Roman"/>
              </a:rPr>
              <a:t>ela</a:t>
            </a:r>
            <a:r>
              <a:rPr sz="2000" spc="-15" dirty="0">
                <a:latin typeface="Times New Roman"/>
                <a:cs typeface="Times New Roman"/>
              </a:rPr>
              <a:t>f</a:t>
            </a:r>
            <a:r>
              <a:rPr sz="2000" spc="-5" dirty="0">
                <a:latin typeface="Times New Roman"/>
                <a:cs typeface="Times New Roman"/>
              </a:rPr>
              <a:t>i</a:t>
            </a:r>
            <a:endParaRPr sz="2000" dirty="0">
              <a:latin typeface="Times New Roman"/>
              <a:cs typeface="Times New Roman"/>
            </a:endParaRPr>
          </a:p>
        </p:txBody>
      </p:sp>
      <p:sp>
        <p:nvSpPr>
          <p:cNvPr id="13" name="object 13"/>
          <p:cNvSpPr txBox="1"/>
          <p:nvPr/>
        </p:nvSpPr>
        <p:spPr>
          <a:xfrm>
            <a:off x="1591183" y="4174363"/>
            <a:ext cx="7021195" cy="329565"/>
          </a:xfrm>
          <a:prstGeom prst="rect">
            <a:avLst/>
          </a:prstGeom>
        </p:spPr>
        <p:txBody>
          <a:bodyPr vert="horz" wrap="square" lIns="0" tIns="11430" rIns="0" bIns="0" rtlCol="0">
            <a:spAutoFit/>
          </a:bodyPr>
          <a:lstStyle/>
          <a:p>
            <a:pPr marL="12700">
              <a:lnSpc>
                <a:spcPct val="100000"/>
              </a:lnSpc>
              <a:spcBef>
                <a:spcPts val="90"/>
              </a:spcBef>
            </a:pPr>
            <a:r>
              <a:rPr sz="2000" spc="-5" dirty="0">
                <a:latin typeface="Times New Roman"/>
                <a:cs typeface="Times New Roman"/>
              </a:rPr>
              <a:t>olarak</a:t>
            </a:r>
            <a:r>
              <a:rPr sz="2000" spc="335" dirty="0">
                <a:latin typeface="Times New Roman"/>
                <a:cs typeface="Times New Roman"/>
              </a:rPr>
              <a:t> </a:t>
            </a:r>
            <a:r>
              <a:rPr sz="2000" spc="-5" dirty="0">
                <a:latin typeface="Times New Roman"/>
                <a:cs typeface="Times New Roman"/>
              </a:rPr>
              <a:t>yapılacak</a:t>
            </a:r>
            <a:r>
              <a:rPr sz="2000" spc="310" dirty="0">
                <a:latin typeface="Times New Roman"/>
                <a:cs typeface="Times New Roman"/>
              </a:rPr>
              <a:t> </a:t>
            </a:r>
            <a:r>
              <a:rPr sz="2000" dirty="0">
                <a:latin typeface="Times New Roman"/>
                <a:cs typeface="Times New Roman"/>
              </a:rPr>
              <a:t>derslerin</a:t>
            </a:r>
            <a:r>
              <a:rPr sz="2000" spc="305" dirty="0">
                <a:latin typeface="Times New Roman"/>
                <a:cs typeface="Times New Roman"/>
              </a:rPr>
              <a:t> </a:t>
            </a:r>
            <a:r>
              <a:rPr sz="2000" spc="-10" dirty="0">
                <a:latin typeface="Times New Roman"/>
                <a:cs typeface="Times New Roman"/>
              </a:rPr>
              <a:t>hafta</a:t>
            </a:r>
            <a:r>
              <a:rPr sz="2000" spc="325" dirty="0">
                <a:latin typeface="Times New Roman"/>
                <a:cs typeface="Times New Roman"/>
              </a:rPr>
              <a:t> </a:t>
            </a:r>
            <a:r>
              <a:rPr sz="2000" dirty="0">
                <a:latin typeface="Times New Roman"/>
                <a:cs typeface="Times New Roman"/>
              </a:rPr>
              <a:t>içi</a:t>
            </a:r>
            <a:r>
              <a:rPr sz="2000" spc="315" dirty="0">
                <a:latin typeface="Times New Roman"/>
                <a:cs typeface="Times New Roman"/>
              </a:rPr>
              <a:t> </a:t>
            </a:r>
            <a:r>
              <a:rPr sz="2000" spc="-5" dirty="0">
                <a:latin typeface="Times New Roman"/>
                <a:cs typeface="Times New Roman"/>
              </a:rPr>
              <a:t>17.00’den</a:t>
            </a:r>
            <a:r>
              <a:rPr sz="2000" spc="315" dirty="0">
                <a:latin typeface="Times New Roman"/>
                <a:cs typeface="Times New Roman"/>
              </a:rPr>
              <a:t> </a:t>
            </a:r>
            <a:r>
              <a:rPr sz="2000" spc="-5" dirty="0">
                <a:latin typeface="Times New Roman"/>
                <a:cs typeface="Times New Roman"/>
              </a:rPr>
              <a:t>sonra</a:t>
            </a:r>
            <a:r>
              <a:rPr sz="2000" spc="325" dirty="0">
                <a:latin typeface="Times New Roman"/>
                <a:cs typeface="Times New Roman"/>
              </a:rPr>
              <a:t> </a:t>
            </a:r>
            <a:r>
              <a:rPr sz="2000" spc="-15" dirty="0">
                <a:latin typeface="Times New Roman"/>
                <a:cs typeface="Times New Roman"/>
              </a:rPr>
              <a:t>ve</a:t>
            </a:r>
            <a:r>
              <a:rPr sz="2000" spc="345" dirty="0">
                <a:latin typeface="Times New Roman"/>
                <a:cs typeface="Times New Roman"/>
              </a:rPr>
              <a:t> </a:t>
            </a:r>
            <a:r>
              <a:rPr sz="2000" spc="-10" dirty="0">
                <a:latin typeface="Times New Roman"/>
                <a:cs typeface="Times New Roman"/>
              </a:rPr>
              <a:t>hafta</a:t>
            </a:r>
            <a:r>
              <a:rPr sz="2000" spc="409" dirty="0">
                <a:latin typeface="Times New Roman"/>
                <a:cs typeface="Times New Roman"/>
              </a:rPr>
              <a:t> </a:t>
            </a:r>
            <a:r>
              <a:rPr sz="2000" spc="-5" dirty="0">
                <a:latin typeface="Times New Roman"/>
                <a:cs typeface="Times New Roman"/>
              </a:rPr>
              <a:t>sonu</a:t>
            </a:r>
            <a:endParaRPr sz="2000" dirty="0">
              <a:latin typeface="Times New Roman"/>
              <a:cs typeface="Times New Roman"/>
            </a:endParaRPr>
          </a:p>
        </p:txBody>
      </p:sp>
      <p:sp>
        <p:nvSpPr>
          <p:cNvPr id="14" name="object 14"/>
          <p:cNvSpPr txBox="1"/>
          <p:nvPr/>
        </p:nvSpPr>
        <p:spPr>
          <a:xfrm>
            <a:off x="962964" y="4476114"/>
            <a:ext cx="1820545" cy="329565"/>
          </a:xfrm>
          <a:prstGeom prst="rect">
            <a:avLst/>
          </a:prstGeom>
        </p:spPr>
        <p:txBody>
          <a:bodyPr vert="horz" wrap="square" lIns="0" tIns="11430" rIns="0" bIns="0" rtlCol="0">
            <a:spAutoFit/>
          </a:bodyPr>
          <a:lstStyle/>
          <a:p>
            <a:pPr marL="12700">
              <a:lnSpc>
                <a:spcPct val="100000"/>
              </a:lnSpc>
              <a:spcBef>
                <a:spcPts val="90"/>
              </a:spcBef>
            </a:pPr>
            <a:r>
              <a:rPr sz="2000" spc="-10" dirty="0">
                <a:latin typeface="Times New Roman"/>
                <a:cs typeface="Times New Roman"/>
              </a:rPr>
              <a:t>yapılması</a:t>
            </a:r>
            <a:r>
              <a:rPr sz="2000" spc="-35" dirty="0">
                <a:latin typeface="Times New Roman"/>
                <a:cs typeface="Times New Roman"/>
              </a:rPr>
              <a:t> </a:t>
            </a:r>
            <a:r>
              <a:rPr sz="2000" spc="-5" dirty="0">
                <a:latin typeface="Times New Roman"/>
                <a:cs typeface="Times New Roman"/>
              </a:rPr>
              <a:t>halinde</a:t>
            </a:r>
            <a:endParaRPr sz="2000" dirty="0">
              <a:latin typeface="Times New Roman"/>
              <a:cs typeface="Times New Roman"/>
            </a:endParaRPr>
          </a:p>
        </p:txBody>
      </p:sp>
      <p:sp>
        <p:nvSpPr>
          <p:cNvPr id="15" name="object 15"/>
          <p:cNvSpPr txBox="1"/>
          <p:nvPr/>
        </p:nvSpPr>
        <p:spPr>
          <a:xfrm>
            <a:off x="2832480" y="4513198"/>
            <a:ext cx="3625850" cy="289560"/>
          </a:xfrm>
          <a:prstGeom prst="rect">
            <a:avLst/>
          </a:prstGeom>
          <a:solidFill>
            <a:srgbClr val="FFFF00"/>
          </a:solidFill>
        </p:spPr>
        <p:txBody>
          <a:bodyPr vert="horz" wrap="square" lIns="0" tIns="0" rIns="0" bIns="0" rtlCol="0">
            <a:spAutoFit/>
          </a:bodyPr>
          <a:lstStyle/>
          <a:p>
            <a:pPr>
              <a:lnSpc>
                <a:spcPts val="2200"/>
              </a:lnSpc>
            </a:pPr>
            <a:r>
              <a:rPr sz="2000" spc="-10" dirty="0">
                <a:solidFill>
                  <a:srgbClr val="043092"/>
                </a:solidFill>
                <a:latin typeface="Times New Roman"/>
                <a:cs typeface="Times New Roman"/>
              </a:rPr>
              <a:t>% </a:t>
            </a:r>
            <a:r>
              <a:rPr sz="2000" dirty="0">
                <a:solidFill>
                  <a:srgbClr val="043092"/>
                </a:solidFill>
                <a:latin typeface="Times New Roman"/>
                <a:cs typeface="Times New Roman"/>
              </a:rPr>
              <a:t>60</a:t>
            </a:r>
            <a:r>
              <a:rPr sz="2000" spc="-15" dirty="0">
                <a:solidFill>
                  <a:srgbClr val="043092"/>
                </a:solidFill>
                <a:latin typeface="Times New Roman"/>
                <a:cs typeface="Times New Roman"/>
              </a:rPr>
              <a:t> </a:t>
            </a:r>
            <a:r>
              <a:rPr sz="2000" spc="-10" dirty="0">
                <a:solidFill>
                  <a:srgbClr val="043092"/>
                </a:solidFill>
                <a:latin typeface="Times New Roman"/>
                <a:cs typeface="Times New Roman"/>
              </a:rPr>
              <a:t>zamlı</a:t>
            </a:r>
            <a:r>
              <a:rPr sz="2000" spc="20" dirty="0">
                <a:solidFill>
                  <a:srgbClr val="043092"/>
                </a:solidFill>
                <a:latin typeface="Times New Roman"/>
                <a:cs typeface="Times New Roman"/>
              </a:rPr>
              <a:t> </a:t>
            </a:r>
            <a:r>
              <a:rPr sz="2000" spc="-5" dirty="0">
                <a:solidFill>
                  <a:srgbClr val="043092"/>
                </a:solidFill>
                <a:latin typeface="Times New Roman"/>
                <a:cs typeface="Times New Roman"/>
              </a:rPr>
              <a:t>ek</a:t>
            </a:r>
            <a:r>
              <a:rPr sz="2000" spc="-15" dirty="0">
                <a:solidFill>
                  <a:srgbClr val="043092"/>
                </a:solidFill>
                <a:latin typeface="Times New Roman"/>
                <a:cs typeface="Times New Roman"/>
              </a:rPr>
              <a:t> </a:t>
            </a:r>
            <a:r>
              <a:rPr sz="2000" dirty="0">
                <a:solidFill>
                  <a:srgbClr val="043092"/>
                </a:solidFill>
                <a:latin typeface="Times New Roman"/>
                <a:cs typeface="Times New Roman"/>
              </a:rPr>
              <a:t>ders</a:t>
            </a:r>
            <a:r>
              <a:rPr sz="2000" spc="-35" dirty="0">
                <a:solidFill>
                  <a:srgbClr val="043092"/>
                </a:solidFill>
                <a:latin typeface="Times New Roman"/>
                <a:cs typeface="Times New Roman"/>
              </a:rPr>
              <a:t> </a:t>
            </a:r>
            <a:r>
              <a:rPr sz="2000" spc="-5" dirty="0">
                <a:solidFill>
                  <a:srgbClr val="043092"/>
                </a:solidFill>
                <a:latin typeface="Times New Roman"/>
                <a:cs typeface="Times New Roman"/>
              </a:rPr>
              <a:t>ücreti</a:t>
            </a:r>
            <a:r>
              <a:rPr sz="2000" spc="-25" dirty="0">
                <a:solidFill>
                  <a:srgbClr val="043092"/>
                </a:solidFill>
                <a:latin typeface="Times New Roman"/>
                <a:cs typeface="Times New Roman"/>
              </a:rPr>
              <a:t> </a:t>
            </a:r>
            <a:r>
              <a:rPr sz="2000" spc="-5" dirty="0">
                <a:solidFill>
                  <a:srgbClr val="043092"/>
                </a:solidFill>
                <a:latin typeface="Times New Roman"/>
                <a:cs typeface="Times New Roman"/>
              </a:rPr>
              <a:t>ödenmez.</a:t>
            </a:r>
            <a:endParaRPr sz="2000">
              <a:latin typeface="Times New Roman"/>
              <a:cs typeface="Times New Roman"/>
            </a:endParaRPr>
          </a:p>
        </p:txBody>
      </p:sp>
      <p:sp>
        <p:nvSpPr>
          <p:cNvPr id="16" name="object 16"/>
          <p:cNvSpPr txBox="1"/>
          <p:nvPr/>
        </p:nvSpPr>
        <p:spPr>
          <a:xfrm>
            <a:off x="618540" y="4930521"/>
            <a:ext cx="14859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CC9900"/>
                </a:solidFill>
                <a:latin typeface="Wingdings"/>
                <a:cs typeface="Wingdings"/>
              </a:rPr>
              <a:t></a:t>
            </a:r>
            <a:endParaRPr sz="1300">
              <a:latin typeface="Wingdings"/>
              <a:cs typeface="Wingdings"/>
            </a:endParaRPr>
          </a:p>
        </p:txBody>
      </p:sp>
      <p:sp>
        <p:nvSpPr>
          <p:cNvPr id="17" name="object 17"/>
          <p:cNvSpPr txBox="1"/>
          <p:nvPr/>
        </p:nvSpPr>
        <p:spPr>
          <a:xfrm>
            <a:off x="893368" y="4878908"/>
            <a:ext cx="2808605" cy="293370"/>
          </a:xfrm>
          <a:prstGeom prst="rect">
            <a:avLst/>
          </a:prstGeom>
          <a:solidFill>
            <a:srgbClr val="FFFF00"/>
          </a:solidFill>
        </p:spPr>
        <p:txBody>
          <a:bodyPr vert="horz" wrap="square" lIns="0" tIns="0" rIns="0" bIns="0" rtlCol="0">
            <a:spAutoFit/>
          </a:bodyPr>
          <a:lstStyle/>
          <a:p>
            <a:pPr>
              <a:lnSpc>
                <a:spcPts val="2200"/>
              </a:lnSpc>
            </a:pPr>
            <a:r>
              <a:rPr sz="2000" spc="-5" dirty="0">
                <a:latin typeface="Times New Roman"/>
                <a:cs typeface="Times New Roman"/>
              </a:rPr>
              <a:t>Yaz</a:t>
            </a:r>
            <a:r>
              <a:rPr sz="2000" spc="125" dirty="0">
                <a:latin typeface="Times New Roman"/>
                <a:cs typeface="Times New Roman"/>
              </a:rPr>
              <a:t> </a:t>
            </a:r>
            <a:r>
              <a:rPr sz="2000" spc="-15" dirty="0">
                <a:latin typeface="Times New Roman"/>
                <a:cs typeface="Times New Roman"/>
              </a:rPr>
              <a:t>ve</a:t>
            </a:r>
            <a:r>
              <a:rPr sz="2000" spc="145" dirty="0">
                <a:latin typeface="Times New Roman"/>
                <a:cs typeface="Times New Roman"/>
              </a:rPr>
              <a:t> </a:t>
            </a:r>
            <a:r>
              <a:rPr sz="2000" spc="-15" dirty="0">
                <a:latin typeface="Times New Roman"/>
                <a:cs typeface="Times New Roman"/>
              </a:rPr>
              <a:t>yarı</a:t>
            </a:r>
            <a:r>
              <a:rPr sz="2000" spc="140" dirty="0">
                <a:latin typeface="Times New Roman"/>
                <a:cs typeface="Times New Roman"/>
              </a:rPr>
              <a:t> </a:t>
            </a:r>
            <a:r>
              <a:rPr sz="2000" spc="-10" dirty="0">
                <a:latin typeface="Times New Roman"/>
                <a:cs typeface="Times New Roman"/>
              </a:rPr>
              <a:t>yıl</a:t>
            </a:r>
            <a:r>
              <a:rPr sz="2000" spc="114" dirty="0">
                <a:latin typeface="Times New Roman"/>
                <a:cs typeface="Times New Roman"/>
              </a:rPr>
              <a:t> </a:t>
            </a:r>
            <a:r>
              <a:rPr sz="2000" spc="-5" dirty="0">
                <a:latin typeface="Times New Roman"/>
                <a:cs typeface="Times New Roman"/>
              </a:rPr>
              <a:t>tatillerinde</a:t>
            </a:r>
            <a:endParaRPr sz="2000" dirty="0">
              <a:latin typeface="Times New Roman"/>
              <a:cs typeface="Times New Roman"/>
            </a:endParaRPr>
          </a:p>
        </p:txBody>
      </p:sp>
      <p:sp>
        <p:nvSpPr>
          <p:cNvPr id="18" name="object 18"/>
          <p:cNvSpPr txBox="1"/>
          <p:nvPr/>
        </p:nvSpPr>
        <p:spPr>
          <a:xfrm>
            <a:off x="3688841" y="4842128"/>
            <a:ext cx="4907915" cy="329565"/>
          </a:xfrm>
          <a:prstGeom prst="rect">
            <a:avLst/>
          </a:prstGeom>
        </p:spPr>
        <p:txBody>
          <a:bodyPr vert="horz" wrap="square" lIns="0" tIns="11430" rIns="0" bIns="0" rtlCol="0">
            <a:spAutoFit/>
          </a:bodyPr>
          <a:lstStyle/>
          <a:p>
            <a:pPr marL="12700">
              <a:lnSpc>
                <a:spcPct val="100000"/>
              </a:lnSpc>
              <a:spcBef>
                <a:spcPts val="90"/>
              </a:spcBef>
            </a:pPr>
            <a:r>
              <a:rPr sz="2000" spc="-5" dirty="0">
                <a:latin typeface="Times New Roman"/>
                <a:cs typeface="Times New Roman"/>
              </a:rPr>
              <a:t>yapılan</a:t>
            </a:r>
            <a:r>
              <a:rPr sz="2000" spc="110" dirty="0">
                <a:latin typeface="Times New Roman"/>
                <a:cs typeface="Times New Roman"/>
              </a:rPr>
              <a:t> </a:t>
            </a:r>
            <a:r>
              <a:rPr sz="2000" spc="-5" dirty="0">
                <a:latin typeface="Times New Roman"/>
                <a:cs typeface="Times New Roman"/>
              </a:rPr>
              <a:t>öğretim</a:t>
            </a:r>
            <a:r>
              <a:rPr sz="2000" spc="95" dirty="0">
                <a:latin typeface="Times New Roman"/>
                <a:cs typeface="Times New Roman"/>
              </a:rPr>
              <a:t> </a:t>
            </a:r>
            <a:r>
              <a:rPr sz="2000" dirty="0">
                <a:latin typeface="Times New Roman"/>
                <a:cs typeface="Times New Roman"/>
              </a:rPr>
              <a:t>için</a:t>
            </a:r>
            <a:r>
              <a:rPr sz="2000" spc="140" dirty="0">
                <a:latin typeface="Times New Roman"/>
                <a:cs typeface="Times New Roman"/>
              </a:rPr>
              <a:t> </a:t>
            </a:r>
            <a:r>
              <a:rPr sz="2000" spc="-5" dirty="0">
                <a:latin typeface="Times New Roman"/>
                <a:cs typeface="Times New Roman"/>
              </a:rPr>
              <a:t>verilecek</a:t>
            </a:r>
            <a:r>
              <a:rPr sz="2000" spc="110" dirty="0">
                <a:latin typeface="Times New Roman"/>
                <a:cs typeface="Times New Roman"/>
              </a:rPr>
              <a:t> </a:t>
            </a:r>
            <a:r>
              <a:rPr sz="2000" spc="5" dirty="0">
                <a:latin typeface="Times New Roman"/>
                <a:cs typeface="Times New Roman"/>
              </a:rPr>
              <a:t>ek</a:t>
            </a:r>
            <a:r>
              <a:rPr sz="2000" spc="110" dirty="0">
                <a:latin typeface="Times New Roman"/>
                <a:cs typeface="Times New Roman"/>
              </a:rPr>
              <a:t> </a:t>
            </a:r>
            <a:r>
              <a:rPr sz="2000" dirty="0">
                <a:latin typeface="Times New Roman"/>
                <a:cs typeface="Times New Roman"/>
              </a:rPr>
              <a:t>ders</a:t>
            </a:r>
            <a:r>
              <a:rPr sz="2000" spc="120" dirty="0">
                <a:latin typeface="Times New Roman"/>
                <a:cs typeface="Times New Roman"/>
              </a:rPr>
              <a:t> </a:t>
            </a:r>
            <a:r>
              <a:rPr sz="2000" spc="-5" dirty="0">
                <a:latin typeface="Times New Roman"/>
                <a:cs typeface="Times New Roman"/>
              </a:rPr>
              <a:t>ücretinin</a:t>
            </a:r>
            <a:endParaRPr sz="2000" dirty="0">
              <a:latin typeface="Times New Roman"/>
              <a:cs typeface="Times New Roman"/>
            </a:endParaRPr>
          </a:p>
        </p:txBody>
      </p:sp>
      <p:sp>
        <p:nvSpPr>
          <p:cNvPr id="19" name="object 19"/>
          <p:cNvSpPr txBox="1"/>
          <p:nvPr/>
        </p:nvSpPr>
        <p:spPr>
          <a:xfrm>
            <a:off x="877620" y="5149977"/>
            <a:ext cx="1039494" cy="329565"/>
          </a:xfrm>
          <a:prstGeom prst="rect">
            <a:avLst/>
          </a:prstGeom>
        </p:spPr>
        <p:txBody>
          <a:bodyPr vert="horz" wrap="square" lIns="0" tIns="11430" rIns="0" bIns="0" rtlCol="0">
            <a:spAutoFit/>
          </a:bodyPr>
          <a:lstStyle/>
          <a:p>
            <a:pPr marL="12700">
              <a:lnSpc>
                <a:spcPct val="100000"/>
              </a:lnSpc>
              <a:spcBef>
                <a:spcPts val="90"/>
              </a:spcBef>
            </a:pPr>
            <a:r>
              <a:rPr sz="2000" spc="-20" dirty="0">
                <a:latin typeface="Times New Roman"/>
                <a:cs typeface="Times New Roman"/>
              </a:rPr>
              <a:t>h</a:t>
            </a:r>
            <a:r>
              <a:rPr sz="2000" spc="-5" dirty="0">
                <a:latin typeface="Times New Roman"/>
                <a:cs typeface="Times New Roman"/>
              </a:rPr>
              <a:t>esa</a:t>
            </a:r>
            <a:r>
              <a:rPr sz="2000" spc="5" dirty="0">
                <a:latin typeface="Times New Roman"/>
                <a:cs typeface="Times New Roman"/>
              </a:rPr>
              <a:t>b</a:t>
            </a:r>
            <a:r>
              <a:rPr sz="2000" spc="15" dirty="0">
                <a:latin typeface="Times New Roman"/>
                <a:cs typeface="Times New Roman"/>
              </a:rPr>
              <a:t>ı</a:t>
            </a:r>
            <a:r>
              <a:rPr sz="2000" spc="-20" dirty="0">
                <a:latin typeface="Times New Roman"/>
                <a:cs typeface="Times New Roman"/>
              </a:rPr>
              <a:t>n</a:t>
            </a:r>
            <a:r>
              <a:rPr sz="2000" spc="5" dirty="0">
                <a:latin typeface="Times New Roman"/>
                <a:cs typeface="Times New Roman"/>
              </a:rPr>
              <a:t>d</a:t>
            </a:r>
            <a:r>
              <a:rPr sz="2000" spc="-5" dirty="0">
                <a:latin typeface="Times New Roman"/>
                <a:cs typeface="Times New Roman"/>
              </a:rPr>
              <a:t>a</a:t>
            </a:r>
            <a:endParaRPr sz="2000" dirty="0">
              <a:latin typeface="Times New Roman"/>
              <a:cs typeface="Times New Roman"/>
            </a:endParaRPr>
          </a:p>
        </p:txBody>
      </p:sp>
      <p:sp>
        <p:nvSpPr>
          <p:cNvPr id="20" name="object 20"/>
          <p:cNvSpPr txBox="1"/>
          <p:nvPr/>
        </p:nvSpPr>
        <p:spPr>
          <a:xfrm>
            <a:off x="1963547" y="5184013"/>
            <a:ext cx="2734945" cy="292735"/>
          </a:xfrm>
          <a:prstGeom prst="rect">
            <a:avLst/>
          </a:prstGeom>
          <a:solidFill>
            <a:srgbClr val="FFFF00"/>
          </a:solidFill>
        </p:spPr>
        <p:txBody>
          <a:bodyPr vert="horz" wrap="square" lIns="0" tIns="0" rIns="0" bIns="0" rtlCol="0">
            <a:spAutoFit/>
          </a:bodyPr>
          <a:lstStyle/>
          <a:p>
            <a:pPr>
              <a:lnSpc>
                <a:spcPts val="2225"/>
              </a:lnSpc>
            </a:pPr>
            <a:r>
              <a:rPr sz="2000" dirty="0">
                <a:latin typeface="Times New Roman"/>
                <a:cs typeface="Times New Roman"/>
              </a:rPr>
              <a:t>ders</a:t>
            </a:r>
            <a:r>
              <a:rPr sz="2000" spc="-5" dirty="0">
                <a:latin typeface="Times New Roman"/>
                <a:cs typeface="Times New Roman"/>
              </a:rPr>
              <a:t> </a:t>
            </a:r>
            <a:r>
              <a:rPr sz="2000" spc="-10" dirty="0">
                <a:latin typeface="Times New Roman"/>
                <a:cs typeface="Times New Roman"/>
              </a:rPr>
              <a:t>yükü </a:t>
            </a:r>
            <a:r>
              <a:rPr sz="2000" spc="-5" dirty="0">
                <a:latin typeface="Times New Roman"/>
                <a:cs typeface="Times New Roman"/>
              </a:rPr>
              <a:t>dikkate</a:t>
            </a:r>
            <a:r>
              <a:rPr sz="2000" spc="-10" dirty="0">
                <a:latin typeface="Times New Roman"/>
                <a:cs typeface="Times New Roman"/>
              </a:rPr>
              <a:t> </a:t>
            </a:r>
            <a:r>
              <a:rPr sz="2000" spc="-5" dirty="0">
                <a:latin typeface="Times New Roman"/>
                <a:cs typeface="Times New Roman"/>
              </a:rPr>
              <a:t>alınmaz.</a:t>
            </a:r>
            <a:endParaRPr sz="2000" dirty="0">
              <a:latin typeface="Times New Roman"/>
              <a:cs typeface="Times New Roma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6086" y="1030350"/>
            <a:ext cx="5201285" cy="329565"/>
          </a:xfrm>
          <a:prstGeom prst="rect">
            <a:avLst/>
          </a:prstGeom>
        </p:spPr>
        <p:txBody>
          <a:bodyPr vert="horz" wrap="square" lIns="0" tIns="11430" rIns="0" bIns="0" rtlCol="0">
            <a:spAutoFit/>
          </a:bodyPr>
          <a:lstStyle/>
          <a:p>
            <a:pPr marL="12700">
              <a:lnSpc>
                <a:spcPct val="100000"/>
              </a:lnSpc>
              <a:spcBef>
                <a:spcPts val="90"/>
              </a:spcBef>
            </a:pPr>
            <a:r>
              <a:rPr sz="2000" spc="-5" dirty="0">
                <a:latin typeface="Arial"/>
                <a:cs typeface="Arial"/>
              </a:rPr>
              <a:t>Unvanlara </a:t>
            </a:r>
            <a:r>
              <a:rPr sz="2000" spc="-10" dirty="0">
                <a:latin typeface="Arial"/>
                <a:cs typeface="Arial"/>
              </a:rPr>
              <a:t>Göre</a:t>
            </a:r>
            <a:r>
              <a:rPr sz="2000" spc="-30" dirty="0">
                <a:latin typeface="Arial"/>
                <a:cs typeface="Arial"/>
              </a:rPr>
              <a:t> </a:t>
            </a:r>
            <a:r>
              <a:rPr sz="2000" spc="-10" dirty="0">
                <a:latin typeface="Arial"/>
                <a:cs typeface="Arial"/>
              </a:rPr>
              <a:t>Ek </a:t>
            </a:r>
            <a:r>
              <a:rPr sz="2000" spc="-5" dirty="0">
                <a:latin typeface="Arial"/>
                <a:cs typeface="Arial"/>
              </a:rPr>
              <a:t>Ders </a:t>
            </a:r>
            <a:r>
              <a:rPr sz="2000" spc="-10" dirty="0">
                <a:latin typeface="Arial"/>
                <a:cs typeface="Arial"/>
              </a:rPr>
              <a:t>Ücret</a:t>
            </a:r>
            <a:r>
              <a:rPr sz="2000" spc="-25" dirty="0">
                <a:latin typeface="Arial"/>
                <a:cs typeface="Arial"/>
              </a:rPr>
              <a:t> </a:t>
            </a:r>
            <a:r>
              <a:rPr sz="2000" spc="-5" dirty="0">
                <a:latin typeface="Arial"/>
                <a:cs typeface="Arial"/>
              </a:rPr>
              <a:t>Göstergeleri</a:t>
            </a:r>
            <a:endParaRPr sz="2000">
              <a:latin typeface="Arial"/>
              <a:cs typeface="Arial"/>
            </a:endParaRPr>
          </a:p>
        </p:txBody>
      </p:sp>
      <p:graphicFrame>
        <p:nvGraphicFramePr>
          <p:cNvPr id="3" name="object 3"/>
          <p:cNvGraphicFramePr>
            <a:graphicFrameLocks noGrp="1"/>
          </p:cNvGraphicFramePr>
          <p:nvPr/>
        </p:nvGraphicFramePr>
        <p:xfrm>
          <a:off x="884224" y="1750517"/>
          <a:ext cx="7519034" cy="2512742"/>
        </p:xfrm>
        <a:graphic>
          <a:graphicData uri="http://schemas.openxmlformats.org/drawingml/2006/table">
            <a:tbl>
              <a:tblPr firstRow="1" bandRow="1">
                <a:tableStyleId>{2D5ABB26-0587-4C30-8999-92F81FD0307C}</a:tableStyleId>
              </a:tblPr>
              <a:tblGrid>
                <a:gridCol w="5011420">
                  <a:extLst>
                    <a:ext uri="{9D8B030D-6E8A-4147-A177-3AD203B41FA5}">
                      <a16:colId xmlns:a16="http://schemas.microsoft.com/office/drawing/2014/main" val="20000"/>
                    </a:ext>
                  </a:extLst>
                </a:gridCol>
                <a:gridCol w="2507614">
                  <a:extLst>
                    <a:ext uri="{9D8B030D-6E8A-4147-A177-3AD203B41FA5}">
                      <a16:colId xmlns:a16="http://schemas.microsoft.com/office/drawing/2014/main" val="20001"/>
                    </a:ext>
                  </a:extLst>
                </a:gridCol>
              </a:tblGrid>
              <a:tr h="663244">
                <a:tc>
                  <a:txBody>
                    <a:bodyPr/>
                    <a:lstStyle/>
                    <a:p>
                      <a:pPr marR="3810" algn="ctr">
                        <a:lnSpc>
                          <a:spcPct val="100000"/>
                        </a:lnSpc>
                        <a:spcBef>
                          <a:spcPts val="910"/>
                        </a:spcBef>
                      </a:pPr>
                      <a:r>
                        <a:rPr sz="2350" b="1" spc="-5" dirty="0">
                          <a:solidFill>
                            <a:srgbClr val="FFFFFF"/>
                          </a:solidFill>
                          <a:latin typeface="Calibri"/>
                          <a:cs typeface="Calibri"/>
                        </a:rPr>
                        <a:t>UNVANLAR</a:t>
                      </a:r>
                      <a:endParaRPr sz="2350">
                        <a:latin typeface="Calibri"/>
                        <a:cs typeface="Calibri"/>
                      </a:endParaRPr>
                    </a:p>
                  </a:txBody>
                  <a:tcPr marL="0" marR="0" marT="115570" marB="0">
                    <a:lnR w="28575">
                      <a:solidFill>
                        <a:srgbClr val="FFFFFF"/>
                      </a:solidFill>
                      <a:prstDash val="solid"/>
                    </a:lnR>
                    <a:lnB w="28575">
                      <a:solidFill>
                        <a:srgbClr val="FFFFFF"/>
                      </a:solidFill>
                      <a:prstDash val="solid"/>
                    </a:lnB>
                    <a:solidFill>
                      <a:srgbClr val="2D5294"/>
                    </a:solidFill>
                  </a:tcPr>
                </a:tc>
                <a:tc>
                  <a:txBody>
                    <a:bodyPr/>
                    <a:lstStyle/>
                    <a:p>
                      <a:pPr marL="12065" algn="ctr">
                        <a:lnSpc>
                          <a:spcPct val="100000"/>
                        </a:lnSpc>
                        <a:spcBef>
                          <a:spcPts val="910"/>
                        </a:spcBef>
                      </a:pPr>
                      <a:r>
                        <a:rPr sz="2350" b="1" spc="-5" dirty="0">
                          <a:solidFill>
                            <a:srgbClr val="FFFFFF"/>
                          </a:solidFill>
                          <a:latin typeface="Calibri"/>
                          <a:cs typeface="Calibri"/>
                        </a:rPr>
                        <a:t>GÖSTERGE</a:t>
                      </a:r>
                      <a:endParaRPr sz="2350">
                        <a:latin typeface="Calibri"/>
                        <a:cs typeface="Calibri"/>
                      </a:endParaRPr>
                    </a:p>
                  </a:txBody>
                  <a:tcPr marL="0" marR="0" marT="115570" marB="0">
                    <a:lnL w="28575">
                      <a:solidFill>
                        <a:srgbClr val="FFFFFF"/>
                      </a:solidFill>
                      <a:prstDash val="solid"/>
                    </a:lnL>
                    <a:lnB w="28575">
                      <a:solidFill>
                        <a:srgbClr val="FFFFFF"/>
                      </a:solidFill>
                      <a:prstDash val="solid"/>
                    </a:lnB>
                    <a:solidFill>
                      <a:srgbClr val="2D5294"/>
                    </a:solidFill>
                  </a:tcPr>
                </a:tc>
                <a:extLst>
                  <a:ext uri="{0D108BD9-81ED-4DB2-BD59-A6C34878D82A}">
                    <a16:rowId xmlns:a16="http://schemas.microsoft.com/office/drawing/2014/main" val="10000"/>
                  </a:ext>
                </a:extLst>
              </a:tr>
              <a:tr h="371830">
                <a:tc>
                  <a:txBody>
                    <a:bodyPr/>
                    <a:lstStyle/>
                    <a:p>
                      <a:pPr marL="93980">
                        <a:lnSpc>
                          <a:spcPts val="2760"/>
                        </a:lnSpc>
                      </a:pPr>
                      <a:r>
                        <a:rPr sz="2350" dirty="0">
                          <a:latin typeface="Calibri"/>
                          <a:cs typeface="Calibri"/>
                        </a:rPr>
                        <a:t>Profesör</a:t>
                      </a:r>
                      <a:endParaRPr sz="23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L="13335" algn="ctr">
                        <a:lnSpc>
                          <a:spcPts val="2760"/>
                        </a:lnSpc>
                      </a:pPr>
                      <a:r>
                        <a:rPr sz="2350" spc="5" dirty="0">
                          <a:latin typeface="Calibri"/>
                          <a:cs typeface="Calibri"/>
                        </a:rPr>
                        <a:t>300</a:t>
                      </a:r>
                      <a:endParaRPr sz="235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1"/>
                  </a:ext>
                </a:extLst>
              </a:tr>
              <a:tr h="372135">
                <a:tc>
                  <a:txBody>
                    <a:bodyPr/>
                    <a:lstStyle/>
                    <a:p>
                      <a:pPr marL="93980">
                        <a:lnSpc>
                          <a:spcPts val="2765"/>
                        </a:lnSpc>
                      </a:pPr>
                      <a:r>
                        <a:rPr sz="2350" spc="-5" dirty="0">
                          <a:latin typeface="Calibri"/>
                          <a:cs typeface="Calibri"/>
                        </a:rPr>
                        <a:t>Doçent</a:t>
                      </a:r>
                      <a:endParaRPr sz="23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L="13335" algn="ctr">
                        <a:lnSpc>
                          <a:spcPts val="2765"/>
                        </a:lnSpc>
                      </a:pPr>
                      <a:r>
                        <a:rPr sz="2350" spc="5" dirty="0">
                          <a:latin typeface="Calibri"/>
                          <a:cs typeface="Calibri"/>
                        </a:rPr>
                        <a:t>250</a:t>
                      </a:r>
                      <a:endParaRPr sz="235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2"/>
                  </a:ext>
                </a:extLst>
              </a:tr>
              <a:tr h="371830">
                <a:tc>
                  <a:txBody>
                    <a:bodyPr/>
                    <a:lstStyle/>
                    <a:p>
                      <a:pPr marL="93980">
                        <a:lnSpc>
                          <a:spcPts val="2760"/>
                        </a:lnSpc>
                      </a:pPr>
                      <a:r>
                        <a:rPr sz="2350" spc="-120" dirty="0">
                          <a:latin typeface="Calibri"/>
                          <a:cs typeface="Calibri"/>
                        </a:rPr>
                        <a:t>Doktor</a:t>
                      </a:r>
                      <a:r>
                        <a:rPr sz="2350" spc="50" dirty="0">
                          <a:latin typeface="Calibri"/>
                          <a:cs typeface="Calibri"/>
                        </a:rPr>
                        <a:t> </a:t>
                      </a:r>
                      <a:r>
                        <a:rPr sz="2350" spc="-120" dirty="0">
                          <a:latin typeface="Calibri"/>
                          <a:cs typeface="Calibri"/>
                        </a:rPr>
                        <a:t>Öğretim</a:t>
                      </a:r>
                      <a:r>
                        <a:rPr sz="2350" spc="100" dirty="0">
                          <a:latin typeface="Calibri"/>
                          <a:cs typeface="Calibri"/>
                        </a:rPr>
                        <a:t> </a:t>
                      </a:r>
                      <a:r>
                        <a:rPr sz="2350" spc="-120" dirty="0">
                          <a:latin typeface="Calibri"/>
                          <a:cs typeface="Calibri"/>
                        </a:rPr>
                        <a:t>Üyesi</a:t>
                      </a:r>
                      <a:endParaRPr sz="23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L="13335" algn="ctr">
                        <a:lnSpc>
                          <a:spcPts val="2760"/>
                        </a:lnSpc>
                      </a:pPr>
                      <a:r>
                        <a:rPr sz="2350" spc="5" dirty="0">
                          <a:latin typeface="Calibri"/>
                          <a:cs typeface="Calibri"/>
                        </a:rPr>
                        <a:t>200</a:t>
                      </a:r>
                      <a:endParaRPr sz="235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3"/>
                  </a:ext>
                </a:extLst>
              </a:tr>
              <a:tr h="372173">
                <a:tc>
                  <a:txBody>
                    <a:bodyPr/>
                    <a:lstStyle/>
                    <a:p>
                      <a:pPr marL="93980">
                        <a:lnSpc>
                          <a:spcPts val="2765"/>
                        </a:lnSpc>
                      </a:pPr>
                      <a:r>
                        <a:rPr sz="2350" spc="-125" dirty="0">
                          <a:latin typeface="Calibri"/>
                          <a:cs typeface="Calibri"/>
                        </a:rPr>
                        <a:t>Öğretim</a:t>
                      </a:r>
                      <a:r>
                        <a:rPr sz="2350" spc="105" dirty="0">
                          <a:latin typeface="Calibri"/>
                          <a:cs typeface="Calibri"/>
                        </a:rPr>
                        <a:t> </a:t>
                      </a:r>
                      <a:r>
                        <a:rPr sz="2350" spc="-105" dirty="0">
                          <a:latin typeface="Calibri"/>
                          <a:cs typeface="Calibri"/>
                        </a:rPr>
                        <a:t>Görevlisi</a:t>
                      </a:r>
                      <a:endParaRPr sz="2350">
                        <a:latin typeface="Calibri"/>
                        <a:cs typeface="Calibri"/>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L="13335" algn="ctr">
                        <a:lnSpc>
                          <a:spcPts val="2765"/>
                        </a:lnSpc>
                      </a:pPr>
                      <a:r>
                        <a:rPr sz="2350" spc="5" dirty="0">
                          <a:latin typeface="Calibri"/>
                          <a:cs typeface="Calibri"/>
                        </a:rPr>
                        <a:t>160</a:t>
                      </a:r>
                      <a:endParaRPr sz="235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4"/>
                  </a:ext>
                </a:extLst>
              </a:tr>
              <a:tr h="361530">
                <a:tc>
                  <a:txBody>
                    <a:bodyPr/>
                    <a:lstStyle/>
                    <a:p>
                      <a:pPr marL="93980">
                        <a:lnSpc>
                          <a:spcPts val="2745"/>
                        </a:lnSpc>
                      </a:pPr>
                      <a:r>
                        <a:rPr sz="2350" spc="-114" dirty="0">
                          <a:latin typeface="Calibri"/>
                          <a:cs typeface="Calibri"/>
                        </a:rPr>
                        <a:t>Araştırma</a:t>
                      </a:r>
                      <a:r>
                        <a:rPr sz="2350" spc="130" dirty="0">
                          <a:latin typeface="Calibri"/>
                          <a:cs typeface="Calibri"/>
                        </a:rPr>
                        <a:t> </a:t>
                      </a:r>
                      <a:r>
                        <a:rPr sz="2350" spc="-100" dirty="0">
                          <a:latin typeface="Calibri"/>
                          <a:cs typeface="Calibri"/>
                        </a:rPr>
                        <a:t>Görevlisi</a:t>
                      </a:r>
                      <a:r>
                        <a:rPr sz="2350" spc="150" dirty="0">
                          <a:latin typeface="Calibri"/>
                          <a:cs typeface="Calibri"/>
                        </a:rPr>
                        <a:t> </a:t>
                      </a:r>
                      <a:r>
                        <a:rPr sz="2350" spc="-105" dirty="0">
                          <a:latin typeface="Calibri"/>
                          <a:cs typeface="Calibri"/>
                        </a:rPr>
                        <a:t>(Doktorasını</a:t>
                      </a:r>
                      <a:r>
                        <a:rPr sz="2350" spc="155" dirty="0">
                          <a:latin typeface="Calibri"/>
                          <a:cs typeface="Calibri"/>
                        </a:rPr>
                        <a:t> </a:t>
                      </a:r>
                      <a:r>
                        <a:rPr sz="2350" spc="-114" dirty="0">
                          <a:latin typeface="Calibri"/>
                          <a:cs typeface="Calibri"/>
                        </a:rPr>
                        <a:t>Yapmış)</a:t>
                      </a:r>
                      <a:endParaRPr sz="2350">
                        <a:latin typeface="Calibri"/>
                        <a:cs typeface="Calibri"/>
                      </a:endParaRPr>
                    </a:p>
                  </a:txBody>
                  <a:tcPr marL="0" marR="0" marT="0" marB="0">
                    <a:lnR w="28575">
                      <a:solidFill>
                        <a:srgbClr val="FFFFFF"/>
                      </a:solidFill>
                      <a:prstDash val="solid"/>
                    </a:lnR>
                    <a:lnT w="28575">
                      <a:solidFill>
                        <a:srgbClr val="FFFFFF"/>
                      </a:solidFill>
                      <a:prstDash val="solid"/>
                    </a:lnT>
                    <a:solidFill>
                      <a:srgbClr val="D9E0F3"/>
                    </a:solidFill>
                  </a:tcPr>
                </a:tc>
                <a:tc>
                  <a:txBody>
                    <a:bodyPr/>
                    <a:lstStyle/>
                    <a:p>
                      <a:pPr marL="13335" algn="ctr">
                        <a:lnSpc>
                          <a:spcPts val="2745"/>
                        </a:lnSpc>
                      </a:pPr>
                      <a:r>
                        <a:rPr sz="2350" spc="5" dirty="0">
                          <a:latin typeface="Calibri"/>
                          <a:cs typeface="Calibri"/>
                        </a:rPr>
                        <a:t>160</a:t>
                      </a:r>
                      <a:endParaRPr sz="2350">
                        <a:latin typeface="Calibri"/>
                        <a:cs typeface="Calibri"/>
                      </a:endParaRPr>
                    </a:p>
                  </a:txBody>
                  <a:tcPr marL="0" marR="0" marT="0" marB="0">
                    <a:lnL w="28575">
                      <a:solidFill>
                        <a:srgbClr val="FFFFFF"/>
                      </a:solidFill>
                      <a:prstDash val="solid"/>
                    </a:lnL>
                    <a:lnT w="28575">
                      <a:solidFill>
                        <a:srgbClr val="FFFFFF"/>
                      </a:solidFill>
                      <a:prstDash val="solid"/>
                    </a:lnT>
                    <a:solidFill>
                      <a:srgbClr val="D9E0F3"/>
                    </a:solidFill>
                  </a:tcPr>
                </a:tc>
                <a:extLst>
                  <a:ext uri="{0D108BD9-81ED-4DB2-BD59-A6C34878D82A}">
                    <a16:rowId xmlns:a16="http://schemas.microsoft.com/office/drawing/2014/main" val="10005"/>
                  </a:ext>
                </a:extLst>
              </a:tr>
            </a:tbl>
          </a:graphicData>
        </a:graphic>
      </p:graphicFrame>
      <p:sp>
        <p:nvSpPr>
          <p:cNvPr id="4" name="object 4"/>
          <p:cNvSpPr txBox="1"/>
          <p:nvPr/>
        </p:nvSpPr>
        <p:spPr>
          <a:xfrm>
            <a:off x="536244" y="4598034"/>
            <a:ext cx="8288020" cy="1570355"/>
          </a:xfrm>
          <a:prstGeom prst="rect">
            <a:avLst/>
          </a:prstGeom>
        </p:spPr>
        <p:txBody>
          <a:bodyPr vert="horz" wrap="square" lIns="0" tIns="5080" rIns="0" bIns="0" rtlCol="0">
            <a:spAutoFit/>
          </a:bodyPr>
          <a:lstStyle/>
          <a:p>
            <a:pPr marL="12700" marR="5080">
              <a:lnSpc>
                <a:spcPct val="102099"/>
              </a:lnSpc>
              <a:spcBef>
                <a:spcPts val="40"/>
              </a:spcBef>
            </a:pPr>
            <a:r>
              <a:rPr sz="2000" spc="-5" dirty="0">
                <a:solidFill>
                  <a:srgbClr val="043092"/>
                </a:solidFill>
                <a:latin typeface="Calibri"/>
                <a:cs typeface="Calibri"/>
              </a:rPr>
              <a:t>Doktoralarını</a:t>
            </a:r>
            <a:r>
              <a:rPr sz="2000" spc="110" dirty="0">
                <a:solidFill>
                  <a:srgbClr val="043092"/>
                </a:solidFill>
                <a:latin typeface="Calibri"/>
                <a:cs typeface="Calibri"/>
              </a:rPr>
              <a:t> </a:t>
            </a:r>
            <a:r>
              <a:rPr sz="2000" spc="-5" dirty="0">
                <a:solidFill>
                  <a:srgbClr val="043092"/>
                </a:solidFill>
                <a:latin typeface="Calibri"/>
                <a:cs typeface="Calibri"/>
              </a:rPr>
              <a:t>tamamlayan</a:t>
            </a:r>
            <a:r>
              <a:rPr sz="2000" spc="135" dirty="0">
                <a:solidFill>
                  <a:srgbClr val="043092"/>
                </a:solidFill>
                <a:latin typeface="Calibri"/>
                <a:cs typeface="Calibri"/>
              </a:rPr>
              <a:t> </a:t>
            </a:r>
            <a:r>
              <a:rPr sz="2000" spc="-5" dirty="0">
                <a:solidFill>
                  <a:srgbClr val="043092"/>
                </a:solidFill>
                <a:latin typeface="Calibri"/>
                <a:cs typeface="Calibri"/>
              </a:rPr>
              <a:t>Araştırma</a:t>
            </a:r>
            <a:r>
              <a:rPr sz="2000" spc="145" dirty="0">
                <a:solidFill>
                  <a:srgbClr val="043092"/>
                </a:solidFill>
                <a:latin typeface="Calibri"/>
                <a:cs typeface="Calibri"/>
              </a:rPr>
              <a:t> </a:t>
            </a:r>
            <a:r>
              <a:rPr sz="2000" spc="-5" dirty="0">
                <a:solidFill>
                  <a:srgbClr val="043092"/>
                </a:solidFill>
                <a:latin typeface="Calibri"/>
                <a:cs typeface="Calibri"/>
              </a:rPr>
              <a:t>Görevlileri</a:t>
            </a:r>
            <a:r>
              <a:rPr sz="2000" spc="110" dirty="0">
                <a:solidFill>
                  <a:srgbClr val="043092"/>
                </a:solidFill>
                <a:latin typeface="Calibri"/>
                <a:cs typeface="Calibri"/>
              </a:rPr>
              <a:t> </a:t>
            </a:r>
            <a:r>
              <a:rPr sz="2000" spc="40" dirty="0">
                <a:solidFill>
                  <a:srgbClr val="043092"/>
                </a:solidFill>
                <a:latin typeface="Calibri"/>
                <a:cs typeface="Calibri"/>
              </a:rPr>
              <a:t>12</a:t>
            </a:r>
            <a:r>
              <a:rPr sz="2000" spc="195" dirty="0">
                <a:solidFill>
                  <a:srgbClr val="043092"/>
                </a:solidFill>
                <a:latin typeface="Calibri"/>
                <a:cs typeface="Calibri"/>
              </a:rPr>
              <a:t> </a:t>
            </a:r>
            <a:r>
              <a:rPr sz="2000" spc="65" dirty="0">
                <a:solidFill>
                  <a:srgbClr val="043092"/>
                </a:solidFill>
                <a:latin typeface="Calibri"/>
                <a:cs typeface="Calibri"/>
              </a:rPr>
              <a:t>saati</a:t>
            </a:r>
            <a:r>
              <a:rPr sz="2000" spc="220" dirty="0">
                <a:solidFill>
                  <a:srgbClr val="043092"/>
                </a:solidFill>
                <a:latin typeface="Calibri"/>
                <a:cs typeface="Calibri"/>
              </a:rPr>
              <a:t> </a:t>
            </a:r>
            <a:r>
              <a:rPr sz="2000" spc="60" dirty="0">
                <a:solidFill>
                  <a:srgbClr val="043092"/>
                </a:solidFill>
                <a:latin typeface="Calibri"/>
                <a:cs typeface="Calibri"/>
              </a:rPr>
              <a:t>maaş</a:t>
            </a:r>
            <a:r>
              <a:rPr sz="2000" spc="190" dirty="0">
                <a:solidFill>
                  <a:srgbClr val="043092"/>
                </a:solidFill>
                <a:latin typeface="Calibri"/>
                <a:cs typeface="Calibri"/>
              </a:rPr>
              <a:t> </a:t>
            </a:r>
            <a:r>
              <a:rPr sz="2000" spc="75" dirty="0">
                <a:solidFill>
                  <a:srgbClr val="043092"/>
                </a:solidFill>
                <a:latin typeface="Calibri"/>
                <a:cs typeface="Calibri"/>
              </a:rPr>
              <a:t>karşılığı</a:t>
            </a:r>
            <a:r>
              <a:rPr sz="2000" spc="200" dirty="0">
                <a:solidFill>
                  <a:srgbClr val="043092"/>
                </a:solidFill>
                <a:latin typeface="Calibri"/>
                <a:cs typeface="Calibri"/>
              </a:rPr>
              <a:t> </a:t>
            </a:r>
            <a:r>
              <a:rPr sz="2000" spc="70" dirty="0">
                <a:solidFill>
                  <a:srgbClr val="043092"/>
                </a:solidFill>
                <a:latin typeface="Calibri"/>
                <a:cs typeface="Calibri"/>
              </a:rPr>
              <a:t>olmak </a:t>
            </a:r>
            <a:r>
              <a:rPr sz="2000" spc="-434" dirty="0">
                <a:solidFill>
                  <a:srgbClr val="043092"/>
                </a:solidFill>
                <a:latin typeface="Calibri"/>
                <a:cs typeface="Calibri"/>
              </a:rPr>
              <a:t> </a:t>
            </a:r>
            <a:r>
              <a:rPr sz="2000" spc="70" dirty="0">
                <a:solidFill>
                  <a:srgbClr val="043092"/>
                </a:solidFill>
                <a:latin typeface="Calibri"/>
                <a:cs typeface="Calibri"/>
              </a:rPr>
              <a:t>üzere</a:t>
            </a:r>
            <a:r>
              <a:rPr sz="2000" spc="190" dirty="0">
                <a:solidFill>
                  <a:srgbClr val="043092"/>
                </a:solidFill>
                <a:latin typeface="Calibri"/>
                <a:cs typeface="Calibri"/>
              </a:rPr>
              <a:t> </a:t>
            </a:r>
            <a:r>
              <a:rPr sz="2000" spc="-10" dirty="0">
                <a:solidFill>
                  <a:srgbClr val="043092"/>
                </a:solidFill>
                <a:latin typeface="Calibri"/>
                <a:cs typeface="Calibri"/>
              </a:rPr>
              <a:t>10</a:t>
            </a:r>
            <a:r>
              <a:rPr sz="2000" spc="100" dirty="0">
                <a:solidFill>
                  <a:srgbClr val="043092"/>
                </a:solidFill>
                <a:latin typeface="Calibri"/>
                <a:cs typeface="Calibri"/>
              </a:rPr>
              <a:t> </a:t>
            </a:r>
            <a:r>
              <a:rPr sz="2000" spc="-5" dirty="0">
                <a:solidFill>
                  <a:srgbClr val="043092"/>
                </a:solidFill>
                <a:latin typeface="Calibri"/>
                <a:cs typeface="Calibri"/>
              </a:rPr>
              <a:t>saate</a:t>
            </a:r>
            <a:r>
              <a:rPr sz="2000" spc="95" dirty="0">
                <a:solidFill>
                  <a:srgbClr val="043092"/>
                </a:solidFill>
                <a:latin typeface="Calibri"/>
                <a:cs typeface="Calibri"/>
              </a:rPr>
              <a:t> </a:t>
            </a:r>
            <a:r>
              <a:rPr sz="2000" spc="-5" dirty="0">
                <a:solidFill>
                  <a:srgbClr val="043092"/>
                </a:solidFill>
                <a:latin typeface="Calibri"/>
                <a:cs typeface="Calibri"/>
              </a:rPr>
              <a:t>kadar</a:t>
            </a:r>
            <a:r>
              <a:rPr sz="2000" spc="110" dirty="0">
                <a:solidFill>
                  <a:srgbClr val="043092"/>
                </a:solidFill>
                <a:latin typeface="Calibri"/>
                <a:cs typeface="Calibri"/>
              </a:rPr>
              <a:t> </a:t>
            </a:r>
            <a:r>
              <a:rPr sz="2000" spc="-10" dirty="0">
                <a:solidFill>
                  <a:srgbClr val="043092"/>
                </a:solidFill>
                <a:latin typeface="Calibri"/>
                <a:cs typeface="Calibri"/>
              </a:rPr>
              <a:t>ek</a:t>
            </a:r>
            <a:r>
              <a:rPr sz="2000" spc="105" dirty="0">
                <a:solidFill>
                  <a:srgbClr val="043092"/>
                </a:solidFill>
                <a:latin typeface="Calibri"/>
                <a:cs typeface="Calibri"/>
              </a:rPr>
              <a:t> </a:t>
            </a:r>
            <a:r>
              <a:rPr sz="2000" spc="-5" dirty="0">
                <a:solidFill>
                  <a:srgbClr val="043092"/>
                </a:solidFill>
                <a:latin typeface="Calibri"/>
                <a:cs typeface="Calibri"/>
              </a:rPr>
              <a:t>ders</a:t>
            </a:r>
            <a:r>
              <a:rPr sz="2000" spc="114" dirty="0">
                <a:solidFill>
                  <a:srgbClr val="043092"/>
                </a:solidFill>
                <a:latin typeface="Calibri"/>
                <a:cs typeface="Calibri"/>
              </a:rPr>
              <a:t> </a:t>
            </a:r>
            <a:r>
              <a:rPr sz="2000" spc="-5" dirty="0">
                <a:solidFill>
                  <a:srgbClr val="043092"/>
                </a:solidFill>
                <a:latin typeface="Calibri"/>
                <a:cs typeface="Calibri"/>
              </a:rPr>
              <a:t>ücreti</a:t>
            </a:r>
            <a:r>
              <a:rPr sz="2000" spc="10" dirty="0">
                <a:solidFill>
                  <a:srgbClr val="043092"/>
                </a:solidFill>
                <a:latin typeface="Calibri"/>
                <a:cs typeface="Calibri"/>
              </a:rPr>
              <a:t> </a:t>
            </a:r>
            <a:r>
              <a:rPr sz="2000" spc="-5" dirty="0">
                <a:solidFill>
                  <a:srgbClr val="043092"/>
                </a:solidFill>
                <a:latin typeface="Calibri"/>
                <a:cs typeface="Calibri"/>
              </a:rPr>
              <a:t>alabilir.</a:t>
            </a:r>
            <a:endParaRPr sz="2000">
              <a:latin typeface="Calibri"/>
              <a:cs typeface="Calibri"/>
            </a:endParaRPr>
          </a:p>
          <a:p>
            <a:pPr marL="12700" marR="6072505">
              <a:lnSpc>
                <a:spcPct val="101099"/>
              </a:lnSpc>
              <a:spcBef>
                <a:spcPts val="20"/>
              </a:spcBef>
            </a:pPr>
            <a:r>
              <a:rPr sz="2000" spc="-5" dirty="0">
                <a:solidFill>
                  <a:srgbClr val="043092"/>
                </a:solidFill>
                <a:latin typeface="Calibri"/>
                <a:cs typeface="Calibri"/>
              </a:rPr>
              <a:t>12 saat maaş karşılığı </a:t>
            </a:r>
            <a:r>
              <a:rPr sz="2000" spc="-440" dirty="0">
                <a:solidFill>
                  <a:srgbClr val="043092"/>
                </a:solidFill>
                <a:latin typeface="Calibri"/>
                <a:cs typeface="Calibri"/>
              </a:rPr>
              <a:t> </a:t>
            </a:r>
            <a:r>
              <a:rPr sz="2000" spc="-5" dirty="0">
                <a:solidFill>
                  <a:srgbClr val="006FC0"/>
                </a:solidFill>
                <a:latin typeface="Calibri"/>
                <a:cs typeface="Calibri"/>
              </a:rPr>
              <a:t>10</a:t>
            </a:r>
            <a:r>
              <a:rPr sz="2000" spc="-25" dirty="0">
                <a:solidFill>
                  <a:srgbClr val="006FC0"/>
                </a:solidFill>
                <a:latin typeface="Calibri"/>
                <a:cs typeface="Calibri"/>
              </a:rPr>
              <a:t> </a:t>
            </a:r>
            <a:r>
              <a:rPr sz="2000" spc="-5" dirty="0">
                <a:solidFill>
                  <a:srgbClr val="006FC0"/>
                </a:solidFill>
                <a:latin typeface="Calibri"/>
                <a:cs typeface="Calibri"/>
              </a:rPr>
              <a:t>saat</a:t>
            </a:r>
            <a:r>
              <a:rPr sz="2000" spc="-15" dirty="0">
                <a:solidFill>
                  <a:srgbClr val="006FC0"/>
                </a:solidFill>
                <a:latin typeface="Calibri"/>
                <a:cs typeface="Calibri"/>
              </a:rPr>
              <a:t> </a:t>
            </a:r>
            <a:r>
              <a:rPr sz="2000" spc="-10" dirty="0">
                <a:solidFill>
                  <a:srgbClr val="006FC0"/>
                </a:solidFill>
                <a:latin typeface="Calibri"/>
                <a:cs typeface="Calibri"/>
              </a:rPr>
              <a:t>ek</a:t>
            </a:r>
            <a:r>
              <a:rPr sz="2000" spc="-15" dirty="0">
                <a:solidFill>
                  <a:srgbClr val="006FC0"/>
                </a:solidFill>
                <a:latin typeface="Calibri"/>
                <a:cs typeface="Calibri"/>
              </a:rPr>
              <a:t> </a:t>
            </a:r>
            <a:r>
              <a:rPr sz="2000" spc="-5" dirty="0">
                <a:solidFill>
                  <a:srgbClr val="006FC0"/>
                </a:solidFill>
                <a:latin typeface="Calibri"/>
                <a:cs typeface="Calibri"/>
              </a:rPr>
              <a:t>ders</a:t>
            </a:r>
            <a:r>
              <a:rPr sz="2000" spc="5" dirty="0">
                <a:solidFill>
                  <a:srgbClr val="006FC0"/>
                </a:solidFill>
                <a:latin typeface="Calibri"/>
                <a:cs typeface="Calibri"/>
              </a:rPr>
              <a:t> </a:t>
            </a:r>
            <a:r>
              <a:rPr sz="2000" spc="-5" dirty="0">
                <a:solidFill>
                  <a:srgbClr val="006FC0"/>
                </a:solidFill>
                <a:latin typeface="Times New Roman"/>
                <a:cs typeface="Times New Roman"/>
              </a:rPr>
              <a:t>ü</a:t>
            </a:r>
            <a:r>
              <a:rPr sz="2000" spc="-5" dirty="0">
                <a:solidFill>
                  <a:srgbClr val="006FC0"/>
                </a:solidFill>
                <a:latin typeface="Calibri"/>
                <a:cs typeface="Calibri"/>
              </a:rPr>
              <a:t>creti</a:t>
            </a:r>
            <a:endParaRPr sz="2000">
              <a:latin typeface="Calibri"/>
              <a:cs typeface="Calibri"/>
            </a:endParaRPr>
          </a:p>
          <a:p>
            <a:pPr marL="12700">
              <a:lnSpc>
                <a:spcPct val="100000"/>
              </a:lnSpc>
              <a:spcBef>
                <a:spcPts val="50"/>
              </a:spcBef>
            </a:pPr>
            <a:r>
              <a:rPr sz="2000" spc="-10" dirty="0">
                <a:solidFill>
                  <a:srgbClr val="006FC0"/>
                </a:solidFill>
                <a:latin typeface="Calibri"/>
                <a:cs typeface="Calibri"/>
              </a:rPr>
              <a:t>A</a:t>
            </a:r>
            <a:r>
              <a:rPr sz="2000" spc="-10" dirty="0">
                <a:solidFill>
                  <a:srgbClr val="006FC0"/>
                </a:solidFill>
                <a:latin typeface="Times New Roman"/>
                <a:cs typeface="Times New Roman"/>
              </a:rPr>
              <a:t>ş</a:t>
            </a:r>
            <a:r>
              <a:rPr sz="2000" spc="-10" dirty="0">
                <a:solidFill>
                  <a:srgbClr val="006FC0"/>
                </a:solidFill>
                <a:latin typeface="Calibri"/>
                <a:cs typeface="Calibri"/>
              </a:rPr>
              <a:t>an</a:t>
            </a:r>
            <a:r>
              <a:rPr sz="2000" dirty="0">
                <a:solidFill>
                  <a:srgbClr val="006FC0"/>
                </a:solidFill>
                <a:latin typeface="Calibri"/>
                <a:cs typeface="Calibri"/>
              </a:rPr>
              <a:t> </a:t>
            </a:r>
            <a:r>
              <a:rPr sz="2000" spc="-10" dirty="0">
                <a:solidFill>
                  <a:srgbClr val="006FC0"/>
                </a:solidFill>
                <a:latin typeface="Calibri"/>
                <a:cs typeface="Calibri"/>
              </a:rPr>
              <a:t>k</a:t>
            </a:r>
            <a:r>
              <a:rPr sz="2000" spc="-10" dirty="0">
                <a:solidFill>
                  <a:srgbClr val="006FC0"/>
                </a:solidFill>
                <a:latin typeface="Times New Roman"/>
                <a:cs typeface="Times New Roman"/>
              </a:rPr>
              <a:t>ı</a:t>
            </a:r>
            <a:r>
              <a:rPr sz="2000" spc="-10" dirty="0">
                <a:solidFill>
                  <a:srgbClr val="006FC0"/>
                </a:solidFill>
                <a:latin typeface="Calibri"/>
                <a:cs typeface="Calibri"/>
              </a:rPr>
              <a:t>sm</a:t>
            </a:r>
            <a:r>
              <a:rPr sz="2000" spc="-10" dirty="0">
                <a:solidFill>
                  <a:srgbClr val="006FC0"/>
                </a:solidFill>
                <a:latin typeface="Times New Roman"/>
                <a:cs typeface="Times New Roman"/>
              </a:rPr>
              <a:t>ı</a:t>
            </a:r>
            <a:r>
              <a:rPr sz="2000" spc="-60" dirty="0">
                <a:solidFill>
                  <a:srgbClr val="006FC0"/>
                </a:solidFill>
                <a:latin typeface="Times New Roman"/>
                <a:cs typeface="Times New Roman"/>
              </a:rPr>
              <a:t> </a:t>
            </a:r>
            <a:r>
              <a:rPr sz="2000" spc="-5" dirty="0">
                <a:solidFill>
                  <a:srgbClr val="006FC0"/>
                </a:solidFill>
                <a:latin typeface="Calibri"/>
                <a:cs typeface="Calibri"/>
              </a:rPr>
              <a:t>dikkate</a:t>
            </a:r>
            <a:r>
              <a:rPr sz="2000" spc="-20" dirty="0">
                <a:solidFill>
                  <a:srgbClr val="006FC0"/>
                </a:solidFill>
                <a:latin typeface="Calibri"/>
                <a:cs typeface="Calibri"/>
              </a:rPr>
              <a:t> </a:t>
            </a:r>
            <a:r>
              <a:rPr sz="2000" dirty="0">
                <a:solidFill>
                  <a:srgbClr val="006FC0"/>
                </a:solidFill>
                <a:latin typeface="Calibri"/>
                <a:cs typeface="Calibri"/>
              </a:rPr>
              <a:t>al</a:t>
            </a:r>
            <a:r>
              <a:rPr sz="2000" dirty="0">
                <a:solidFill>
                  <a:srgbClr val="006FC0"/>
                </a:solidFill>
                <a:latin typeface="Times New Roman"/>
                <a:cs typeface="Times New Roman"/>
              </a:rPr>
              <a:t>ı</a:t>
            </a:r>
            <a:r>
              <a:rPr sz="2000" dirty="0">
                <a:solidFill>
                  <a:srgbClr val="006FC0"/>
                </a:solidFill>
                <a:latin typeface="Calibri"/>
                <a:cs typeface="Calibri"/>
              </a:rPr>
              <a:t>nmaz</a:t>
            </a:r>
            <a:endParaRPr sz="200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1243888" y="1759585"/>
            <a:ext cx="6699250" cy="4336315"/>
          </a:xfrm>
        </p:spPr>
        <p:txBody>
          <a:bodyPr/>
          <a:lstStyle/>
          <a:p>
            <a:pPr marL="356870" indent="-344805">
              <a:lnSpc>
                <a:spcPct val="100000"/>
              </a:lnSpc>
              <a:spcBef>
                <a:spcPts val="90"/>
              </a:spcBef>
              <a:buFont typeface="Arial MT"/>
              <a:buChar char="•"/>
              <a:tabLst>
                <a:tab pos="356870" algn="l"/>
                <a:tab pos="357505" algn="l"/>
              </a:tabLst>
            </a:pPr>
            <a:r>
              <a:rPr lang="tr-TR" dirty="0" smtClean="0">
                <a:solidFill>
                  <a:srgbClr val="043092"/>
                </a:solidFill>
                <a:latin typeface="Times New Roman"/>
                <a:cs typeface="Times New Roman"/>
              </a:rPr>
              <a:t>2547</a:t>
            </a:r>
            <a:r>
              <a:rPr lang="tr-TR" spc="-15" dirty="0" smtClean="0">
                <a:solidFill>
                  <a:srgbClr val="043092"/>
                </a:solidFill>
                <a:latin typeface="Times New Roman"/>
                <a:cs typeface="Times New Roman"/>
              </a:rPr>
              <a:t> sayılı</a:t>
            </a:r>
            <a:r>
              <a:rPr lang="tr-TR" spc="-75" dirty="0" smtClean="0">
                <a:solidFill>
                  <a:srgbClr val="043092"/>
                </a:solidFill>
                <a:latin typeface="Times New Roman"/>
                <a:cs typeface="Times New Roman"/>
              </a:rPr>
              <a:t> </a:t>
            </a:r>
            <a:r>
              <a:rPr lang="tr-TR" spc="-5" dirty="0" smtClean="0">
                <a:solidFill>
                  <a:srgbClr val="043092"/>
                </a:solidFill>
                <a:latin typeface="Times New Roman"/>
                <a:cs typeface="Times New Roman"/>
              </a:rPr>
              <a:t>Yükseköğretim</a:t>
            </a:r>
            <a:r>
              <a:rPr lang="tr-TR" spc="-45" dirty="0" smtClean="0">
                <a:solidFill>
                  <a:srgbClr val="043092"/>
                </a:solidFill>
                <a:latin typeface="Times New Roman"/>
                <a:cs typeface="Times New Roman"/>
              </a:rPr>
              <a:t> </a:t>
            </a:r>
            <a:r>
              <a:rPr lang="tr-TR" dirty="0" smtClean="0">
                <a:solidFill>
                  <a:srgbClr val="043092"/>
                </a:solidFill>
                <a:latin typeface="Times New Roman"/>
                <a:cs typeface="Times New Roman"/>
              </a:rPr>
              <a:t>Kanunu</a:t>
            </a:r>
            <a:endParaRPr lang="tr-TR" dirty="0" smtClean="0">
              <a:latin typeface="Times New Roman"/>
              <a:cs typeface="Times New Roman"/>
            </a:endParaRPr>
          </a:p>
          <a:p>
            <a:pPr marL="356870" indent="-344805">
              <a:lnSpc>
                <a:spcPct val="100000"/>
              </a:lnSpc>
              <a:buFont typeface="Arial MT"/>
              <a:buChar char="•"/>
              <a:tabLst>
                <a:tab pos="356870" algn="l"/>
                <a:tab pos="357505" algn="l"/>
              </a:tabLst>
            </a:pPr>
            <a:r>
              <a:rPr lang="tr-TR" dirty="0" smtClean="0">
                <a:solidFill>
                  <a:srgbClr val="043092"/>
                </a:solidFill>
                <a:latin typeface="Times New Roman"/>
                <a:cs typeface="Times New Roman"/>
              </a:rPr>
              <a:t>2914</a:t>
            </a:r>
            <a:r>
              <a:rPr lang="tr-TR" spc="-10" dirty="0" smtClean="0">
                <a:solidFill>
                  <a:srgbClr val="043092"/>
                </a:solidFill>
                <a:latin typeface="Times New Roman"/>
                <a:cs typeface="Times New Roman"/>
              </a:rPr>
              <a:t> </a:t>
            </a:r>
            <a:r>
              <a:rPr lang="tr-TR" spc="-15" dirty="0" smtClean="0">
                <a:solidFill>
                  <a:srgbClr val="043092"/>
                </a:solidFill>
                <a:latin typeface="Times New Roman"/>
                <a:cs typeface="Times New Roman"/>
              </a:rPr>
              <a:t>Sayılı</a:t>
            </a:r>
            <a:r>
              <a:rPr lang="tr-TR" spc="-70" dirty="0" smtClean="0">
                <a:solidFill>
                  <a:srgbClr val="043092"/>
                </a:solidFill>
                <a:latin typeface="Times New Roman"/>
                <a:cs typeface="Times New Roman"/>
              </a:rPr>
              <a:t> </a:t>
            </a:r>
            <a:r>
              <a:rPr lang="tr-TR" spc="-5" dirty="0" smtClean="0">
                <a:solidFill>
                  <a:srgbClr val="043092"/>
                </a:solidFill>
                <a:latin typeface="Times New Roman"/>
                <a:cs typeface="Times New Roman"/>
              </a:rPr>
              <a:t>Yükseköğretim</a:t>
            </a:r>
            <a:r>
              <a:rPr lang="tr-TR" spc="-40" dirty="0" smtClean="0">
                <a:solidFill>
                  <a:srgbClr val="043092"/>
                </a:solidFill>
                <a:latin typeface="Times New Roman"/>
                <a:cs typeface="Times New Roman"/>
              </a:rPr>
              <a:t> </a:t>
            </a:r>
            <a:r>
              <a:rPr lang="tr-TR" spc="-5" dirty="0" smtClean="0">
                <a:solidFill>
                  <a:srgbClr val="043092"/>
                </a:solidFill>
                <a:latin typeface="Times New Roman"/>
                <a:cs typeface="Times New Roman"/>
              </a:rPr>
              <a:t>Personel Kanunu</a:t>
            </a:r>
            <a:endParaRPr lang="tr-TR" dirty="0" smtClean="0">
              <a:latin typeface="Times New Roman"/>
              <a:cs typeface="Times New Roman"/>
            </a:endParaRPr>
          </a:p>
          <a:p>
            <a:pPr marL="356870" indent="-344805">
              <a:lnSpc>
                <a:spcPct val="100000"/>
              </a:lnSpc>
              <a:spcBef>
                <a:spcPts val="25"/>
              </a:spcBef>
              <a:buFont typeface="Arial MT"/>
              <a:buChar char="•"/>
              <a:tabLst>
                <a:tab pos="356870" algn="l"/>
                <a:tab pos="357505" algn="l"/>
              </a:tabLst>
            </a:pPr>
            <a:r>
              <a:rPr lang="tr-TR" spc="-5" dirty="0" smtClean="0">
                <a:solidFill>
                  <a:srgbClr val="043092"/>
                </a:solidFill>
                <a:latin typeface="Times New Roman"/>
                <a:cs typeface="Times New Roman"/>
              </a:rPr>
              <a:t>Ders</a:t>
            </a:r>
            <a:r>
              <a:rPr lang="tr-TR" spc="-95" dirty="0" smtClean="0">
                <a:solidFill>
                  <a:srgbClr val="043092"/>
                </a:solidFill>
                <a:latin typeface="Times New Roman"/>
                <a:cs typeface="Times New Roman"/>
              </a:rPr>
              <a:t> </a:t>
            </a:r>
            <a:r>
              <a:rPr lang="tr-TR" spc="-5" dirty="0" smtClean="0">
                <a:solidFill>
                  <a:srgbClr val="043092"/>
                </a:solidFill>
                <a:latin typeface="Times New Roman"/>
                <a:cs typeface="Times New Roman"/>
              </a:rPr>
              <a:t>Yükü</a:t>
            </a:r>
            <a:r>
              <a:rPr lang="tr-TR" spc="-80" dirty="0" smtClean="0">
                <a:solidFill>
                  <a:srgbClr val="043092"/>
                </a:solidFill>
                <a:latin typeface="Times New Roman"/>
                <a:cs typeface="Times New Roman"/>
              </a:rPr>
              <a:t> </a:t>
            </a:r>
            <a:r>
              <a:rPr lang="tr-TR" dirty="0" smtClean="0">
                <a:solidFill>
                  <a:srgbClr val="043092"/>
                </a:solidFill>
                <a:latin typeface="Times New Roman"/>
                <a:cs typeface="Times New Roman"/>
              </a:rPr>
              <a:t>Tespiti</a:t>
            </a:r>
            <a:r>
              <a:rPr lang="tr-TR" spc="-20" dirty="0" smtClean="0">
                <a:solidFill>
                  <a:srgbClr val="043092"/>
                </a:solidFill>
                <a:latin typeface="Times New Roman"/>
                <a:cs typeface="Times New Roman"/>
              </a:rPr>
              <a:t> </a:t>
            </a:r>
            <a:r>
              <a:rPr lang="tr-TR" spc="-15" dirty="0" smtClean="0">
                <a:solidFill>
                  <a:srgbClr val="043092"/>
                </a:solidFill>
                <a:latin typeface="Times New Roman"/>
                <a:cs typeface="Times New Roman"/>
              </a:rPr>
              <a:t>ve</a:t>
            </a:r>
            <a:r>
              <a:rPr lang="tr-TR" spc="-20" dirty="0" smtClean="0">
                <a:solidFill>
                  <a:srgbClr val="043092"/>
                </a:solidFill>
                <a:latin typeface="Times New Roman"/>
                <a:cs typeface="Times New Roman"/>
              </a:rPr>
              <a:t> </a:t>
            </a:r>
            <a:r>
              <a:rPr lang="tr-TR" spc="-5" dirty="0" smtClean="0">
                <a:solidFill>
                  <a:srgbClr val="043092"/>
                </a:solidFill>
                <a:latin typeface="Times New Roman"/>
                <a:cs typeface="Times New Roman"/>
              </a:rPr>
              <a:t>Ek Ders</a:t>
            </a:r>
            <a:r>
              <a:rPr lang="tr-TR" spc="-25" dirty="0" smtClean="0">
                <a:solidFill>
                  <a:srgbClr val="043092"/>
                </a:solidFill>
                <a:latin typeface="Times New Roman"/>
                <a:cs typeface="Times New Roman"/>
              </a:rPr>
              <a:t> </a:t>
            </a:r>
            <a:r>
              <a:rPr lang="tr-TR" spc="-5" dirty="0" smtClean="0">
                <a:solidFill>
                  <a:srgbClr val="043092"/>
                </a:solidFill>
                <a:latin typeface="Times New Roman"/>
                <a:cs typeface="Times New Roman"/>
              </a:rPr>
              <a:t>Ücreti</a:t>
            </a:r>
            <a:r>
              <a:rPr lang="tr-TR" spc="-15" dirty="0" smtClean="0">
                <a:solidFill>
                  <a:srgbClr val="043092"/>
                </a:solidFill>
                <a:latin typeface="Times New Roman"/>
                <a:cs typeface="Times New Roman"/>
              </a:rPr>
              <a:t> </a:t>
            </a:r>
            <a:r>
              <a:rPr lang="tr-TR" spc="-5" dirty="0" smtClean="0">
                <a:solidFill>
                  <a:srgbClr val="043092"/>
                </a:solidFill>
                <a:latin typeface="Times New Roman"/>
                <a:cs typeface="Times New Roman"/>
              </a:rPr>
              <a:t>Ödemelerinde</a:t>
            </a:r>
            <a:r>
              <a:rPr lang="tr-TR" spc="-30" dirty="0" smtClean="0">
                <a:solidFill>
                  <a:srgbClr val="043092"/>
                </a:solidFill>
                <a:latin typeface="Times New Roman"/>
                <a:cs typeface="Times New Roman"/>
              </a:rPr>
              <a:t> </a:t>
            </a:r>
            <a:r>
              <a:rPr lang="tr-TR" dirty="0" smtClean="0">
                <a:solidFill>
                  <a:srgbClr val="043092"/>
                </a:solidFill>
                <a:latin typeface="Times New Roman"/>
                <a:cs typeface="Times New Roman"/>
              </a:rPr>
              <a:t>Uyulacak</a:t>
            </a:r>
            <a:r>
              <a:rPr lang="tr-TR" spc="-25" dirty="0" smtClean="0">
                <a:solidFill>
                  <a:srgbClr val="043092"/>
                </a:solidFill>
                <a:latin typeface="Times New Roman"/>
                <a:cs typeface="Times New Roman"/>
              </a:rPr>
              <a:t> </a:t>
            </a:r>
            <a:r>
              <a:rPr lang="tr-TR" spc="-5" dirty="0" smtClean="0">
                <a:solidFill>
                  <a:srgbClr val="043092"/>
                </a:solidFill>
                <a:latin typeface="Times New Roman"/>
                <a:cs typeface="Times New Roman"/>
              </a:rPr>
              <a:t>Esaslar</a:t>
            </a:r>
            <a:endParaRPr lang="tr-TR" dirty="0" smtClean="0">
              <a:latin typeface="Times New Roman"/>
              <a:cs typeface="Times New Roman"/>
            </a:endParaRPr>
          </a:p>
          <a:p>
            <a:pPr marL="356870" marR="5080" indent="-341630" algn="just">
              <a:lnSpc>
                <a:spcPct val="98500"/>
              </a:lnSpc>
              <a:spcBef>
                <a:spcPts val="40"/>
              </a:spcBef>
              <a:buFont typeface="Arial MT"/>
              <a:buChar char="•"/>
              <a:tabLst>
                <a:tab pos="357505" algn="l"/>
              </a:tabLst>
            </a:pPr>
            <a:r>
              <a:rPr lang="tr-TR" dirty="0" smtClean="0">
                <a:solidFill>
                  <a:srgbClr val="043092"/>
                </a:solidFill>
                <a:latin typeface="Times New Roman"/>
                <a:cs typeface="Times New Roman"/>
              </a:rPr>
              <a:t>3843 </a:t>
            </a:r>
            <a:r>
              <a:rPr lang="tr-TR" spc="-15" dirty="0" smtClean="0">
                <a:solidFill>
                  <a:srgbClr val="043092"/>
                </a:solidFill>
                <a:latin typeface="Times New Roman"/>
                <a:cs typeface="Times New Roman"/>
              </a:rPr>
              <a:t>sayılı </a:t>
            </a:r>
            <a:r>
              <a:rPr lang="tr-TR" spc="-5" dirty="0" smtClean="0">
                <a:solidFill>
                  <a:srgbClr val="043092"/>
                </a:solidFill>
                <a:latin typeface="Times New Roman"/>
                <a:cs typeface="Times New Roman"/>
              </a:rPr>
              <a:t>Yükseköğretim Kurumlarında İkili Öğretim </a:t>
            </a:r>
            <a:r>
              <a:rPr lang="tr-TR" spc="-10" dirty="0" smtClean="0">
                <a:solidFill>
                  <a:srgbClr val="043092"/>
                </a:solidFill>
                <a:latin typeface="Times New Roman"/>
                <a:cs typeface="Times New Roman"/>
              </a:rPr>
              <a:t>Yapılması, </a:t>
            </a:r>
            <a:r>
              <a:rPr lang="tr-TR" dirty="0" smtClean="0">
                <a:solidFill>
                  <a:srgbClr val="043092"/>
                </a:solidFill>
                <a:latin typeface="Times New Roman"/>
                <a:cs typeface="Times New Roman"/>
              </a:rPr>
              <a:t>2547 </a:t>
            </a:r>
            <a:r>
              <a:rPr lang="tr-TR" spc="5" dirty="0" smtClean="0">
                <a:solidFill>
                  <a:srgbClr val="043092"/>
                </a:solidFill>
                <a:latin typeface="Times New Roman"/>
                <a:cs typeface="Times New Roman"/>
              </a:rPr>
              <a:t> </a:t>
            </a:r>
            <a:r>
              <a:rPr lang="tr-TR" spc="-5" dirty="0" smtClean="0">
                <a:solidFill>
                  <a:srgbClr val="043092"/>
                </a:solidFill>
                <a:latin typeface="Times New Roman"/>
                <a:cs typeface="Times New Roman"/>
              </a:rPr>
              <a:t>sayılı Yükseköğretim Kanununun </a:t>
            </a:r>
            <a:r>
              <a:rPr lang="tr-TR" dirty="0" smtClean="0">
                <a:solidFill>
                  <a:srgbClr val="043092"/>
                </a:solidFill>
                <a:latin typeface="Times New Roman"/>
                <a:cs typeface="Times New Roman"/>
              </a:rPr>
              <a:t>Bazı </a:t>
            </a:r>
            <a:r>
              <a:rPr lang="tr-TR" spc="-5" dirty="0" smtClean="0">
                <a:solidFill>
                  <a:srgbClr val="043092"/>
                </a:solidFill>
                <a:latin typeface="Times New Roman"/>
                <a:cs typeface="Times New Roman"/>
              </a:rPr>
              <a:t>Maddelerinin Değiştirilmesi </a:t>
            </a:r>
            <a:r>
              <a:rPr lang="tr-TR" spc="-15" dirty="0" smtClean="0">
                <a:solidFill>
                  <a:srgbClr val="043092"/>
                </a:solidFill>
                <a:latin typeface="Times New Roman"/>
                <a:cs typeface="Times New Roman"/>
              </a:rPr>
              <a:t>ve </a:t>
            </a:r>
            <a:r>
              <a:rPr lang="tr-TR" dirty="0" smtClean="0">
                <a:solidFill>
                  <a:srgbClr val="043092"/>
                </a:solidFill>
                <a:latin typeface="Times New Roman"/>
                <a:cs typeface="Times New Roman"/>
              </a:rPr>
              <a:t>Bu </a:t>
            </a:r>
            <a:r>
              <a:rPr lang="tr-TR" spc="5" dirty="0" smtClean="0">
                <a:solidFill>
                  <a:srgbClr val="043092"/>
                </a:solidFill>
                <a:latin typeface="Times New Roman"/>
                <a:cs typeface="Times New Roman"/>
              </a:rPr>
              <a:t> </a:t>
            </a:r>
            <a:r>
              <a:rPr lang="tr-TR" spc="-10" dirty="0" smtClean="0">
                <a:solidFill>
                  <a:srgbClr val="043092"/>
                </a:solidFill>
                <a:latin typeface="Times New Roman"/>
                <a:cs typeface="Times New Roman"/>
              </a:rPr>
              <a:t>Kanuna</a:t>
            </a:r>
            <a:r>
              <a:rPr lang="tr-TR" spc="-20" dirty="0" smtClean="0">
                <a:solidFill>
                  <a:srgbClr val="043092"/>
                </a:solidFill>
                <a:latin typeface="Times New Roman"/>
                <a:cs typeface="Times New Roman"/>
              </a:rPr>
              <a:t> </a:t>
            </a:r>
            <a:r>
              <a:rPr lang="tr-TR" spc="-5" dirty="0" smtClean="0">
                <a:solidFill>
                  <a:srgbClr val="043092"/>
                </a:solidFill>
                <a:latin typeface="Times New Roman"/>
                <a:cs typeface="Times New Roman"/>
              </a:rPr>
              <a:t>Bir</a:t>
            </a:r>
            <a:r>
              <a:rPr lang="tr-TR" spc="10" dirty="0" smtClean="0">
                <a:solidFill>
                  <a:srgbClr val="043092"/>
                </a:solidFill>
                <a:latin typeface="Times New Roman"/>
                <a:cs typeface="Times New Roman"/>
              </a:rPr>
              <a:t> </a:t>
            </a:r>
            <a:r>
              <a:rPr lang="tr-TR" spc="-5" dirty="0" smtClean="0">
                <a:solidFill>
                  <a:srgbClr val="043092"/>
                </a:solidFill>
                <a:latin typeface="Times New Roman"/>
                <a:cs typeface="Times New Roman"/>
              </a:rPr>
              <a:t>Ek</a:t>
            </a:r>
            <a:r>
              <a:rPr lang="tr-TR" spc="-10" dirty="0" smtClean="0">
                <a:solidFill>
                  <a:srgbClr val="043092"/>
                </a:solidFill>
                <a:latin typeface="Times New Roman"/>
                <a:cs typeface="Times New Roman"/>
              </a:rPr>
              <a:t> </a:t>
            </a:r>
            <a:r>
              <a:rPr lang="tr-TR" dirty="0" smtClean="0">
                <a:solidFill>
                  <a:srgbClr val="043092"/>
                </a:solidFill>
                <a:latin typeface="Times New Roman"/>
                <a:cs typeface="Times New Roman"/>
              </a:rPr>
              <a:t>Madde</a:t>
            </a:r>
            <a:r>
              <a:rPr lang="tr-TR" spc="-10" dirty="0" smtClean="0">
                <a:solidFill>
                  <a:srgbClr val="043092"/>
                </a:solidFill>
                <a:latin typeface="Times New Roman"/>
                <a:cs typeface="Times New Roman"/>
              </a:rPr>
              <a:t> Eklenmesi</a:t>
            </a:r>
            <a:r>
              <a:rPr lang="tr-TR" spc="5" dirty="0" smtClean="0">
                <a:solidFill>
                  <a:srgbClr val="043092"/>
                </a:solidFill>
                <a:latin typeface="Times New Roman"/>
                <a:cs typeface="Times New Roman"/>
              </a:rPr>
              <a:t> </a:t>
            </a:r>
            <a:r>
              <a:rPr lang="tr-TR" spc="-5" dirty="0" smtClean="0">
                <a:solidFill>
                  <a:srgbClr val="043092"/>
                </a:solidFill>
                <a:latin typeface="Times New Roman"/>
                <a:cs typeface="Times New Roman"/>
              </a:rPr>
              <a:t>Hakkında</a:t>
            </a:r>
            <a:r>
              <a:rPr lang="tr-TR" spc="-10" dirty="0" smtClean="0">
                <a:solidFill>
                  <a:srgbClr val="043092"/>
                </a:solidFill>
                <a:latin typeface="Times New Roman"/>
                <a:cs typeface="Times New Roman"/>
              </a:rPr>
              <a:t> </a:t>
            </a:r>
            <a:r>
              <a:rPr lang="tr-TR" spc="-5" dirty="0" smtClean="0">
                <a:solidFill>
                  <a:srgbClr val="043092"/>
                </a:solidFill>
                <a:latin typeface="Times New Roman"/>
                <a:cs typeface="Times New Roman"/>
              </a:rPr>
              <a:t>Kanun</a:t>
            </a:r>
            <a:endParaRPr lang="tr-TR" dirty="0" smtClean="0">
              <a:latin typeface="Times New Roman"/>
              <a:cs typeface="Times New Roman"/>
            </a:endParaRPr>
          </a:p>
          <a:p>
            <a:pPr marL="356870" indent="-344805">
              <a:lnSpc>
                <a:spcPct val="100000"/>
              </a:lnSpc>
              <a:buFont typeface="Arial MT"/>
              <a:buChar char="•"/>
              <a:tabLst>
                <a:tab pos="356870" algn="l"/>
                <a:tab pos="357505" algn="l"/>
              </a:tabLst>
            </a:pPr>
            <a:r>
              <a:rPr lang="tr-TR" spc="-5" dirty="0" smtClean="0">
                <a:solidFill>
                  <a:srgbClr val="043092"/>
                </a:solidFill>
                <a:latin typeface="Times New Roman"/>
                <a:cs typeface="Times New Roman"/>
              </a:rPr>
              <a:t>Yükseköğretim</a:t>
            </a:r>
            <a:r>
              <a:rPr lang="tr-TR" spc="-45" dirty="0" smtClean="0">
                <a:solidFill>
                  <a:srgbClr val="043092"/>
                </a:solidFill>
                <a:latin typeface="Times New Roman"/>
                <a:cs typeface="Times New Roman"/>
              </a:rPr>
              <a:t> </a:t>
            </a:r>
            <a:r>
              <a:rPr lang="tr-TR" spc="-5" dirty="0" smtClean="0">
                <a:solidFill>
                  <a:srgbClr val="043092"/>
                </a:solidFill>
                <a:latin typeface="Times New Roman"/>
                <a:cs typeface="Times New Roman"/>
              </a:rPr>
              <a:t>Kurumlarında</a:t>
            </a:r>
            <a:r>
              <a:rPr lang="tr-TR" spc="20" dirty="0" smtClean="0">
                <a:solidFill>
                  <a:srgbClr val="043092"/>
                </a:solidFill>
                <a:latin typeface="Times New Roman"/>
                <a:cs typeface="Times New Roman"/>
              </a:rPr>
              <a:t> </a:t>
            </a:r>
            <a:r>
              <a:rPr lang="tr-TR" spc="-5" dirty="0" smtClean="0">
                <a:solidFill>
                  <a:srgbClr val="043092"/>
                </a:solidFill>
                <a:latin typeface="Times New Roman"/>
                <a:cs typeface="Times New Roman"/>
              </a:rPr>
              <a:t>Uzaktan</a:t>
            </a:r>
            <a:r>
              <a:rPr lang="tr-TR" spc="-25" dirty="0" smtClean="0">
                <a:solidFill>
                  <a:srgbClr val="043092"/>
                </a:solidFill>
                <a:latin typeface="Times New Roman"/>
                <a:cs typeface="Times New Roman"/>
              </a:rPr>
              <a:t> </a:t>
            </a:r>
            <a:r>
              <a:rPr lang="tr-TR" spc="-5" dirty="0" smtClean="0">
                <a:solidFill>
                  <a:srgbClr val="043092"/>
                </a:solidFill>
                <a:latin typeface="Times New Roman"/>
                <a:cs typeface="Times New Roman"/>
              </a:rPr>
              <a:t>Öğretime</a:t>
            </a:r>
            <a:r>
              <a:rPr lang="tr-TR" spc="20" dirty="0" smtClean="0">
                <a:solidFill>
                  <a:srgbClr val="043092"/>
                </a:solidFill>
                <a:latin typeface="Times New Roman"/>
                <a:cs typeface="Times New Roman"/>
              </a:rPr>
              <a:t> </a:t>
            </a:r>
            <a:r>
              <a:rPr lang="tr-TR" spc="-5" dirty="0" smtClean="0">
                <a:solidFill>
                  <a:srgbClr val="043092"/>
                </a:solidFill>
                <a:latin typeface="Times New Roman"/>
                <a:cs typeface="Times New Roman"/>
              </a:rPr>
              <a:t>İlişkin</a:t>
            </a:r>
            <a:r>
              <a:rPr lang="tr-TR" spc="-30" dirty="0" smtClean="0">
                <a:solidFill>
                  <a:srgbClr val="043092"/>
                </a:solidFill>
                <a:latin typeface="Times New Roman"/>
                <a:cs typeface="Times New Roman"/>
              </a:rPr>
              <a:t> </a:t>
            </a:r>
            <a:r>
              <a:rPr lang="tr-TR" spc="-5" dirty="0" smtClean="0">
                <a:solidFill>
                  <a:srgbClr val="043092"/>
                </a:solidFill>
                <a:latin typeface="Times New Roman"/>
                <a:cs typeface="Times New Roman"/>
              </a:rPr>
              <a:t>Usul</a:t>
            </a:r>
            <a:r>
              <a:rPr lang="tr-TR" spc="5" dirty="0" smtClean="0">
                <a:solidFill>
                  <a:srgbClr val="043092"/>
                </a:solidFill>
                <a:latin typeface="Times New Roman"/>
                <a:cs typeface="Times New Roman"/>
              </a:rPr>
              <a:t> </a:t>
            </a:r>
            <a:r>
              <a:rPr lang="tr-TR" spc="-15" dirty="0" smtClean="0">
                <a:solidFill>
                  <a:srgbClr val="043092"/>
                </a:solidFill>
                <a:latin typeface="Times New Roman"/>
                <a:cs typeface="Times New Roman"/>
              </a:rPr>
              <a:t>ve</a:t>
            </a:r>
            <a:r>
              <a:rPr lang="tr-TR" spc="5" dirty="0" smtClean="0">
                <a:solidFill>
                  <a:srgbClr val="043092"/>
                </a:solidFill>
                <a:latin typeface="Times New Roman"/>
                <a:cs typeface="Times New Roman"/>
              </a:rPr>
              <a:t> </a:t>
            </a:r>
            <a:r>
              <a:rPr lang="tr-TR" spc="-5" dirty="0" smtClean="0">
                <a:solidFill>
                  <a:srgbClr val="043092"/>
                </a:solidFill>
                <a:latin typeface="Times New Roman"/>
                <a:cs typeface="Times New Roman"/>
              </a:rPr>
              <a:t>Esaslar</a:t>
            </a:r>
            <a:endParaRPr lang="tr-TR" dirty="0" smtClean="0">
              <a:latin typeface="Times New Roman"/>
              <a:cs typeface="Times New Roman"/>
            </a:endParaRPr>
          </a:p>
          <a:p>
            <a:pPr marL="356870" indent="-344805">
              <a:lnSpc>
                <a:spcPct val="100000"/>
              </a:lnSpc>
              <a:buFont typeface="Arial MT"/>
              <a:buChar char="•"/>
              <a:tabLst>
                <a:tab pos="356870" algn="l"/>
                <a:tab pos="357505" algn="l"/>
              </a:tabLst>
            </a:pPr>
            <a:r>
              <a:rPr lang="tr-TR" spc="5" dirty="0" smtClean="0">
                <a:solidFill>
                  <a:srgbClr val="043092"/>
                </a:solidFill>
                <a:latin typeface="Times New Roman"/>
                <a:cs typeface="Times New Roman"/>
              </a:rPr>
              <a:t>6</a:t>
            </a:r>
            <a:r>
              <a:rPr lang="tr-TR" spc="-5" dirty="0" smtClean="0">
                <a:solidFill>
                  <a:srgbClr val="043092"/>
                </a:solidFill>
                <a:latin typeface="Times New Roman"/>
                <a:cs typeface="Times New Roman"/>
              </a:rPr>
              <a:t>.</a:t>
            </a:r>
            <a:r>
              <a:rPr lang="tr-TR" spc="-40" dirty="0" smtClean="0">
                <a:solidFill>
                  <a:srgbClr val="043092"/>
                </a:solidFill>
                <a:latin typeface="Times New Roman"/>
                <a:cs typeface="Times New Roman"/>
              </a:rPr>
              <a:t> </a:t>
            </a:r>
            <a:r>
              <a:rPr lang="tr-TR" spc="-10" dirty="0" smtClean="0">
                <a:solidFill>
                  <a:srgbClr val="043092"/>
                </a:solidFill>
                <a:latin typeface="Times New Roman"/>
                <a:cs typeface="Times New Roman"/>
              </a:rPr>
              <a:t>D</a:t>
            </a:r>
            <a:r>
              <a:rPr lang="tr-TR" spc="5" dirty="0" smtClean="0">
                <a:solidFill>
                  <a:srgbClr val="043092"/>
                </a:solidFill>
                <a:latin typeface="Times New Roman"/>
                <a:cs typeface="Times New Roman"/>
              </a:rPr>
              <a:t>ö</a:t>
            </a:r>
            <a:r>
              <a:rPr lang="tr-TR" spc="-20" dirty="0" smtClean="0">
                <a:solidFill>
                  <a:srgbClr val="043092"/>
                </a:solidFill>
                <a:latin typeface="Times New Roman"/>
                <a:cs typeface="Times New Roman"/>
              </a:rPr>
              <a:t>n</a:t>
            </a:r>
            <a:r>
              <a:rPr lang="tr-TR" spc="20" dirty="0" smtClean="0">
                <a:solidFill>
                  <a:srgbClr val="043092"/>
                </a:solidFill>
                <a:latin typeface="Times New Roman"/>
                <a:cs typeface="Times New Roman"/>
              </a:rPr>
              <a:t>e</a:t>
            </a:r>
            <a:r>
              <a:rPr lang="tr-TR" spc="-10" dirty="0" smtClean="0">
                <a:solidFill>
                  <a:srgbClr val="043092"/>
                </a:solidFill>
                <a:latin typeface="Times New Roman"/>
                <a:cs typeface="Times New Roman"/>
              </a:rPr>
              <a:t>m</a:t>
            </a:r>
            <a:r>
              <a:rPr lang="tr-TR" spc="-125" dirty="0" smtClean="0">
                <a:solidFill>
                  <a:srgbClr val="043092"/>
                </a:solidFill>
                <a:latin typeface="Times New Roman"/>
                <a:cs typeface="Times New Roman"/>
              </a:rPr>
              <a:t> </a:t>
            </a:r>
            <a:r>
              <a:rPr lang="tr-TR" spc="25" dirty="0" smtClean="0">
                <a:solidFill>
                  <a:srgbClr val="043092"/>
                </a:solidFill>
                <a:latin typeface="Times New Roman"/>
                <a:cs typeface="Times New Roman"/>
              </a:rPr>
              <a:t>T</a:t>
            </a:r>
            <a:r>
              <a:rPr lang="tr-TR" spc="-20" dirty="0" smtClean="0">
                <a:solidFill>
                  <a:srgbClr val="043092"/>
                </a:solidFill>
                <a:latin typeface="Times New Roman"/>
                <a:cs typeface="Times New Roman"/>
              </a:rPr>
              <a:t>o</a:t>
            </a:r>
            <a:r>
              <a:rPr lang="tr-TR" spc="5" dirty="0" smtClean="0">
                <a:solidFill>
                  <a:srgbClr val="043092"/>
                </a:solidFill>
                <a:latin typeface="Times New Roman"/>
                <a:cs typeface="Times New Roman"/>
              </a:rPr>
              <a:t>p</a:t>
            </a:r>
            <a:r>
              <a:rPr lang="tr-TR" spc="-5" dirty="0" smtClean="0">
                <a:solidFill>
                  <a:srgbClr val="043092"/>
                </a:solidFill>
                <a:latin typeface="Times New Roman"/>
                <a:cs typeface="Times New Roman"/>
              </a:rPr>
              <a:t>lu</a:t>
            </a:r>
            <a:r>
              <a:rPr lang="tr-TR" spc="-55" dirty="0" smtClean="0">
                <a:solidFill>
                  <a:srgbClr val="043092"/>
                </a:solidFill>
                <a:latin typeface="Times New Roman"/>
                <a:cs typeface="Times New Roman"/>
              </a:rPr>
              <a:t> </a:t>
            </a:r>
            <a:r>
              <a:rPr lang="tr-TR" spc="-10" dirty="0" smtClean="0">
                <a:solidFill>
                  <a:srgbClr val="043092"/>
                </a:solidFill>
                <a:latin typeface="Times New Roman"/>
                <a:cs typeface="Times New Roman"/>
              </a:rPr>
              <a:t>S</a:t>
            </a:r>
            <a:r>
              <a:rPr lang="tr-TR" dirty="0" smtClean="0">
                <a:solidFill>
                  <a:srgbClr val="043092"/>
                </a:solidFill>
                <a:latin typeface="Times New Roman"/>
                <a:cs typeface="Times New Roman"/>
              </a:rPr>
              <a:t>ö</a:t>
            </a:r>
            <a:r>
              <a:rPr lang="tr-TR" spc="-5" dirty="0" smtClean="0">
                <a:solidFill>
                  <a:srgbClr val="043092"/>
                </a:solidFill>
                <a:latin typeface="Times New Roman"/>
                <a:cs typeface="Times New Roman"/>
              </a:rPr>
              <a:t>zle</a:t>
            </a:r>
            <a:r>
              <a:rPr lang="tr-TR" spc="15" dirty="0" smtClean="0">
                <a:solidFill>
                  <a:srgbClr val="043092"/>
                </a:solidFill>
                <a:latin typeface="Times New Roman"/>
                <a:cs typeface="Times New Roman"/>
              </a:rPr>
              <a:t>ş</a:t>
            </a:r>
            <a:r>
              <a:rPr lang="tr-TR" spc="-50" dirty="0" smtClean="0">
                <a:solidFill>
                  <a:srgbClr val="043092"/>
                </a:solidFill>
                <a:latin typeface="Times New Roman"/>
                <a:cs typeface="Times New Roman"/>
              </a:rPr>
              <a:t>m</a:t>
            </a:r>
            <a:r>
              <a:rPr lang="tr-TR" spc="-5" dirty="0" smtClean="0">
                <a:solidFill>
                  <a:srgbClr val="043092"/>
                </a:solidFill>
                <a:latin typeface="Times New Roman"/>
                <a:cs typeface="Times New Roman"/>
              </a:rPr>
              <a:t>e</a:t>
            </a:r>
            <a:endParaRPr lang="tr-TR" dirty="0" smtClean="0">
              <a:latin typeface="Times New Roman"/>
              <a:cs typeface="Times New Roman"/>
            </a:endParaRPr>
          </a:p>
          <a:p>
            <a:pPr marL="356870" marR="1458595" indent="-341630">
              <a:lnSpc>
                <a:spcPts val="2380"/>
              </a:lnSpc>
              <a:spcBef>
                <a:spcPts val="95"/>
              </a:spcBef>
              <a:buFont typeface="Arial MT"/>
              <a:buChar char="•"/>
              <a:tabLst>
                <a:tab pos="356870" algn="l"/>
                <a:tab pos="357505" algn="l"/>
                <a:tab pos="2171065" algn="l"/>
                <a:tab pos="3844925" algn="l"/>
                <a:tab pos="5125085" algn="l"/>
                <a:tab pos="5759450" algn="l"/>
              </a:tabLst>
            </a:pPr>
            <a:r>
              <a:rPr lang="tr-TR" spc="-15" dirty="0" smtClean="0">
                <a:solidFill>
                  <a:srgbClr val="043092"/>
                </a:solidFill>
                <a:latin typeface="Times New Roman"/>
                <a:cs typeface="Times New Roman"/>
              </a:rPr>
              <a:t>Y</a:t>
            </a:r>
            <a:r>
              <a:rPr lang="tr-TR" spc="-20" dirty="0" smtClean="0">
                <a:solidFill>
                  <a:srgbClr val="043092"/>
                </a:solidFill>
                <a:latin typeface="Times New Roman"/>
                <a:cs typeface="Times New Roman"/>
              </a:rPr>
              <a:t>ü</a:t>
            </a:r>
            <a:r>
              <a:rPr lang="tr-TR" spc="5" dirty="0" smtClean="0">
                <a:solidFill>
                  <a:srgbClr val="043092"/>
                </a:solidFill>
                <a:latin typeface="Times New Roman"/>
                <a:cs typeface="Times New Roman"/>
              </a:rPr>
              <a:t>k</a:t>
            </a:r>
            <a:r>
              <a:rPr lang="tr-TR" spc="-15" dirty="0" smtClean="0">
                <a:solidFill>
                  <a:srgbClr val="043092"/>
                </a:solidFill>
                <a:latin typeface="Times New Roman"/>
                <a:cs typeface="Times New Roman"/>
              </a:rPr>
              <a:t>s</a:t>
            </a:r>
            <a:r>
              <a:rPr lang="tr-TR" spc="20" dirty="0" smtClean="0">
                <a:solidFill>
                  <a:srgbClr val="043092"/>
                </a:solidFill>
                <a:latin typeface="Times New Roman"/>
                <a:cs typeface="Times New Roman"/>
              </a:rPr>
              <a:t>e</a:t>
            </a:r>
            <a:r>
              <a:rPr lang="tr-TR" spc="-20" dirty="0" smtClean="0">
                <a:solidFill>
                  <a:srgbClr val="043092"/>
                </a:solidFill>
                <a:latin typeface="Times New Roman"/>
                <a:cs typeface="Times New Roman"/>
              </a:rPr>
              <a:t>k</a:t>
            </a:r>
            <a:r>
              <a:rPr lang="tr-TR" spc="5" dirty="0" smtClean="0">
                <a:solidFill>
                  <a:srgbClr val="043092"/>
                </a:solidFill>
                <a:latin typeface="Times New Roman"/>
                <a:cs typeface="Times New Roman"/>
              </a:rPr>
              <a:t>ö</a:t>
            </a:r>
            <a:r>
              <a:rPr lang="tr-TR" spc="-20" dirty="0" smtClean="0">
                <a:solidFill>
                  <a:srgbClr val="043092"/>
                </a:solidFill>
                <a:latin typeface="Times New Roman"/>
                <a:cs typeface="Times New Roman"/>
              </a:rPr>
              <a:t>ğ</a:t>
            </a:r>
            <a:r>
              <a:rPr lang="tr-TR" dirty="0" smtClean="0">
                <a:solidFill>
                  <a:srgbClr val="043092"/>
                </a:solidFill>
                <a:latin typeface="Times New Roman"/>
                <a:cs typeface="Times New Roman"/>
              </a:rPr>
              <a:t>r</a:t>
            </a:r>
            <a:r>
              <a:rPr lang="tr-TR" spc="-5" dirty="0" smtClean="0">
                <a:solidFill>
                  <a:srgbClr val="043092"/>
                </a:solidFill>
                <a:latin typeface="Times New Roman"/>
                <a:cs typeface="Times New Roman"/>
              </a:rPr>
              <a:t>et</a:t>
            </a:r>
            <a:r>
              <a:rPr lang="tr-TR" spc="15" dirty="0" smtClean="0">
                <a:solidFill>
                  <a:srgbClr val="043092"/>
                </a:solidFill>
                <a:latin typeface="Times New Roman"/>
                <a:cs typeface="Times New Roman"/>
              </a:rPr>
              <a:t>i</a:t>
            </a:r>
            <a:r>
              <a:rPr lang="tr-TR" spc="-10" dirty="0" smtClean="0">
                <a:solidFill>
                  <a:srgbClr val="043092"/>
                </a:solidFill>
                <a:latin typeface="Times New Roman"/>
                <a:cs typeface="Times New Roman"/>
              </a:rPr>
              <a:t>m </a:t>
            </a:r>
            <a:r>
              <a:rPr lang="tr-TR" spc="-15" dirty="0" smtClean="0">
                <a:solidFill>
                  <a:srgbClr val="043092"/>
                </a:solidFill>
                <a:latin typeface="Times New Roman"/>
                <a:cs typeface="Times New Roman"/>
              </a:rPr>
              <a:t>K</a:t>
            </a:r>
            <a:r>
              <a:rPr lang="tr-TR" spc="-20" dirty="0" smtClean="0">
                <a:solidFill>
                  <a:srgbClr val="043092"/>
                </a:solidFill>
                <a:latin typeface="Times New Roman"/>
                <a:cs typeface="Times New Roman"/>
              </a:rPr>
              <a:t>u</a:t>
            </a:r>
            <a:r>
              <a:rPr lang="tr-TR" dirty="0" smtClean="0">
                <a:solidFill>
                  <a:srgbClr val="043092"/>
                </a:solidFill>
                <a:latin typeface="Times New Roman"/>
                <a:cs typeface="Times New Roman"/>
              </a:rPr>
              <a:t>r</a:t>
            </a:r>
            <a:r>
              <a:rPr lang="tr-TR" spc="5" dirty="0" smtClean="0">
                <a:solidFill>
                  <a:srgbClr val="043092"/>
                </a:solidFill>
                <a:latin typeface="Times New Roman"/>
                <a:cs typeface="Times New Roman"/>
              </a:rPr>
              <a:t>u</a:t>
            </a:r>
            <a:r>
              <a:rPr lang="tr-TR" spc="-25" dirty="0" smtClean="0">
                <a:solidFill>
                  <a:srgbClr val="043092"/>
                </a:solidFill>
                <a:latin typeface="Times New Roman"/>
                <a:cs typeface="Times New Roman"/>
              </a:rPr>
              <a:t>m</a:t>
            </a:r>
            <a:r>
              <a:rPr lang="tr-TR" spc="-5" dirty="0" smtClean="0">
                <a:solidFill>
                  <a:srgbClr val="043092"/>
                </a:solidFill>
                <a:latin typeface="Times New Roman"/>
                <a:cs typeface="Times New Roman"/>
              </a:rPr>
              <a:t>la</a:t>
            </a:r>
            <a:r>
              <a:rPr lang="tr-TR" dirty="0" smtClean="0">
                <a:solidFill>
                  <a:srgbClr val="043092"/>
                </a:solidFill>
                <a:latin typeface="Times New Roman"/>
                <a:cs typeface="Times New Roman"/>
              </a:rPr>
              <a:t>r</a:t>
            </a:r>
            <a:r>
              <a:rPr lang="tr-TR" spc="15" dirty="0" smtClean="0">
                <a:solidFill>
                  <a:srgbClr val="043092"/>
                </a:solidFill>
                <a:latin typeface="Times New Roman"/>
                <a:cs typeface="Times New Roman"/>
              </a:rPr>
              <a:t>ı</a:t>
            </a:r>
            <a:r>
              <a:rPr lang="tr-TR" spc="-20" dirty="0" smtClean="0">
                <a:solidFill>
                  <a:srgbClr val="043092"/>
                </a:solidFill>
                <a:latin typeface="Times New Roman"/>
                <a:cs typeface="Times New Roman"/>
              </a:rPr>
              <a:t>n</a:t>
            </a:r>
            <a:r>
              <a:rPr lang="tr-TR" spc="5" dirty="0" smtClean="0">
                <a:solidFill>
                  <a:srgbClr val="043092"/>
                </a:solidFill>
                <a:latin typeface="Times New Roman"/>
                <a:cs typeface="Times New Roman"/>
              </a:rPr>
              <a:t>d</a:t>
            </a:r>
            <a:r>
              <a:rPr lang="tr-TR" spc="-5" dirty="0" smtClean="0">
                <a:solidFill>
                  <a:srgbClr val="043092"/>
                </a:solidFill>
                <a:latin typeface="Times New Roman"/>
                <a:cs typeface="Times New Roman"/>
              </a:rPr>
              <a:t>a </a:t>
            </a:r>
            <a:r>
              <a:rPr lang="tr-TR" spc="-10" dirty="0" smtClean="0">
                <a:solidFill>
                  <a:srgbClr val="043092"/>
                </a:solidFill>
                <a:latin typeface="Times New Roman"/>
                <a:cs typeface="Times New Roman"/>
              </a:rPr>
              <a:t>Y</a:t>
            </a:r>
            <a:r>
              <a:rPr lang="tr-TR" spc="-15" dirty="0" smtClean="0">
                <a:solidFill>
                  <a:srgbClr val="043092"/>
                </a:solidFill>
                <a:latin typeface="Times New Roman"/>
                <a:cs typeface="Times New Roman"/>
              </a:rPr>
              <a:t>ü</a:t>
            </a:r>
            <a:r>
              <a:rPr lang="tr-TR" dirty="0" smtClean="0">
                <a:solidFill>
                  <a:srgbClr val="043092"/>
                </a:solidFill>
                <a:latin typeface="Times New Roman"/>
                <a:cs typeface="Times New Roman"/>
              </a:rPr>
              <a:t>r</a:t>
            </a:r>
            <a:r>
              <a:rPr lang="tr-TR" spc="-20" dirty="0" smtClean="0">
                <a:solidFill>
                  <a:srgbClr val="043092"/>
                </a:solidFill>
                <a:latin typeface="Times New Roman"/>
                <a:cs typeface="Times New Roman"/>
              </a:rPr>
              <a:t>ü</a:t>
            </a:r>
            <a:r>
              <a:rPr lang="tr-TR" spc="15" dirty="0" smtClean="0">
                <a:solidFill>
                  <a:srgbClr val="043092"/>
                </a:solidFill>
                <a:latin typeface="Times New Roman"/>
                <a:cs typeface="Times New Roman"/>
              </a:rPr>
              <a:t>t</a:t>
            </a:r>
            <a:r>
              <a:rPr lang="tr-TR" spc="-20" dirty="0" smtClean="0">
                <a:solidFill>
                  <a:srgbClr val="043092"/>
                </a:solidFill>
                <a:latin typeface="Times New Roman"/>
                <a:cs typeface="Times New Roman"/>
              </a:rPr>
              <a:t>ü</a:t>
            </a:r>
            <a:r>
              <a:rPr lang="tr-TR" spc="-5" dirty="0" smtClean="0">
                <a:solidFill>
                  <a:srgbClr val="043092"/>
                </a:solidFill>
                <a:latin typeface="Times New Roman"/>
                <a:cs typeface="Times New Roman"/>
              </a:rPr>
              <a:t>l</a:t>
            </a:r>
            <a:r>
              <a:rPr lang="tr-TR" spc="15" dirty="0" smtClean="0">
                <a:solidFill>
                  <a:srgbClr val="043092"/>
                </a:solidFill>
                <a:latin typeface="Times New Roman"/>
                <a:cs typeface="Times New Roman"/>
              </a:rPr>
              <a:t>e</a:t>
            </a:r>
            <a:r>
              <a:rPr lang="tr-TR" spc="-5" dirty="0" smtClean="0">
                <a:solidFill>
                  <a:srgbClr val="043092"/>
                </a:solidFill>
                <a:latin typeface="Times New Roman"/>
                <a:cs typeface="Times New Roman"/>
              </a:rPr>
              <a:t>n Yaz </a:t>
            </a:r>
            <a:r>
              <a:rPr lang="tr-TR" spc="-15" dirty="0" smtClean="0">
                <a:solidFill>
                  <a:srgbClr val="043092"/>
                </a:solidFill>
                <a:latin typeface="Times New Roman"/>
                <a:cs typeface="Times New Roman"/>
              </a:rPr>
              <a:t>O</a:t>
            </a:r>
            <a:r>
              <a:rPr lang="tr-TR" spc="-20" dirty="0" smtClean="0">
                <a:solidFill>
                  <a:srgbClr val="043092"/>
                </a:solidFill>
                <a:latin typeface="Times New Roman"/>
                <a:cs typeface="Times New Roman"/>
              </a:rPr>
              <a:t>k</a:t>
            </a:r>
            <a:r>
              <a:rPr lang="tr-TR" spc="5" dirty="0" smtClean="0">
                <a:solidFill>
                  <a:srgbClr val="043092"/>
                </a:solidFill>
                <a:latin typeface="Times New Roman"/>
                <a:cs typeface="Times New Roman"/>
              </a:rPr>
              <a:t>u</a:t>
            </a:r>
            <a:r>
              <a:rPr lang="tr-TR" spc="-5" dirty="0" smtClean="0">
                <a:solidFill>
                  <a:srgbClr val="043092"/>
                </a:solidFill>
                <a:latin typeface="Times New Roman"/>
                <a:cs typeface="Times New Roman"/>
              </a:rPr>
              <a:t>lla</a:t>
            </a:r>
            <a:r>
              <a:rPr lang="tr-TR" dirty="0" smtClean="0">
                <a:solidFill>
                  <a:srgbClr val="043092"/>
                </a:solidFill>
                <a:latin typeface="Times New Roman"/>
                <a:cs typeface="Times New Roman"/>
              </a:rPr>
              <a:t>r</a:t>
            </a:r>
            <a:r>
              <a:rPr lang="tr-TR" spc="-5" dirty="0" smtClean="0">
                <a:solidFill>
                  <a:srgbClr val="043092"/>
                </a:solidFill>
                <a:latin typeface="Times New Roman"/>
                <a:cs typeface="Times New Roman"/>
              </a:rPr>
              <a:t>ı  </a:t>
            </a:r>
            <a:r>
              <a:rPr lang="tr-TR" spc="-10" dirty="0" smtClean="0">
                <a:solidFill>
                  <a:srgbClr val="043092"/>
                </a:solidFill>
                <a:latin typeface="Times New Roman"/>
                <a:cs typeface="Times New Roman"/>
              </a:rPr>
              <a:t>Uygulama</a:t>
            </a:r>
            <a:r>
              <a:rPr lang="tr-TR" spc="10" dirty="0" smtClean="0">
                <a:solidFill>
                  <a:srgbClr val="043092"/>
                </a:solidFill>
                <a:latin typeface="Times New Roman"/>
                <a:cs typeface="Times New Roman"/>
              </a:rPr>
              <a:t> </a:t>
            </a:r>
            <a:r>
              <a:rPr lang="tr-TR" spc="-10" dirty="0" smtClean="0">
                <a:solidFill>
                  <a:srgbClr val="043092"/>
                </a:solidFill>
                <a:latin typeface="Times New Roman"/>
                <a:cs typeface="Times New Roman"/>
              </a:rPr>
              <a:t>Esas</a:t>
            </a:r>
            <a:r>
              <a:rPr lang="tr-TR" spc="5" dirty="0" smtClean="0">
                <a:solidFill>
                  <a:srgbClr val="043092"/>
                </a:solidFill>
                <a:latin typeface="Times New Roman"/>
                <a:cs typeface="Times New Roman"/>
              </a:rPr>
              <a:t> </a:t>
            </a:r>
            <a:r>
              <a:rPr lang="tr-TR" spc="-15" dirty="0" smtClean="0">
                <a:solidFill>
                  <a:srgbClr val="043092"/>
                </a:solidFill>
                <a:latin typeface="Times New Roman"/>
                <a:cs typeface="Times New Roman"/>
              </a:rPr>
              <a:t>ve</a:t>
            </a:r>
            <a:r>
              <a:rPr lang="tr-TR" spc="5" dirty="0" smtClean="0">
                <a:solidFill>
                  <a:srgbClr val="043092"/>
                </a:solidFill>
                <a:latin typeface="Times New Roman"/>
                <a:cs typeface="Times New Roman"/>
              </a:rPr>
              <a:t> </a:t>
            </a:r>
            <a:r>
              <a:rPr lang="tr-TR" spc="-5" dirty="0" smtClean="0">
                <a:solidFill>
                  <a:srgbClr val="043092"/>
                </a:solidFill>
                <a:latin typeface="Times New Roman"/>
                <a:cs typeface="Times New Roman"/>
              </a:rPr>
              <a:t>Usulleri </a:t>
            </a:r>
          </a:p>
          <a:p>
            <a:pPr marL="356870" marR="1458595" indent="-341630">
              <a:lnSpc>
                <a:spcPts val="2380"/>
              </a:lnSpc>
              <a:spcBef>
                <a:spcPts val="95"/>
              </a:spcBef>
              <a:buFont typeface="Arial MT"/>
              <a:buChar char="•"/>
              <a:tabLst>
                <a:tab pos="356870" algn="l"/>
                <a:tab pos="357505" algn="l"/>
                <a:tab pos="2171065" algn="l"/>
                <a:tab pos="3844925" algn="l"/>
                <a:tab pos="5125085" algn="l"/>
                <a:tab pos="5759450" algn="l"/>
              </a:tabLst>
            </a:pPr>
            <a:r>
              <a:rPr lang="tr-TR" dirty="0" smtClean="0">
                <a:solidFill>
                  <a:srgbClr val="043092"/>
                </a:solidFill>
                <a:latin typeface="Times New Roman"/>
                <a:cs typeface="Times New Roman"/>
              </a:rPr>
              <a:t>Tezsiz</a:t>
            </a:r>
            <a:r>
              <a:rPr lang="tr-TR" spc="-90" dirty="0" smtClean="0">
                <a:solidFill>
                  <a:srgbClr val="043092"/>
                </a:solidFill>
                <a:latin typeface="Times New Roman"/>
                <a:cs typeface="Times New Roman"/>
              </a:rPr>
              <a:t> </a:t>
            </a:r>
            <a:r>
              <a:rPr lang="tr-TR" spc="-10" dirty="0" smtClean="0">
                <a:solidFill>
                  <a:srgbClr val="043092"/>
                </a:solidFill>
                <a:latin typeface="Times New Roman"/>
                <a:cs typeface="Times New Roman"/>
              </a:rPr>
              <a:t>Yüksek</a:t>
            </a:r>
            <a:r>
              <a:rPr lang="tr-TR" spc="-30" dirty="0" smtClean="0">
                <a:solidFill>
                  <a:srgbClr val="043092"/>
                </a:solidFill>
                <a:latin typeface="Times New Roman"/>
                <a:cs typeface="Times New Roman"/>
              </a:rPr>
              <a:t> </a:t>
            </a:r>
            <a:r>
              <a:rPr lang="tr-TR" spc="-5" dirty="0" smtClean="0">
                <a:solidFill>
                  <a:srgbClr val="043092"/>
                </a:solidFill>
                <a:latin typeface="Times New Roman"/>
                <a:cs typeface="Times New Roman"/>
              </a:rPr>
              <a:t>Lisans</a:t>
            </a:r>
            <a:r>
              <a:rPr lang="tr-TR" spc="-20" dirty="0" smtClean="0">
                <a:solidFill>
                  <a:srgbClr val="043092"/>
                </a:solidFill>
                <a:latin typeface="Times New Roman"/>
                <a:cs typeface="Times New Roman"/>
              </a:rPr>
              <a:t>  Programları  </a:t>
            </a:r>
            <a:r>
              <a:rPr lang="tr-TR" spc="-5" dirty="0" smtClean="0">
                <a:solidFill>
                  <a:srgbClr val="043092"/>
                </a:solidFill>
                <a:latin typeface="Times New Roman"/>
                <a:cs typeface="Times New Roman"/>
              </a:rPr>
              <a:t>Uygulama </a:t>
            </a:r>
            <a:r>
              <a:rPr lang="tr-TR" spc="-10" dirty="0" smtClean="0">
                <a:solidFill>
                  <a:srgbClr val="043092"/>
                </a:solidFill>
                <a:latin typeface="Times New Roman"/>
                <a:cs typeface="Times New Roman"/>
              </a:rPr>
              <a:t>Esas</a:t>
            </a:r>
            <a:r>
              <a:rPr lang="tr-TR" spc="10" dirty="0" smtClean="0">
                <a:solidFill>
                  <a:srgbClr val="043092"/>
                </a:solidFill>
                <a:latin typeface="Times New Roman"/>
                <a:cs typeface="Times New Roman"/>
              </a:rPr>
              <a:t> </a:t>
            </a:r>
            <a:r>
              <a:rPr lang="tr-TR" spc="-15" dirty="0" smtClean="0">
                <a:solidFill>
                  <a:srgbClr val="043092"/>
                </a:solidFill>
                <a:latin typeface="Times New Roman"/>
                <a:cs typeface="Times New Roman"/>
              </a:rPr>
              <a:t>ve</a:t>
            </a:r>
            <a:r>
              <a:rPr lang="tr-TR" spc="-20" dirty="0" smtClean="0">
                <a:solidFill>
                  <a:srgbClr val="043092"/>
                </a:solidFill>
                <a:latin typeface="Times New Roman"/>
                <a:cs typeface="Times New Roman"/>
              </a:rPr>
              <a:t> </a:t>
            </a:r>
            <a:r>
              <a:rPr lang="tr-TR" spc="-5" dirty="0" smtClean="0">
                <a:solidFill>
                  <a:srgbClr val="043092"/>
                </a:solidFill>
                <a:latin typeface="Times New Roman"/>
                <a:cs typeface="Times New Roman"/>
              </a:rPr>
              <a:t>Usulleri</a:t>
            </a:r>
          </a:p>
          <a:p>
            <a:pPr marL="356870" marR="1458595" indent="-341630">
              <a:lnSpc>
                <a:spcPts val="2380"/>
              </a:lnSpc>
              <a:spcBef>
                <a:spcPts val="95"/>
              </a:spcBef>
              <a:buFont typeface="Arial MT"/>
              <a:buChar char="•"/>
              <a:tabLst>
                <a:tab pos="356870" algn="l"/>
                <a:tab pos="357505" algn="l"/>
                <a:tab pos="2171065" algn="l"/>
                <a:tab pos="3844925" algn="l"/>
                <a:tab pos="5125085" algn="l"/>
                <a:tab pos="5759450" algn="l"/>
              </a:tabLst>
            </a:pPr>
            <a:r>
              <a:rPr lang="tr-TR" spc="-5" dirty="0" smtClean="0">
                <a:solidFill>
                  <a:srgbClr val="043092"/>
                </a:solidFill>
                <a:latin typeface="Times New Roman"/>
                <a:cs typeface="Times New Roman"/>
              </a:rPr>
              <a:t>319 </a:t>
            </a:r>
            <a:r>
              <a:rPr lang="tr-TR" spc="-5" dirty="0" err="1" smtClean="0">
                <a:solidFill>
                  <a:srgbClr val="043092"/>
                </a:solidFill>
                <a:latin typeface="Times New Roman"/>
                <a:cs typeface="Times New Roman"/>
              </a:rPr>
              <a:t>Nolu</a:t>
            </a:r>
            <a:r>
              <a:rPr lang="tr-TR" spc="-5" dirty="0" smtClean="0">
                <a:solidFill>
                  <a:srgbClr val="043092"/>
                </a:solidFill>
                <a:latin typeface="Times New Roman"/>
                <a:cs typeface="Times New Roman"/>
              </a:rPr>
              <a:t> Gelir Vergisi Tebliği (</a:t>
            </a:r>
            <a:r>
              <a:rPr lang="tr-TR" spc="-5" dirty="0" err="1" smtClean="0">
                <a:solidFill>
                  <a:srgbClr val="043092"/>
                </a:solidFill>
                <a:latin typeface="Times New Roman"/>
                <a:cs typeface="Times New Roman"/>
              </a:rPr>
              <a:t>İstisnslar</a:t>
            </a:r>
            <a:r>
              <a:rPr lang="tr-TR" spc="-5" dirty="0" smtClean="0">
                <a:solidFill>
                  <a:srgbClr val="043092"/>
                </a:solidFill>
                <a:latin typeface="Times New Roman"/>
                <a:cs typeface="Times New Roman"/>
              </a:rPr>
              <a:t>)</a:t>
            </a:r>
            <a:endParaRPr lang="tr-TR" dirty="0"/>
          </a:p>
        </p:txBody>
      </p:sp>
      <p:sp>
        <p:nvSpPr>
          <p:cNvPr id="4" name="object 2"/>
          <p:cNvSpPr txBox="1">
            <a:spLocks noGrp="1"/>
          </p:cNvSpPr>
          <p:nvPr>
            <p:ph type="title"/>
          </p:nvPr>
        </p:nvSpPr>
        <p:spPr>
          <a:xfrm>
            <a:off x="1774063" y="322529"/>
            <a:ext cx="5591809" cy="474489"/>
          </a:xfrm>
          <a:prstGeom prst="rect">
            <a:avLst/>
          </a:prstGeom>
        </p:spPr>
        <p:txBody>
          <a:bodyPr vert="horz" wrap="square" lIns="0" tIns="12700" rIns="0" bIns="0" rtlCol="0">
            <a:spAutoFit/>
          </a:bodyPr>
          <a:lstStyle/>
          <a:p>
            <a:pPr marL="12700">
              <a:lnSpc>
                <a:spcPct val="100000"/>
              </a:lnSpc>
              <a:spcBef>
                <a:spcPts val="100"/>
              </a:spcBef>
            </a:pPr>
            <a:r>
              <a:rPr sz="3000" spc="-10" smtClean="0"/>
              <a:t>EK</a:t>
            </a:r>
            <a:r>
              <a:rPr sz="3000" spc="-95" smtClean="0"/>
              <a:t> </a:t>
            </a:r>
            <a:r>
              <a:rPr sz="3000" spc="-5" dirty="0"/>
              <a:t>DERS</a:t>
            </a:r>
            <a:r>
              <a:rPr sz="3000" spc="-130" dirty="0"/>
              <a:t> </a:t>
            </a:r>
            <a:r>
              <a:rPr sz="3000" spc="-5" dirty="0"/>
              <a:t>MEVZUATI</a:t>
            </a:r>
            <a:endParaRPr sz="3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203069" y="2964185"/>
            <a:ext cx="8429684" cy="282129"/>
          </a:xfrm>
          <a:prstGeom prst="rect">
            <a:avLst/>
          </a:prstGeom>
          <a:solidFill>
            <a:srgbClr val="FFFF00"/>
          </a:solidFill>
        </p:spPr>
        <p:txBody>
          <a:bodyPr vert="horz" wrap="square" lIns="0" tIns="0" rIns="0" bIns="0" rtlCol="0">
            <a:spAutoFit/>
          </a:bodyPr>
          <a:lstStyle/>
          <a:p>
            <a:pPr>
              <a:lnSpc>
                <a:spcPts val="2200"/>
              </a:lnSpc>
              <a:tabLst>
                <a:tab pos="926465" algn="l"/>
              </a:tabLst>
            </a:pPr>
            <a:r>
              <a:rPr sz="2400" b="1" spc="-10" dirty="0" err="1" smtClean="0">
                <a:solidFill>
                  <a:srgbClr val="043092"/>
                </a:solidFill>
                <a:latin typeface="Times New Roman"/>
                <a:cs typeface="Times New Roman"/>
              </a:rPr>
              <a:t>Ör</a:t>
            </a:r>
            <a:r>
              <a:rPr sz="2400" b="1" spc="-10" dirty="0" smtClean="0">
                <a:solidFill>
                  <a:srgbClr val="043092"/>
                </a:solidFill>
                <a:latin typeface="Times New Roman"/>
                <a:cs typeface="Times New Roman"/>
              </a:rPr>
              <a:t>:</a:t>
            </a:r>
            <a:r>
              <a:rPr lang="tr-TR" sz="2400" b="1" spc="-10" dirty="0" smtClean="0">
                <a:solidFill>
                  <a:srgbClr val="043092"/>
                </a:solidFill>
                <a:latin typeface="Times New Roman"/>
                <a:cs typeface="Times New Roman"/>
              </a:rPr>
              <a:t> 1  </a:t>
            </a:r>
            <a:r>
              <a:rPr lang="tr-TR" sz="2400" b="1" spc="-10" dirty="0" err="1" smtClean="0">
                <a:solidFill>
                  <a:srgbClr val="043092"/>
                </a:solidFill>
                <a:latin typeface="Times New Roman"/>
                <a:cs typeface="Times New Roman"/>
              </a:rPr>
              <a:t>Öğr.Gör</a:t>
            </a:r>
            <a:r>
              <a:rPr sz="2400" spc="-10" dirty="0" smtClean="0">
                <a:solidFill>
                  <a:srgbClr val="043092"/>
                </a:solidFill>
                <a:latin typeface="Times New Roman"/>
                <a:cs typeface="Times New Roman"/>
              </a:rPr>
              <a:t>:</a:t>
            </a:r>
            <a:r>
              <a:rPr sz="2400" spc="45" dirty="0" smtClean="0">
                <a:solidFill>
                  <a:srgbClr val="043092"/>
                </a:solidFill>
                <a:latin typeface="Times New Roman"/>
                <a:cs typeface="Times New Roman"/>
              </a:rPr>
              <a:t> </a:t>
            </a:r>
            <a:r>
              <a:rPr lang="tr-TR" sz="2400" spc="-5" dirty="0">
                <a:solidFill>
                  <a:srgbClr val="043092"/>
                </a:solidFill>
                <a:latin typeface="Times New Roman"/>
                <a:cs typeface="Times New Roman"/>
              </a:rPr>
              <a:t>0,760871</a:t>
            </a:r>
            <a:r>
              <a:rPr sz="2400" spc="55" dirty="0" smtClean="0">
                <a:solidFill>
                  <a:srgbClr val="043092"/>
                </a:solidFill>
                <a:latin typeface="Times New Roman"/>
                <a:cs typeface="Times New Roman"/>
              </a:rPr>
              <a:t> </a:t>
            </a:r>
            <a:r>
              <a:rPr sz="2400" spc="-5" dirty="0">
                <a:solidFill>
                  <a:srgbClr val="043092"/>
                </a:solidFill>
                <a:latin typeface="Times New Roman"/>
                <a:cs typeface="Times New Roman"/>
              </a:rPr>
              <a:t>x</a:t>
            </a:r>
            <a:r>
              <a:rPr sz="2400" spc="35" dirty="0">
                <a:solidFill>
                  <a:srgbClr val="043092"/>
                </a:solidFill>
                <a:latin typeface="Times New Roman"/>
                <a:cs typeface="Times New Roman"/>
              </a:rPr>
              <a:t> </a:t>
            </a:r>
            <a:r>
              <a:rPr sz="2400" dirty="0">
                <a:solidFill>
                  <a:srgbClr val="043092"/>
                </a:solidFill>
                <a:latin typeface="Times New Roman"/>
                <a:cs typeface="Times New Roman"/>
              </a:rPr>
              <a:t>160</a:t>
            </a:r>
            <a:r>
              <a:rPr sz="2400" spc="40" dirty="0">
                <a:solidFill>
                  <a:srgbClr val="043092"/>
                </a:solidFill>
                <a:latin typeface="Times New Roman"/>
                <a:cs typeface="Times New Roman"/>
              </a:rPr>
              <a:t> </a:t>
            </a:r>
            <a:r>
              <a:rPr sz="2400" spc="-5" dirty="0">
                <a:solidFill>
                  <a:srgbClr val="043092"/>
                </a:solidFill>
                <a:latin typeface="Times New Roman"/>
                <a:cs typeface="Times New Roman"/>
              </a:rPr>
              <a:t>=</a:t>
            </a:r>
            <a:r>
              <a:rPr sz="2400" spc="25" dirty="0">
                <a:solidFill>
                  <a:srgbClr val="043092"/>
                </a:solidFill>
                <a:latin typeface="Times New Roman"/>
                <a:cs typeface="Times New Roman"/>
              </a:rPr>
              <a:t> </a:t>
            </a:r>
            <a:r>
              <a:rPr lang="tr-TR" sz="2400" spc="-5" dirty="0" smtClean="0">
                <a:solidFill>
                  <a:srgbClr val="043092"/>
                </a:solidFill>
                <a:latin typeface="Times New Roman"/>
                <a:cs typeface="Times New Roman"/>
              </a:rPr>
              <a:t>121.74</a:t>
            </a:r>
            <a:r>
              <a:rPr sz="2400" spc="114" dirty="0" smtClean="0">
                <a:solidFill>
                  <a:srgbClr val="043092"/>
                </a:solidFill>
                <a:latin typeface="Times New Roman"/>
                <a:cs typeface="Times New Roman"/>
              </a:rPr>
              <a:t> </a:t>
            </a:r>
            <a:r>
              <a:rPr sz="2400" spc="-5" dirty="0">
                <a:solidFill>
                  <a:srgbClr val="043092"/>
                </a:solidFill>
                <a:latin typeface="Times New Roman"/>
                <a:cs typeface="Times New Roman"/>
              </a:rPr>
              <a:t>–</a:t>
            </a:r>
            <a:r>
              <a:rPr sz="2400" spc="40" dirty="0">
                <a:solidFill>
                  <a:srgbClr val="043092"/>
                </a:solidFill>
                <a:latin typeface="Times New Roman"/>
                <a:cs typeface="Times New Roman"/>
              </a:rPr>
              <a:t> </a:t>
            </a:r>
            <a:r>
              <a:rPr lang="tr-TR" sz="2400" spc="-5" dirty="0" smtClean="0">
                <a:solidFill>
                  <a:srgbClr val="043092"/>
                </a:solidFill>
                <a:latin typeface="Times New Roman"/>
                <a:cs typeface="Times New Roman"/>
              </a:rPr>
              <a:t>18.26</a:t>
            </a:r>
            <a:r>
              <a:rPr sz="2400" spc="60" dirty="0" smtClean="0">
                <a:solidFill>
                  <a:srgbClr val="043092"/>
                </a:solidFill>
                <a:latin typeface="Times New Roman"/>
                <a:cs typeface="Times New Roman"/>
              </a:rPr>
              <a:t> </a:t>
            </a:r>
            <a:r>
              <a:rPr sz="2400" spc="-5" dirty="0" smtClean="0">
                <a:solidFill>
                  <a:srgbClr val="043092"/>
                </a:solidFill>
                <a:latin typeface="Times New Roman"/>
                <a:cs typeface="Times New Roman"/>
              </a:rPr>
              <a:t>–</a:t>
            </a:r>
            <a:r>
              <a:rPr lang="tr-TR" sz="2400" spc="-5" dirty="0" smtClean="0">
                <a:solidFill>
                  <a:srgbClr val="043092"/>
                </a:solidFill>
                <a:latin typeface="Times New Roman"/>
                <a:cs typeface="Times New Roman"/>
              </a:rPr>
              <a:t> 0.92 = 102.56</a:t>
            </a:r>
            <a:endParaRPr sz="2400" dirty="0">
              <a:latin typeface="Times New Roman"/>
              <a:cs typeface="Times New Roman"/>
            </a:endParaRPr>
          </a:p>
        </p:txBody>
      </p:sp>
      <p:sp>
        <p:nvSpPr>
          <p:cNvPr id="4" name="object 4"/>
          <p:cNvSpPr txBox="1"/>
          <p:nvPr/>
        </p:nvSpPr>
        <p:spPr>
          <a:xfrm>
            <a:off x="203069" y="3933056"/>
            <a:ext cx="8286808" cy="282129"/>
          </a:xfrm>
          <a:prstGeom prst="rect">
            <a:avLst/>
          </a:prstGeom>
          <a:solidFill>
            <a:srgbClr val="FFFF00"/>
          </a:solidFill>
        </p:spPr>
        <p:txBody>
          <a:bodyPr vert="horz" wrap="square" lIns="0" tIns="0" rIns="0" bIns="0" rtlCol="0">
            <a:spAutoFit/>
          </a:bodyPr>
          <a:lstStyle/>
          <a:p>
            <a:pPr>
              <a:lnSpc>
                <a:spcPts val="2200"/>
              </a:lnSpc>
              <a:tabLst>
                <a:tab pos="926465" algn="l"/>
              </a:tabLst>
            </a:pPr>
            <a:r>
              <a:rPr sz="2400" b="1" spc="-10" dirty="0" err="1" smtClean="0">
                <a:solidFill>
                  <a:srgbClr val="043092"/>
                </a:solidFill>
                <a:latin typeface="Times New Roman"/>
                <a:cs typeface="Times New Roman"/>
              </a:rPr>
              <a:t>Ör</a:t>
            </a:r>
            <a:r>
              <a:rPr sz="2400" b="1" spc="-10" dirty="0" smtClean="0">
                <a:solidFill>
                  <a:srgbClr val="043092"/>
                </a:solidFill>
                <a:latin typeface="Times New Roman"/>
                <a:cs typeface="Times New Roman"/>
              </a:rPr>
              <a:t>:</a:t>
            </a:r>
            <a:r>
              <a:rPr lang="tr-TR" sz="2400" b="1" spc="-10" dirty="0" smtClean="0">
                <a:solidFill>
                  <a:srgbClr val="043092"/>
                </a:solidFill>
                <a:latin typeface="Times New Roman"/>
                <a:cs typeface="Times New Roman"/>
              </a:rPr>
              <a:t> 2 Profesör</a:t>
            </a:r>
            <a:r>
              <a:rPr sz="2400" spc="-10" dirty="0" smtClean="0">
                <a:solidFill>
                  <a:srgbClr val="043092"/>
                </a:solidFill>
                <a:latin typeface="Times New Roman"/>
                <a:cs typeface="Times New Roman"/>
              </a:rPr>
              <a:t>:</a:t>
            </a:r>
            <a:r>
              <a:rPr lang="tr-TR" sz="2400" spc="45" dirty="0" smtClean="0">
                <a:solidFill>
                  <a:srgbClr val="043092"/>
                </a:solidFill>
                <a:latin typeface="Times New Roman"/>
                <a:cs typeface="Times New Roman"/>
              </a:rPr>
              <a:t> </a:t>
            </a:r>
            <a:r>
              <a:rPr sz="2400" spc="-5" dirty="0" smtClean="0">
                <a:solidFill>
                  <a:srgbClr val="043092"/>
                </a:solidFill>
                <a:latin typeface="Times New Roman"/>
                <a:cs typeface="Times New Roman"/>
              </a:rPr>
              <a:t>0,</a:t>
            </a:r>
            <a:r>
              <a:rPr lang="tr-TR" sz="2400" spc="-5" dirty="0" smtClean="0">
                <a:solidFill>
                  <a:srgbClr val="043092"/>
                </a:solidFill>
                <a:latin typeface="Times New Roman"/>
                <a:cs typeface="Times New Roman"/>
              </a:rPr>
              <a:t>760871 </a:t>
            </a:r>
            <a:r>
              <a:rPr sz="2400" spc="-5" dirty="0" smtClean="0">
                <a:solidFill>
                  <a:srgbClr val="043092"/>
                </a:solidFill>
                <a:latin typeface="Times New Roman"/>
                <a:cs typeface="Times New Roman"/>
              </a:rPr>
              <a:t>x</a:t>
            </a:r>
            <a:r>
              <a:rPr lang="tr-TR" sz="2400" spc="-5" dirty="0" smtClean="0">
                <a:solidFill>
                  <a:srgbClr val="043092"/>
                </a:solidFill>
                <a:latin typeface="Times New Roman"/>
                <a:cs typeface="Times New Roman"/>
              </a:rPr>
              <a:t> </a:t>
            </a:r>
            <a:r>
              <a:rPr lang="tr-TR" sz="2400" spc="35" dirty="0" smtClean="0">
                <a:solidFill>
                  <a:srgbClr val="043092"/>
                </a:solidFill>
                <a:latin typeface="Times New Roman"/>
                <a:cs typeface="Times New Roman"/>
              </a:rPr>
              <a:t>300</a:t>
            </a:r>
            <a:r>
              <a:rPr sz="2400" spc="40" dirty="0" smtClean="0">
                <a:solidFill>
                  <a:srgbClr val="043092"/>
                </a:solidFill>
                <a:latin typeface="Times New Roman"/>
                <a:cs typeface="Times New Roman"/>
              </a:rPr>
              <a:t> </a:t>
            </a:r>
            <a:r>
              <a:rPr sz="2400" spc="-5" dirty="0">
                <a:solidFill>
                  <a:srgbClr val="043092"/>
                </a:solidFill>
                <a:latin typeface="Times New Roman"/>
                <a:cs typeface="Times New Roman"/>
              </a:rPr>
              <a:t>=</a:t>
            </a:r>
            <a:r>
              <a:rPr sz="2400" spc="25" dirty="0">
                <a:solidFill>
                  <a:srgbClr val="043092"/>
                </a:solidFill>
                <a:latin typeface="Times New Roman"/>
                <a:cs typeface="Times New Roman"/>
              </a:rPr>
              <a:t> </a:t>
            </a:r>
            <a:r>
              <a:rPr lang="tr-TR" sz="2400" spc="25" dirty="0" smtClean="0">
                <a:solidFill>
                  <a:srgbClr val="043092"/>
                </a:solidFill>
                <a:latin typeface="Times New Roman"/>
                <a:cs typeface="Times New Roman"/>
              </a:rPr>
              <a:t>228.26</a:t>
            </a:r>
            <a:r>
              <a:rPr lang="tr-TR" sz="2400" spc="-5" dirty="0" smtClean="0">
                <a:solidFill>
                  <a:srgbClr val="043092"/>
                </a:solidFill>
                <a:latin typeface="Times New Roman"/>
                <a:cs typeface="Times New Roman"/>
              </a:rPr>
              <a:t> -34.24 – 1.73 =192.29</a:t>
            </a:r>
            <a:endParaRPr sz="2400" dirty="0">
              <a:latin typeface="Times New Roman"/>
              <a:cs typeface="Times New Roman"/>
            </a:endParaRPr>
          </a:p>
        </p:txBody>
      </p:sp>
      <p:sp>
        <p:nvSpPr>
          <p:cNvPr id="5" name="object 4"/>
          <p:cNvSpPr txBox="1"/>
          <p:nvPr/>
        </p:nvSpPr>
        <p:spPr>
          <a:xfrm>
            <a:off x="285720" y="714356"/>
            <a:ext cx="8267384" cy="1692771"/>
          </a:xfrm>
          <a:prstGeom prst="rect">
            <a:avLst/>
          </a:prstGeom>
          <a:solidFill>
            <a:srgbClr val="FFFF00"/>
          </a:solidFill>
        </p:spPr>
        <p:txBody>
          <a:bodyPr vert="horz" wrap="square" lIns="0" tIns="0" rIns="0" bIns="0" rtlCol="0">
            <a:spAutoFit/>
          </a:bodyPr>
          <a:lstStyle/>
          <a:p>
            <a:pPr algn="ctr">
              <a:lnSpc>
                <a:spcPts val="2200"/>
              </a:lnSpc>
              <a:tabLst>
                <a:tab pos="926465" algn="l"/>
              </a:tabLst>
            </a:pPr>
            <a:r>
              <a:rPr lang="tr-TR" sz="2800" spc="-5" dirty="0" smtClean="0">
                <a:solidFill>
                  <a:srgbClr val="043092"/>
                </a:solidFill>
                <a:latin typeface="Times New Roman"/>
                <a:cs typeface="Times New Roman"/>
              </a:rPr>
              <a:t>2024</a:t>
            </a:r>
            <a:r>
              <a:rPr lang="tr-TR" sz="2400" spc="-5" dirty="0" smtClean="0">
                <a:solidFill>
                  <a:srgbClr val="043092"/>
                </a:solidFill>
                <a:latin typeface="Times New Roman"/>
                <a:cs typeface="Times New Roman"/>
              </a:rPr>
              <a:t> Ocak Ayı Örneklem</a:t>
            </a:r>
          </a:p>
          <a:p>
            <a:pPr algn="ctr">
              <a:lnSpc>
                <a:spcPts val="2200"/>
              </a:lnSpc>
              <a:tabLst>
                <a:tab pos="926465" algn="l"/>
              </a:tabLst>
            </a:pPr>
            <a:endParaRPr lang="tr-TR" sz="2400" spc="-5" dirty="0" smtClean="0">
              <a:solidFill>
                <a:srgbClr val="043092"/>
              </a:solidFill>
              <a:latin typeface="Times New Roman"/>
              <a:cs typeface="Times New Roman"/>
            </a:endParaRPr>
          </a:p>
          <a:p>
            <a:pPr>
              <a:lnSpc>
                <a:spcPts val="2200"/>
              </a:lnSpc>
              <a:tabLst>
                <a:tab pos="926465" algn="l"/>
              </a:tabLst>
            </a:pPr>
            <a:r>
              <a:rPr lang="tr-TR" sz="2400" spc="-5" dirty="0" smtClean="0">
                <a:solidFill>
                  <a:srgbClr val="043092"/>
                </a:solidFill>
                <a:latin typeface="Times New Roman"/>
                <a:cs typeface="Times New Roman"/>
              </a:rPr>
              <a:t>Maaş </a:t>
            </a:r>
            <a:r>
              <a:rPr lang="tr-TR" sz="2800" spc="-5" dirty="0" smtClean="0">
                <a:solidFill>
                  <a:srgbClr val="043092"/>
                </a:solidFill>
                <a:latin typeface="Times New Roman"/>
                <a:cs typeface="Times New Roman"/>
              </a:rPr>
              <a:t>Katsayısı</a:t>
            </a:r>
            <a:r>
              <a:rPr lang="tr-TR" sz="2400" spc="-5" dirty="0" smtClean="0">
                <a:solidFill>
                  <a:srgbClr val="043092"/>
                </a:solidFill>
                <a:latin typeface="Times New Roman"/>
                <a:cs typeface="Times New Roman"/>
              </a:rPr>
              <a:t>    x    Ders Gösterge Puanı   =    Brüt Ücret</a:t>
            </a:r>
          </a:p>
          <a:p>
            <a:pPr>
              <a:lnSpc>
                <a:spcPts val="2200"/>
              </a:lnSpc>
              <a:tabLst>
                <a:tab pos="926465" algn="l"/>
              </a:tabLst>
            </a:pPr>
            <a:r>
              <a:rPr lang="tr-TR" sz="2400" spc="-5" dirty="0" smtClean="0">
                <a:solidFill>
                  <a:srgbClr val="043092"/>
                </a:solidFill>
                <a:latin typeface="Times New Roman"/>
                <a:cs typeface="Times New Roman"/>
              </a:rPr>
              <a:t> </a:t>
            </a:r>
          </a:p>
          <a:p>
            <a:pPr>
              <a:lnSpc>
                <a:spcPts val="2200"/>
              </a:lnSpc>
              <a:tabLst>
                <a:tab pos="926465" algn="l"/>
              </a:tabLst>
            </a:pPr>
            <a:r>
              <a:rPr lang="tr-TR" sz="2400" spc="-5" dirty="0" smtClean="0">
                <a:solidFill>
                  <a:srgbClr val="043092"/>
                </a:solidFill>
                <a:latin typeface="Times New Roman"/>
                <a:cs typeface="Times New Roman"/>
              </a:rPr>
              <a:t>Brüt Ücret    -    </a:t>
            </a:r>
            <a:r>
              <a:rPr sz="2400" spc="-5" dirty="0" err="1" smtClean="0">
                <a:solidFill>
                  <a:srgbClr val="043092"/>
                </a:solidFill>
                <a:latin typeface="Times New Roman"/>
                <a:cs typeface="Times New Roman"/>
              </a:rPr>
              <a:t>Gelir</a:t>
            </a:r>
            <a:r>
              <a:rPr sz="2400" spc="60" dirty="0" smtClean="0">
                <a:solidFill>
                  <a:srgbClr val="043092"/>
                </a:solidFill>
                <a:latin typeface="Times New Roman"/>
                <a:cs typeface="Times New Roman"/>
              </a:rPr>
              <a:t> </a:t>
            </a:r>
            <a:r>
              <a:rPr sz="2400" spc="-10" dirty="0" err="1" smtClean="0">
                <a:solidFill>
                  <a:srgbClr val="043092"/>
                </a:solidFill>
                <a:latin typeface="Times New Roman"/>
                <a:cs typeface="Times New Roman"/>
              </a:rPr>
              <a:t>Vergisi</a:t>
            </a:r>
            <a:r>
              <a:rPr lang="tr-TR" sz="2400" spc="-10" dirty="0" smtClean="0">
                <a:solidFill>
                  <a:srgbClr val="043092"/>
                </a:solidFill>
                <a:latin typeface="Times New Roman"/>
                <a:cs typeface="Times New Roman"/>
              </a:rPr>
              <a:t>  </a:t>
            </a:r>
            <a:r>
              <a:rPr sz="2400" spc="60" dirty="0" smtClean="0">
                <a:solidFill>
                  <a:srgbClr val="043092"/>
                </a:solidFill>
                <a:latin typeface="Times New Roman"/>
                <a:cs typeface="Times New Roman"/>
              </a:rPr>
              <a:t> </a:t>
            </a:r>
            <a:r>
              <a:rPr sz="2400" spc="-5" dirty="0" smtClean="0">
                <a:solidFill>
                  <a:srgbClr val="043092"/>
                </a:solidFill>
                <a:latin typeface="Times New Roman"/>
                <a:cs typeface="Times New Roman"/>
              </a:rPr>
              <a:t>–</a:t>
            </a:r>
            <a:r>
              <a:rPr lang="tr-TR" sz="2400" spc="-5" dirty="0" smtClean="0">
                <a:solidFill>
                  <a:srgbClr val="043092"/>
                </a:solidFill>
                <a:latin typeface="Times New Roman"/>
                <a:cs typeface="Times New Roman"/>
              </a:rPr>
              <a:t>  </a:t>
            </a:r>
            <a:r>
              <a:rPr sz="2400" spc="60" dirty="0" smtClean="0">
                <a:solidFill>
                  <a:srgbClr val="043092"/>
                </a:solidFill>
                <a:latin typeface="Times New Roman"/>
                <a:cs typeface="Times New Roman"/>
              </a:rPr>
              <a:t> </a:t>
            </a:r>
            <a:r>
              <a:rPr sz="2400" spc="-10" dirty="0" err="1">
                <a:solidFill>
                  <a:srgbClr val="043092"/>
                </a:solidFill>
                <a:latin typeface="Times New Roman"/>
                <a:cs typeface="Times New Roman"/>
              </a:rPr>
              <a:t>Damga</a:t>
            </a:r>
            <a:r>
              <a:rPr sz="2400" spc="50" dirty="0">
                <a:solidFill>
                  <a:srgbClr val="043092"/>
                </a:solidFill>
                <a:latin typeface="Times New Roman"/>
                <a:cs typeface="Times New Roman"/>
              </a:rPr>
              <a:t> </a:t>
            </a:r>
            <a:r>
              <a:rPr sz="2400" spc="-5" dirty="0" err="1" smtClean="0">
                <a:solidFill>
                  <a:srgbClr val="043092"/>
                </a:solidFill>
                <a:latin typeface="Times New Roman"/>
                <a:cs typeface="Times New Roman"/>
              </a:rPr>
              <a:t>Vergisi</a:t>
            </a:r>
            <a:r>
              <a:rPr lang="tr-TR" sz="2400" spc="-5" dirty="0" smtClean="0">
                <a:solidFill>
                  <a:srgbClr val="043092"/>
                </a:solidFill>
                <a:latin typeface="Times New Roman"/>
                <a:cs typeface="Times New Roman"/>
              </a:rPr>
              <a:t>   =   Net Ücret</a:t>
            </a:r>
          </a:p>
          <a:p>
            <a:pPr>
              <a:lnSpc>
                <a:spcPts val="2200"/>
              </a:lnSpc>
              <a:tabLst>
                <a:tab pos="926465" algn="l"/>
              </a:tabLst>
            </a:pPr>
            <a:r>
              <a:rPr lang="tr-TR" sz="2400" spc="-5" dirty="0" smtClean="0">
                <a:solidFill>
                  <a:srgbClr val="043092"/>
                </a:solidFill>
                <a:latin typeface="Times New Roman"/>
                <a:cs typeface="Times New Roman"/>
              </a:rPr>
              <a:t>                               (%15)                  (0.00759)</a:t>
            </a:r>
            <a:endParaRPr sz="2400" dirty="0">
              <a:latin typeface="Times New Roman"/>
              <a:cs typeface="Times New Roman"/>
            </a:endParaRPr>
          </a:p>
        </p:txBody>
      </p:sp>
    </p:spTree>
    <p:extLst>
      <p:ext uri="{BB962C8B-B14F-4D97-AF65-F5344CB8AC3E}">
        <p14:creationId xmlns:p14="http://schemas.microsoft.com/office/powerpoint/2010/main" val="4203054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319" y="167081"/>
            <a:ext cx="5243195" cy="483234"/>
          </a:xfrm>
          <a:prstGeom prst="rect">
            <a:avLst/>
          </a:prstGeom>
        </p:spPr>
        <p:txBody>
          <a:bodyPr vert="horz" wrap="square" lIns="0" tIns="12700" rIns="0" bIns="0" rtlCol="0">
            <a:spAutoFit/>
          </a:bodyPr>
          <a:lstStyle/>
          <a:p>
            <a:pPr marL="12700">
              <a:lnSpc>
                <a:spcPct val="100000"/>
              </a:lnSpc>
              <a:spcBef>
                <a:spcPts val="100"/>
              </a:spcBef>
            </a:pPr>
            <a:r>
              <a:rPr sz="3000" spc="-5" dirty="0"/>
              <a:t>NORMAL</a:t>
            </a:r>
            <a:r>
              <a:rPr sz="3000" spc="-75" dirty="0"/>
              <a:t> </a:t>
            </a:r>
            <a:r>
              <a:rPr sz="3000" dirty="0"/>
              <a:t>ÖRGÜN</a:t>
            </a:r>
            <a:r>
              <a:rPr sz="3000" spc="-65" dirty="0"/>
              <a:t> </a:t>
            </a:r>
            <a:r>
              <a:rPr sz="3000" spc="-5" dirty="0"/>
              <a:t>ÖĞRETİM</a:t>
            </a:r>
            <a:endParaRPr sz="3000"/>
          </a:p>
        </p:txBody>
      </p:sp>
      <p:sp>
        <p:nvSpPr>
          <p:cNvPr id="3" name="object 3"/>
          <p:cNvSpPr txBox="1"/>
          <p:nvPr/>
        </p:nvSpPr>
        <p:spPr>
          <a:xfrm>
            <a:off x="3054985" y="985138"/>
            <a:ext cx="1278255" cy="262255"/>
          </a:xfrm>
          <a:prstGeom prst="rect">
            <a:avLst/>
          </a:prstGeom>
          <a:solidFill>
            <a:srgbClr val="FFFF00"/>
          </a:solidFill>
        </p:spPr>
        <p:txBody>
          <a:bodyPr vert="horz" wrap="square" lIns="0" tIns="0" rIns="0" bIns="0" rtlCol="0">
            <a:spAutoFit/>
          </a:bodyPr>
          <a:lstStyle/>
          <a:p>
            <a:pPr>
              <a:lnSpc>
                <a:spcPts val="1989"/>
              </a:lnSpc>
            </a:pPr>
            <a:r>
              <a:rPr sz="1800" spc="-5" dirty="0">
                <a:solidFill>
                  <a:srgbClr val="043092"/>
                </a:solidFill>
                <a:latin typeface="Times New Roman"/>
                <a:cs typeface="Times New Roman"/>
              </a:rPr>
              <a:t>ücret</a:t>
            </a:r>
            <a:r>
              <a:rPr sz="1800" spc="85" dirty="0">
                <a:solidFill>
                  <a:srgbClr val="043092"/>
                </a:solidFill>
                <a:latin typeface="Times New Roman"/>
                <a:cs typeface="Times New Roman"/>
              </a:rPr>
              <a:t> </a:t>
            </a:r>
            <a:r>
              <a:rPr sz="1800" spc="-5" dirty="0">
                <a:solidFill>
                  <a:srgbClr val="043092"/>
                </a:solidFill>
                <a:latin typeface="Times New Roman"/>
                <a:cs typeface="Times New Roman"/>
              </a:rPr>
              <a:t>karşılığı</a:t>
            </a:r>
            <a:endParaRPr sz="1800">
              <a:latin typeface="Times New Roman"/>
              <a:cs typeface="Times New Roman"/>
            </a:endParaRPr>
          </a:p>
        </p:txBody>
      </p:sp>
      <p:sp>
        <p:nvSpPr>
          <p:cNvPr id="4" name="object 4"/>
          <p:cNvSpPr txBox="1"/>
          <p:nvPr/>
        </p:nvSpPr>
        <p:spPr>
          <a:xfrm>
            <a:off x="618540" y="951103"/>
            <a:ext cx="5721350" cy="299720"/>
          </a:xfrm>
          <a:prstGeom prst="rect">
            <a:avLst/>
          </a:prstGeom>
        </p:spPr>
        <p:txBody>
          <a:bodyPr vert="horz" wrap="square" lIns="0" tIns="12700" rIns="0" bIns="0" rtlCol="0">
            <a:spAutoFit/>
          </a:bodyPr>
          <a:lstStyle/>
          <a:p>
            <a:pPr marL="195580" indent="-182880">
              <a:lnSpc>
                <a:spcPct val="100000"/>
              </a:lnSpc>
              <a:spcBef>
                <a:spcPts val="100"/>
              </a:spcBef>
              <a:buClr>
                <a:srgbClr val="CC9900"/>
              </a:buClr>
              <a:buSzPct val="63888"/>
              <a:buFont typeface="Wingdings"/>
              <a:buChar char=""/>
              <a:tabLst>
                <a:tab pos="195580" algn="l"/>
                <a:tab pos="3787140" algn="l"/>
              </a:tabLst>
            </a:pPr>
            <a:r>
              <a:rPr sz="1800" spc="-10" dirty="0">
                <a:latin typeface="Times New Roman"/>
                <a:cs typeface="Times New Roman"/>
              </a:rPr>
              <a:t>Normal</a:t>
            </a:r>
            <a:r>
              <a:rPr sz="1800" spc="120" dirty="0">
                <a:latin typeface="Times New Roman"/>
                <a:cs typeface="Times New Roman"/>
              </a:rPr>
              <a:t> </a:t>
            </a:r>
            <a:r>
              <a:rPr sz="1800" dirty="0">
                <a:latin typeface="Times New Roman"/>
                <a:cs typeface="Times New Roman"/>
              </a:rPr>
              <a:t>örgün</a:t>
            </a:r>
            <a:r>
              <a:rPr sz="1800" spc="125" dirty="0">
                <a:latin typeface="Times New Roman"/>
                <a:cs typeface="Times New Roman"/>
              </a:rPr>
              <a:t> </a:t>
            </a:r>
            <a:r>
              <a:rPr sz="1800" spc="-5" dirty="0">
                <a:latin typeface="Times New Roman"/>
                <a:cs typeface="Times New Roman"/>
              </a:rPr>
              <a:t>eğitimde	haftada</a:t>
            </a:r>
            <a:r>
              <a:rPr sz="1800" spc="70" dirty="0">
                <a:latin typeface="Times New Roman"/>
                <a:cs typeface="Times New Roman"/>
              </a:rPr>
              <a:t> </a:t>
            </a:r>
            <a:r>
              <a:rPr sz="1800" spc="-5" dirty="0">
                <a:latin typeface="Times New Roman"/>
                <a:cs typeface="Times New Roman"/>
              </a:rPr>
              <a:t>verilebilecek</a:t>
            </a:r>
            <a:endParaRPr sz="1800" dirty="0">
              <a:latin typeface="Times New Roman"/>
              <a:cs typeface="Times New Roman"/>
            </a:endParaRPr>
          </a:p>
        </p:txBody>
      </p:sp>
      <p:sp>
        <p:nvSpPr>
          <p:cNvPr id="5" name="object 5"/>
          <p:cNvSpPr txBox="1"/>
          <p:nvPr/>
        </p:nvSpPr>
        <p:spPr>
          <a:xfrm>
            <a:off x="6399910" y="985138"/>
            <a:ext cx="2107565" cy="262255"/>
          </a:xfrm>
          <a:prstGeom prst="rect">
            <a:avLst/>
          </a:prstGeom>
          <a:solidFill>
            <a:srgbClr val="FFFF00"/>
          </a:solidFill>
        </p:spPr>
        <p:txBody>
          <a:bodyPr vert="horz" wrap="square" lIns="0" tIns="0" rIns="0" bIns="0" rtlCol="0">
            <a:spAutoFit/>
          </a:bodyPr>
          <a:lstStyle/>
          <a:p>
            <a:pPr>
              <a:lnSpc>
                <a:spcPts val="1989"/>
              </a:lnSpc>
            </a:pPr>
            <a:r>
              <a:rPr sz="1800" spc="-5" dirty="0">
                <a:solidFill>
                  <a:srgbClr val="043092"/>
                </a:solidFill>
                <a:latin typeface="Times New Roman"/>
                <a:cs typeface="Times New Roman"/>
              </a:rPr>
              <a:t>maksimum</a:t>
            </a:r>
            <a:r>
              <a:rPr sz="1800" spc="65" dirty="0">
                <a:solidFill>
                  <a:srgbClr val="043092"/>
                </a:solidFill>
                <a:latin typeface="Times New Roman"/>
                <a:cs typeface="Times New Roman"/>
              </a:rPr>
              <a:t> </a:t>
            </a:r>
            <a:r>
              <a:rPr sz="1800" spc="-5" dirty="0">
                <a:solidFill>
                  <a:srgbClr val="043092"/>
                </a:solidFill>
                <a:latin typeface="Times New Roman"/>
                <a:cs typeface="Times New Roman"/>
              </a:rPr>
              <a:t>ek</a:t>
            </a:r>
            <a:r>
              <a:rPr sz="1800" spc="85" dirty="0">
                <a:solidFill>
                  <a:srgbClr val="043092"/>
                </a:solidFill>
                <a:latin typeface="Times New Roman"/>
                <a:cs typeface="Times New Roman"/>
              </a:rPr>
              <a:t> </a:t>
            </a:r>
            <a:r>
              <a:rPr sz="1800" spc="-5" dirty="0">
                <a:solidFill>
                  <a:srgbClr val="043092"/>
                </a:solidFill>
                <a:latin typeface="Times New Roman"/>
                <a:cs typeface="Times New Roman"/>
              </a:rPr>
              <a:t>ders,</a:t>
            </a:r>
            <a:r>
              <a:rPr sz="1800" spc="100" dirty="0">
                <a:solidFill>
                  <a:srgbClr val="043092"/>
                </a:solidFill>
                <a:latin typeface="Times New Roman"/>
                <a:cs typeface="Times New Roman"/>
              </a:rPr>
              <a:t> </a:t>
            </a:r>
            <a:r>
              <a:rPr sz="1800" spc="10" dirty="0">
                <a:solidFill>
                  <a:srgbClr val="043092"/>
                </a:solidFill>
                <a:latin typeface="Times New Roman"/>
                <a:cs typeface="Times New Roman"/>
              </a:rPr>
              <a:t>20</a:t>
            </a:r>
            <a:endParaRPr sz="1800">
              <a:latin typeface="Times New Roman"/>
              <a:cs typeface="Times New Roman"/>
            </a:endParaRPr>
          </a:p>
        </p:txBody>
      </p:sp>
      <p:sp>
        <p:nvSpPr>
          <p:cNvPr id="6" name="object 6"/>
          <p:cNvSpPr/>
          <p:nvPr/>
        </p:nvSpPr>
        <p:spPr>
          <a:xfrm>
            <a:off x="972616" y="1256411"/>
            <a:ext cx="558165" cy="262255"/>
          </a:xfrm>
          <a:custGeom>
            <a:avLst/>
            <a:gdLst/>
            <a:ahLst/>
            <a:cxnLst/>
            <a:rect l="l" t="t" r="r" b="b"/>
            <a:pathLst>
              <a:path w="558165" h="262255">
                <a:moveTo>
                  <a:pt x="558088" y="0"/>
                </a:moveTo>
                <a:lnTo>
                  <a:pt x="0" y="0"/>
                </a:lnTo>
                <a:lnTo>
                  <a:pt x="0" y="262127"/>
                </a:lnTo>
                <a:lnTo>
                  <a:pt x="558088" y="262127"/>
                </a:lnTo>
                <a:lnTo>
                  <a:pt x="558088" y="0"/>
                </a:lnTo>
                <a:close/>
              </a:path>
            </a:pathLst>
          </a:custGeom>
          <a:solidFill>
            <a:srgbClr val="FFFF00"/>
          </a:solidFill>
        </p:spPr>
        <p:txBody>
          <a:bodyPr wrap="square" lIns="0" tIns="0" rIns="0" bIns="0" rtlCol="0"/>
          <a:lstStyle/>
          <a:p>
            <a:endParaRPr/>
          </a:p>
        </p:txBody>
      </p:sp>
      <p:sp>
        <p:nvSpPr>
          <p:cNvPr id="7" name="object 7"/>
          <p:cNvSpPr txBox="1"/>
          <p:nvPr/>
        </p:nvSpPr>
        <p:spPr>
          <a:xfrm>
            <a:off x="618540" y="1167256"/>
            <a:ext cx="7907655" cy="1559560"/>
          </a:xfrm>
          <a:prstGeom prst="rect">
            <a:avLst/>
          </a:prstGeom>
        </p:spPr>
        <p:txBody>
          <a:bodyPr vert="horz" wrap="square" lIns="0" tIns="67945" rIns="0" bIns="0" rtlCol="0">
            <a:spAutoFit/>
          </a:bodyPr>
          <a:lstStyle/>
          <a:p>
            <a:pPr marL="353695">
              <a:lnSpc>
                <a:spcPct val="100000"/>
              </a:lnSpc>
              <a:spcBef>
                <a:spcPts val="535"/>
              </a:spcBef>
            </a:pPr>
            <a:r>
              <a:rPr sz="1800" spc="-5" dirty="0">
                <a:solidFill>
                  <a:srgbClr val="043092"/>
                </a:solidFill>
                <a:latin typeface="Times New Roman"/>
                <a:cs typeface="Times New Roman"/>
              </a:rPr>
              <a:t>saattir.</a:t>
            </a:r>
            <a:endParaRPr sz="1800" dirty="0">
              <a:latin typeface="Times New Roman"/>
              <a:cs typeface="Times New Roman"/>
            </a:endParaRPr>
          </a:p>
          <a:p>
            <a:pPr marL="195580" marR="5080" indent="-195580">
              <a:lnSpc>
                <a:spcPts val="2140"/>
              </a:lnSpc>
              <a:spcBef>
                <a:spcPts val="520"/>
              </a:spcBef>
              <a:buClr>
                <a:srgbClr val="CC9900"/>
              </a:buClr>
              <a:buSzPct val="63888"/>
              <a:buFont typeface="Wingdings"/>
              <a:buChar char=""/>
              <a:tabLst>
                <a:tab pos="195580" algn="l"/>
              </a:tabLst>
            </a:pPr>
            <a:r>
              <a:rPr sz="1800" spc="-5" dirty="0">
                <a:latin typeface="Times New Roman"/>
                <a:cs typeface="Times New Roman"/>
              </a:rPr>
              <a:t>Ders</a:t>
            </a:r>
            <a:r>
              <a:rPr sz="1800" spc="245" dirty="0">
                <a:latin typeface="Times New Roman"/>
                <a:cs typeface="Times New Roman"/>
              </a:rPr>
              <a:t> </a:t>
            </a:r>
            <a:r>
              <a:rPr sz="1800" spc="-5" dirty="0">
                <a:latin typeface="Times New Roman"/>
                <a:cs typeface="Times New Roman"/>
              </a:rPr>
              <a:t>yüklerinin</a:t>
            </a:r>
            <a:r>
              <a:rPr sz="1800" spc="270" dirty="0">
                <a:latin typeface="Times New Roman"/>
                <a:cs typeface="Times New Roman"/>
              </a:rPr>
              <a:t> </a:t>
            </a:r>
            <a:r>
              <a:rPr sz="1800" spc="-5" dirty="0">
                <a:latin typeface="Times New Roman"/>
                <a:cs typeface="Times New Roman"/>
              </a:rPr>
              <a:t>tamamlanmasında</a:t>
            </a:r>
            <a:r>
              <a:rPr sz="1800" spc="260" dirty="0">
                <a:latin typeface="Times New Roman"/>
                <a:cs typeface="Times New Roman"/>
              </a:rPr>
              <a:t> </a:t>
            </a:r>
            <a:r>
              <a:rPr sz="1800" spc="-5" dirty="0">
                <a:latin typeface="Times New Roman"/>
                <a:cs typeface="Times New Roman"/>
              </a:rPr>
              <a:t>öncelikle</a:t>
            </a:r>
            <a:r>
              <a:rPr sz="1800" spc="254" dirty="0">
                <a:latin typeface="Times New Roman"/>
                <a:cs typeface="Times New Roman"/>
              </a:rPr>
              <a:t> </a:t>
            </a:r>
            <a:r>
              <a:rPr sz="1800" spc="-5" dirty="0">
                <a:latin typeface="Times New Roman"/>
                <a:cs typeface="Times New Roman"/>
              </a:rPr>
              <a:t>normal</a:t>
            </a:r>
            <a:r>
              <a:rPr sz="1800" spc="254" dirty="0">
                <a:latin typeface="Times New Roman"/>
                <a:cs typeface="Times New Roman"/>
              </a:rPr>
              <a:t> </a:t>
            </a:r>
            <a:r>
              <a:rPr sz="1800" dirty="0">
                <a:latin typeface="Times New Roman"/>
                <a:cs typeface="Times New Roman"/>
              </a:rPr>
              <a:t>örgün</a:t>
            </a:r>
            <a:r>
              <a:rPr sz="1800" spc="265" dirty="0">
                <a:latin typeface="Times New Roman"/>
                <a:cs typeface="Times New Roman"/>
              </a:rPr>
              <a:t> </a:t>
            </a:r>
            <a:r>
              <a:rPr sz="1800" spc="-10" dirty="0">
                <a:latin typeface="Times New Roman"/>
                <a:cs typeface="Times New Roman"/>
              </a:rPr>
              <a:t>öğretimde</a:t>
            </a:r>
            <a:r>
              <a:rPr sz="1800" spc="270" dirty="0">
                <a:latin typeface="Times New Roman"/>
                <a:cs typeface="Times New Roman"/>
              </a:rPr>
              <a:t> </a:t>
            </a:r>
            <a:r>
              <a:rPr sz="1800" spc="-5" dirty="0">
                <a:latin typeface="Times New Roman"/>
                <a:cs typeface="Times New Roman"/>
              </a:rPr>
              <a:t>verilen</a:t>
            </a:r>
            <a:r>
              <a:rPr sz="1800" spc="265" dirty="0">
                <a:latin typeface="Times New Roman"/>
                <a:cs typeface="Times New Roman"/>
              </a:rPr>
              <a:t> </a:t>
            </a:r>
            <a:r>
              <a:rPr sz="1800" spc="-5" dirty="0">
                <a:latin typeface="Times New Roman"/>
                <a:cs typeface="Times New Roman"/>
              </a:rPr>
              <a:t>ders </a:t>
            </a:r>
            <a:r>
              <a:rPr sz="1800" spc="-434" dirty="0">
                <a:latin typeface="Times New Roman"/>
                <a:cs typeface="Times New Roman"/>
              </a:rPr>
              <a:t> </a:t>
            </a:r>
            <a:r>
              <a:rPr sz="1800" spc="-10" dirty="0">
                <a:latin typeface="Times New Roman"/>
                <a:cs typeface="Times New Roman"/>
              </a:rPr>
              <a:t>ve </a:t>
            </a:r>
            <a:r>
              <a:rPr sz="1800" spc="-5" dirty="0">
                <a:latin typeface="Times New Roman"/>
                <a:cs typeface="Times New Roman"/>
              </a:rPr>
              <a:t>faaliyetler dikkate</a:t>
            </a:r>
            <a:r>
              <a:rPr sz="1800" spc="5" dirty="0">
                <a:latin typeface="Times New Roman"/>
                <a:cs typeface="Times New Roman"/>
              </a:rPr>
              <a:t> </a:t>
            </a:r>
            <a:r>
              <a:rPr sz="1800" dirty="0">
                <a:latin typeface="Times New Roman"/>
                <a:cs typeface="Times New Roman"/>
              </a:rPr>
              <a:t>alınır.</a:t>
            </a:r>
          </a:p>
          <a:p>
            <a:pPr marL="195580" marR="11430" indent="-195580">
              <a:lnSpc>
                <a:spcPts val="2140"/>
              </a:lnSpc>
              <a:spcBef>
                <a:spcPts val="475"/>
              </a:spcBef>
              <a:buClr>
                <a:srgbClr val="CC9900"/>
              </a:buClr>
              <a:buSzPct val="63888"/>
              <a:buFont typeface="Wingdings"/>
              <a:buChar char=""/>
              <a:tabLst>
                <a:tab pos="195580" algn="l"/>
              </a:tabLst>
            </a:pPr>
            <a:r>
              <a:rPr sz="1800" spc="-10" dirty="0">
                <a:latin typeface="Times New Roman"/>
                <a:cs typeface="Times New Roman"/>
              </a:rPr>
              <a:t>Normal</a:t>
            </a:r>
            <a:r>
              <a:rPr sz="1800" spc="-5" dirty="0">
                <a:latin typeface="Times New Roman"/>
                <a:cs typeface="Times New Roman"/>
              </a:rPr>
              <a:t> Örgün</a:t>
            </a:r>
            <a:r>
              <a:rPr sz="1800" dirty="0">
                <a:latin typeface="Times New Roman"/>
                <a:cs typeface="Times New Roman"/>
              </a:rPr>
              <a:t> </a:t>
            </a:r>
            <a:r>
              <a:rPr sz="1800" spc="-5" dirty="0">
                <a:latin typeface="Times New Roman"/>
                <a:cs typeface="Times New Roman"/>
              </a:rPr>
              <a:t>öğretimde</a:t>
            </a:r>
            <a:r>
              <a:rPr sz="1800" dirty="0">
                <a:latin typeface="Times New Roman"/>
                <a:cs typeface="Times New Roman"/>
              </a:rPr>
              <a:t> </a:t>
            </a:r>
            <a:r>
              <a:rPr sz="1800" spc="5" dirty="0">
                <a:latin typeface="Times New Roman"/>
                <a:cs typeface="Times New Roman"/>
              </a:rPr>
              <a:t>2547</a:t>
            </a:r>
            <a:r>
              <a:rPr sz="1800" spc="10" dirty="0">
                <a:latin typeface="Times New Roman"/>
                <a:cs typeface="Times New Roman"/>
              </a:rPr>
              <a:t> </a:t>
            </a:r>
            <a:r>
              <a:rPr sz="1800" spc="-5" dirty="0">
                <a:latin typeface="Times New Roman"/>
                <a:cs typeface="Times New Roman"/>
              </a:rPr>
              <a:t>sayılı</a:t>
            </a:r>
            <a:r>
              <a:rPr sz="1800" dirty="0">
                <a:latin typeface="Times New Roman"/>
                <a:cs typeface="Times New Roman"/>
              </a:rPr>
              <a:t> </a:t>
            </a:r>
            <a:r>
              <a:rPr sz="1800" spc="-5" dirty="0">
                <a:latin typeface="Times New Roman"/>
                <a:cs typeface="Times New Roman"/>
              </a:rPr>
              <a:t>Yükseköğretim</a:t>
            </a:r>
            <a:r>
              <a:rPr sz="1800" dirty="0">
                <a:latin typeface="Times New Roman"/>
                <a:cs typeface="Times New Roman"/>
              </a:rPr>
              <a:t> </a:t>
            </a:r>
            <a:r>
              <a:rPr sz="1800" spc="-5" dirty="0">
                <a:latin typeface="Times New Roman"/>
                <a:cs typeface="Times New Roman"/>
              </a:rPr>
              <a:t>Kanununun</a:t>
            </a:r>
            <a:r>
              <a:rPr sz="1800" dirty="0">
                <a:latin typeface="Times New Roman"/>
                <a:cs typeface="Times New Roman"/>
              </a:rPr>
              <a:t> 40/d</a:t>
            </a:r>
            <a:r>
              <a:rPr sz="1800" spc="5" dirty="0">
                <a:latin typeface="Times New Roman"/>
                <a:cs typeface="Times New Roman"/>
              </a:rPr>
              <a:t> </a:t>
            </a:r>
            <a:r>
              <a:rPr sz="1800" spc="-5" dirty="0">
                <a:latin typeface="Times New Roman"/>
                <a:cs typeface="Times New Roman"/>
              </a:rPr>
              <a:t>maddesi </a:t>
            </a:r>
            <a:r>
              <a:rPr sz="1800" spc="-434" dirty="0">
                <a:latin typeface="Times New Roman"/>
                <a:cs typeface="Times New Roman"/>
              </a:rPr>
              <a:t> </a:t>
            </a:r>
            <a:r>
              <a:rPr sz="1800" spc="-5" dirty="0">
                <a:latin typeface="Times New Roman"/>
                <a:cs typeface="Times New Roman"/>
              </a:rPr>
              <a:t>gereğince</a:t>
            </a:r>
            <a:r>
              <a:rPr sz="1800" spc="10" dirty="0">
                <a:latin typeface="Times New Roman"/>
                <a:cs typeface="Times New Roman"/>
              </a:rPr>
              <a:t> </a:t>
            </a:r>
            <a:r>
              <a:rPr sz="1800" spc="-5" dirty="0">
                <a:latin typeface="Times New Roman"/>
                <a:cs typeface="Times New Roman"/>
              </a:rPr>
              <a:t>görevlendirilen</a:t>
            </a:r>
            <a:r>
              <a:rPr sz="1800" spc="-15" dirty="0">
                <a:latin typeface="Times New Roman"/>
                <a:cs typeface="Times New Roman"/>
              </a:rPr>
              <a:t> </a:t>
            </a:r>
            <a:r>
              <a:rPr sz="1800" spc="-5" dirty="0">
                <a:latin typeface="Times New Roman"/>
                <a:cs typeface="Times New Roman"/>
              </a:rPr>
              <a:t>öğretim</a:t>
            </a:r>
            <a:r>
              <a:rPr sz="1800" spc="5" dirty="0">
                <a:latin typeface="Times New Roman"/>
                <a:cs typeface="Times New Roman"/>
              </a:rPr>
              <a:t> </a:t>
            </a:r>
            <a:r>
              <a:rPr sz="1800" spc="-5" dirty="0">
                <a:latin typeface="Times New Roman"/>
                <a:cs typeface="Times New Roman"/>
              </a:rPr>
              <a:t>elemanlarına</a:t>
            </a:r>
            <a:r>
              <a:rPr sz="1800" spc="5" dirty="0">
                <a:latin typeface="Times New Roman"/>
                <a:cs typeface="Times New Roman"/>
              </a:rPr>
              <a:t> </a:t>
            </a:r>
            <a:r>
              <a:rPr sz="1800" spc="-5" dirty="0">
                <a:latin typeface="Times New Roman"/>
                <a:cs typeface="Times New Roman"/>
              </a:rPr>
              <a:t>iki</a:t>
            </a:r>
            <a:r>
              <a:rPr sz="1800" spc="15" dirty="0">
                <a:latin typeface="Times New Roman"/>
                <a:cs typeface="Times New Roman"/>
              </a:rPr>
              <a:t> </a:t>
            </a:r>
            <a:r>
              <a:rPr sz="1800" spc="-10" dirty="0">
                <a:latin typeface="Times New Roman"/>
                <a:cs typeface="Times New Roman"/>
              </a:rPr>
              <a:t>katı</a:t>
            </a:r>
            <a:r>
              <a:rPr sz="1800" spc="-5" dirty="0">
                <a:latin typeface="Times New Roman"/>
                <a:cs typeface="Times New Roman"/>
              </a:rPr>
              <a:t> </a:t>
            </a:r>
            <a:r>
              <a:rPr sz="1800" spc="5" dirty="0">
                <a:latin typeface="Times New Roman"/>
                <a:cs typeface="Times New Roman"/>
              </a:rPr>
              <a:t>ek</a:t>
            </a:r>
            <a:r>
              <a:rPr sz="1800" spc="-5" dirty="0">
                <a:latin typeface="Times New Roman"/>
                <a:cs typeface="Times New Roman"/>
              </a:rPr>
              <a:t> ders</a:t>
            </a:r>
            <a:r>
              <a:rPr sz="1800" spc="10" dirty="0">
                <a:latin typeface="Times New Roman"/>
                <a:cs typeface="Times New Roman"/>
              </a:rPr>
              <a:t> </a:t>
            </a:r>
            <a:r>
              <a:rPr sz="1800" spc="-5" dirty="0">
                <a:latin typeface="Times New Roman"/>
                <a:cs typeface="Times New Roman"/>
              </a:rPr>
              <a:t>ücreti </a:t>
            </a:r>
            <a:r>
              <a:rPr sz="1800" dirty="0">
                <a:latin typeface="Times New Roman"/>
                <a:cs typeface="Times New Roman"/>
              </a:rPr>
              <a:t>ödenir.</a:t>
            </a:r>
          </a:p>
        </p:txBody>
      </p:sp>
      <p:graphicFrame>
        <p:nvGraphicFramePr>
          <p:cNvPr id="8" name="object 8"/>
          <p:cNvGraphicFramePr>
            <a:graphicFrameLocks noGrp="1"/>
          </p:cNvGraphicFramePr>
          <p:nvPr>
            <p:extLst>
              <p:ext uri="{D42A27DB-BD31-4B8C-83A1-F6EECF244321}">
                <p14:modId xmlns:p14="http://schemas.microsoft.com/office/powerpoint/2010/main" val="190163643"/>
              </p:ext>
            </p:extLst>
          </p:nvPr>
        </p:nvGraphicFramePr>
        <p:xfrm>
          <a:off x="357159" y="3286124"/>
          <a:ext cx="8222296" cy="3103726"/>
        </p:xfrm>
        <a:graphic>
          <a:graphicData uri="http://schemas.openxmlformats.org/drawingml/2006/table">
            <a:tbl>
              <a:tblPr firstRow="1" bandRow="1">
                <a:tableStyleId>{2D5ABB26-0587-4C30-8999-92F81FD0307C}</a:tableStyleId>
              </a:tblPr>
              <a:tblGrid>
                <a:gridCol w="284668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631191">
                  <a:extLst>
                    <a:ext uri="{9D8B030D-6E8A-4147-A177-3AD203B41FA5}">
                      <a16:colId xmlns:a16="http://schemas.microsoft.com/office/drawing/2014/main" val="20003"/>
                    </a:ext>
                  </a:extLst>
                </a:gridCol>
              </a:tblGrid>
              <a:tr h="681507">
                <a:tc>
                  <a:txBody>
                    <a:bodyPr/>
                    <a:lstStyle/>
                    <a:p>
                      <a:pPr marL="55880" algn="ctr">
                        <a:lnSpc>
                          <a:spcPct val="100000"/>
                        </a:lnSpc>
                        <a:spcBef>
                          <a:spcPts val="825"/>
                        </a:spcBef>
                      </a:pPr>
                      <a:r>
                        <a:rPr sz="2150" b="1" spc="0" dirty="0">
                          <a:solidFill>
                            <a:srgbClr val="FFFFFF"/>
                          </a:solidFill>
                          <a:latin typeface="Calibri"/>
                          <a:cs typeface="Calibri"/>
                        </a:rPr>
                        <a:t>UNVANLAR</a:t>
                      </a:r>
                      <a:endParaRPr sz="2150" spc="0">
                        <a:latin typeface="Calibri"/>
                        <a:cs typeface="Calibri"/>
                      </a:endParaRPr>
                    </a:p>
                  </a:txBody>
                  <a:tcPr marL="0" marR="0" marT="104775" marB="0">
                    <a:lnR w="19050">
                      <a:solidFill>
                        <a:srgbClr val="FFFFFF"/>
                      </a:solidFill>
                      <a:prstDash val="solid"/>
                    </a:lnR>
                    <a:lnB w="28575">
                      <a:solidFill>
                        <a:srgbClr val="FFFFFF"/>
                      </a:solidFill>
                      <a:prstDash val="solid"/>
                    </a:lnB>
                    <a:solidFill>
                      <a:srgbClr val="2D5294"/>
                    </a:solidFill>
                  </a:tcPr>
                </a:tc>
                <a:tc>
                  <a:txBody>
                    <a:bodyPr/>
                    <a:lstStyle/>
                    <a:p>
                      <a:pPr algn="ctr">
                        <a:lnSpc>
                          <a:spcPct val="100000"/>
                        </a:lnSpc>
                        <a:spcBef>
                          <a:spcPts val="825"/>
                        </a:spcBef>
                      </a:pPr>
                      <a:r>
                        <a:rPr sz="2150" b="1" spc="0" dirty="0">
                          <a:solidFill>
                            <a:srgbClr val="FFFFFF"/>
                          </a:solidFill>
                          <a:latin typeface="Calibri"/>
                          <a:cs typeface="Calibri"/>
                        </a:rPr>
                        <a:t>GÖSTERGE</a:t>
                      </a:r>
                      <a:endParaRPr sz="2150" spc="0">
                        <a:latin typeface="Calibri"/>
                        <a:cs typeface="Calibri"/>
                      </a:endParaRPr>
                    </a:p>
                  </a:txBody>
                  <a:tcPr marL="0" marR="0" marT="104775" marB="0">
                    <a:lnL w="19050">
                      <a:solidFill>
                        <a:srgbClr val="FFFFFF"/>
                      </a:solidFill>
                      <a:prstDash val="solid"/>
                    </a:lnL>
                    <a:lnR w="19050">
                      <a:solidFill>
                        <a:srgbClr val="FFFFFF"/>
                      </a:solidFill>
                      <a:prstDash val="solid"/>
                    </a:lnR>
                    <a:lnB w="28575">
                      <a:solidFill>
                        <a:srgbClr val="FFFFFF"/>
                      </a:solidFill>
                      <a:prstDash val="solid"/>
                    </a:lnB>
                    <a:solidFill>
                      <a:srgbClr val="2D5294"/>
                    </a:solidFill>
                  </a:tcPr>
                </a:tc>
                <a:tc>
                  <a:txBody>
                    <a:bodyPr/>
                    <a:lstStyle/>
                    <a:p>
                      <a:pPr marL="411480" marR="286385" indent="-12700">
                        <a:lnSpc>
                          <a:spcPts val="2550"/>
                        </a:lnSpc>
                        <a:spcBef>
                          <a:spcPts val="70"/>
                        </a:spcBef>
                      </a:pPr>
                      <a:r>
                        <a:rPr sz="2150" b="1" spc="0" dirty="0">
                          <a:solidFill>
                            <a:srgbClr val="FFFFFF"/>
                          </a:solidFill>
                          <a:latin typeface="Calibri"/>
                          <a:cs typeface="Calibri"/>
                        </a:rPr>
                        <a:t>%60 ZAMLI  GÖSTERGE</a:t>
                      </a:r>
                      <a:endParaRPr sz="2150" spc="0">
                        <a:latin typeface="Calibri"/>
                        <a:cs typeface="Calibri"/>
                      </a:endParaRPr>
                    </a:p>
                  </a:txBody>
                  <a:tcPr marL="0" marR="0" marT="8890" marB="0">
                    <a:lnL w="19050">
                      <a:solidFill>
                        <a:srgbClr val="FFFFFF"/>
                      </a:solidFill>
                      <a:prstDash val="solid"/>
                    </a:lnL>
                    <a:lnR w="28575">
                      <a:solidFill>
                        <a:srgbClr val="FFFFFF"/>
                      </a:solidFill>
                      <a:prstDash val="solid"/>
                    </a:lnR>
                    <a:lnB w="28575">
                      <a:solidFill>
                        <a:srgbClr val="FFFFFF"/>
                      </a:solidFill>
                      <a:prstDash val="solid"/>
                    </a:lnB>
                    <a:solidFill>
                      <a:srgbClr val="2D5294"/>
                    </a:solidFill>
                  </a:tcPr>
                </a:tc>
                <a:tc>
                  <a:txBody>
                    <a:bodyPr/>
                    <a:lstStyle/>
                    <a:p>
                      <a:pPr marL="354965" marR="139700" indent="-204470">
                        <a:lnSpc>
                          <a:spcPts val="2550"/>
                        </a:lnSpc>
                        <a:spcBef>
                          <a:spcPts val="70"/>
                        </a:spcBef>
                      </a:pPr>
                      <a:r>
                        <a:rPr sz="2150" b="1" spc="0" dirty="0">
                          <a:solidFill>
                            <a:srgbClr val="FFFFFF"/>
                          </a:solidFill>
                          <a:latin typeface="Calibri"/>
                          <a:cs typeface="Calibri"/>
                        </a:rPr>
                        <a:t>2547 S.K. M. 40/D  </a:t>
                      </a:r>
                      <a:r>
                        <a:rPr sz="1800" b="1" spc="0" dirty="0">
                          <a:solidFill>
                            <a:srgbClr val="FFFFFF"/>
                          </a:solidFill>
                          <a:latin typeface="Calibri"/>
                          <a:cs typeface="Calibri"/>
                        </a:rPr>
                        <a:t>GÖSTERGE</a:t>
                      </a:r>
                      <a:endParaRPr sz="1800" spc="0" dirty="0">
                        <a:latin typeface="Calibri"/>
                        <a:cs typeface="Calibri"/>
                      </a:endParaRPr>
                    </a:p>
                  </a:txBody>
                  <a:tcPr marL="0" marR="0" marT="8890" marB="0">
                    <a:lnL w="28575">
                      <a:solidFill>
                        <a:srgbClr val="FFFFFF"/>
                      </a:solidFill>
                      <a:prstDash val="solid"/>
                    </a:lnL>
                    <a:lnB w="28575">
                      <a:solidFill>
                        <a:srgbClr val="FFFFFF"/>
                      </a:solidFill>
                      <a:prstDash val="solid"/>
                    </a:lnB>
                    <a:solidFill>
                      <a:srgbClr val="2D5294"/>
                    </a:solidFill>
                  </a:tcPr>
                </a:tc>
                <a:extLst>
                  <a:ext uri="{0D108BD9-81ED-4DB2-BD59-A6C34878D82A}">
                    <a16:rowId xmlns:a16="http://schemas.microsoft.com/office/drawing/2014/main" val="10000"/>
                  </a:ext>
                </a:extLst>
              </a:tr>
              <a:tr h="362991">
                <a:tc>
                  <a:txBody>
                    <a:bodyPr/>
                    <a:lstStyle/>
                    <a:p>
                      <a:pPr marL="120650">
                        <a:lnSpc>
                          <a:spcPts val="2555"/>
                        </a:lnSpc>
                      </a:pPr>
                      <a:r>
                        <a:rPr sz="2150" spc="0" dirty="0">
                          <a:latin typeface="Calibri"/>
                          <a:cs typeface="Calibri"/>
                        </a:rPr>
                        <a:t>Profesör</a:t>
                      </a:r>
                      <a:endParaRPr sz="2150" spc="0">
                        <a:latin typeface="Calibri"/>
                        <a:cs typeface="Calibri"/>
                      </a:endParaRPr>
                    </a:p>
                  </a:txBody>
                  <a:tcPr marL="0" marR="0" marT="0" marB="0">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algn="ctr">
                        <a:lnSpc>
                          <a:spcPts val="2555"/>
                        </a:lnSpc>
                      </a:pPr>
                      <a:r>
                        <a:rPr sz="2150" spc="0" dirty="0">
                          <a:latin typeface="Calibri"/>
                          <a:cs typeface="Calibri"/>
                        </a:rPr>
                        <a:t>300</a:t>
                      </a:r>
                      <a:endParaRPr sz="2150" spc="0">
                        <a:latin typeface="Calibri"/>
                        <a:cs typeface="Calibri"/>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7305" algn="ctr">
                        <a:lnSpc>
                          <a:spcPts val="2555"/>
                        </a:lnSpc>
                      </a:pPr>
                      <a:r>
                        <a:rPr sz="2150" spc="0" dirty="0">
                          <a:latin typeface="Calibri"/>
                          <a:cs typeface="Calibri"/>
                        </a:rPr>
                        <a:t>480</a:t>
                      </a:r>
                      <a:endParaRPr sz="2150" spc="0">
                        <a:latin typeface="Calibri"/>
                        <a:cs typeface="Calibri"/>
                      </a:endParaRPr>
                    </a:p>
                  </a:txBody>
                  <a:tcPr marL="0" marR="0" marT="0" marB="0">
                    <a:lnL w="19050">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0320" algn="ctr">
                        <a:lnSpc>
                          <a:spcPts val="2555"/>
                        </a:lnSpc>
                      </a:pPr>
                      <a:r>
                        <a:rPr sz="2150" spc="0" dirty="0">
                          <a:latin typeface="Calibri"/>
                          <a:cs typeface="Calibri"/>
                        </a:rPr>
                        <a:t>600</a:t>
                      </a:r>
                      <a:endParaRPr sz="2150" spc="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1"/>
                  </a:ext>
                </a:extLst>
              </a:tr>
              <a:tr h="359676">
                <a:tc>
                  <a:txBody>
                    <a:bodyPr/>
                    <a:lstStyle/>
                    <a:p>
                      <a:pPr marL="120650">
                        <a:lnSpc>
                          <a:spcPts val="2555"/>
                        </a:lnSpc>
                      </a:pPr>
                      <a:r>
                        <a:rPr sz="2150" spc="0" dirty="0">
                          <a:latin typeface="Calibri"/>
                          <a:cs typeface="Calibri"/>
                        </a:rPr>
                        <a:t>Doçent</a:t>
                      </a:r>
                    </a:p>
                  </a:txBody>
                  <a:tcPr marL="0" marR="0" marT="0" marB="0">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algn="ctr">
                        <a:lnSpc>
                          <a:spcPts val="2555"/>
                        </a:lnSpc>
                      </a:pPr>
                      <a:r>
                        <a:rPr sz="2150" spc="0" dirty="0">
                          <a:latin typeface="Calibri"/>
                          <a:cs typeface="Calibri"/>
                        </a:rPr>
                        <a:t>250</a:t>
                      </a:r>
                      <a:endParaRPr sz="2150" spc="0">
                        <a:latin typeface="Calibri"/>
                        <a:cs typeface="Calibri"/>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7305" algn="ctr">
                        <a:lnSpc>
                          <a:spcPts val="2555"/>
                        </a:lnSpc>
                      </a:pPr>
                      <a:r>
                        <a:rPr sz="2150" spc="0" dirty="0">
                          <a:latin typeface="Calibri"/>
                          <a:cs typeface="Calibri"/>
                        </a:rPr>
                        <a:t>400</a:t>
                      </a:r>
                      <a:endParaRPr sz="2150" spc="0">
                        <a:latin typeface="Calibri"/>
                        <a:cs typeface="Calibri"/>
                      </a:endParaRPr>
                    </a:p>
                  </a:txBody>
                  <a:tcPr marL="0" marR="0" marT="0" marB="0">
                    <a:lnL w="19050">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0320" algn="ctr">
                        <a:lnSpc>
                          <a:spcPts val="2555"/>
                        </a:lnSpc>
                      </a:pPr>
                      <a:r>
                        <a:rPr sz="2150" spc="0" dirty="0">
                          <a:latin typeface="Calibri"/>
                          <a:cs typeface="Calibri"/>
                        </a:rPr>
                        <a:t>500</a:t>
                      </a:r>
                      <a:endParaRPr sz="2150" spc="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2"/>
                  </a:ext>
                </a:extLst>
              </a:tr>
              <a:tr h="359981">
                <a:tc>
                  <a:txBody>
                    <a:bodyPr/>
                    <a:lstStyle/>
                    <a:p>
                      <a:pPr marL="120650">
                        <a:lnSpc>
                          <a:spcPts val="2555"/>
                        </a:lnSpc>
                      </a:pPr>
                      <a:r>
                        <a:rPr sz="2150" spc="0" dirty="0">
                          <a:latin typeface="Calibri"/>
                          <a:cs typeface="Calibri"/>
                        </a:rPr>
                        <a:t>Doktor Öğretim Üyesi</a:t>
                      </a:r>
                      <a:endParaRPr sz="2150" spc="0">
                        <a:latin typeface="Calibri"/>
                        <a:cs typeface="Calibri"/>
                      </a:endParaRPr>
                    </a:p>
                  </a:txBody>
                  <a:tcPr marL="0" marR="0" marT="0" marB="0">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algn="ctr">
                        <a:lnSpc>
                          <a:spcPts val="2555"/>
                        </a:lnSpc>
                      </a:pPr>
                      <a:r>
                        <a:rPr sz="2150" spc="0" dirty="0">
                          <a:latin typeface="Calibri"/>
                          <a:cs typeface="Calibri"/>
                        </a:rPr>
                        <a:t>200</a:t>
                      </a:r>
                      <a:endParaRPr sz="2150" spc="0">
                        <a:latin typeface="Calibri"/>
                        <a:cs typeface="Calibri"/>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7305" algn="ctr">
                        <a:lnSpc>
                          <a:spcPts val="2555"/>
                        </a:lnSpc>
                      </a:pPr>
                      <a:r>
                        <a:rPr sz="2150" spc="0" dirty="0">
                          <a:latin typeface="Calibri"/>
                          <a:cs typeface="Calibri"/>
                        </a:rPr>
                        <a:t>320</a:t>
                      </a:r>
                      <a:endParaRPr sz="2150" spc="0">
                        <a:latin typeface="Calibri"/>
                        <a:cs typeface="Calibri"/>
                      </a:endParaRPr>
                    </a:p>
                  </a:txBody>
                  <a:tcPr marL="0" marR="0" marT="0" marB="0">
                    <a:lnL w="19050">
                      <a:solidFill>
                        <a:srgbClr val="FFFFFF"/>
                      </a:solidFill>
                      <a:prstDash val="solid"/>
                    </a:lnL>
                    <a:lnR w="28575">
                      <a:solidFill>
                        <a:srgbClr val="FFFFFF"/>
                      </a:solidFill>
                      <a:prstDash val="solid"/>
                    </a:lnR>
                    <a:lnT w="28575">
                      <a:solidFill>
                        <a:srgbClr val="FFFFFF"/>
                      </a:solidFill>
                      <a:prstDash val="solid"/>
                    </a:lnT>
                    <a:lnB w="28575">
                      <a:solidFill>
                        <a:srgbClr val="FFFFFF"/>
                      </a:solidFill>
                      <a:prstDash val="solid"/>
                    </a:lnB>
                    <a:solidFill>
                      <a:srgbClr val="D9E0F3"/>
                    </a:solidFill>
                  </a:tcPr>
                </a:tc>
                <a:tc>
                  <a:txBody>
                    <a:bodyPr/>
                    <a:lstStyle/>
                    <a:p>
                      <a:pPr marR="20320" algn="ctr">
                        <a:lnSpc>
                          <a:spcPts val="2555"/>
                        </a:lnSpc>
                      </a:pPr>
                      <a:r>
                        <a:rPr sz="2150" spc="0" dirty="0">
                          <a:latin typeface="Calibri"/>
                          <a:cs typeface="Calibri"/>
                        </a:rPr>
                        <a:t>400</a:t>
                      </a:r>
                      <a:endParaRPr sz="2150" spc="0">
                        <a:latin typeface="Calibri"/>
                        <a:cs typeface="Calibri"/>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9E0F3"/>
                    </a:solidFill>
                  </a:tcPr>
                </a:tc>
                <a:extLst>
                  <a:ext uri="{0D108BD9-81ED-4DB2-BD59-A6C34878D82A}">
                    <a16:rowId xmlns:a16="http://schemas.microsoft.com/office/drawing/2014/main" val="10003"/>
                  </a:ext>
                </a:extLst>
              </a:tr>
              <a:tr h="361188">
                <a:tc>
                  <a:txBody>
                    <a:bodyPr/>
                    <a:lstStyle/>
                    <a:p>
                      <a:pPr marL="120650">
                        <a:lnSpc>
                          <a:spcPts val="2555"/>
                        </a:lnSpc>
                      </a:pPr>
                      <a:r>
                        <a:rPr sz="2150" spc="0" dirty="0">
                          <a:latin typeface="Calibri"/>
                          <a:cs typeface="Calibri"/>
                        </a:rPr>
                        <a:t>Öğretim Görevlisi</a:t>
                      </a:r>
                      <a:endParaRPr sz="2150" spc="0">
                        <a:latin typeface="Calibri"/>
                        <a:cs typeface="Calibri"/>
                      </a:endParaRPr>
                    </a:p>
                  </a:txBody>
                  <a:tcPr marL="0" marR="0" marT="0" marB="0">
                    <a:lnR w="19050">
                      <a:solidFill>
                        <a:srgbClr val="FFFFFF"/>
                      </a:solidFill>
                      <a:prstDash val="solid"/>
                    </a:lnR>
                    <a:lnT w="28575">
                      <a:solidFill>
                        <a:srgbClr val="FFFFFF"/>
                      </a:solidFill>
                      <a:prstDash val="solid"/>
                    </a:lnT>
                    <a:lnB w="38100">
                      <a:solidFill>
                        <a:srgbClr val="FFFFFF"/>
                      </a:solidFill>
                      <a:prstDash val="solid"/>
                    </a:lnB>
                    <a:solidFill>
                      <a:srgbClr val="D9E0F3"/>
                    </a:solidFill>
                  </a:tcPr>
                </a:tc>
                <a:tc>
                  <a:txBody>
                    <a:bodyPr/>
                    <a:lstStyle/>
                    <a:p>
                      <a:pPr algn="ctr">
                        <a:lnSpc>
                          <a:spcPts val="2555"/>
                        </a:lnSpc>
                      </a:pPr>
                      <a:r>
                        <a:rPr sz="2150" spc="0" dirty="0">
                          <a:latin typeface="Calibri"/>
                          <a:cs typeface="Calibri"/>
                        </a:rPr>
                        <a:t>160</a:t>
                      </a:r>
                      <a:endParaRPr sz="2150" spc="0">
                        <a:latin typeface="Calibri"/>
                        <a:cs typeface="Calibri"/>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38100">
                      <a:solidFill>
                        <a:srgbClr val="FFFFFF"/>
                      </a:solidFill>
                      <a:prstDash val="solid"/>
                    </a:lnB>
                    <a:solidFill>
                      <a:srgbClr val="D9E0F3"/>
                    </a:solidFill>
                  </a:tcPr>
                </a:tc>
                <a:tc>
                  <a:txBody>
                    <a:bodyPr/>
                    <a:lstStyle/>
                    <a:p>
                      <a:pPr marR="27305" algn="ctr">
                        <a:lnSpc>
                          <a:spcPts val="2555"/>
                        </a:lnSpc>
                      </a:pPr>
                      <a:r>
                        <a:rPr sz="2150" spc="0" dirty="0">
                          <a:latin typeface="Calibri"/>
                          <a:cs typeface="Calibri"/>
                        </a:rPr>
                        <a:t>256</a:t>
                      </a:r>
                      <a:endParaRPr sz="2150" spc="0">
                        <a:latin typeface="Calibri"/>
                        <a:cs typeface="Calibri"/>
                      </a:endParaRPr>
                    </a:p>
                  </a:txBody>
                  <a:tcPr marL="0" marR="0" marT="0" marB="0">
                    <a:lnL w="19050">
                      <a:solidFill>
                        <a:srgbClr val="FFFFFF"/>
                      </a:solidFill>
                      <a:prstDash val="solid"/>
                    </a:lnL>
                    <a:lnR w="28575">
                      <a:solidFill>
                        <a:srgbClr val="FFFFFF"/>
                      </a:solidFill>
                      <a:prstDash val="solid"/>
                    </a:lnR>
                    <a:lnT w="28575">
                      <a:solidFill>
                        <a:srgbClr val="FFFFFF"/>
                      </a:solidFill>
                      <a:prstDash val="solid"/>
                    </a:lnT>
                    <a:lnB w="38100">
                      <a:solidFill>
                        <a:srgbClr val="FFFFFF"/>
                      </a:solidFill>
                      <a:prstDash val="solid"/>
                    </a:lnB>
                    <a:solidFill>
                      <a:srgbClr val="D9E0F3"/>
                    </a:solidFill>
                  </a:tcPr>
                </a:tc>
                <a:tc>
                  <a:txBody>
                    <a:bodyPr/>
                    <a:lstStyle/>
                    <a:p>
                      <a:pPr marR="20320" algn="ctr">
                        <a:lnSpc>
                          <a:spcPts val="2555"/>
                        </a:lnSpc>
                      </a:pPr>
                      <a:r>
                        <a:rPr sz="2150" spc="0" dirty="0">
                          <a:latin typeface="Calibri"/>
                          <a:cs typeface="Calibri"/>
                        </a:rPr>
                        <a:t>320</a:t>
                      </a:r>
                      <a:endParaRPr sz="2150" spc="0">
                        <a:latin typeface="Calibri"/>
                        <a:cs typeface="Calibri"/>
                      </a:endParaRPr>
                    </a:p>
                  </a:txBody>
                  <a:tcPr marL="0" marR="0" marT="0" marB="0">
                    <a:lnL w="28575">
                      <a:solidFill>
                        <a:srgbClr val="FFFFFF"/>
                      </a:solidFill>
                      <a:prstDash val="solid"/>
                    </a:lnL>
                    <a:lnT w="28575">
                      <a:solidFill>
                        <a:srgbClr val="FFFFFF"/>
                      </a:solidFill>
                      <a:prstDash val="solid"/>
                    </a:lnT>
                    <a:lnB w="38100">
                      <a:solidFill>
                        <a:srgbClr val="FFFFFF"/>
                      </a:solidFill>
                      <a:prstDash val="solid"/>
                    </a:lnB>
                    <a:solidFill>
                      <a:srgbClr val="D9E0F3"/>
                    </a:solidFill>
                  </a:tcPr>
                </a:tc>
                <a:extLst>
                  <a:ext uri="{0D108BD9-81ED-4DB2-BD59-A6C34878D82A}">
                    <a16:rowId xmlns:a16="http://schemas.microsoft.com/office/drawing/2014/main" val="10004"/>
                  </a:ext>
                </a:extLst>
              </a:tr>
              <a:tr h="344728">
                <a:tc>
                  <a:txBody>
                    <a:bodyPr/>
                    <a:lstStyle/>
                    <a:p>
                      <a:pPr marL="120650">
                        <a:lnSpc>
                          <a:spcPts val="2570"/>
                        </a:lnSpc>
                      </a:pPr>
                      <a:r>
                        <a:rPr sz="2150" spc="0" dirty="0">
                          <a:latin typeface="Calibri"/>
                          <a:cs typeface="Calibri"/>
                        </a:rPr>
                        <a:t>Araştırma Görevlisi (Doktorasını Yapmış)</a:t>
                      </a:r>
                      <a:endParaRPr sz="2150" spc="0">
                        <a:latin typeface="Calibri"/>
                        <a:cs typeface="Calibri"/>
                      </a:endParaRPr>
                    </a:p>
                  </a:txBody>
                  <a:tcPr marL="0" marR="0" marT="0" marB="0">
                    <a:lnR w="19050">
                      <a:solidFill>
                        <a:srgbClr val="FFFFFF"/>
                      </a:solidFill>
                      <a:prstDash val="solid"/>
                    </a:lnR>
                    <a:lnT w="38100">
                      <a:solidFill>
                        <a:srgbClr val="FFFFFF"/>
                      </a:solidFill>
                      <a:prstDash val="solid"/>
                    </a:lnT>
                    <a:solidFill>
                      <a:srgbClr val="D9E0F3"/>
                    </a:solidFill>
                  </a:tcPr>
                </a:tc>
                <a:tc>
                  <a:txBody>
                    <a:bodyPr/>
                    <a:lstStyle/>
                    <a:p>
                      <a:pPr algn="ctr">
                        <a:lnSpc>
                          <a:spcPts val="2570"/>
                        </a:lnSpc>
                      </a:pPr>
                      <a:r>
                        <a:rPr sz="2150" spc="0" dirty="0">
                          <a:latin typeface="Calibri"/>
                          <a:cs typeface="Calibri"/>
                        </a:rPr>
                        <a:t>160</a:t>
                      </a:r>
                      <a:endParaRPr sz="2150" spc="0">
                        <a:latin typeface="Calibri"/>
                        <a:cs typeface="Calibri"/>
                      </a:endParaRPr>
                    </a:p>
                  </a:txBody>
                  <a:tcPr marL="0" marR="0" marT="0" marB="0">
                    <a:lnL w="19050">
                      <a:solidFill>
                        <a:srgbClr val="FFFFFF"/>
                      </a:solidFill>
                      <a:prstDash val="solid"/>
                    </a:lnL>
                    <a:lnR w="19050">
                      <a:solidFill>
                        <a:srgbClr val="FFFFFF"/>
                      </a:solidFill>
                      <a:prstDash val="solid"/>
                    </a:lnR>
                    <a:lnT w="38100">
                      <a:solidFill>
                        <a:srgbClr val="FFFFFF"/>
                      </a:solidFill>
                      <a:prstDash val="solid"/>
                    </a:lnT>
                    <a:solidFill>
                      <a:srgbClr val="D9E0F3"/>
                    </a:solidFill>
                  </a:tcPr>
                </a:tc>
                <a:tc>
                  <a:txBody>
                    <a:bodyPr/>
                    <a:lstStyle/>
                    <a:p>
                      <a:pPr marR="27305" algn="ctr">
                        <a:lnSpc>
                          <a:spcPts val="2570"/>
                        </a:lnSpc>
                      </a:pPr>
                      <a:r>
                        <a:rPr sz="2150" spc="0" dirty="0">
                          <a:latin typeface="Calibri"/>
                          <a:cs typeface="Calibri"/>
                        </a:rPr>
                        <a:t>256</a:t>
                      </a:r>
                      <a:endParaRPr sz="2150" spc="0">
                        <a:latin typeface="Calibri"/>
                        <a:cs typeface="Calibri"/>
                      </a:endParaRPr>
                    </a:p>
                  </a:txBody>
                  <a:tcPr marL="0" marR="0" marT="0" marB="0">
                    <a:lnL w="19050">
                      <a:solidFill>
                        <a:srgbClr val="FFFFFF"/>
                      </a:solidFill>
                      <a:prstDash val="solid"/>
                    </a:lnL>
                    <a:lnR w="28575">
                      <a:solidFill>
                        <a:srgbClr val="FFFFFF"/>
                      </a:solidFill>
                      <a:prstDash val="solid"/>
                    </a:lnR>
                    <a:lnT w="38100">
                      <a:solidFill>
                        <a:srgbClr val="FFFFFF"/>
                      </a:solidFill>
                      <a:prstDash val="solid"/>
                    </a:lnT>
                    <a:solidFill>
                      <a:srgbClr val="D9E0F3"/>
                    </a:solidFill>
                  </a:tcPr>
                </a:tc>
                <a:tc>
                  <a:txBody>
                    <a:bodyPr/>
                    <a:lstStyle/>
                    <a:p>
                      <a:pPr marR="20320" algn="ctr">
                        <a:lnSpc>
                          <a:spcPts val="2570"/>
                        </a:lnSpc>
                      </a:pPr>
                      <a:r>
                        <a:rPr sz="2150" spc="0" dirty="0">
                          <a:latin typeface="Calibri"/>
                          <a:cs typeface="Calibri"/>
                        </a:rPr>
                        <a:t>320</a:t>
                      </a:r>
                    </a:p>
                  </a:txBody>
                  <a:tcPr marL="0" marR="0" marT="0" marB="0">
                    <a:lnL w="28575">
                      <a:solidFill>
                        <a:srgbClr val="FFFFFF"/>
                      </a:solidFill>
                      <a:prstDash val="solid"/>
                    </a:lnL>
                    <a:lnT w="38100">
                      <a:solidFill>
                        <a:srgbClr val="FFFFFF"/>
                      </a:solidFill>
                      <a:prstDash val="solid"/>
                    </a:lnT>
                    <a:solidFill>
                      <a:srgbClr val="D9E0F3"/>
                    </a:solidFill>
                  </a:tcPr>
                </a:tc>
                <a:extLst>
                  <a:ext uri="{0D108BD9-81ED-4DB2-BD59-A6C34878D82A}">
                    <a16:rowId xmlns:a16="http://schemas.microsoft.com/office/drawing/2014/main" val="10005"/>
                  </a:ext>
                </a:extLst>
              </a:tr>
            </a:tbl>
          </a:graphicData>
        </a:graphic>
      </p:graphicFrame>
      <p:sp>
        <p:nvSpPr>
          <p:cNvPr id="9" name="object 9"/>
          <p:cNvSpPr txBox="1"/>
          <p:nvPr/>
        </p:nvSpPr>
        <p:spPr>
          <a:xfrm>
            <a:off x="357158" y="2714620"/>
            <a:ext cx="8148955" cy="532838"/>
          </a:xfrm>
          <a:prstGeom prst="rect">
            <a:avLst/>
          </a:prstGeom>
          <a:solidFill>
            <a:srgbClr val="FFCCCC"/>
          </a:solidFill>
          <a:ln w="25400">
            <a:solidFill>
              <a:srgbClr val="936D00"/>
            </a:solidFill>
          </a:ln>
        </p:spPr>
        <p:txBody>
          <a:bodyPr vert="horz" wrap="square" lIns="0" tIns="1905" rIns="0" bIns="0" rtlCol="0">
            <a:spAutoFit/>
          </a:bodyPr>
          <a:lstStyle/>
          <a:p>
            <a:pPr>
              <a:lnSpc>
                <a:spcPct val="100000"/>
              </a:lnSpc>
              <a:spcBef>
                <a:spcPts val="15"/>
              </a:spcBef>
            </a:pPr>
            <a:endParaRPr sz="1650">
              <a:latin typeface="Times New Roman"/>
              <a:cs typeface="Times New Roman"/>
            </a:endParaRPr>
          </a:p>
          <a:p>
            <a:pPr marL="130175">
              <a:lnSpc>
                <a:spcPct val="100000"/>
              </a:lnSpc>
            </a:pPr>
            <a:r>
              <a:rPr sz="1800" b="1" spc="-5" dirty="0">
                <a:solidFill>
                  <a:srgbClr val="043092"/>
                </a:solidFill>
                <a:latin typeface="Times New Roman"/>
                <a:cs typeface="Times New Roman"/>
              </a:rPr>
              <a:t>Ek</a:t>
            </a:r>
            <a:r>
              <a:rPr sz="1800" b="1" spc="-30" dirty="0">
                <a:solidFill>
                  <a:srgbClr val="043092"/>
                </a:solidFill>
                <a:latin typeface="Times New Roman"/>
                <a:cs typeface="Times New Roman"/>
              </a:rPr>
              <a:t> </a:t>
            </a:r>
            <a:r>
              <a:rPr sz="1800" b="1" spc="-10" dirty="0">
                <a:solidFill>
                  <a:srgbClr val="043092"/>
                </a:solidFill>
                <a:latin typeface="Times New Roman"/>
                <a:cs typeface="Times New Roman"/>
              </a:rPr>
              <a:t>Ders</a:t>
            </a:r>
            <a:r>
              <a:rPr sz="1800" b="1" spc="-15" dirty="0">
                <a:solidFill>
                  <a:srgbClr val="043092"/>
                </a:solidFill>
                <a:latin typeface="Times New Roman"/>
                <a:cs typeface="Times New Roman"/>
              </a:rPr>
              <a:t> </a:t>
            </a:r>
            <a:r>
              <a:rPr sz="1800" b="1" spc="-10" dirty="0">
                <a:solidFill>
                  <a:srgbClr val="043092"/>
                </a:solidFill>
                <a:latin typeface="Times New Roman"/>
                <a:cs typeface="Times New Roman"/>
              </a:rPr>
              <a:t>Ücreti</a:t>
            </a:r>
            <a:r>
              <a:rPr sz="1800" b="1" spc="10" dirty="0">
                <a:solidFill>
                  <a:srgbClr val="043092"/>
                </a:solidFill>
                <a:latin typeface="Times New Roman"/>
                <a:cs typeface="Times New Roman"/>
              </a:rPr>
              <a:t> </a:t>
            </a:r>
            <a:r>
              <a:rPr sz="1800" b="1" dirty="0">
                <a:solidFill>
                  <a:srgbClr val="043092"/>
                </a:solidFill>
                <a:latin typeface="Times New Roman"/>
                <a:cs typeface="Times New Roman"/>
              </a:rPr>
              <a:t>=</a:t>
            </a:r>
            <a:r>
              <a:rPr sz="1800" b="1" spc="10" dirty="0">
                <a:solidFill>
                  <a:srgbClr val="043092"/>
                </a:solidFill>
                <a:latin typeface="Times New Roman"/>
                <a:cs typeface="Times New Roman"/>
              </a:rPr>
              <a:t> </a:t>
            </a:r>
            <a:r>
              <a:rPr sz="1800" b="1" spc="-15" dirty="0">
                <a:solidFill>
                  <a:srgbClr val="043092"/>
                </a:solidFill>
                <a:latin typeface="Times New Roman"/>
                <a:cs typeface="Times New Roman"/>
              </a:rPr>
              <a:t>Unvana</a:t>
            </a:r>
            <a:r>
              <a:rPr sz="1800" b="1" spc="10" dirty="0">
                <a:solidFill>
                  <a:srgbClr val="043092"/>
                </a:solidFill>
                <a:latin typeface="Times New Roman"/>
                <a:cs typeface="Times New Roman"/>
              </a:rPr>
              <a:t> </a:t>
            </a:r>
            <a:r>
              <a:rPr sz="1800" b="1" spc="-10" dirty="0">
                <a:solidFill>
                  <a:srgbClr val="043092"/>
                </a:solidFill>
                <a:latin typeface="Times New Roman"/>
                <a:cs typeface="Times New Roman"/>
              </a:rPr>
              <a:t>Göre</a:t>
            </a:r>
            <a:r>
              <a:rPr sz="1800" b="1" spc="5" dirty="0">
                <a:solidFill>
                  <a:srgbClr val="043092"/>
                </a:solidFill>
                <a:latin typeface="Times New Roman"/>
                <a:cs typeface="Times New Roman"/>
              </a:rPr>
              <a:t> </a:t>
            </a:r>
            <a:r>
              <a:rPr sz="1800" b="1" spc="-10" dirty="0">
                <a:solidFill>
                  <a:srgbClr val="043092"/>
                </a:solidFill>
                <a:latin typeface="Times New Roman"/>
                <a:cs typeface="Times New Roman"/>
              </a:rPr>
              <a:t>Belirlenen</a:t>
            </a:r>
            <a:r>
              <a:rPr sz="1800" b="1" spc="-30" dirty="0">
                <a:solidFill>
                  <a:srgbClr val="043092"/>
                </a:solidFill>
                <a:latin typeface="Times New Roman"/>
                <a:cs typeface="Times New Roman"/>
              </a:rPr>
              <a:t> </a:t>
            </a:r>
            <a:r>
              <a:rPr sz="1800" b="1" spc="-5" dirty="0">
                <a:solidFill>
                  <a:srgbClr val="043092"/>
                </a:solidFill>
                <a:latin typeface="Times New Roman"/>
                <a:cs typeface="Times New Roman"/>
              </a:rPr>
              <a:t>Gösterge</a:t>
            </a:r>
            <a:r>
              <a:rPr sz="1800" b="1" spc="5" dirty="0">
                <a:solidFill>
                  <a:srgbClr val="043092"/>
                </a:solidFill>
                <a:latin typeface="Times New Roman"/>
                <a:cs typeface="Times New Roman"/>
              </a:rPr>
              <a:t> </a:t>
            </a:r>
            <a:r>
              <a:rPr sz="1800" b="1" spc="-5" dirty="0">
                <a:solidFill>
                  <a:srgbClr val="043092"/>
                </a:solidFill>
                <a:latin typeface="Times New Roman"/>
                <a:cs typeface="Times New Roman"/>
              </a:rPr>
              <a:t>X</a:t>
            </a:r>
            <a:r>
              <a:rPr sz="1800" b="1" spc="-135" dirty="0">
                <a:solidFill>
                  <a:srgbClr val="043092"/>
                </a:solidFill>
                <a:latin typeface="Times New Roman"/>
                <a:cs typeface="Times New Roman"/>
              </a:rPr>
              <a:t> </a:t>
            </a:r>
            <a:r>
              <a:rPr sz="1800" b="1" dirty="0">
                <a:solidFill>
                  <a:srgbClr val="043092"/>
                </a:solidFill>
                <a:latin typeface="Times New Roman"/>
                <a:cs typeface="Times New Roman"/>
              </a:rPr>
              <a:t>Aylık</a:t>
            </a:r>
            <a:r>
              <a:rPr sz="1800" b="1" spc="-55" dirty="0">
                <a:solidFill>
                  <a:srgbClr val="043092"/>
                </a:solidFill>
                <a:latin typeface="Times New Roman"/>
                <a:cs typeface="Times New Roman"/>
              </a:rPr>
              <a:t> </a:t>
            </a:r>
            <a:r>
              <a:rPr sz="1800" b="1" dirty="0">
                <a:solidFill>
                  <a:srgbClr val="043092"/>
                </a:solidFill>
                <a:latin typeface="Times New Roman"/>
                <a:cs typeface="Times New Roman"/>
              </a:rPr>
              <a:t>Katsayı</a:t>
            </a:r>
            <a:r>
              <a:rPr sz="1800" b="1" spc="-5" dirty="0">
                <a:solidFill>
                  <a:srgbClr val="043092"/>
                </a:solidFill>
                <a:latin typeface="Times New Roman"/>
                <a:cs typeface="Times New Roman"/>
              </a:rPr>
              <a:t> X</a:t>
            </a:r>
            <a:r>
              <a:rPr sz="1800" b="1" spc="-20" dirty="0">
                <a:solidFill>
                  <a:srgbClr val="043092"/>
                </a:solidFill>
                <a:latin typeface="Times New Roman"/>
                <a:cs typeface="Times New Roman"/>
              </a:rPr>
              <a:t> </a:t>
            </a:r>
            <a:r>
              <a:rPr sz="1800" b="1" spc="-10" dirty="0">
                <a:solidFill>
                  <a:srgbClr val="043092"/>
                </a:solidFill>
                <a:latin typeface="Times New Roman"/>
                <a:cs typeface="Times New Roman"/>
              </a:rPr>
              <a:t>Ders</a:t>
            </a:r>
            <a:r>
              <a:rPr sz="1800" b="1" spc="-15" dirty="0">
                <a:solidFill>
                  <a:srgbClr val="043092"/>
                </a:solidFill>
                <a:latin typeface="Times New Roman"/>
                <a:cs typeface="Times New Roman"/>
              </a:rPr>
              <a:t> </a:t>
            </a:r>
            <a:r>
              <a:rPr sz="1800" b="1" spc="-5" dirty="0">
                <a:solidFill>
                  <a:srgbClr val="043092"/>
                </a:solidFill>
                <a:latin typeface="Times New Roman"/>
                <a:cs typeface="Times New Roman"/>
              </a:rPr>
              <a:t>Saati</a:t>
            </a:r>
            <a:endParaRPr sz="1800">
              <a:latin typeface="Times New Roman"/>
              <a:cs typeface="Times New Roman"/>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6572" y="1030858"/>
            <a:ext cx="2661920" cy="591820"/>
          </a:xfrm>
          <a:custGeom>
            <a:avLst/>
            <a:gdLst/>
            <a:ahLst/>
            <a:cxnLst/>
            <a:rect l="l" t="t" r="r" b="b"/>
            <a:pathLst>
              <a:path w="2661920" h="591819">
                <a:moveTo>
                  <a:pt x="1777492" y="301752"/>
                </a:moveTo>
                <a:lnTo>
                  <a:pt x="460502" y="301752"/>
                </a:lnTo>
                <a:lnTo>
                  <a:pt x="460502" y="591312"/>
                </a:lnTo>
                <a:lnTo>
                  <a:pt x="1777492" y="591312"/>
                </a:lnTo>
                <a:lnTo>
                  <a:pt x="1777492" y="301752"/>
                </a:lnTo>
                <a:close/>
              </a:path>
              <a:path w="2661920" h="591819">
                <a:moveTo>
                  <a:pt x="2661793" y="0"/>
                </a:moveTo>
                <a:lnTo>
                  <a:pt x="0" y="0"/>
                </a:lnTo>
                <a:lnTo>
                  <a:pt x="0" y="289560"/>
                </a:lnTo>
                <a:lnTo>
                  <a:pt x="2661793" y="289560"/>
                </a:lnTo>
                <a:lnTo>
                  <a:pt x="2661793" y="0"/>
                </a:lnTo>
                <a:close/>
              </a:path>
            </a:pathLst>
          </a:custGeom>
          <a:solidFill>
            <a:srgbClr val="FFFF00"/>
          </a:solidFill>
        </p:spPr>
        <p:txBody>
          <a:bodyPr wrap="square" lIns="0" tIns="0" rIns="0" bIns="0" rtlCol="0"/>
          <a:lstStyle/>
          <a:p>
            <a:endParaRPr/>
          </a:p>
        </p:txBody>
      </p:sp>
      <p:sp>
        <p:nvSpPr>
          <p:cNvPr id="3" name="object 3"/>
          <p:cNvSpPr txBox="1"/>
          <p:nvPr/>
        </p:nvSpPr>
        <p:spPr>
          <a:xfrm>
            <a:off x="536244" y="993775"/>
            <a:ext cx="8078470" cy="639278"/>
          </a:xfrm>
          <a:prstGeom prst="rect">
            <a:avLst/>
          </a:prstGeom>
        </p:spPr>
        <p:txBody>
          <a:bodyPr vert="horz" wrap="square" lIns="0" tIns="23495" rIns="0" bIns="0" rtlCol="0">
            <a:spAutoFit/>
          </a:bodyPr>
          <a:lstStyle/>
          <a:p>
            <a:pPr marL="353695" marR="5080" indent="-341630">
              <a:lnSpc>
                <a:spcPts val="2380"/>
              </a:lnSpc>
              <a:spcBef>
                <a:spcPts val="185"/>
              </a:spcBef>
              <a:buClr>
                <a:srgbClr val="CC9900"/>
              </a:buClr>
              <a:buSzPct val="65000"/>
              <a:buFont typeface="Wingdings"/>
              <a:buChar char=""/>
              <a:tabLst>
                <a:tab pos="353695" algn="l"/>
                <a:tab pos="354330" algn="l"/>
                <a:tab pos="1256030" algn="l"/>
                <a:tab pos="1978660" algn="l"/>
                <a:tab pos="3137535" algn="l"/>
                <a:tab pos="4039870" algn="l"/>
                <a:tab pos="4598035" algn="l"/>
                <a:tab pos="5485130" algn="l"/>
                <a:tab pos="6701790" algn="l"/>
                <a:tab pos="7266305" algn="l"/>
              </a:tabLst>
            </a:pPr>
            <a:r>
              <a:rPr sz="2000" spc="-10" dirty="0">
                <a:latin typeface="Times New Roman"/>
                <a:cs typeface="Times New Roman"/>
              </a:rPr>
              <a:t>N</a:t>
            </a:r>
            <a:r>
              <a:rPr sz="2000" spc="5" dirty="0">
                <a:latin typeface="Times New Roman"/>
                <a:cs typeface="Times New Roman"/>
              </a:rPr>
              <a:t>o</a:t>
            </a:r>
            <a:r>
              <a:rPr sz="2000" dirty="0">
                <a:latin typeface="Times New Roman"/>
                <a:cs typeface="Times New Roman"/>
              </a:rPr>
              <a:t>r</a:t>
            </a:r>
            <a:r>
              <a:rPr sz="2000" spc="-50" dirty="0">
                <a:latin typeface="Times New Roman"/>
                <a:cs typeface="Times New Roman"/>
              </a:rPr>
              <a:t>m</a:t>
            </a:r>
            <a:r>
              <a:rPr sz="2000" spc="20" dirty="0">
                <a:latin typeface="Times New Roman"/>
                <a:cs typeface="Times New Roman"/>
              </a:rPr>
              <a:t>a</a:t>
            </a:r>
            <a:r>
              <a:rPr sz="2000" spc="-5" dirty="0">
                <a:latin typeface="Times New Roman"/>
                <a:cs typeface="Times New Roman"/>
              </a:rPr>
              <a:t>l</a:t>
            </a:r>
            <a:r>
              <a:rPr sz="2000" dirty="0">
                <a:latin typeface="Times New Roman"/>
                <a:cs typeface="Times New Roman"/>
              </a:rPr>
              <a:t>	</a:t>
            </a:r>
            <a:r>
              <a:rPr sz="2000" spc="5" dirty="0">
                <a:latin typeface="Times New Roman"/>
                <a:cs typeface="Times New Roman"/>
              </a:rPr>
              <a:t>ö</a:t>
            </a:r>
            <a:r>
              <a:rPr sz="2000" dirty="0">
                <a:latin typeface="Times New Roman"/>
                <a:cs typeface="Times New Roman"/>
              </a:rPr>
              <a:t>r</a:t>
            </a:r>
            <a:r>
              <a:rPr sz="2000" spc="5" dirty="0">
                <a:latin typeface="Times New Roman"/>
                <a:cs typeface="Times New Roman"/>
              </a:rPr>
              <a:t>g</a:t>
            </a:r>
            <a:r>
              <a:rPr sz="2000" spc="-20" dirty="0">
                <a:latin typeface="Times New Roman"/>
                <a:cs typeface="Times New Roman"/>
              </a:rPr>
              <a:t>ü</a:t>
            </a:r>
            <a:r>
              <a:rPr sz="2000" spc="-5" dirty="0">
                <a:latin typeface="Times New Roman"/>
                <a:cs typeface="Times New Roman"/>
              </a:rPr>
              <a:t>n</a:t>
            </a:r>
            <a:r>
              <a:rPr sz="2000" dirty="0">
                <a:latin typeface="Times New Roman"/>
                <a:cs typeface="Times New Roman"/>
              </a:rPr>
              <a:t>	</a:t>
            </a:r>
            <a:r>
              <a:rPr sz="2000" spc="5" dirty="0">
                <a:latin typeface="Times New Roman"/>
                <a:cs typeface="Times New Roman"/>
              </a:rPr>
              <a:t>ö</a:t>
            </a:r>
            <a:r>
              <a:rPr sz="2000" spc="-20" dirty="0">
                <a:latin typeface="Times New Roman"/>
                <a:cs typeface="Times New Roman"/>
              </a:rPr>
              <a:t>ğ</a:t>
            </a:r>
            <a:r>
              <a:rPr sz="2000" dirty="0">
                <a:latin typeface="Times New Roman"/>
                <a:cs typeface="Times New Roman"/>
              </a:rPr>
              <a:t>r</a:t>
            </a:r>
            <a:r>
              <a:rPr sz="2000" spc="-5" dirty="0">
                <a:latin typeface="Times New Roman"/>
                <a:cs typeface="Times New Roman"/>
              </a:rPr>
              <a:t>et</a:t>
            </a:r>
            <a:r>
              <a:rPr sz="2000" spc="15" dirty="0">
                <a:latin typeface="Times New Roman"/>
                <a:cs typeface="Times New Roman"/>
              </a:rPr>
              <a:t>i</a:t>
            </a:r>
            <a:r>
              <a:rPr sz="2000" spc="-50" dirty="0">
                <a:latin typeface="Times New Roman"/>
                <a:cs typeface="Times New Roman"/>
              </a:rPr>
              <a:t>m</a:t>
            </a:r>
            <a:r>
              <a:rPr sz="2000" spc="5" dirty="0">
                <a:latin typeface="Times New Roman"/>
                <a:cs typeface="Times New Roman"/>
              </a:rPr>
              <a:t>d</a:t>
            </a:r>
            <a:r>
              <a:rPr sz="2000" spc="-5" dirty="0">
                <a:latin typeface="Times New Roman"/>
                <a:cs typeface="Times New Roman"/>
              </a:rPr>
              <a:t>e</a:t>
            </a:r>
            <a:r>
              <a:rPr sz="2000" dirty="0">
                <a:latin typeface="Times New Roman"/>
                <a:cs typeface="Times New Roman"/>
              </a:rPr>
              <a:t>	</a:t>
            </a:r>
            <a:r>
              <a:rPr sz="2000" spc="-5" dirty="0">
                <a:latin typeface="Times New Roman"/>
                <a:cs typeface="Times New Roman"/>
              </a:rPr>
              <a:t>z</a:t>
            </a:r>
            <a:r>
              <a:rPr sz="2000" spc="5" dirty="0">
                <a:latin typeface="Times New Roman"/>
                <a:cs typeface="Times New Roman"/>
              </a:rPr>
              <a:t>o</a:t>
            </a:r>
            <a:r>
              <a:rPr sz="2000" dirty="0">
                <a:latin typeface="Times New Roman"/>
                <a:cs typeface="Times New Roman"/>
              </a:rPr>
              <a:t>r</a:t>
            </a:r>
            <a:r>
              <a:rPr sz="2000" spc="-20" dirty="0">
                <a:latin typeface="Times New Roman"/>
                <a:cs typeface="Times New Roman"/>
              </a:rPr>
              <a:t>un</a:t>
            </a:r>
            <a:r>
              <a:rPr sz="2000" spc="15" dirty="0">
                <a:latin typeface="Times New Roman"/>
                <a:cs typeface="Times New Roman"/>
              </a:rPr>
              <a:t>l</a:t>
            </a:r>
            <a:r>
              <a:rPr sz="2000" spc="-5" dirty="0">
                <a:latin typeface="Times New Roman"/>
                <a:cs typeface="Times New Roman"/>
              </a:rPr>
              <a:t>u</a:t>
            </a:r>
            <a:r>
              <a:rPr sz="2000" dirty="0">
                <a:latin typeface="Times New Roman"/>
                <a:cs typeface="Times New Roman"/>
              </a:rPr>
              <a:t>	</a:t>
            </a:r>
            <a:r>
              <a:rPr sz="2000" spc="5" dirty="0">
                <a:latin typeface="Times New Roman"/>
                <a:cs typeface="Times New Roman"/>
              </a:rPr>
              <a:t>d</a:t>
            </a:r>
            <a:r>
              <a:rPr sz="2000" spc="-5" dirty="0">
                <a:latin typeface="Times New Roman"/>
                <a:cs typeface="Times New Roman"/>
              </a:rPr>
              <a:t>e</a:t>
            </a:r>
            <a:r>
              <a:rPr sz="2000" spc="5" dirty="0">
                <a:latin typeface="Times New Roman"/>
                <a:cs typeface="Times New Roman"/>
              </a:rPr>
              <a:t>r</a:t>
            </a:r>
            <a:r>
              <a:rPr sz="2000" spc="-5" dirty="0">
                <a:latin typeface="Times New Roman"/>
                <a:cs typeface="Times New Roman"/>
              </a:rPr>
              <a:t>s</a:t>
            </a:r>
            <a:r>
              <a:rPr sz="2000" dirty="0">
                <a:latin typeface="Times New Roman"/>
                <a:cs typeface="Times New Roman"/>
              </a:rPr>
              <a:t>	</a:t>
            </a:r>
            <a:r>
              <a:rPr sz="2000" spc="-20" dirty="0">
                <a:latin typeface="Times New Roman"/>
                <a:cs typeface="Times New Roman"/>
              </a:rPr>
              <a:t>y</a:t>
            </a:r>
            <a:r>
              <a:rPr sz="2000" spc="5" dirty="0">
                <a:latin typeface="Times New Roman"/>
                <a:cs typeface="Times New Roman"/>
              </a:rPr>
              <a:t>ü</a:t>
            </a:r>
            <a:r>
              <a:rPr sz="2000" spc="-20" dirty="0">
                <a:latin typeface="Times New Roman"/>
                <a:cs typeface="Times New Roman"/>
              </a:rPr>
              <a:t>k</a:t>
            </a:r>
            <a:r>
              <a:rPr sz="2000" spc="5" dirty="0">
                <a:latin typeface="Times New Roman"/>
                <a:cs typeface="Times New Roman"/>
              </a:rPr>
              <a:t>ün</a:t>
            </a:r>
            <a:r>
              <a:rPr sz="2000" spc="-5" dirty="0">
                <a:latin typeface="Times New Roman"/>
                <a:cs typeface="Times New Roman"/>
              </a:rPr>
              <a:t>ü</a:t>
            </a:r>
            <a:r>
              <a:rPr sz="2000" dirty="0">
                <a:latin typeface="Times New Roman"/>
                <a:cs typeface="Times New Roman"/>
              </a:rPr>
              <a:t>	</a:t>
            </a:r>
            <a:r>
              <a:rPr sz="2000" spc="5" dirty="0">
                <a:latin typeface="Times New Roman"/>
                <a:cs typeface="Times New Roman"/>
              </a:rPr>
              <a:t>do</a:t>
            </a:r>
            <a:r>
              <a:rPr sz="2000" spc="-5" dirty="0">
                <a:latin typeface="Times New Roman"/>
                <a:cs typeface="Times New Roman"/>
              </a:rPr>
              <a:t>l</a:t>
            </a:r>
            <a:r>
              <a:rPr sz="2000" dirty="0">
                <a:latin typeface="Times New Roman"/>
                <a:cs typeface="Times New Roman"/>
              </a:rPr>
              <a:t>d</a:t>
            </a:r>
            <a:r>
              <a:rPr sz="2000" spc="-20" dirty="0">
                <a:latin typeface="Times New Roman"/>
                <a:cs typeface="Times New Roman"/>
              </a:rPr>
              <a:t>u</a:t>
            </a:r>
            <a:r>
              <a:rPr sz="2000" spc="20" dirty="0">
                <a:latin typeface="Times New Roman"/>
                <a:cs typeface="Times New Roman"/>
              </a:rPr>
              <a:t>r</a:t>
            </a:r>
            <a:r>
              <a:rPr sz="2000" spc="-25" dirty="0">
                <a:latin typeface="Times New Roman"/>
                <a:cs typeface="Times New Roman"/>
              </a:rPr>
              <a:t>mu</a:t>
            </a:r>
            <a:r>
              <a:rPr sz="2000" spc="-5" dirty="0">
                <a:latin typeface="Times New Roman"/>
                <a:cs typeface="Times New Roman"/>
              </a:rPr>
              <a:t>ş</a:t>
            </a:r>
            <a:r>
              <a:rPr sz="2000" dirty="0">
                <a:latin typeface="Times New Roman"/>
                <a:cs typeface="Times New Roman"/>
              </a:rPr>
              <a:t>	</a:t>
            </a:r>
            <a:r>
              <a:rPr sz="2000" spc="5" dirty="0">
                <a:latin typeface="Times New Roman"/>
                <a:cs typeface="Times New Roman"/>
              </a:rPr>
              <a:t>o</a:t>
            </a:r>
            <a:r>
              <a:rPr sz="2000" spc="-5" dirty="0">
                <a:latin typeface="Times New Roman"/>
                <a:cs typeface="Times New Roman"/>
              </a:rPr>
              <a:t>lan</a:t>
            </a:r>
            <a:r>
              <a:rPr sz="2000" dirty="0">
                <a:latin typeface="Times New Roman"/>
                <a:cs typeface="Times New Roman"/>
              </a:rPr>
              <a:t>	</a:t>
            </a:r>
            <a:r>
              <a:rPr sz="2000" spc="5" dirty="0">
                <a:latin typeface="Times New Roman"/>
                <a:cs typeface="Times New Roman"/>
              </a:rPr>
              <a:t>ö</a:t>
            </a:r>
            <a:r>
              <a:rPr sz="2000" spc="-20" dirty="0">
                <a:latin typeface="Times New Roman"/>
                <a:cs typeface="Times New Roman"/>
              </a:rPr>
              <a:t>ğ</a:t>
            </a:r>
            <a:r>
              <a:rPr sz="2000" dirty="0">
                <a:latin typeface="Times New Roman"/>
                <a:cs typeface="Times New Roman"/>
              </a:rPr>
              <a:t>r</a:t>
            </a:r>
            <a:r>
              <a:rPr sz="2000" spc="-5" dirty="0">
                <a:latin typeface="Times New Roman"/>
                <a:cs typeface="Times New Roman"/>
              </a:rPr>
              <a:t>e</a:t>
            </a:r>
            <a:r>
              <a:rPr sz="2000" spc="40" dirty="0">
                <a:latin typeface="Times New Roman"/>
                <a:cs typeface="Times New Roman"/>
              </a:rPr>
              <a:t>t</a:t>
            </a:r>
            <a:r>
              <a:rPr sz="2000" spc="35" dirty="0">
                <a:latin typeface="Times New Roman"/>
                <a:cs typeface="Times New Roman"/>
              </a:rPr>
              <a:t>i</a:t>
            </a:r>
            <a:r>
              <a:rPr sz="2000" spc="-5" dirty="0">
                <a:latin typeface="Times New Roman"/>
                <a:cs typeface="Times New Roman"/>
              </a:rPr>
              <a:t>m  elemanlarına</a:t>
            </a:r>
            <a:r>
              <a:rPr sz="2000" spc="-15" dirty="0">
                <a:latin typeface="Times New Roman"/>
                <a:cs typeface="Times New Roman"/>
              </a:rPr>
              <a:t> </a:t>
            </a:r>
            <a:r>
              <a:rPr sz="2000" spc="-5" dirty="0">
                <a:latin typeface="Times New Roman"/>
                <a:cs typeface="Times New Roman"/>
              </a:rPr>
              <a:t>ikinci</a:t>
            </a:r>
            <a:r>
              <a:rPr sz="2000" spc="-15" dirty="0">
                <a:latin typeface="Times New Roman"/>
                <a:cs typeface="Times New Roman"/>
              </a:rPr>
              <a:t> </a:t>
            </a:r>
            <a:r>
              <a:rPr sz="2000" spc="-5" dirty="0">
                <a:latin typeface="Times New Roman"/>
                <a:cs typeface="Times New Roman"/>
              </a:rPr>
              <a:t>öğretimde</a:t>
            </a:r>
            <a:r>
              <a:rPr sz="2000" spc="15" dirty="0">
                <a:latin typeface="Times New Roman"/>
                <a:cs typeface="Times New Roman"/>
              </a:rPr>
              <a:t> </a:t>
            </a:r>
            <a:r>
              <a:rPr sz="2000" spc="-5" dirty="0">
                <a:latin typeface="Times New Roman"/>
                <a:cs typeface="Times New Roman"/>
              </a:rPr>
              <a:t>verdikleri</a:t>
            </a:r>
            <a:r>
              <a:rPr sz="2000" spc="-15" dirty="0">
                <a:latin typeface="Times New Roman"/>
                <a:cs typeface="Times New Roman"/>
              </a:rPr>
              <a:t> </a:t>
            </a:r>
            <a:r>
              <a:rPr sz="2000" spc="-10" dirty="0">
                <a:latin typeface="Times New Roman"/>
                <a:cs typeface="Times New Roman"/>
              </a:rPr>
              <a:t>her </a:t>
            </a:r>
            <a:r>
              <a:rPr sz="2000" dirty="0">
                <a:latin typeface="Times New Roman"/>
                <a:cs typeface="Times New Roman"/>
              </a:rPr>
              <a:t>ders</a:t>
            </a:r>
            <a:r>
              <a:rPr sz="2000" spc="-20" dirty="0">
                <a:latin typeface="Times New Roman"/>
                <a:cs typeface="Times New Roman"/>
              </a:rPr>
              <a:t> </a:t>
            </a:r>
            <a:r>
              <a:rPr sz="2000" spc="-5" dirty="0">
                <a:latin typeface="Times New Roman"/>
                <a:cs typeface="Times New Roman"/>
              </a:rPr>
              <a:t>için,</a:t>
            </a:r>
            <a:endParaRPr sz="2000" dirty="0">
              <a:latin typeface="Times New Roman"/>
              <a:cs typeface="Times New Roman"/>
            </a:endParaRPr>
          </a:p>
        </p:txBody>
      </p:sp>
      <p:sp>
        <p:nvSpPr>
          <p:cNvPr id="4" name="object 4"/>
          <p:cNvSpPr/>
          <p:nvPr/>
        </p:nvSpPr>
        <p:spPr>
          <a:xfrm>
            <a:off x="548944" y="1698625"/>
            <a:ext cx="1847850" cy="292735"/>
          </a:xfrm>
          <a:custGeom>
            <a:avLst/>
            <a:gdLst/>
            <a:ahLst/>
            <a:cxnLst/>
            <a:rect l="l" t="t" r="r" b="b"/>
            <a:pathLst>
              <a:path w="1847850" h="292735">
                <a:moveTo>
                  <a:pt x="1847723" y="0"/>
                </a:moveTo>
                <a:lnTo>
                  <a:pt x="0" y="0"/>
                </a:lnTo>
                <a:lnTo>
                  <a:pt x="0" y="292608"/>
                </a:lnTo>
                <a:lnTo>
                  <a:pt x="1847723" y="292608"/>
                </a:lnTo>
                <a:lnTo>
                  <a:pt x="1847723" y="0"/>
                </a:lnTo>
                <a:close/>
              </a:path>
            </a:pathLst>
          </a:custGeom>
          <a:solidFill>
            <a:srgbClr val="FFFF00"/>
          </a:solidFill>
        </p:spPr>
        <p:txBody>
          <a:bodyPr wrap="square" lIns="0" tIns="0" rIns="0" bIns="0" rtlCol="0"/>
          <a:lstStyle/>
          <a:p>
            <a:endParaRPr/>
          </a:p>
        </p:txBody>
      </p:sp>
      <p:sp>
        <p:nvSpPr>
          <p:cNvPr id="5" name="object 5"/>
          <p:cNvSpPr txBox="1"/>
          <p:nvPr/>
        </p:nvSpPr>
        <p:spPr>
          <a:xfrm>
            <a:off x="536244" y="1664588"/>
            <a:ext cx="6011545" cy="329565"/>
          </a:xfrm>
          <a:prstGeom prst="rect">
            <a:avLst/>
          </a:prstGeom>
        </p:spPr>
        <p:txBody>
          <a:bodyPr vert="horz" wrap="square" lIns="0" tIns="11430" rIns="0" bIns="0" rtlCol="0">
            <a:spAutoFit/>
          </a:bodyPr>
          <a:lstStyle/>
          <a:p>
            <a:pPr marL="353695" indent="-341630">
              <a:lnSpc>
                <a:spcPct val="100000"/>
              </a:lnSpc>
              <a:spcBef>
                <a:spcPts val="90"/>
              </a:spcBef>
              <a:buClr>
                <a:srgbClr val="CC9900"/>
              </a:buClr>
              <a:buSzPct val="65000"/>
              <a:buFont typeface="Wingdings"/>
              <a:buChar char=""/>
              <a:tabLst>
                <a:tab pos="353695" algn="l"/>
                <a:tab pos="354330" algn="l"/>
                <a:tab pos="2545715" algn="l"/>
                <a:tab pos="3491229" algn="l"/>
                <a:tab pos="4954905" algn="l"/>
                <a:tab pos="5366385" algn="l"/>
              </a:tabLst>
            </a:pPr>
            <a:r>
              <a:rPr sz="2000" spc="-15" dirty="0">
                <a:latin typeface="Times New Roman"/>
                <a:cs typeface="Times New Roman"/>
              </a:rPr>
              <a:t>D</a:t>
            </a:r>
            <a:r>
              <a:rPr sz="2000" spc="5" dirty="0">
                <a:latin typeface="Times New Roman"/>
                <a:cs typeface="Times New Roman"/>
              </a:rPr>
              <a:t>o</a:t>
            </a:r>
            <a:r>
              <a:rPr sz="2000" spc="-5" dirty="0">
                <a:latin typeface="Times New Roman"/>
                <a:cs typeface="Times New Roman"/>
              </a:rPr>
              <a:t>l</a:t>
            </a:r>
            <a:r>
              <a:rPr sz="2000" dirty="0">
                <a:latin typeface="Times New Roman"/>
                <a:cs typeface="Times New Roman"/>
              </a:rPr>
              <a:t>d</a:t>
            </a:r>
            <a:r>
              <a:rPr sz="2000" spc="-20" dirty="0">
                <a:latin typeface="Times New Roman"/>
                <a:cs typeface="Times New Roman"/>
              </a:rPr>
              <a:t>u</a:t>
            </a:r>
            <a:r>
              <a:rPr sz="2000" dirty="0">
                <a:latin typeface="Times New Roman"/>
                <a:cs typeface="Times New Roman"/>
              </a:rPr>
              <a:t>r</a:t>
            </a:r>
            <a:r>
              <a:rPr sz="2000" spc="20" dirty="0">
                <a:latin typeface="Times New Roman"/>
                <a:cs typeface="Times New Roman"/>
              </a:rPr>
              <a:t>a</a:t>
            </a:r>
            <a:r>
              <a:rPr sz="2000" spc="-50" dirty="0">
                <a:latin typeface="Times New Roman"/>
                <a:cs typeface="Times New Roman"/>
              </a:rPr>
              <a:t>m</a:t>
            </a:r>
            <a:r>
              <a:rPr sz="2000" spc="20" dirty="0">
                <a:latin typeface="Times New Roman"/>
                <a:cs typeface="Times New Roman"/>
              </a:rPr>
              <a:t>a</a:t>
            </a:r>
            <a:r>
              <a:rPr sz="2000" spc="-25" dirty="0">
                <a:latin typeface="Times New Roman"/>
                <a:cs typeface="Times New Roman"/>
              </a:rPr>
              <a:t>m</a:t>
            </a:r>
            <a:r>
              <a:rPr sz="2000" spc="-5" dirty="0">
                <a:latin typeface="Times New Roman"/>
                <a:cs typeface="Times New Roman"/>
              </a:rPr>
              <a:t>ış</a:t>
            </a:r>
            <a:r>
              <a:rPr sz="2000" spc="245" dirty="0">
                <a:latin typeface="Times New Roman"/>
                <a:cs typeface="Times New Roman"/>
              </a:rPr>
              <a:t> </a:t>
            </a:r>
            <a:r>
              <a:rPr sz="2000" spc="5" dirty="0">
                <a:latin typeface="Times New Roman"/>
                <a:cs typeface="Times New Roman"/>
              </a:rPr>
              <a:t>o</a:t>
            </a:r>
            <a:r>
              <a:rPr sz="2000" spc="-5" dirty="0">
                <a:latin typeface="Times New Roman"/>
                <a:cs typeface="Times New Roman"/>
              </a:rPr>
              <a:t>lan</a:t>
            </a:r>
            <a:r>
              <a:rPr sz="2000" dirty="0">
                <a:latin typeface="Times New Roman"/>
                <a:cs typeface="Times New Roman"/>
              </a:rPr>
              <a:t>	</a:t>
            </a:r>
            <a:r>
              <a:rPr sz="2000" spc="5" dirty="0">
                <a:latin typeface="Times New Roman"/>
                <a:cs typeface="Times New Roman"/>
              </a:rPr>
              <a:t>ö</a:t>
            </a:r>
            <a:r>
              <a:rPr sz="2000" spc="-20" dirty="0">
                <a:latin typeface="Times New Roman"/>
                <a:cs typeface="Times New Roman"/>
              </a:rPr>
              <a:t>ğ</a:t>
            </a:r>
            <a:r>
              <a:rPr sz="2000" dirty="0">
                <a:latin typeface="Times New Roman"/>
                <a:cs typeface="Times New Roman"/>
              </a:rPr>
              <a:t>r</a:t>
            </a:r>
            <a:r>
              <a:rPr sz="2000" spc="-5" dirty="0">
                <a:latin typeface="Times New Roman"/>
                <a:cs typeface="Times New Roman"/>
              </a:rPr>
              <a:t>et</a:t>
            </a:r>
            <a:r>
              <a:rPr sz="2000" spc="15" dirty="0">
                <a:latin typeface="Times New Roman"/>
                <a:cs typeface="Times New Roman"/>
              </a:rPr>
              <a:t>i</a:t>
            </a:r>
            <a:r>
              <a:rPr sz="2000" spc="-10" dirty="0">
                <a:latin typeface="Times New Roman"/>
                <a:cs typeface="Times New Roman"/>
              </a:rPr>
              <a:t>m</a:t>
            </a:r>
            <a:r>
              <a:rPr sz="2000" dirty="0">
                <a:latin typeface="Times New Roman"/>
                <a:cs typeface="Times New Roman"/>
              </a:rPr>
              <a:t>	</a:t>
            </a:r>
            <a:r>
              <a:rPr sz="2000" spc="-5" dirty="0">
                <a:latin typeface="Times New Roman"/>
                <a:cs typeface="Times New Roman"/>
              </a:rPr>
              <a:t>el</a:t>
            </a:r>
            <a:r>
              <a:rPr sz="2000" spc="20" dirty="0">
                <a:latin typeface="Times New Roman"/>
                <a:cs typeface="Times New Roman"/>
              </a:rPr>
              <a:t>e</a:t>
            </a:r>
            <a:r>
              <a:rPr sz="2000" spc="-50" dirty="0">
                <a:latin typeface="Times New Roman"/>
                <a:cs typeface="Times New Roman"/>
              </a:rPr>
              <a:t>m</a:t>
            </a:r>
            <a:r>
              <a:rPr sz="2000" spc="-5" dirty="0">
                <a:latin typeface="Times New Roman"/>
                <a:cs typeface="Times New Roman"/>
              </a:rPr>
              <a:t>a</a:t>
            </a:r>
            <a:r>
              <a:rPr sz="2000" spc="-15" dirty="0">
                <a:latin typeface="Times New Roman"/>
                <a:cs typeface="Times New Roman"/>
              </a:rPr>
              <a:t>n</a:t>
            </a:r>
            <a:r>
              <a:rPr sz="2000" spc="-5" dirty="0">
                <a:latin typeface="Times New Roman"/>
                <a:cs typeface="Times New Roman"/>
              </a:rPr>
              <a:t>la</a:t>
            </a:r>
            <a:r>
              <a:rPr sz="2000" dirty="0">
                <a:latin typeface="Times New Roman"/>
                <a:cs typeface="Times New Roman"/>
              </a:rPr>
              <a:t>r</a:t>
            </a:r>
            <a:r>
              <a:rPr sz="2000" spc="15" dirty="0">
                <a:latin typeface="Times New Roman"/>
                <a:cs typeface="Times New Roman"/>
              </a:rPr>
              <a:t>ı</a:t>
            </a:r>
            <a:r>
              <a:rPr sz="2000" spc="-20" dirty="0">
                <a:latin typeface="Times New Roman"/>
                <a:cs typeface="Times New Roman"/>
              </a:rPr>
              <a:t>n</a:t>
            </a:r>
            <a:r>
              <a:rPr sz="2000" spc="-5" dirty="0">
                <a:latin typeface="Times New Roman"/>
                <a:cs typeface="Times New Roman"/>
              </a:rPr>
              <a:t>a</a:t>
            </a:r>
            <a:r>
              <a:rPr sz="2000" dirty="0">
                <a:latin typeface="Times New Roman"/>
                <a:cs typeface="Times New Roman"/>
              </a:rPr>
              <a:t>	</a:t>
            </a:r>
            <a:r>
              <a:rPr sz="2000" spc="5" dirty="0">
                <a:latin typeface="Times New Roman"/>
                <a:cs typeface="Times New Roman"/>
              </a:rPr>
              <a:t>b</a:t>
            </a:r>
            <a:r>
              <a:rPr sz="2000" spc="-5" dirty="0">
                <a:latin typeface="Times New Roman"/>
                <a:cs typeface="Times New Roman"/>
              </a:rPr>
              <a:t>u</a:t>
            </a:r>
            <a:r>
              <a:rPr sz="2000" dirty="0">
                <a:latin typeface="Times New Roman"/>
                <a:cs typeface="Times New Roman"/>
              </a:rPr>
              <a:t>	</a:t>
            </a:r>
            <a:r>
              <a:rPr sz="2000" spc="-20" dirty="0">
                <a:latin typeface="Times New Roman"/>
                <a:cs typeface="Times New Roman"/>
              </a:rPr>
              <a:t>y</a:t>
            </a:r>
            <a:r>
              <a:rPr sz="2000" spc="5" dirty="0">
                <a:latin typeface="Times New Roman"/>
                <a:cs typeface="Times New Roman"/>
              </a:rPr>
              <a:t>ü</a:t>
            </a:r>
            <a:r>
              <a:rPr sz="2000" spc="-20" dirty="0">
                <a:latin typeface="Times New Roman"/>
                <a:cs typeface="Times New Roman"/>
              </a:rPr>
              <a:t>k</a:t>
            </a:r>
            <a:r>
              <a:rPr sz="2000" spc="5" dirty="0">
                <a:latin typeface="Times New Roman"/>
                <a:cs typeface="Times New Roman"/>
              </a:rPr>
              <a:t>ü</a:t>
            </a:r>
            <a:r>
              <a:rPr sz="2000" spc="-5" dirty="0">
                <a:latin typeface="Times New Roman"/>
                <a:cs typeface="Times New Roman"/>
              </a:rPr>
              <a:t>n</a:t>
            </a:r>
            <a:endParaRPr sz="2000" dirty="0">
              <a:latin typeface="Times New Roman"/>
              <a:cs typeface="Times New Roman"/>
            </a:endParaRPr>
          </a:p>
        </p:txBody>
      </p:sp>
      <p:sp>
        <p:nvSpPr>
          <p:cNvPr id="6" name="object 6"/>
          <p:cNvSpPr txBox="1"/>
          <p:nvPr/>
        </p:nvSpPr>
        <p:spPr>
          <a:xfrm>
            <a:off x="6689725" y="1698625"/>
            <a:ext cx="1835785" cy="292735"/>
          </a:xfrm>
          <a:prstGeom prst="rect">
            <a:avLst/>
          </a:prstGeom>
          <a:solidFill>
            <a:srgbClr val="FFFF00"/>
          </a:solidFill>
        </p:spPr>
        <p:txBody>
          <a:bodyPr vert="horz" wrap="square" lIns="0" tIns="0" rIns="0" bIns="0" rtlCol="0">
            <a:spAutoFit/>
          </a:bodyPr>
          <a:lstStyle/>
          <a:p>
            <a:pPr>
              <a:lnSpc>
                <a:spcPts val="2225"/>
              </a:lnSpc>
            </a:pPr>
            <a:r>
              <a:rPr sz="2000" spc="5" dirty="0">
                <a:solidFill>
                  <a:srgbClr val="043092"/>
                </a:solidFill>
                <a:latin typeface="Times New Roman"/>
                <a:cs typeface="Times New Roman"/>
              </a:rPr>
              <a:t>do</a:t>
            </a:r>
            <a:r>
              <a:rPr sz="2000" spc="-5" dirty="0">
                <a:solidFill>
                  <a:srgbClr val="043092"/>
                </a:solidFill>
                <a:latin typeface="Times New Roman"/>
                <a:cs typeface="Times New Roman"/>
              </a:rPr>
              <a:t>l</a:t>
            </a:r>
            <a:r>
              <a:rPr sz="2000" dirty="0">
                <a:solidFill>
                  <a:srgbClr val="043092"/>
                </a:solidFill>
                <a:latin typeface="Times New Roman"/>
                <a:cs typeface="Times New Roman"/>
              </a:rPr>
              <a:t>d</a:t>
            </a:r>
            <a:r>
              <a:rPr sz="2000" spc="-20" dirty="0">
                <a:solidFill>
                  <a:srgbClr val="043092"/>
                </a:solidFill>
                <a:latin typeface="Times New Roman"/>
                <a:cs typeface="Times New Roman"/>
              </a:rPr>
              <a:t>u</a:t>
            </a:r>
            <a:r>
              <a:rPr sz="2000" dirty="0">
                <a:solidFill>
                  <a:srgbClr val="043092"/>
                </a:solidFill>
                <a:latin typeface="Times New Roman"/>
                <a:cs typeface="Times New Roman"/>
              </a:rPr>
              <a:t>r</a:t>
            </a:r>
            <a:r>
              <a:rPr sz="2000" spc="-20" dirty="0">
                <a:solidFill>
                  <a:srgbClr val="043092"/>
                </a:solidFill>
                <a:latin typeface="Times New Roman"/>
                <a:cs typeface="Times New Roman"/>
              </a:rPr>
              <a:t>u</a:t>
            </a:r>
            <a:r>
              <a:rPr sz="2000" spc="15" dirty="0">
                <a:solidFill>
                  <a:srgbClr val="043092"/>
                </a:solidFill>
                <a:latin typeface="Times New Roman"/>
                <a:cs typeface="Times New Roman"/>
              </a:rPr>
              <a:t>l</a:t>
            </a:r>
            <a:r>
              <a:rPr sz="2000" spc="-25" dirty="0">
                <a:solidFill>
                  <a:srgbClr val="043092"/>
                </a:solidFill>
                <a:latin typeface="Times New Roman"/>
                <a:cs typeface="Times New Roman"/>
              </a:rPr>
              <a:t>m</a:t>
            </a:r>
            <a:r>
              <a:rPr sz="2000" spc="-5" dirty="0">
                <a:solidFill>
                  <a:srgbClr val="043092"/>
                </a:solidFill>
                <a:latin typeface="Times New Roman"/>
                <a:cs typeface="Times New Roman"/>
              </a:rPr>
              <a:t>as</a:t>
            </a:r>
            <a:r>
              <a:rPr sz="2000" spc="10" dirty="0">
                <a:solidFill>
                  <a:srgbClr val="043092"/>
                </a:solidFill>
                <a:latin typeface="Times New Roman"/>
                <a:cs typeface="Times New Roman"/>
              </a:rPr>
              <a:t>ı</a:t>
            </a:r>
            <a:r>
              <a:rPr sz="2000" spc="-20" dirty="0">
                <a:solidFill>
                  <a:srgbClr val="043092"/>
                </a:solidFill>
                <a:latin typeface="Times New Roman"/>
                <a:cs typeface="Times New Roman"/>
              </a:rPr>
              <a:t>n</a:t>
            </a:r>
            <a:r>
              <a:rPr sz="2000" spc="5" dirty="0">
                <a:solidFill>
                  <a:srgbClr val="043092"/>
                </a:solidFill>
                <a:latin typeface="Times New Roman"/>
                <a:cs typeface="Times New Roman"/>
              </a:rPr>
              <a:t>d</a:t>
            </a:r>
            <a:r>
              <a:rPr sz="2000" spc="-5" dirty="0">
                <a:solidFill>
                  <a:srgbClr val="043092"/>
                </a:solidFill>
                <a:latin typeface="Times New Roman"/>
                <a:cs typeface="Times New Roman"/>
              </a:rPr>
              <a:t>an</a:t>
            </a:r>
            <a:endParaRPr sz="2000">
              <a:latin typeface="Times New Roman"/>
              <a:cs typeface="Times New Roman"/>
            </a:endParaRPr>
          </a:p>
        </p:txBody>
      </p:sp>
      <p:sp>
        <p:nvSpPr>
          <p:cNvPr id="7" name="object 7"/>
          <p:cNvSpPr/>
          <p:nvPr/>
        </p:nvSpPr>
        <p:spPr>
          <a:xfrm>
            <a:off x="890320" y="2003501"/>
            <a:ext cx="2976245" cy="293370"/>
          </a:xfrm>
          <a:custGeom>
            <a:avLst/>
            <a:gdLst/>
            <a:ahLst/>
            <a:cxnLst/>
            <a:rect l="l" t="t" r="r" b="b"/>
            <a:pathLst>
              <a:path w="2976245" h="293369">
                <a:moveTo>
                  <a:pt x="2975737" y="0"/>
                </a:moveTo>
                <a:lnTo>
                  <a:pt x="0" y="0"/>
                </a:lnTo>
                <a:lnTo>
                  <a:pt x="0" y="292912"/>
                </a:lnTo>
                <a:lnTo>
                  <a:pt x="2975737" y="292912"/>
                </a:lnTo>
                <a:lnTo>
                  <a:pt x="2975737" y="0"/>
                </a:lnTo>
                <a:close/>
              </a:path>
            </a:pathLst>
          </a:custGeom>
          <a:solidFill>
            <a:srgbClr val="FFFF00"/>
          </a:solidFill>
        </p:spPr>
        <p:txBody>
          <a:bodyPr wrap="square" lIns="0" tIns="0" rIns="0" bIns="0" rtlCol="0"/>
          <a:lstStyle/>
          <a:p>
            <a:endParaRPr/>
          </a:p>
        </p:txBody>
      </p:sp>
      <p:sp>
        <p:nvSpPr>
          <p:cNvPr id="8" name="object 8"/>
          <p:cNvSpPr txBox="1"/>
          <p:nvPr/>
        </p:nvSpPr>
        <p:spPr>
          <a:xfrm>
            <a:off x="536244" y="1906828"/>
            <a:ext cx="8077200" cy="3345659"/>
          </a:xfrm>
          <a:prstGeom prst="rect">
            <a:avLst/>
          </a:prstGeom>
        </p:spPr>
        <p:txBody>
          <a:bodyPr vert="horz" wrap="square" lIns="0" tIns="74295" rIns="0" bIns="0" rtlCol="0">
            <a:spAutoFit/>
          </a:bodyPr>
          <a:lstStyle/>
          <a:p>
            <a:pPr marL="353695" algn="just">
              <a:lnSpc>
                <a:spcPct val="100000"/>
              </a:lnSpc>
              <a:spcBef>
                <a:spcPts val="585"/>
              </a:spcBef>
            </a:pPr>
            <a:r>
              <a:rPr sz="2000" spc="-10" dirty="0">
                <a:latin typeface="Times New Roman"/>
                <a:cs typeface="Times New Roman"/>
              </a:rPr>
              <a:t>sonra</a:t>
            </a:r>
            <a:r>
              <a:rPr sz="2000" spc="-20" dirty="0">
                <a:latin typeface="Times New Roman"/>
                <a:cs typeface="Times New Roman"/>
              </a:rPr>
              <a:t> </a:t>
            </a:r>
            <a:r>
              <a:rPr sz="2000" spc="-5" dirty="0">
                <a:latin typeface="Times New Roman"/>
                <a:cs typeface="Times New Roman"/>
              </a:rPr>
              <a:t>verdikleri</a:t>
            </a:r>
            <a:r>
              <a:rPr sz="2000" spc="-20" dirty="0">
                <a:latin typeface="Times New Roman"/>
                <a:cs typeface="Times New Roman"/>
              </a:rPr>
              <a:t> </a:t>
            </a:r>
            <a:r>
              <a:rPr sz="2000" spc="-10" dirty="0">
                <a:latin typeface="Times New Roman"/>
                <a:cs typeface="Times New Roman"/>
              </a:rPr>
              <a:t>her</a:t>
            </a:r>
            <a:r>
              <a:rPr sz="2000" dirty="0">
                <a:latin typeface="Times New Roman"/>
                <a:cs typeface="Times New Roman"/>
              </a:rPr>
              <a:t> ders</a:t>
            </a:r>
            <a:r>
              <a:rPr sz="2000" spc="-25" dirty="0">
                <a:latin typeface="Times New Roman"/>
                <a:cs typeface="Times New Roman"/>
              </a:rPr>
              <a:t> </a:t>
            </a:r>
            <a:r>
              <a:rPr sz="2000" spc="-5" dirty="0">
                <a:latin typeface="Times New Roman"/>
                <a:cs typeface="Times New Roman"/>
              </a:rPr>
              <a:t>için,</a:t>
            </a:r>
            <a:endParaRPr sz="2000" dirty="0">
              <a:latin typeface="Times New Roman"/>
              <a:cs typeface="Times New Roman"/>
            </a:endParaRPr>
          </a:p>
          <a:p>
            <a:pPr marL="12700" marR="7620" indent="340995" algn="just">
              <a:lnSpc>
                <a:spcPct val="99300"/>
              </a:lnSpc>
              <a:spcBef>
                <a:spcPts val="500"/>
              </a:spcBef>
            </a:pPr>
            <a:r>
              <a:rPr sz="2000" dirty="0">
                <a:solidFill>
                  <a:srgbClr val="043092"/>
                </a:solidFill>
                <a:latin typeface="Times New Roman"/>
                <a:cs typeface="Times New Roman"/>
              </a:rPr>
              <a:t>2914</a:t>
            </a:r>
            <a:r>
              <a:rPr sz="2000" spc="5" dirty="0">
                <a:solidFill>
                  <a:srgbClr val="043092"/>
                </a:solidFill>
                <a:latin typeface="Times New Roman"/>
                <a:cs typeface="Times New Roman"/>
              </a:rPr>
              <a:t> </a:t>
            </a:r>
            <a:r>
              <a:rPr sz="2000" spc="-15" dirty="0">
                <a:solidFill>
                  <a:srgbClr val="043092"/>
                </a:solidFill>
                <a:latin typeface="Times New Roman"/>
                <a:cs typeface="Times New Roman"/>
              </a:rPr>
              <a:t>sayılı</a:t>
            </a:r>
            <a:r>
              <a:rPr sz="2000" spc="-10" dirty="0">
                <a:solidFill>
                  <a:srgbClr val="043092"/>
                </a:solidFill>
                <a:latin typeface="Times New Roman"/>
                <a:cs typeface="Times New Roman"/>
              </a:rPr>
              <a:t> </a:t>
            </a:r>
            <a:r>
              <a:rPr sz="2000" spc="-5" dirty="0">
                <a:solidFill>
                  <a:srgbClr val="043092"/>
                </a:solidFill>
                <a:latin typeface="Times New Roman"/>
                <a:cs typeface="Times New Roman"/>
              </a:rPr>
              <a:t>Yükseköğretim</a:t>
            </a:r>
            <a:r>
              <a:rPr sz="2000" dirty="0">
                <a:solidFill>
                  <a:srgbClr val="043092"/>
                </a:solidFill>
                <a:latin typeface="Times New Roman"/>
                <a:cs typeface="Times New Roman"/>
              </a:rPr>
              <a:t> </a:t>
            </a:r>
            <a:r>
              <a:rPr sz="2000" spc="-5" dirty="0">
                <a:solidFill>
                  <a:srgbClr val="043092"/>
                </a:solidFill>
                <a:latin typeface="Times New Roman"/>
                <a:cs typeface="Times New Roman"/>
              </a:rPr>
              <a:t>Personel</a:t>
            </a:r>
            <a:r>
              <a:rPr sz="2000" dirty="0">
                <a:solidFill>
                  <a:srgbClr val="043092"/>
                </a:solidFill>
                <a:latin typeface="Times New Roman"/>
                <a:cs typeface="Times New Roman"/>
              </a:rPr>
              <a:t> </a:t>
            </a:r>
            <a:r>
              <a:rPr sz="2000" spc="-5" dirty="0">
                <a:solidFill>
                  <a:srgbClr val="043092"/>
                </a:solidFill>
                <a:latin typeface="Times New Roman"/>
                <a:cs typeface="Times New Roman"/>
              </a:rPr>
              <a:t>Kanununun</a:t>
            </a:r>
            <a:r>
              <a:rPr sz="2000" dirty="0">
                <a:solidFill>
                  <a:srgbClr val="043092"/>
                </a:solidFill>
                <a:latin typeface="Times New Roman"/>
                <a:cs typeface="Times New Roman"/>
              </a:rPr>
              <a:t> 11’inci</a:t>
            </a:r>
            <a:r>
              <a:rPr sz="2000" spc="5" dirty="0">
                <a:solidFill>
                  <a:srgbClr val="043092"/>
                </a:solidFill>
                <a:latin typeface="Times New Roman"/>
                <a:cs typeface="Times New Roman"/>
              </a:rPr>
              <a:t> </a:t>
            </a:r>
            <a:r>
              <a:rPr sz="2000" spc="-5" dirty="0">
                <a:solidFill>
                  <a:srgbClr val="043092"/>
                </a:solidFill>
                <a:latin typeface="Times New Roman"/>
                <a:cs typeface="Times New Roman"/>
              </a:rPr>
              <a:t>maddesinde </a:t>
            </a:r>
            <a:r>
              <a:rPr sz="2000" dirty="0">
                <a:solidFill>
                  <a:srgbClr val="043092"/>
                </a:solidFill>
                <a:latin typeface="Times New Roman"/>
                <a:cs typeface="Times New Roman"/>
              </a:rPr>
              <a:t> </a:t>
            </a:r>
            <a:r>
              <a:rPr sz="2000" spc="-5" dirty="0">
                <a:solidFill>
                  <a:srgbClr val="043092"/>
                </a:solidFill>
                <a:latin typeface="Times New Roman"/>
                <a:cs typeface="Times New Roman"/>
              </a:rPr>
              <a:t>öngörülen hükümler </a:t>
            </a:r>
            <a:r>
              <a:rPr sz="2000" spc="-5" dirty="0" err="1">
                <a:solidFill>
                  <a:srgbClr val="043092"/>
                </a:solidFill>
                <a:latin typeface="Times New Roman"/>
                <a:cs typeface="Times New Roman"/>
              </a:rPr>
              <a:t>çerçevesinde</a:t>
            </a:r>
            <a:r>
              <a:rPr sz="2000" spc="-5" dirty="0">
                <a:solidFill>
                  <a:srgbClr val="043092"/>
                </a:solidFill>
                <a:latin typeface="Times New Roman"/>
                <a:cs typeface="Times New Roman"/>
              </a:rPr>
              <a:t> </a:t>
            </a:r>
            <a:r>
              <a:rPr lang="tr-TR" sz="2000" spc="-5" dirty="0" smtClean="0">
                <a:latin typeface="Times New Roman"/>
                <a:cs typeface="Times New Roman"/>
              </a:rPr>
              <a:t>ek ders ücreti ile </a:t>
            </a:r>
            <a:r>
              <a:rPr sz="2000" dirty="0" err="1" smtClean="0">
                <a:latin typeface="Times New Roman"/>
                <a:cs typeface="Times New Roman"/>
              </a:rPr>
              <a:t>ara</a:t>
            </a:r>
            <a:r>
              <a:rPr sz="2000" dirty="0" smtClean="0">
                <a:latin typeface="Times New Roman"/>
                <a:cs typeface="Times New Roman"/>
              </a:rPr>
              <a:t> </a:t>
            </a:r>
            <a:r>
              <a:rPr sz="2000" spc="-10" dirty="0">
                <a:latin typeface="Times New Roman"/>
                <a:cs typeface="Times New Roman"/>
              </a:rPr>
              <a:t>sınav,</a:t>
            </a:r>
            <a:r>
              <a:rPr sz="2000" spc="-5" dirty="0">
                <a:latin typeface="Times New Roman"/>
                <a:cs typeface="Times New Roman"/>
              </a:rPr>
              <a:t> </a:t>
            </a:r>
            <a:r>
              <a:rPr sz="2000" spc="-10" dirty="0">
                <a:latin typeface="Times New Roman"/>
                <a:cs typeface="Times New Roman"/>
              </a:rPr>
              <a:t>yarıyıl </a:t>
            </a:r>
            <a:r>
              <a:rPr sz="2000" spc="-15" dirty="0">
                <a:latin typeface="Times New Roman"/>
                <a:cs typeface="Times New Roman"/>
              </a:rPr>
              <a:t>ve</a:t>
            </a:r>
            <a:r>
              <a:rPr sz="2000" spc="470" dirty="0">
                <a:latin typeface="Times New Roman"/>
                <a:cs typeface="Times New Roman"/>
              </a:rPr>
              <a:t> </a:t>
            </a:r>
            <a:r>
              <a:rPr sz="2000" spc="-10" dirty="0">
                <a:latin typeface="Times New Roman"/>
                <a:cs typeface="Times New Roman"/>
              </a:rPr>
              <a:t>yıl </a:t>
            </a:r>
            <a:r>
              <a:rPr sz="2000" spc="-5" dirty="0">
                <a:latin typeface="Times New Roman"/>
                <a:cs typeface="Times New Roman"/>
              </a:rPr>
              <a:t> </a:t>
            </a:r>
            <a:r>
              <a:rPr sz="2000" spc="-10" dirty="0">
                <a:latin typeface="Times New Roman"/>
                <a:cs typeface="Times New Roman"/>
              </a:rPr>
              <a:t>sonu</a:t>
            </a:r>
            <a:r>
              <a:rPr sz="2000" spc="-5" dirty="0">
                <a:latin typeface="Times New Roman"/>
                <a:cs typeface="Times New Roman"/>
              </a:rPr>
              <a:t> sınavları</a:t>
            </a:r>
            <a:r>
              <a:rPr sz="2000" dirty="0">
                <a:latin typeface="Times New Roman"/>
                <a:cs typeface="Times New Roman"/>
              </a:rPr>
              <a:t> </a:t>
            </a:r>
            <a:r>
              <a:rPr sz="2000" spc="-5" dirty="0">
                <a:latin typeface="Times New Roman"/>
                <a:cs typeface="Times New Roman"/>
              </a:rPr>
              <a:t>için</a:t>
            </a:r>
            <a:r>
              <a:rPr sz="2000" dirty="0">
                <a:latin typeface="Times New Roman"/>
                <a:cs typeface="Times New Roman"/>
              </a:rPr>
              <a:t> ödenecek</a:t>
            </a:r>
            <a:r>
              <a:rPr sz="2000" spc="5" dirty="0">
                <a:latin typeface="Times New Roman"/>
                <a:cs typeface="Times New Roman"/>
              </a:rPr>
              <a:t> </a:t>
            </a:r>
            <a:r>
              <a:rPr sz="2000" spc="-5" dirty="0">
                <a:latin typeface="Times New Roman"/>
                <a:cs typeface="Times New Roman"/>
              </a:rPr>
              <a:t>ücretlerin</a:t>
            </a:r>
            <a:r>
              <a:rPr sz="2000" dirty="0">
                <a:latin typeface="Times New Roman"/>
                <a:cs typeface="Times New Roman"/>
              </a:rPr>
              <a:t> </a:t>
            </a:r>
            <a:r>
              <a:rPr sz="2000" b="1" spc="-15" dirty="0">
                <a:latin typeface="Times New Roman"/>
                <a:cs typeface="Times New Roman"/>
              </a:rPr>
              <a:t>üç</a:t>
            </a:r>
            <a:r>
              <a:rPr sz="2000" b="1" spc="-10" dirty="0">
                <a:latin typeface="Times New Roman"/>
                <a:cs typeface="Times New Roman"/>
              </a:rPr>
              <a:t> </a:t>
            </a:r>
            <a:r>
              <a:rPr sz="2000" b="1" spc="-5" dirty="0">
                <a:latin typeface="Times New Roman"/>
                <a:cs typeface="Times New Roman"/>
              </a:rPr>
              <a:t>katını</a:t>
            </a:r>
            <a:r>
              <a:rPr sz="2000" b="1" dirty="0">
                <a:latin typeface="Times New Roman"/>
                <a:cs typeface="Times New Roman"/>
              </a:rPr>
              <a:t> aşmayacak</a:t>
            </a:r>
            <a:r>
              <a:rPr sz="2000" b="1" spc="5" dirty="0">
                <a:latin typeface="Times New Roman"/>
                <a:cs typeface="Times New Roman"/>
              </a:rPr>
              <a:t> </a:t>
            </a:r>
            <a:r>
              <a:rPr sz="2000" b="1" spc="-5" dirty="0">
                <a:latin typeface="Times New Roman"/>
                <a:cs typeface="Times New Roman"/>
              </a:rPr>
              <a:t>şekilde</a:t>
            </a:r>
            <a:r>
              <a:rPr sz="2000" b="1" dirty="0">
                <a:latin typeface="Times New Roman"/>
                <a:cs typeface="Times New Roman"/>
              </a:rPr>
              <a:t> </a:t>
            </a:r>
            <a:r>
              <a:rPr sz="2000" b="1" spc="-5" dirty="0">
                <a:latin typeface="Times New Roman"/>
                <a:cs typeface="Times New Roman"/>
              </a:rPr>
              <a:t>ikinci </a:t>
            </a:r>
            <a:r>
              <a:rPr sz="2000" b="1" spc="-484" dirty="0">
                <a:latin typeface="Times New Roman"/>
                <a:cs typeface="Times New Roman"/>
              </a:rPr>
              <a:t> </a:t>
            </a:r>
            <a:r>
              <a:rPr sz="2000" b="1" spc="-5" dirty="0">
                <a:latin typeface="Times New Roman"/>
                <a:cs typeface="Times New Roman"/>
              </a:rPr>
              <a:t>öğretim programları </a:t>
            </a:r>
            <a:r>
              <a:rPr sz="2000" b="1" spc="-5" dirty="0" err="1">
                <a:latin typeface="Times New Roman"/>
                <a:cs typeface="Times New Roman"/>
              </a:rPr>
              <a:t>esas</a:t>
            </a:r>
            <a:r>
              <a:rPr sz="2000" b="1" spc="-5" dirty="0">
                <a:latin typeface="Times New Roman"/>
                <a:cs typeface="Times New Roman"/>
              </a:rPr>
              <a:t> </a:t>
            </a:r>
            <a:r>
              <a:rPr sz="2000" b="1" dirty="0" err="1" smtClean="0">
                <a:latin typeface="Times New Roman"/>
                <a:cs typeface="Times New Roman"/>
              </a:rPr>
              <a:t>alınara</a:t>
            </a:r>
            <a:r>
              <a:rPr lang="tr-TR" sz="2000" b="1" dirty="0" smtClean="0">
                <a:latin typeface="Times New Roman"/>
                <a:cs typeface="Times New Roman"/>
              </a:rPr>
              <a:t>k ders ücretleri ödenir.</a:t>
            </a:r>
            <a:endParaRPr sz="2000" b="1" u="sng" dirty="0">
              <a:latin typeface="Times New Roman"/>
              <a:cs typeface="Times New Roman"/>
            </a:endParaRPr>
          </a:p>
          <a:p>
            <a:pPr marL="12700" marR="19050" indent="340995" algn="just">
              <a:lnSpc>
                <a:spcPts val="2380"/>
              </a:lnSpc>
              <a:spcBef>
                <a:spcPts val="600"/>
              </a:spcBef>
            </a:pPr>
            <a:r>
              <a:rPr sz="2000" spc="-10" dirty="0">
                <a:latin typeface="Times New Roman"/>
                <a:cs typeface="Times New Roman"/>
              </a:rPr>
              <a:t>İkinci </a:t>
            </a:r>
            <a:r>
              <a:rPr sz="2000" spc="-5" dirty="0">
                <a:latin typeface="Times New Roman"/>
                <a:cs typeface="Times New Roman"/>
              </a:rPr>
              <a:t>öğretimde ücret karşılığı haftada verilebilecek </a:t>
            </a:r>
            <a:r>
              <a:rPr sz="2000" b="1" spc="-5" dirty="0">
                <a:latin typeface="Times New Roman"/>
                <a:cs typeface="Times New Roman"/>
              </a:rPr>
              <a:t>maksimum </a:t>
            </a:r>
            <a:r>
              <a:rPr sz="2000" b="1" spc="5" dirty="0">
                <a:latin typeface="Times New Roman"/>
                <a:cs typeface="Times New Roman"/>
              </a:rPr>
              <a:t>ek </a:t>
            </a:r>
            <a:r>
              <a:rPr sz="2000" b="1" spc="-5" dirty="0">
                <a:latin typeface="Times New Roman"/>
                <a:cs typeface="Times New Roman"/>
              </a:rPr>
              <a:t>ders, </a:t>
            </a:r>
            <a:r>
              <a:rPr sz="2000" b="1" dirty="0">
                <a:latin typeface="Times New Roman"/>
                <a:cs typeface="Times New Roman"/>
              </a:rPr>
              <a:t>10 </a:t>
            </a:r>
            <a:r>
              <a:rPr sz="2000" b="1" spc="-484" dirty="0">
                <a:latin typeface="Times New Roman"/>
                <a:cs typeface="Times New Roman"/>
              </a:rPr>
              <a:t> </a:t>
            </a:r>
            <a:r>
              <a:rPr sz="2000" b="1" spc="-5" dirty="0">
                <a:latin typeface="Times New Roman"/>
                <a:cs typeface="Times New Roman"/>
              </a:rPr>
              <a:t>saattir.</a:t>
            </a:r>
            <a:endParaRPr sz="2000" b="1" dirty="0">
              <a:latin typeface="Times New Roman"/>
              <a:cs typeface="Times New Roman"/>
            </a:endParaRPr>
          </a:p>
          <a:p>
            <a:pPr marL="12700" marR="5080" indent="340995" algn="just">
              <a:lnSpc>
                <a:spcPts val="2380"/>
              </a:lnSpc>
              <a:spcBef>
                <a:spcPts val="520"/>
              </a:spcBef>
            </a:pPr>
            <a:r>
              <a:rPr sz="2000" spc="-10" dirty="0">
                <a:latin typeface="Times New Roman"/>
                <a:cs typeface="Times New Roman"/>
              </a:rPr>
              <a:t>İkinci</a:t>
            </a:r>
            <a:r>
              <a:rPr sz="2000" spc="-5" dirty="0">
                <a:latin typeface="Times New Roman"/>
                <a:cs typeface="Times New Roman"/>
              </a:rPr>
              <a:t> öğretim</a:t>
            </a:r>
            <a:r>
              <a:rPr sz="2000" dirty="0">
                <a:latin typeface="Times New Roman"/>
                <a:cs typeface="Times New Roman"/>
              </a:rPr>
              <a:t> </a:t>
            </a:r>
            <a:r>
              <a:rPr sz="2000" spc="5" dirty="0">
                <a:latin typeface="Times New Roman"/>
                <a:cs typeface="Times New Roman"/>
              </a:rPr>
              <a:t>ek</a:t>
            </a:r>
            <a:r>
              <a:rPr sz="2000" spc="10" dirty="0">
                <a:latin typeface="Times New Roman"/>
                <a:cs typeface="Times New Roman"/>
              </a:rPr>
              <a:t> </a:t>
            </a:r>
            <a:r>
              <a:rPr sz="2000" dirty="0">
                <a:latin typeface="Times New Roman"/>
                <a:cs typeface="Times New Roman"/>
              </a:rPr>
              <a:t>ders</a:t>
            </a:r>
            <a:r>
              <a:rPr sz="2000" spc="5" dirty="0">
                <a:latin typeface="Times New Roman"/>
                <a:cs typeface="Times New Roman"/>
              </a:rPr>
              <a:t> </a:t>
            </a:r>
            <a:r>
              <a:rPr sz="2000" spc="-10" dirty="0">
                <a:latin typeface="Times New Roman"/>
                <a:cs typeface="Times New Roman"/>
              </a:rPr>
              <a:t>katsayısı,</a:t>
            </a:r>
            <a:r>
              <a:rPr sz="2000" spc="-5" dirty="0">
                <a:latin typeface="Times New Roman"/>
                <a:cs typeface="Times New Roman"/>
              </a:rPr>
              <a:t> </a:t>
            </a:r>
            <a:r>
              <a:rPr sz="2000" spc="5" dirty="0">
                <a:latin typeface="Times New Roman"/>
                <a:cs typeface="Times New Roman"/>
              </a:rPr>
              <a:t>ek</a:t>
            </a:r>
            <a:r>
              <a:rPr sz="2000" spc="10" dirty="0">
                <a:latin typeface="Times New Roman"/>
                <a:cs typeface="Times New Roman"/>
              </a:rPr>
              <a:t> </a:t>
            </a:r>
            <a:r>
              <a:rPr sz="2000" dirty="0">
                <a:latin typeface="Times New Roman"/>
                <a:cs typeface="Times New Roman"/>
              </a:rPr>
              <a:t>ders</a:t>
            </a:r>
            <a:r>
              <a:rPr sz="2000" spc="5" dirty="0">
                <a:latin typeface="Times New Roman"/>
                <a:cs typeface="Times New Roman"/>
              </a:rPr>
              <a:t> </a:t>
            </a:r>
            <a:r>
              <a:rPr sz="2000" dirty="0">
                <a:latin typeface="Times New Roman"/>
                <a:cs typeface="Times New Roman"/>
              </a:rPr>
              <a:t>olarak</a:t>
            </a:r>
            <a:r>
              <a:rPr sz="2000" spc="5" dirty="0">
                <a:latin typeface="Times New Roman"/>
                <a:cs typeface="Times New Roman"/>
              </a:rPr>
              <a:t> </a:t>
            </a:r>
            <a:r>
              <a:rPr sz="2000" spc="-5" dirty="0">
                <a:latin typeface="Times New Roman"/>
                <a:cs typeface="Times New Roman"/>
              </a:rPr>
              <a:t>kullanılabilecek</a:t>
            </a:r>
            <a:r>
              <a:rPr sz="2000" dirty="0">
                <a:latin typeface="Times New Roman"/>
                <a:cs typeface="Times New Roman"/>
              </a:rPr>
              <a:t> </a:t>
            </a:r>
            <a:r>
              <a:rPr sz="2000" spc="-5" dirty="0">
                <a:latin typeface="Times New Roman"/>
                <a:cs typeface="Times New Roman"/>
              </a:rPr>
              <a:t>gelir </a:t>
            </a:r>
            <a:r>
              <a:rPr sz="2000" dirty="0">
                <a:latin typeface="Times New Roman"/>
                <a:cs typeface="Times New Roman"/>
              </a:rPr>
              <a:t> </a:t>
            </a:r>
            <a:r>
              <a:rPr sz="2000" spc="-10" dirty="0">
                <a:latin typeface="Times New Roman"/>
                <a:cs typeface="Times New Roman"/>
              </a:rPr>
              <a:t>miktarını</a:t>
            </a:r>
            <a:r>
              <a:rPr sz="2000" spc="-5" dirty="0">
                <a:latin typeface="Times New Roman"/>
                <a:cs typeface="Times New Roman"/>
              </a:rPr>
              <a:t> </a:t>
            </a:r>
            <a:r>
              <a:rPr sz="2000" dirty="0">
                <a:latin typeface="Times New Roman"/>
                <a:cs typeface="Times New Roman"/>
              </a:rPr>
              <a:t>aşmamak</a:t>
            </a:r>
            <a:r>
              <a:rPr sz="2000" spc="5" dirty="0">
                <a:latin typeface="Times New Roman"/>
                <a:cs typeface="Times New Roman"/>
              </a:rPr>
              <a:t> </a:t>
            </a:r>
            <a:r>
              <a:rPr sz="2000" spc="-5" dirty="0">
                <a:latin typeface="Times New Roman"/>
                <a:cs typeface="Times New Roman"/>
              </a:rPr>
              <a:t>üzere</a:t>
            </a:r>
            <a:r>
              <a:rPr sz="2000" dirty="0">
                <a:latin typeface="Times New Roman"/>
                <a:cs typeface="Times New Roman"/>
              </a:rPr>
              <a:t> </a:t>
            </a:r>
            <a:r>
              <a:rPr sz="2000" spc="-10" dirty="0">
                <a:latin typeface="Times New Roman"/>
                <a:cs typeface="Times New Roman"/>
              </a:rPr>
              <a:t>ilgili</a:t>
            </a:r>
            <a:r>
              <a:rPr sz="2000" spc="-5" dirty="0">
                <a:latin typeface="Times New Roman"/>
                <a:cs typeface="Times New Roman"/>
              </a:rPr>
              <a:t> birimin</a:t>
            </a:r>
            <a:r>
              <a:rPr sz="2000" dirty="0">
                <a:latin typeface="Times New Roman"/>
                <a:cs typeface="Times New Roman"/>
              </a:rPr>
              <a:t> </a:t>
            </a:r>
            <a:r>
              <a:rPr sz="2000" spc="-5" dirty="0">
                <a:latin typeface="Times New Roman"/>
                <a:cs typeface="Times New Roman"/>
              </a:rPr>
              <a:t>yönetim</a:t>
            </a:r>
            <a:r>
              <a:rPr sz="2000" dirty="0">
                <a:latin typeface="Times New Roman"/>
                <a:cs typeface="Times New Roman"/>
              </a:rPr>
              <a:t> </a:t>
            </a:r>
            <a:r>
              <a:rPr sz="2000" spc="-5" dirty="0">
                <a:latin typeface="Times New Roman"/>
                <a:cs typeface="Times New Roman"/>
              </a:rPr>
              <a:t>kurulu</a:t>
            </a:r>
            <a:r>
              <a:rPr sz="2000" dirty="0">
                <a:latin typeface="Times New Roman"/>
                <a:cs typeface="Times New Roman"/>
              </a:rPr>
              <a:t> </a:t>
            </a:r>
            <a:r>
              <a:rPr sz="2000" spc="-5" dirty="0">
                <a:latin typeface="Times New Roman"/>
                <a:cs typeface="Times New Roman"/>
              </a:rPr>
              <a:t>kararı</a:t>
            </a:r>
            <a:r>
              <a:rPr sz="2000" dirty="0">
                <a:latin typeface="Times New Roman"/>
                <a:cs typeface="Times New Roman"/>
              </a:rPr>
              <a:t> </a:t>
            </a:r>
            <a:r>
              <a:rPr sz="2000" spc="-10" dirty="0" err="1">
                <a:latin typeface="Times New Roman"/>
                <a:cs typeface="Times New Roman"/>
              </a:rPr>
              <a:t>ile</a:t>
            </a:r>
            <a:r>
              <a:rPr sz="2000" spc="-10" dirty="0">
                <a:latin typeface="Times New Roman"/>
                <a:cs typeface="Times New Roman"/>
              </a:rPr>
              <a:t> </a:t>
            </a:r>
            <a:r>
              <a:rPr sz="2000" spc="-5" dirty="0">
                <a:latin typeface="Times New Roman"/>
                <a:cs typeface="Times New Roman"/>
              </a:rPr>
              <a:t> </a:t>
            </a:r>
            <a:r>
              <a:rPr sz="2000" spc="-5" dirty="0" err="1" smtClean="0">
                <a:latin typeface="Times New Roman"/>
                <a:cs typeface="Times New Roman"/>
              </a:rPr>
              <a:t>belirlenmektedir</a:t>
            </a:r>
            <a:r>
              <a:rPr sz="2000" spc="-5" dirty="0" smtClean="0">
                <a:latin typeface="Times New Roman"/>
                <a:cs typeface="Times New Roman"/>
              </a:rPr>
              <a:t>.</a:t>
            </a:r>
            <a:r>
              <a:rPr lang="tr-TR" sz="2000" spc="-5" dirty="0" smtClean="0">
                <a:latin typeface="Times New Roman"/>
                <a:cs typeface="Times New Roman"/>
              </a:rPr>
              <a:t> (</a:t>
            </a:r>
            <a:r>
              <a:rPr lang="tr-TR" sz="2000" spc="-5" dirty="0" err="1" smtClean="0">
                <a:latin typeface="Times New Roman"/>
                <a:cs typeface="Times New Roman"/>
              </a:rPr>
              <a:t>ekdersler</a:t>
            </a:r>
            <a:r>
              <a:rPr lang="tr-TR" sz="2000" spc="-5" dirty="0" smtClean="0">
                <a:latin typeface="Times New Roman"/>
                <a:cs typeface="Times New Roman"/>
              </a:rPr>
              <a:t> için 1.3 kat, sınav ücretleri için 2.2 kat vb.)</a:t>
            </a:r>
            <a:endParaRPr sz="2000" dirty="0">
              <a:latin typeface="Times New Roman"/>
              <a:cs typeface="Times New Roman"/>
            </a:endParaRPr>
          </a:p>
        </p:txBody>
      </p:sp>
      <p:sp>
        <p:nvSpPr>
          <p:cNvPr id="9" name="object 9"/>
          <p:cNvSpPr txBox="1"/>
          <p:nvPr/>
        </p:nvSpPr>
        <p:spPr>
          <a:xfrm>
            <a:off x="489090" y="5292096"/>
            <a:ext cx="8148955" cy="762000"/>
          </a:xfrm>
          <a:prstGeom prst="rect">
            <a:avLst/>
          </a:prstGeom>
          <a:solidFill>
            <a:srgbClr val="FFCCCC"/>
          </a:solidFill>
          <a:ln w="25400">
            <a:solidFill>
              <a:srgbClr val="936D00"/>
            </a:solidFill>
          </a:ln>
        </p:spPr>
        <p:txBody>
          <a:bodyPr vert="horz" wrap="square" lIns="0" tIns="102235" rIns="0" bIns="0" rtlCol="0">
            <a:spAutoFit/>
          </a:bodyPr>
          <a:lstStyle/>
          <a:p>
            <a:pPr marL="3623310" marR="252095" indent="-3384550">
              <a:lnSpc>
                <a:spcPct val="101099"/>
              </a:lnSpc>
              <a:spcBef>
                <a:spcPts val="805"/>
              </a:spcBef>
            </a:pPr>
            <a:r>
              <a:rPr sz="1800" b="1" spc="-5" dirty="0">
                <a:solidFill>
                  <a:srgbClr val="043092"/>
                </a:solidFill>
                <a:latin typeface="Times New Roman"/>
                <a:cs typeface="Times New Roman"/>
              </a:rPr>
              <a:t>Ek</a:t>
            </a:r>
            <a:r>
              <a:rPr sz="1800" b="1" spc="-35" dirty="0">
                <a:solidFill>
                  <a:srgbClr val="043092"/>
                </a:solidFill>
                <a:latin typeface="Times New Roman"/>
                <a:cs typeface="Times New Roman"/>
              </a:rPr>
              <a:t> </a:t>
            </a:r>
            <a:r>
              <a:rPr sz="1800" b="1" spc="-10" dirty="0">
                <a:solidFill>
                  <a:srgbClr val="043092"/>
                </a:solidFill>
                <a:latin typeface="Times New Roman"/>
                <a:cs typeface="Times New Roman"/>
              </a:rPr>
              <a:t>Ders</a:t>
            </a:r>
            <a:r>
              <a:rPr sz="1800" b="1" spc="-15" dirty="0">
                <a:solidFill>
                  <a:srgbClr val="043092"/>
                </a:solidFill>
                <a:latin typeface="Times New Roman"/>
                <a:cs typeface="Times New Roman"/>
              </a:rPr>
              <a:t> </a:t>
            </a:r>
            <a:r>
              <a:rPr sz="1800" b="1" spc="-10" dirty="0">
                <a:solidFill>
                  <a:srgbClr val="043092"/>
                </a:solidFill>
                <a:latin typeface="Times New Roman"/>
                <a:cs typeface="Times New Roman"/>
              </a:rPr>
              <a:t>Ücreti</a:t>
            </a:r>
            <a:r>
              <a:rPr sz="1800" b="1" spc="20" dirty="0">
                <a:solidFill>
                  <a:srgbClr val="043092"/>
                </a:solidFill>
                <a:latin typeface="Times New Roman"/>
                <a:cs typeface="Times New Roman"/>
              </a:rPr>
              <a:t> </a:t>
            </a:r>
            <a:r>
              <a:rPr sz="1800" b="1" dirty="0">
                <a:solidFill>
                  <a:srgbClr val="043092"/>
                </a:solidFill>
                <a:latin typeface="Times New Roman"/>
                <a:cs typeface="Times New Roman"/>
              </a:rPr>
              <a:t>=</a:t>
            </a:r>
            <a:r>
              <a:rPr sz="1800" b="1" spc="10" dirty="0">
                <a:solidFill>
                  <a:srgbClr val="043092"/>
                </a:solidFill>
                <a:latin typeface="Times New Roman"/>
                <a:cs typeface="Times New Roman"/>
              </a:rPr>
              <a:t> </a:t>
            </a:r>
            <a:r>
              <a:rPr sz="1800" b="1" spc="-15" dirty="0">
                <a:solidFill>
                  <a:srgbClr val="043092"/>
                </a:solidFill>
                <a:latin typeface="Times New Roman"/>
                <a:cs typeface="Times New Roman"/>
              </a:rPr>
              <a:t>Unvana</a:t>
            </a:r>
            <a:r>
              <a:rPr sz="1800" b="1" spc="5" dirty="0">
                <a:solidFill>
                  <a:srgbClr val="043092"/>
                </a:solidFill>
                <a:latin typeface="Times New Roman"/>
                <a:cs typeface="Times New Roman"/>
              </a:rPr>
              <a:t> </a:t>
            </a:r>
            <a:r>
              <a:rPr sz="1800" b="1" spc="-5" dirty="0">
                <a:solidFill>
                  <a:srgbClr val="043092"/>
                </a:solidFill>
                <a:latin typeface="Times New Roman"/>
                <a:cs typeface="Times New Roman"/>
              </a:rPr>
              <a:t>Göre</a:t>
            </a:r>
            <a:r>
              <a:rPr sz="1800" b="1" spc="5" dirty="0">
                <a:solidFill>
                  <a:srgbClr val="043092"/>
                </a:solidFill>
                <a:latin typeface="Times New Roman"/>
                <a:cs typeface="Times New Roman"/>
              </a:rPr>
              <a:t> </a:t>
            </a:r>
            <a:r>
              <a:rPr sz="1800" b="1" spc="-10" dirty="0">
                <a:solidFill>
                  <a:srgbClr val="043092"/>
                </a:solidFill>
                <a:latin typeface="Times New Roman"/>
                <a:cs typeface="Times New Roman"/>
              </a:rPr>
              <a:t>Belirlenen</a:t>
            </a:r>
            <a:r>
              <a:rPr sz="1800" b="1" spc="-30" dirty="0">
                <a:solidFill>
                  <a:srgbClr val="043092"/>
                </a:solidFill>
                <a:latin typeface="Times New Roman"/>
                <a:cs typeface="Times New Roman"/>
              </a:rPr>
              <a:t> </a:t>
            </a:r>
            <a:r>
              <a:rPr sz="1800" b="1" spc="-5" dirty="0">
                <a:solidFill>
                  <a:srgbClr val="043092"/>
                </a:solidFill>
                <a:latin typeface="Times New Roman"/>
                <a:cs typeface="Times New Roman"/>
              </a:rPr>
              <a:t>Gösterge</a:t>
            </a:r>
            <a:r>
              <a:rPr sz="1800" b="1" spc="10" dirty="0">
                <a:solidFill>
                  <a:srgbClr val="043092"/>
                </a:solidFill>
                <a:latin typeface="Times New Roman"/>
                <a:cs typeface="Times New Roman"/>
              </a:rPr>
              <a:t> </a:t>
            </a:r>
            <a:r>
              <a:rPr sz="1800" b="1" spc="-5" dirty="0">
                <a:solidFill>
                  <a:srgbClr val="043092"/>
                </a:solidFill>
                <a:latin typeface="Times New Roman"/>
                <a:cs typeface="Times New Roman"/>
              </a:rPr>
              <a:t>X</a:t>
            </a:r>
            <a:r>
              <a:rPr sz="1800" b="1" spc="-145" dirty="0">
                <a:solidFill>
                  <a:srgbClr val="043092"/>
                </a:solidFill>
                <a:latin typeface="Times New Roman"/>
                <a:cs typeface="Times New Roman"/>
              </a:rPr>
              <a:t> </a:t>
            </a:r>
            <a:r>
              <a:rPr sz="1800" b="1" dirty="0">
                <a:solidFill>
                  <a:srgbClr val="043092"/>
                </a:solidFill>
                <a:latin typeface="Times New Roman"/>
                <a:cs typeface="Times New Roman"/>
              </a:rPr>
              <a:t>Aylık</a:t>
            </a:r>
            <a:r>
              <a:rPr sz="1800" b="1" spc="-55" dirty="0">
                <a:solidFill>
                  <a:srgbClr val="043092"/>
                </a:solidFill>
                <a:latin typeface="Times New Roman"/>
                <a:cs typeface="Times New Roman"/>
              </a:rPr>
              <a:t> </a:t>
            </a:r>
            <a:r>
              <a:rPr sz="1800" b="1" dirty="0">
                <a:solidFill>
                  <a:srgbClr val="043092"/>
                </a:solidFill>
                <a:latin typeface="Times New Roman"/>
                <a:cs typeface="Times New Roman"/>
              </a:rPr>
              <a:t>Katsayı</a:t>
            </a:r>
            <a:r>
              <a:rPr sz="1800" b="1" spc="-5" dirty="0">
                <a:solidFill>
                  <a:srgbClr val="043092"/>
                </a:solidFill>
                <a:latin typeface="Times New Roman"/>
                <a:cs typeface="Times New Roman"/>
              </a:rPr>
              <a:t> X</a:t>
            </a:r>
            <a:r>
              <a:rPr sz="1800" b="1" spc="-15" dirty="0">
                <a:solidFill>
                  <a:srgbClr val="043092"/>
                </a:solidFill>
                <a:latin typeface="Times New Roman"/>
                <a:cs typeface="Times New Roman"/>
              </a:rPr>
              <a:t> </a:t>
            </a:r>
            <a:r>
              <a:rPr sz="1800" b="1" spc="5" dirty="0">
                <a:solidFill>
                  <a:srgbClr val="043092"/>
                </a:solidFill>
                <a:latin typeface="Times New Roman"/>
                <a:cs typeface="Times New Roman"/>
              </a:rPr>
              <a:t>Ek</a:t>
            </a:r>
            <a:r>
              <a:rPr sz="1800" b="1" spc="-30" dirty="0">
                <a:solidFill>
                  <a:srgbClr val="043092"/>
                </a:solidFill>
                <a:latin typeface="Times New Roman"/>
                <a:cs typeface="Times New Roman"/>
              </a:rPr>
              <a:t> </a:t>
            </a:r>
            <a:r>
              <a:rPr sz="1800" b="1" spc="-5" dirty="0">
                <a:solidFill>
                  <a:srgbClr val="043092"/>
                </a:solidFill>
                <a:latin typeface="Times New Roman"/>
                <a:cs typeface="Times New Roman"/>
              </a:rPr>
              <a:t>Ders </a:t>
            </a:r>
            <a:r>
              <a:rPr sz="1800" b="1" spc="-434" dirty="0">
                <a:solidFill>
                  <a:srgbClr val="043092"/>
                </a:solidFill>
                <a:latin typeface="Times New Roman"/>
                <a:cs typeface="Times New Roman"/>
              </a:rPr>
              <a:t> </a:t>
            </a:r>
            <a:r>
              <a:rPr sz="1800" b="1" spc="-5" dirty="0">
                <a:solidFill>
                  <a:srgbClr val="043092"/>
                </a:solidFill>
                <a:latin typeface="Times New Roman"/>
                <a:cs typeface="Times New Roman"/>
              </a:rPr>
              <a:t>Katsayısı</a:t>
            </a: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856615"/>
            <a:ext cx="8399780" cy="5145639"/>
          </a:xfrm>
          <a:prstGeom prst="rect">
            <a:avLst/>
          </a:prstGeom>
        </p:spPr>
        <p:txBody>
          <a:bodyPr vert="horz" wrap="square" lIns="0" tIns="13970" rIns="0" bIns="0" rtlCol="0">
            <a:spAutoFit/>
          </a:bodyPr>
          <a:lstStyle/>
          <a:p>
            <a:pPr marL="12700" marR="324485" indent="340995" algn="ctr">
              <a:lnSpc>
                <a:spcPct val="99300"/>
              </a:lnSpc>
              <a:spcBef>
                <a:spcPts val="110"/>
              </a:spcBef>
            </a:pPr>
            <a:r>
              <a:rPr lang="tr-TR" sz="1900" b="1" spc="-5" dirty="0" smtClean="0">
                <a:solidFill>
                  <a:srgbClr val="043092"/>
                </a:solidFill>
                <a:latin typeface="Times New Roman"/>
                <a:cs typeface="Times New Roman"/>
              </a:rPr>
              <a:t>TELAFİ DERSLERİ</a:t>
            </a:r>
          </a:p>
          <a:p>
            <a:pPr marL="12700" marR="324485" indent="340995" algn="just">
              <a:lnSpc>
                <a:spcPct val="99300"/>
              </a:lnSpc>
              <a:spcBef>
                <a:spcPts val="110"/>
              </a:spcBef>
            </a:pPr>
            <a:r>
              <a:rPr sz="1900" spc="-5" dirty="0" err="1" smtClean="0">
                <a:latin typeface="Times New Roman"/>
                <a:cs typeface="Times New Roman"/>
              </a:rPr>
              <a:t>Öğretim</a:t>
            </a:r>
            <a:r>
              <a:rPr sz="1900" dirty="0" smtClean="0">
                <a:latin typeface="Times New Roman"/>
                <a:cs typeface="Times New Roman"/>
              </a:rPr>
              <a:t> </a:t>
            </a:r>
            <a:r>
              <a:rPr sz="1900" spc="-5" dirty="0">
                <a:latin typeface="Times New Roman"/>
                <a:cs typeface="Times New Roman"/>
              </a:rPr>
              <a:t>elemanlarına</a:t>
            </a:r>
            <a:r>
              <a:rPr sz="1900" dirty="0">
                <a:latin typeface="Times New Roman"/>
                <a:cs typeface="Times New Roman"/>
              </a:rPr>
              <a:t> </a:t>
            </a:r>
            <a:r>
              <a:rPr sz="1900" spc="-5" dirty="0">
                <a:latin typeface="Times New Roman"/>
                <a:cs typeface="Times New Roman"/>
              </a:rPr>
              <a:t>geçici</a:t>
            </a:r>
            <a:r>
              <a:rPr sz="1900" dirty="0">
                <a:latin typeface="Times New Roman"/>
                <a:cs typeface="Times New Roman"/>
              </a:rPr>
              <a:t> </a:t>
            </a:r>
            <a:r>
              <a:rPr sz="1900" spc="-10" dirty="0">
                <a:latin typeface="Times New Roman"/>
                <a:cs typeface="Times New Roman"/>
              </a:rPr>
              <a:t>görev,</a:t>
            </a:r>
            <a:r>
              <a:rPr sz="1900" spc="-5" dirty="0">
                <a:latin typeface="Times New Roman"/>
                <a:cs typeface="Times New Roman"/>
              </a:rPr>
              <a:t> sevk,</a:t>
            </a:r>
            <a:r>
              <a:rPr sz="1900" dirty="0">
                <a:latin typeface="Times New Roman"/>
                <a:cs typeface="Times New Roman"/>
              </a:rPr>
              <a:t> </a:t>
            </a:r>
            <a:r>
              <a:rPr sz="1900" spc="-5" dirty="0">
                <a:latin typeface="Times New Roman"/>
                <a:cs typeface="Times New Roman"/>
              </a:rPr>
              <a:t>rapor</a:t>
            </a:r>
            <a:r>
              <a:rPr sz="1900" dirty="0">
                <a:latin typeface="Times New Roman"/>
                <a:cs typeface="Times New Roman"/>
              </a:rPr>
              <a:t> </a:t>
            </a:r>
            <a:r>
              <a:rPr sz="1900" spc="-10" dirty="0">
                <a:latin typeface="Times New Roman"/>
                <a:cs typeface="Times New Roman"/>
              </a:rPr>
              <a:t>ve</a:t>
            </a:r>
            <a:r>
              <a:rPr sz="1900" spc="-5" dirty="0">
                <a:latin typeface="Times New Roman"/>
                <a:cs typeface="Times New Roman"/>
              </a:rPr>
              <a:t> izinli</a:t>
            </a:r>
            <a:r>
              <a:rPr sz="1900" spc="465" dirty="0">
                <a:latin typeface="Times New Roman"/>
                <a:cs typeface="Times New Roman"/>
              </a:rPr>
              <a:t> </a:t>
            </a:r>
            <a:r>
              <a:rPr sz="1900" spc="-5" dirty="0">
                <a:latin typeface="Times New Roman"/>
                <a:cs typeface="Times New Roman"/>
              </a:rPr>
              <a:t>olmaları</a:t>
            </a:r>
            <a:r>
              <a:rPr sz="1900" spc="465" dirty="0">
                <a:latin typeface="Times New Roman"/>
                <a:cs typeface="Times New Roman"/>
              </a:rPr>
              <a:t> </a:t>
            </a:r>
            <a:r>
              <a:rPr sz="1900" spc="-5" dirty="0">
                <a:latin typeface="Times New Roman"/>
                <a:cs typeface="Times New Roman"/>
              </a:rPr>
              <a:t>gibi </a:t>
            </a:r>
            <a:r>
              <a:rPr sz="1900" dirty="0">
                <a:latin typeface="Times New Roman"/>
                <a:cs typeface="Times New Roman"/>
              </a:rPr>
              <a:t> </a:t>
            </a:r>
            <a:r>
              <a:rPr sz="1900" spc="-5" dirty="0">
                <a:latin typeface="Times New Roman"/>
                <a:cs typeface="Times New Roman"/>
              </a:rPr>
              <a:t>nedenlerle</a:t>
            </a:r>
            <a:r>
              <a:rPr sz="1900" dirty="0">
                <a:latin typeface="Times New Roman"/>
                <a:cs typeface="Times New Roman"/>
              </a:rPr>
              <a:t> </a:t>
            </a:r>
            <a:r>
              <a:rPr sz="1900" spc="-5" dirty="0">
                <a:latin typeface="Times New Roman"/>
                <a:cs typeface="Times New Roman"/>
              </a:rPr>
              <a:t>haftalık</a:t>
            </a:r>
            <a:r>
              <a:rPr sz="1900" dirty="0">
                <a:latin typeface="Times New Roman"/>
                <a:cs typeface="Times New Roman"/>
              </a:rPr>
              <a:t> </a:t>
            </a:r>
            <a:r>
              <a:rPr sz="1900" spc="-5" dirty="0">
                <a:latin typeface="Times New Roman"/>
                <a:cs typeface="Times New Roman"/>
              </a:rPr>
              <a:t>ders</a:t>
            </a:r>
            <a:r>
              <a:rPr sz="1900" dirty="0">
                <a:latin typeface="Times New Roman"/>
                <a:cs typeface="Times New Roman"/>
              </a:rPr>
              <a:t> </a:t>
            </a:r>
            <a:r>
              <a:rPr sz="1900" spc="-10" dirty="0">
                <a:latin typeface="Times New Roman"/>
                <a:cs typeface="Times New Roman"/>
              </a:rPr>
              <a:t>programında</a:t>
            </a:r>
            <a:r>
              <a:rPr sz="1900" spc="-5" dirty="0">
                <a:latin typeface="Times New Roman"/>
                <a:cs typeface="Times New Roman"/>
              </a:rPr>
              <a:t> belirtilen</a:t>
            </a:r>
            <a:r>
              <a:rPr sz="1900" dirty="0">
                <a:latin typeface="Times New Roman"/>
                <a:cs typeface="Times New Roman"/>
              </a:rPr>
              <a:t> </a:t>
            </a:r>
            <a:r>
              <a:rPr sz="1900" spc="-10" dirty="0">
                <a:latin typeface="Times New Roman"/>
                <a:cs typeface="Times New Roman"/>
              </a:rPr>
              <a:t>gün,</a:t>
            </a:r>
            <a:r>
              <a:rPr sz="1900" spc="-5" dirty="0">
                <a:latin typeface="Times New Roman"/>
                <a:cs typeface="Times New Roman"/>
              </a:rPr>
              <a:t> saat</a:t>
            </a:r>
            <a:r>
              <a:rPr sz="1900" dirty="0">
                <a:latin typeface="Times New Roman"/>
                <a:cs typeface="Times New Roman"/>
              </a:rPr>
              <a:t> </a:t>
            </a:r>
            <a:r>
              <a:rPr sz="1900" spc="-10" dirty="0">
                <a:latin typeface="Times New Roman"/>
                <a:cs typeface="Times New Roman"/>
              </a:rPr>
              <a:t>ve</a:t>
            </a:r>
            <a:r>
              <a:rPr sz="1900" spc="-5" dirty="0">
                <a:latin typeface="Times New Roman"/>
                <a:cs typeface="Times New Roman"/>
              </a:rPr>
              <a:t> </a:t>
            </a:r>
            <a:r>
              <a:rPr sz="1900" spc="-20" dirty="0">
                <a:latin typeface="Times New Roman"/>
                <a:cs typeface="Times New Roman"/>
              </a:rPr>
              <a:t>yerde</a:t>
            </a:r>
            <a:r>
              <a:rPr sz="1900" spc="-15" dirty="0">
                <a:latin typeface="Times New Roman"/>
                <a:cs typeface="Times New Roman"/>
              </a:rPr>
              <a:t> </a:t>
            </a:r>
            <a:r>
              <a:rPr sz="1900" spc="-5" dirty="0">
                <a:latin typeface="Times New Roman"/>
                <a:cs typeface="Times New Roman"/>
              </a:rPr>
              <a:t>ders</a:t>
            </a:r>
            <a:r>
              <a:rPr sz="1900" dirty="0">
                <a:latin typeface="Times New Roman"/>
                <a:cs typeface="Times New Roman"/>
              </a:rPr>
              <a:t> </a:t>
            </a:r>
            <a:r>
              <a:rPr sz="1900" spc="-5" dirty="0">
                <a:latin typeface="Times New Roman"/>
                <a:cs typeface="Times New Roman"/>
              </a:rPr>
              <a:t>verme </a:t>
            </a:r>
            <a:r>
              <a:rPr sz="1900" dirty="0">
                <a:latin typeface="Times New Roman"/>
                <a:cs typeface="Times New Roman"/>
              </a:rPr>
              <a:t> </a:t>
            </a:r>
            <a:r>
              <a:rPr sz="1900" spc="-5" dirty="0">
                <a:latin typeface="Times New Roman"/>
                <a:cs typeface="Times New Roman"/>
              </a:rPr>
              <a:t>görevlerini</a:t>
            </a:r>
            <a:r>
              <a:rPr sz="1900" dirty="0">
                <a:latin typeface="Times New Roman"/>
                <a:cs typeface="Times New Roman"/>
              </a:rPr>
              <a:t> </a:t>
            </a:r>
            <a:r>
              <a:rPr sz="1900" spc="-10" dirty="0">
                <a:latin typeface="Times New Roman"/>
                <a:cs typeface="Times New Roman"/>
              </a:rPr>
              <a:t>yerine</a:t>
            </a:r>
            <a:r>
              <a:rPr sz="1900" spc="-5" dirty="0">
                <a:latin typeface="Times New Roman"/>
                <a:cs typeface="Times New Roman"/>
              </a:rPr>
              <a:t> getirememeleri</a:t>
            </a:r>
            <a:r>
              <a:rPr sz="1900" dirty="0">
                <a:latin typeface="Times New Roman"/>
                <a:cs typeface="Times New Roman"/>
              </a:rPr>
              <a:t> halinde</a:t>
            </a:r>
            <a:r>
              <a:rPr sz="1900" spc="5" dirty="0">
                <a:latin typeface="Times New Roman"/>
                <a:cs typeface="Times New Roman"/>
              </a:rPr>
              <a:t> </a:t>
            </a:r>
            <a:r>
              <a:rPr sz="1900" spc="-5" dirty="0">
                <a:latin typeface="Times New Roman"/>
                <a:cs typeface="Times New Roman"/>
              </a:rPr>
              <a:t>anılan</a:t>
            </a:r>
            <a:r>
              <a:rPr sz="1900" dirty="0">
                <a:latin typeface="Times New Roman"/>
                <a:cs typeface="Times New Roman"/>
              </a:rPr>
              <a:t> </a:t>
            </a:r>
            <a:r>
              <a:rPr sz="1900" spc="-5" dirty="0">
                <a:solidFill>
                  <a:srgbClr val="FF0000"/>
                </a:solidFill>
                <a:latin typeface="Times New Roman"/>
                <a:cs typeface="Times New Roman"/>
              </a:rPr>
              <a:t>mazeretlerin</a:t>
            </a:r>
            <a:r>
              <a:rPr sz="1900" dirty="0">
                <a:solidFill>
                  <a:srgbClr val="FF0000"/>
                </a:solidFill>
                <a:latin typeface="Times New Roman"/>
                <a:cs typeface="Times New Roman"/>
              </a:rPr>
              <a:t> </a:t>
            </a:r>
            <a:r>
              <a:rPr sz="1900" spc="-5" dirty="0">
                <a:solidFill>
                  <a:srgbClr val="FF0000"/>
                </a:solidFill>
                <a:latin typeface="Times New Roman"/>
                <a:cs typeface="Times New Roman"/>
              </a:rPr>
              <a:t>bitiminden</a:t>
            </a:r>
            <a:r>
              <a:rPr sz="1900" dirty="0">
                <a:solidFill>
                  <a:srgbClr val="FF0000"/>
                </a:solidFill>
                <a:latin typeface="Times New Roman"/>
                <a:cs typeface="Times New Roman"/>
              </a:rPr>
              <a:t> </a:t>
            </a:r>
            <a:r>
              <a:rPr sz="1900" spc="-5" dirty="0">
                <a:solidFill>
                  <a:srgbClr val="FF0000"/>
                </a:solidFill>
                <a:latin typeface="Times New Roman"/>
                <a:cs typeface="Times New Roman"/>
              </a:rPr>
              <a:t>sonra </a:t>
            </a:r>
            <a:r>
              <a:rPr sz="1900" spc="-459" dirty="0">
                <a:latin typeface="Times New Roman"/>
                <a:cs typeface="Times New Roman"/>
              </a:rPr>
              <a:t> </a:t>
            </a:r>
            <a:r>
              <a:rPr sz="1900" spc="-10" dirty="0">
                <a:latin typeface="Times New Roman"/>
                <a:cs typeface="Times New Roman"/>
              </a:rPr>
              <a:t>vermek</a:t>
            </a:r>
            <a:r>
              <a:rPr sz="1900" spc="-5" dirty="0">
                <a:latin typeface="Times New Roman"/>
                <a:cs typeface="Times New Roman"/>
              </a:rPr>
              <a:t> istedikleri</a:t>
            </a:r>
            <a:r>
              <a:rPr sz="1900" spc="10" dirty="0">
                <a:latin typeface="Times New Roman"/>
                <a:cs typeface="Times New Roman"/>
              </a:rPr>
              <a:t> </a:t>
            </a:r>
            <a:r>
              <a:rPr sz="1900" spc="-5" dirty="0">
                <a:latin typeface="Times New Roman"/>
                <a:cs typeface="Times New Roman"/>
              </a:rPr>
              <a:t>dersler</a:t>
            </a:r>
            <a:r>
              <a:rPr sz="1900" dirty="0">
                <a:latin typeface="Times New Roman"/>
                <a:cs typeface="Times New Roman"/>
              </a:rPr>
              <a:t> </a:t>
            </a:r>
            <a:r>
              <a:rPr sz="1900" spc="-10" dirty="0">
                <a:latin typeface="Times New Roman"/>
                <a:cs typeface="Times New Roman"/>
              </a:rPr>
              <a:t>ve</a:t>
            </a:r>
            <a:r>
              <a:rPr sz="1900" spc="35" dirty="0">
                <a:latin typeface="Times New Roman"/>
                <a:cs typeface="Times New Roman"/>
              </a:rPr>
              <a:t> </a:t>
            </a:r>
            <a:r>
              <a:rPr sz="1900" spc="-5" dirty="0">
                <a:latin typeface="Times New Roman"/>
                <a:cs typeface="Times New Roman"/>
              </a:rPr>
              <a:t>yürütülen</a:t>
            </a:r>
            <a:r>
              <a:rPr sz="1900" spc="-10" dirty="0">
                <a:latin typeface="Times New Roman"/>
                <a:cs typeface="Times New Roman"/>
              </a:rPr>
              <a:t> </a:t>
            </a:r>
            <a:r>
              <a:rPr sz="1900" spc="-5" dirty="0">
                <a:latin typeface="Times New Roman"/>
                <a:cs typeface="Times New Roman"/>
              </a:rPr>
              <a:t>faaliyetler</a:t>
            </a:r>
            <a:r>
              <a:rPr sz="1900" spc="-10" dirty="0">
                <a:latin typeface="Times New Roman"/>
                <a:cs typeface="Times New Roman"/>
              </a:rPr>
              <a:t> </a:t>
            </a:r>
            <a:r>
              <a:rPr sz="1900" spc="-5" dirty="0">
                <a:latin typeface="Times New Roman"/>
                <a:cs typeface="Times New Roman"/>
              </a:rPr>
              <a:t>için;</a:t>
            </a:r>
            <a:endParaRPr sz="1900" dirty="0">
              <a:latin typeface="Times New Roman"/>
              <a:cs typeface="Times New Roman"/>
            </a:endParaRPr>
          </a:p>
          <a:p>
            <a:pPr marL="12700" marR="328930" indent="340995" algn="just">
              <a:lnSpc>
                <a:spcPct val="99200"/>
              </a:lnSpc>
              <a:spcBef>
                <a:spcPts val="500"/>
              </a:spcBef>
            </a:pPr>
            <a:r>
              <a:rPr sz="1900" spc="-5" dirty="0">
                <a:latin typeface="Times New Roman"/>
                <a:cs typeface="Times New Roman"/>
              </a:rPr>
              <a:t>Yönetim</a:t>
            </a:r>
            <a:r>
              <a:rPr sz="1900" dirty="0">
                <a:latin typeface="Times New Roman"/>
                <a:cs typeface="Times New Roman"/>
              </a:rPr>
              <a:t> </a:t>
            </a:r>
            <a:r>
              <a:rPr sz="1900" spc="-10" dirty="0">
                <a:latin typeface="Times New Roman"/>
                <a:cs typeface="Times New Roman"/>
              </a:rPr>
              <a:t>Kurulu</a:t>
            </a:r>
            <a:r>
              <a:rPr sz="1900" spc="-5" dirty="0">
                <a:latin typeface="Times New Roman"/>
                <a:cs typeface="Times New Roman"/>
              </a:rPr>
              <a:t> </a:t>
            </a:r>
            <a:r>
              <a:rPr sz="1900" spc="-10" dirty="0">
                <a:latin typeface="Times New Roman"/>
                <a:cs typeface="Times New Roman"/>
              </a:rPr>
              <a:t>Kararı</a:t>
            </a:r>
            <a:r>
              <a:rPr sz="1900" spc="-5" dirty="0">
                <a:latin typeface="Times New Roman"/>
                <a:cs typeface="Times New Roman"/>
              </a:rPr>
              <a:t> ile</a:t>
            </a:r>
            <a:r>
              <a:rPr sz="1900" dirty="0">
                <a:latin typeface="Times New Roman"/>
                <a:cs typeface="Times New Roman"/>
              </a:rPr>
              <a:t> haftalık</a:t>
            </a:r>
            <a:r>
              <a:rPr sz="1900" spc="5" dirty="0">
                <a:latin typeface="Times New Roman"/>
                <a:cs typeface="Times New Roman"/>
              </a:rPr>
              <a:t> </a:t>
            </a:r>
            <a:r>
              <a:rPr sz="1900" spc="-5" dirty="0">
                <a:latin typeface="Times New Roman"/>
                <a:cs typeface="Times New Roman"/>
              </a:rPr>
              <a:t>ders</a:t>
            </a:r>
            <a:r>
              <a:rPr sz="1900" dirty="0">
                <a:latin typeface="Times New Roman"/>
                <a:cs typeface="Times New Roman"/>
              </a:rPr>
              <a:t> </a:t>
            </a:r>
            <a:r>
              <a:rPr sz="1900" spc="-5" dirty="0">
                <a:latin typeface="Times New Roman"/>
                <a:cs typeface="Times New Roman"/>
              </a:rPr>
              <a:t>programında</a:t>
            </a:r>
            <a:r>
              <a:rPr sz="1900" dirty="0">
                <a:latin typeface="Times New Roman"/>
                <a:cs typeface="Times New Roman"/>
              </a:rPr>
              <a:t> </a:t>
            </a:r>
            <a:r>
              <a:rPr sz="1900" spc="-10" dirty="0">
                <a:latin typeface="Times New Roman"/>
                <a:cs typeface="Times New Roman"/>
              </a:rPr>
              <a:t>yapacağı</a:t>
            </a:r>
            <a:r>
              <a:rPr sz="1900" spc="-5" dirty="0">
                <a:latin typeface="Times New Roman"/>
                <a:cs typeface="Times New Roman"/>
              </a:rPr>
              <a:t> </a:t>
            </a:r>
            <a:r>
              <a:rPr sz="1900" dirty="0">
                <a:latin typeface="Times New Roman"/>
                <a:cs typeface="Times New Roman"/>
              </a:rPr>
              <a:t>değişiklik </a:t>
            </a:r>
            <a:r>
              <a:rPr sz="1900" spc="5" dirty="0">
                <a:latin typeface="Times New Roman"/>
                <a:cs typeface="Times New Roman"/>
              </a:rPr>
              <a:t> </a:t>
            </a:r>
            <a:r>
              <a:rPr sz="1900" dirty="0">
                <a:latin typeface="Times New Roman"/>
                <a:cs typeface="Times New Roman"/>
              </a:rPr>
              <a:t>neticesinde </a:t>
            </a:r>
            <a:r>
              <a:rPr sz="1900" spc="-5" dirty="0">
                <a:latin typeface="Times New Roman"/>
                <a:cs typeface="Times New Roman"/>
              </a:rPr>
              <a:t>belirlenen tarihteki </a:t>
            </a:r>
            <a:r>
              <a:rPr sz="1900" dirty="0">
                <a:latin typeface="Times New Roman"/>
                <a:cs typeface="Times New Roman"/>
              </a:rPr>
              <a:t>hafta </a:t>
            </a:r>
            <a:r>
              <a:rPr sz="1900" spc="-5" dirty="0">
                <a:latin typeface="Times New Roman"/>
                <a:cs typeface="Times New Roman"/>
              </a:rPr>
              <a:t>esas alınarak 2914 </a:t>
            </a:r>
            <a:r>
              <a:rPr sz="1900" spc="-10" dirty="0">
                <a:latin typeface="Times New Roman"/>
                <a:cs typeface="Times New Roman"/>
              </a:rPr>
              <a:t>sayılı</a:t>
            </a:r>
            <a:r>
              <a:rPr sz="1900" spc="-5" dirty="0">
                <a:latin typeface="Times New Roman"/>
                <a:cs typeface="Times New Roman"/>
              </a:rPr>
              <a:t> Kanunun 11’inci </a:t>
            </a:r>
            <a:r>
              <a:rPr sz="1900" dirty="0">
                <a:latin typeface="Times New Roman"/>
                <a:cs typeface="Times New Roman"/>
              </a:rPr>
              <a:t> </a:t>
            </a:r>
            <a:r>
              <a:rPr sz="1900" spc="-5" dirty="0">
                <a:latin typeface="Times New Roman"/>
                <a:cs typeface="Times New Roman"/>
              </a:rPr>
              <a:t>maddesindeki ek ders ücreti </a:t>
            </a:r>
            <a:r>
              <a:rPr sz="1900" dirty="0">
                <a:latin typeface="Times New Roman"/>
                <a:cs typeface="Times New Roman"/>
              </a:rPr>
              <a:t>ödenebilecek </a:t>
            </a:r>
            <a:r>
              <a:rPr sz="1900" spc="-5" dirty="0">
                <a:solidFill>
                  <a:srgbClr val="FF0000"/>
                </a:solidFill>
                <a:latin typeface="Times New Roman"/>
                <a:cs typeface="Times New Roman"/>
              </a:rPr>
              <a:t>ders saati sınırları</a:t>
            </a:r>
            <a:r>
              <a:rPr sz="1900" dirty="0">
                <a:solidFill>
                  <a:srgbClr val="FF0000"/>
                </a:solidFill>
                <a:latin typeface="Times New Roman"/>
                <a:cs typeface="Times New Roman"/>
              </a:rPr>
              <a:t> içinde </a:t>
            </a:r>
            <a:r>
              <a:rPr sz="1900" spc="-5" dirty="0">
                <a:solidFill>
                  <a:srgbClr val="FF0000"/>
                </a:solidFill>
                <a:latin typeface="Times New Roman"/>
                <a:cs typeface="Times New Roman"/>
              </a:rPr>
              <a:t>kalmak </a:t>
            </a:r>
            <a:r>
              <a:rPr sz="1900" spc="-10" dirty="0">
                <a:latin typeface="Times New Roman"/>
                <a:cs typeface="Times New Roman"/>
              </a:rPr>
              <a:t>ve </a:t>
            </a:r>
            <a:r>
              <a:rPr sz="1900" spc="-5" dirty="0">
                <a:latin typeface="Times New Roman"/>
                <a:cs typeface="Times New Roman"/>
              </a:rPr>
              <a:t> anılan</a:t>
            </a:r>
            <a:r>
              <a:rPr sz="1900" dirty="0">
                <a:latin typeface="Times New Roman"/>
                <a:cs typeface="Times New Roman"/>
              </a:rPr>
              <a:t> </a:t>
            </a:r>
            <a:r>
              <a:rPr sz="1900" spc="-5" dirty="0">
                <a:latin typeface="Times New Roman"/>
                <a:cs typeface="Times New Roman"/>
              </a:rPr>
              <a:t>maddenin</a:t>
            </a:r>
            <a:r>
              <a:rPr sz="1900" dirty="0">
                <a:latin typeface="Times New Roman"/>
                <a:cs typeface="Times New Roman"/>
              </a:rPr>
              <a:t> </a:t>
            </a:r>
            <a:r>
              <a:rPr sz="1900" spc="-10" dirty="0">
                <a:latin typeface="Times New Roman"/>
                <a:cs typeface="Times New Roman"/>
              </a:rPr>
              <a:t>son</a:t>
            </a:r>
            <a:r>
              <a:rPr sz="1900" spc="-5" dirty="0">
                <a:latin typeface="Times New Roman"/>
                <a:cs typeface="Times New Roman"/>
              </a:rPr>
              <a:t> fıkrası</a:t>
            </a:r>
            <a:r>
              <a:rPr sz="1900" dirty="0">
                <a:latin typeface="Times New Roman"/>
                <a:cs typeface="Times New Roman"/>
              </a:rPr>
              <a:t> </a:t>
            </a:r>
            <a:r>
              <a:rPr sz="1900" spc="-5" dirty="0">
                <a:latin typeface="Times New Roman"/>
                <a:cs typeface="Times New Roman"/>
              </a:rPr>
              <a:t>hükmüne</a:t>
            </a:r>
            <a:r>
              <a:rPr sz="1900" dirty="0">
                <a:latin typeface="Times New Roman"/>
                <a:cs typeface="Times New Roman"/>
              </a:rPr>
              <a:t> </a:t>
            </a:r>
            <a:r>
              <a:rPr sz="1900" spc="-10" dirty="0">
                <a:latin typeface="Times New Roman"/>
                <a:cs typeface="Times New Roman"/>
              </a:rPr>
              <a:t>göre</a:t>
            </a:r>
            <a:r>
              <a:rPr sz="1900" spc="-5" dirty="0">
                <a:latin typeface="Times New Roman"/>
                <a:cs typeface="Times New Roman"/>
              </a:rPr>
              <a:t> herhangi</a:t>
            </a:r>
            <a:r>
              <a:rPr sz="1900" dirty="0">
                <a:latin typeface="Times New Roman"/>
                <a:cs typeface="Times New Roman"/>
              </a:rPr>
              <a:t> bir</a:t>
            </a:r>
            <a:r>
              <a:rPr sz="1900" spc="5" dirty="0">
                <a:latin typeface="Times New Roman"/>
                <a:cs typeface="Times New Roman"/>
              </a:rPr>
              <a:t> </a:t>
            </a:r>
            <a:r>
              <a:rPr sz="1900" dirty="0">
                <a:latin typeface="Times New Roman"/>
                <a:cs typeface="Times New Roman"/>
              </a:rPr>
              <a:t>fazla</a:t>
            </a:r>
            <a:r>
              <a:rPr sz="1900" spc="5" dirty="0">
                <a:latin typeface="Times New Roman"/>
                <a:cs typeface="Times New Roman"/>
              </a:rPr>
              <a:t> </a:t>
            </a:r>
            <a:r>
              <a:rPr sz="1900" spc="-10" dirty="0">
                <a:latin typeface="Times New Roman"/>
                <a:cs typeface="Times New Roman"/>
              </a:rPr>
              <a:t>ödemeye</a:t>
            </a:r>
            <a:r>
              <a:rPr sz="1900" spc="455" dirty="0">
                <a:latin typeface="Times New Roman"/>
                <a:cs typeface="Times New Roman"/>
              </a:rPr>
              <a:t> </a:t>
            </a:r>
            <a:r>
              <a:rPr sz="1900" spc="-15" dirty="0">
                <a:latin typeface="Times New Roman"/>
                <a:cs typeface="Times New Roman"/>
              </a:rPr>
              <a:t>yol </a:t>
            </a:r>
            <a:r>
              <a:rPr sz="1900" spc="-10" dirty="0">
                <a:latin typeface="Times New Roman"/>
                <a:cs typeface="Times New Roman"/>
              </a:rPr>
              <a:t> </a:t>
            </a:r>
            <a:r>
              <a:rPr sz="1900" spc="-5" dirty="0">
                <a:latin typeface="Times New Roman"/>
                <a:cs typeface="Times New Roman"/>
              </a:rPr>
              <a:t>açmamak</a:t>
            </a:r>
            <a:r>
              <a:rPr sz="1900" spc="15" dirty="0">
                <a:latin typeface="Times New Roman"/>
                <a:cs typeface="Times New Roman"/>
              </a:rPr>
              <a:t> </a:t>
            </a:r>
            <a:r>
              <a:rPr sz="1900" dirty="0">
                <a:latin typeface="Times New Roman"/>
                <a:cs typeface="Times New Roman"/>
              </a:rPr>
              <a:t>üzere</a:t>
            </a:r>
            <a:r>
              <a:rPr sz="1900" spc="5" dirty="0">
                <a:latin typeface="Times New Roman"/>
                <a:cs typeface="Times New Roman"/>
              </a:rPr>
              <a:t> </a:t>
            </a:r>
            <a:r>
              <a:rPr sz="1900" spc="-5" dirty="0">
                <a:latin typeface="Times New Roman"/>
                <a:cs typeface="Times New Roman"/>
              </a:rPr>
              <a:t>ek ders</a:t>
            </a:r>
            <a:r>
              <a:rPr sz="1900" spc="5" dirty="0">
                <a:latin typeface="Times New Roman"/>
                <a:cs typeface="Times New Roman"/>
              </a:rPr>
              <a:t> </a:t>
            </a:r>
            <a:r>
              <a:rPr sz="1900" spc="-5" dirty="0">
                <a:latin typeface="Times New Roman"/>
                <a:cs typeface="Times New Roman"/>
              </a:rPr>
              <a:t>ücreti</a:t>
            </a:r>
            <a:r>
              <a:rPr sz="1900" spc="15" dirty="0">
                <a:latin typeface="Times New Roman"/>
                <a:cs typeface="Times New Roman"/>
              </a:rPr>
              <a:t> </a:t>
            </a:r>
            <a:r>
              <a:rPr sz="1900" spc="-5" dirty="0">
                <a:latin typeface="Times New Roman"/>
                <a:cs typeface="Times New Roman"/>
              </a:rPr>
              <a:t>ödenir.</a:t>
            </a:r>
            <a:endParaRPr sz="1900" dirty="0">
              <a:latin typeface="Times New Roman"/>
              <a:cs typeface="Times New Roman"/>
            </a:endParaRPr>
          </a:p>
          <a:p>
            <a:pPr marL="12700" marR="327660" indent="340995" algn="just">
              <a:lnSpc>
                <a:spcPct val="99300"/>
              </a:lnSpc>
              <a:spcBef>
                <a:spcPts val="525"/>
              </a:spcBef>
            </a:pPr>
            <a:r>
              <a:rPr sz="1900" dirty="0">
                <a:latin typeface="Times New Roman"/>
                <a:cs typeface="Times New Roman"/>
              </a:rPr>
              <a:t>Boş</a:t>
            </a:r>
            <a:r>
              <a:rPr sz="1900" spc="5" dirty="0">
                <a:latin typeface="Times New Roman"/>
                <a:cs typeface="Times New Roman"/>
              </a:rPr>
              <a:t> </a:t>
            </a:r>
            <a:r>
              <a:rPr sz="1900" spc="-5" dirty="0">
                <a:latin typeface="Times New Roman"/>
                <a:cs typeface="Times New Roman"/>
              </a:rPr>
              <a:t>geçen</a:t>
            </a:r>
            <a:r>
              <a:rPr sz="1900" dirty="0">
                <a:latin typeface="Times New Roman"/>
                <a:cs typeface="Times New Roman"/>
              </a:rPr>
              <a:t> </a:t>
            </a:r>
            <a:r>
              <a:rPr sz="1900" spc="-5" dirty="0">
                <a:latin typeface="Times New Roman"/>
                <a:cs typeface="Times New Roman"/>
              </a:rPr>
              <a:t>derslerin,</a:t>
            </a:r>
            <a:r>
              <a:rPr sz="1900" dirty="0">
                <a:latin typeface="Times New Roman"/>
                <a:cs typeface="Times New Roman"/>
              </a:rPr>
              <a:t> </a:t>
            </a:r>
            <a:r>
              <a:rPr sz="1900" spc="-10" dirty="0">
                <a:latin typeface="Times New Roman"/>
                <a:cs typeface="Times New Roman"/>
              </a:rPr>
              <a:t>müfredat</a:t>
            </a:r>
            <a:r>
              <a:rPr sz="1900" spc="-5" dirty="0">
                <a:latin typeface="Times New Roman"/>
                <a:cs typeface="Times New Roman"/>
              </a:rPr>
              <a:t> programında</a:t>
            </a:r>
            <a:r>
              <a:rPr sz="1900" dirty="0">
                <a:latin typeface="Times New Roman"/>
                <a:cs typeface="Times New Roman"/>
              </a:rPr>
              <a:t> </a:t>
            </a:r>
            <a:r>
              <a:rPr sz="1900" spc="-5" dirty="0">
                <a:latin typeface="Times New Roman"/>
                <a:cs typeface="Times New Roman"/>
              </a:rPr>
              <a:t>değişiklik</a:t>
            </a:r>
            <a:r>
              <a:rPr sz="1900" dirty="0">
                <a:latin typeface="Times New Roman"/>
                <a:cs typeface="Times New Roman"/>
              </a:rPr>
              <a:t> </a:t>
            </a:r>
            <a:r>
              <a:rPr sz="1900" spc="-10" dirty="0">
                <a:latin typeface="Times New Roman"/>
                <a:cs typeface="Times New Roman"/>
              </a:rPr>
              <a:t>yapılmaksızın</a:t>
            </a:r>
            <a:r>
              <a:rPr sz="1900" spc="-5" dirty="0">
                <a:latin typeface="Times New Roman"/>
                <a:cs typeface="Times New Roman"/>
              </a:rPr>
              <a:t> </a:t>
            </a:r>
            <a:r>
              <a:rPr sz="1900" dirty="0">
                <a:latin typeface="Times New Roman"/>
                <a:cs typeface="Times New Roman"/>
              </a:rPr>
              <a:t>ilgili </a:t>
            </a:r>
            <a:r>
              <a:rPr sz="1900" spc="5" dirty="0">
                <a:latin typeface="Times New Roman"/>
                <a:cs typeface="Times New Roman"/>
              </a:rPr>
              <a:t> </a:t>
            </a:r>
            <a:r>
              <a:rPr sz="1900" spc="-5" dirty="0">
                <a:latin typeface="Times New Roman"/>
                <a:cs typeface="Times New Roman"/>
              </a:rPr>
              <a:t>öğretim</a:t>
            </a:r>
            <a:r>
              <a:rPr sz="1900" dirty="0">
                <a:latin typeface="Times New Roman"/>
                <a:cs typeface="Times New Roman"/>
              </a:rPr>
              <a:t> </a:t>
            </a:r>
            <a:r>
              <a:rPr sz="1900" spc="-5" dirty="0">
                <a:latin typeface="Times New Roman"/>
                <a:cs typeface="Times New Roman"/>
              </a:rPr>
              <a:t>elemanı</a:t>
            </a:r>
            <a:r>
              <a:rPr sz="1900" dirty="0">
                <a:latin typeface="Times New Roman"/>
                <a:cs typeface="Times New Roman"/>
              </a:rPr>
              <a:t> </a:t>
            </a:r>
            <a:r>
              <a:rPr sz="1900" spc="-10" dirty="0">
                <a:latin typeface="Times New Roman"/>
                <a:cs typeface="Times New Roman"/>
              </a:rPr>
              <a:t>yerine</a:t>
            </a:r>
            <a:r>
              <a:rPr sz="1900" spc="-5" dirty="0">
                <a:latin typeface="Times New Roman"/>
                <a:cs typeface="Times New Roman"/>
              </a:rPr>
              <a:t> </a:t>
            </a:r>
            <a:r>
              <a:rPr sz="1900" dirty="0">
                <a:latin typeface="Times New Roman"/>
                <a:cs typeface="Times New Roman"/>
              </a:rPr>
              <a:t>bir</a:t>
            </a:r>
            <a:r>
              <a:rPr sz="1900" spc="5" dirty="0">
                <a:latin typeface="Times New Roman"/>
                <a:cs typeface="Times New Roman"/>
              </a:rPr>
              <a:t> </a:t>
            </a:r>
            <a:r>
              <a:rPr sz="1900" spc="-5" dirty="0">
                <a:latin typeface="Times New Roman"/>
                <a:cs typeface="Times New Roman"/>
              </a:rPr>
              <a:t>başka</a:t>
            </a:r>
            <a:r>
              <a:rPr sz="1900" dirty="0">
                <a:latin typeface="Times New Roman"/>
                <a:cs typeface="Times New Roman"/>
              </a:rPr>
              <a:t> </a:t>
            </a:r>
            <a:r>
              <a:rPr sz="1900" spc="-5" dirty="0">
                <a:latin typeface="Times New Roman"/>
                <a:cs typeface="Times New Roman"/>
              </a:rPr>
              <a:t>öğretim</a:t>
            </a:r>
            <a:r>
              <a:rPr sz="1900" dirty="0">
                <a:latin typeface="Times New Roman"/>
                <a:cs typeface="Times New Roman"/>
              </a:rPr>
              <a:t> </a:t>
            </a:r>
            <a:r>
              <a:rPr sz="1900" spc="-5" dirty="0">
                <a:latin typeface="Times New Roman"/>
                <a:cs typeface="Times New Roman"/>
              </a:rPr>
              <a:t>elemanı</a:t>
            </a:r>
            <a:r>
              <a:rPr sz="1900" dirty="0">
                <a:latin typeface="Times New Roman"/>
                <a:cs typeface="Times New Roman"/>
              </a:rPr>
              <a:t> </a:t>
            </a:r>
            <a:r>
              <a:rPr sz="1900" spc="-5" dirty="0">
                <a:latin typeface="Times New Roman"/>
                <a:cs typeface="Times New Roman"/>
              </a:rPr>
              <a:t>tarafından</a:t>
            </a:r>
            <a:r>
              <a:rPr sz="1900" dirty="0">
                <a:latin typeface="Times New Roman"/>
                <a:cs typeface="Times New Roman"/>
              </a:rPr>
              <a:t> telafi</a:t>
            </a:r>
            <a:r>
              <a:rPr sz="1900" spc="475" dirty="0">
                <a:latin typeface="Times New Roman"/>
                <a:cs typeface="Times New Roman"/>
              </a:rPr>
              <a:t> </a:t>
            </a:r>
            <a:r>
              <a:rPr sz="1900" spc="-5" dirty="0">
                <a:latin typeface="Times New Roman"/>
                <a:cs typeface="Times New Roman"/>
              </a:rPr>
              <a:t>edilmesi </a:t>
            </a:r>
            <a:r>
              <a:rPr sz="1900" dirty="0">
                <a:latin typeface="Times New Roman"/>
                <a:cs typeface="Times New Roman"/>
              </a:rPr>
              <a:t> halinde, </a:t>
            </a:r>
            <a:r>
              <a:rPr sz="1900" spc="-5" dirty="0">
                <a:latin typeface="Times New Roman"/>
                <a:cs typeface="Times New Roman"/>
              </a:rPr>
              <a:t>ek ders ücreti </a:t>
            </a:r>
            <a:r>
              <a:rPr sz="1900" dirty="0">
                <a:latin typeface="Times New Roman"/>
                <a:cs typeface="Times New Roman"/>
              </a:rPr>
              <a:t>bu </a:t>
            </a:r>
            <a:r>
              <a:rPr sz="1900" spc="-10" dirty="0">
                <a:latin typeface="Times New Roman"/>
                <a:cs typeface="Times New Roman"/>
              </a:rPr>
              <a:t>dersleri </a:t>
            </a:r>
            <a:r>
              <a:rPr sz="1900" dirty="0">
                <a:solidFill>
                  <a:srgbClr val="FF0000"/>
                </a:solidFill>
                <a:latin typeface="Times New Roman"/>
                <a:cs typeface="Times New Roman"/>
              </a:rPr>
              <a:t>fiilen </a:t>
            </a:r>
            <a:r>
              <a:rPr sz="1900" spc="-10" dirty="0">
                <a:solidFill>
                  <a:srgbClr val="FF0000"/>
                </a:solidFill>
                <a:latin typeface="Times New Roman"/>
                <a:cs typeface="Times New Roman"/>
              </a:rPr>
              <a:t>ve </a:t>
            </a:r>
            <a:r>
              <a:rPr sz="1900" spc="-5" dirty="0">
                <a:solidFill>
                  <a:srgbClr val="FF0000"/>
                </a:solidFill>
                <a:latin typeface="Times New Roman"/>
                <a:cs typeface="Times New Roman"/>
              </a:rPr>
              <a:t>bizzat </a:t>
            </a:r>
            <a:r>
              <a:rPr sz="1900" spc="-10" dirty="0">
                <a:solidFill>
                  <a:srgbClr val="FF0000"/>
                </a:solidFill>
                <a:latin typeface="Times New Roman"/>
                <a:cs typeface="Times New Roman"/>
              </a:rPr>
              <a:t>veren </a:t>
            </a:r>
            <a:r>
              <a:rPr sz="1900" spc="-5" dirty="0">
                <a:solidFill>
                  <a:srgbClr val="FF0000"/>
                </a:solidFill>
                <a:latin typeface="Times New Roman"/>
                <a:cs typeface="Times New Roman"/>
              </a:rPr>
              <a:t>öğretim elemanına </a:t>
            </a:r>
            <a:r>
              <a:rPr sz="1900" spc="-5" dirty="0">
                <a:latin typeface="Times New Roman"/>
                <a:cs typeface="Times New Roman"/>
              </a:rPr>
              <a:t>2914 </a:t>
            </a:r>
            <a:r>
              <a:rPr sz="1900" dirty="0">
                <a:latin typeface="Times New Roman"/>
                <a:cs typeface="Times New Roman"/>
              </a:rPr>
              <a:t> </a:t>
            </a:r>
            <a:r>
              <a:rPr sz="1900" spc="-5" dirty="0">
                <a:latin typeface="Times New Roman"/>
                <a:cs typeface="Times New Roman"/>
              </a:rPr>
              <a:t>sayılı</a:t>
            </a:r>
            <a:r>
              <a:rPr sz="1900" dirty="0">
                <a:latin typeface="Times New Roman"/>
                <a:cs typeface="Times New Roman"/>
              </a:rPr>
              <a:t> </a:t>
            </a:r>
            <a:r>
              <a:rPr sz="1900" spc="-5" dirty="0">
                <a:latin typeface="Times New Roman"/>
                <a:cs typeface="Times New Roman"/>
              </a:rPr>
              <a:t>Kanunun</a:t>
            </a:r>
            <a:r>
              <a:rPr sz="1900" dirty="0">
                <a:latin typeface="Times New Roman"/>
                <a:cs typeface="Times New Roman"/>
              </a:rPr>
              <a:t> </a:t>
            </a:r>
            <a:r>
              <a:rPr sz="1900" spc="-5" dirty="0">
                <a:latin typeface="Times New Roman"/>
                <a:cs typeface="Times New Roman"/>
              </a:rPr>
              <a:t>11’inci</a:t>
            </a:r>
            <a:r>
              <a:rPr sz="1900" dirty="0">
                <a:latin typeface="Times New Roman"/>
                <a:cs typeface="Times New Roman"/>
              </a:rPr>
              <a:t> </a:t>
            </a:r>
            <a:r>
              <a:rPr sz="1900" spc="-5" dirty="0">
                <a:latin typeface="Times New Roman"/>
                <a:cs typeface="Times New Roman"/>
              </a:rPr>
              <a:t>maddesindeki</a:t>
            </a:r>
            <a:r>
              <a:rPr sz="1900" dirty="0">
                <a:latin typeface="Times New Roman"/>
                <a:cs typeface="Times New Roman"/>
              </a:rPr>
              <a:t> </a:t>
            </a:r>
            <a:r>
              <a:rPr sz="1900" spc="-5" dirty="0">
                <a:latin typeface="Times New Roman"/>
                <a:cs typeface="Times New Roman"/>
              </a:rPr>
              <a:t>ek</a:t>
            </a:r>
            <a:r>
              <a:rPr sz="1900" dirty="0">
                <a:latin typeface="Times New Roman"/>
                <a:cs typeface="Times New Roman"/>
              </a:rPr>
              <a:t> </a:t>
            </a:r>
            <a:r>
              <a:rPr sz="1900" spc="-5" dirty="0">
                <a:latin typeface="Times New Roman"/>
                <a:cs typeface="Times New Roman"/>
              </a:rPr>
              <a:t>ders</a:t>
            </a:r>
            <a:r>
              <a:rPr sz="1900" dirty="0">
                <a:latin typeface="Times New Roman"/>
                <a:cs typeface="Times New Roman"/>
              </a:rPr>
              <a:t> </a:t>
            </a:r>
            <a:r>
              <a:rPr sz="1900" spc="-5" dirty="0">
                <a:latin typeface="Times New Roman"/>
                <a:cs typeface="Times New Roman"/>
              </a:rPr>
              <a:t>ücreti</a:t>
            </a:r>
            <a:r>
              <a:rPr sz="1900" dirty="0">
                <a:latin typeface="Times New Roman"/>
                <a:cs typeface="Times New Roman"/>
              </a:rPr>
              <a:t> </a:t>
            </a:r>
            <a:r>
              <a:rPr sz="1900" spc="-5" dirty="0">
                <a:latin typeface="Times New Roman"/>
                <a:cs typeface="Times New Roman"/>
              </a:rPr>
              <a:t>ödenebilecek</a:t>
            </a:r>
            <a:r>
              <a:rPr sz="1900" spc="465" dirty="0">
                <a:latin typeface="Times New Roman"/>
                <a:cs typeface="Times New Roman"/>
              </a:rPr>
              <a:t> </a:t>
            </a:r>
            <a:r>
              <a:rPr sz="1900" spc="-5" dirty="0">
                <a:latin typeface="Times New Roman"/>
                <a:cs typeface="Times New Roman"/>
              </a:rPr>
              <a:t>ders</a:t>
            </a:r>
            <a:r>
              <a:rPr sz="1900" spc="465" dirty="0">
                <a:latin typeface="Times New Roman"/>
                <a:cs typeface="Times New Roman"/>
              </a:rPr>
              <a:t> </a:t>
            </a:r>
            <a:r>
              <a:rPr sz="1900" dirty="0">
                <a:latin typeface="Times New Roman"/>
                <a:cs typeface="Times New Roman"/>
              </a:rPr>
              <a:t>saati </a:t>
            </a:r>
            <a:r>
              <a:rPr sz="1900" spc="5" dirty="0">
                <a:latin typeface="Times New Roman"/>
                <a:cs typeface="Times New Roman"/>
              </a:rPr>
              <a:t> </a:t>
            </a:r>
            <a:r>
              <a:rPr sz="1900" spc="-5" dirty="0">
                <a:latin typeface="Times New Roman"/>
                <a:cs typeface="Times New Roman"/>
              </a:rPr>
              <a:t>sınırları</a:t>
            </a:r>
            <a:r>
              <a:rPr sz="1900" dirty="0">
                <a:latin typeface="Times New Roman"/>
                <a:cs typeface="Times New Roman"/>
              </a:rPr>
              <a:t> içinde</a:t>
            </a:r>
            <a:r>
              <a:rPr sz="1900" spc="-5" dirty="0">
                <a:latin typeface="Times New Roman"/>
                <a:cs typeface="Times New Roman"/>
              </a:rPr>
              <a:t> </a:t>
            </a:r>
            <a:r>
              <a:rPr sz="1900" spc="-10" dirty="0">
                <a:latin typeface="Times New Roman"/>
                <a:cs typeface="Times New Roman"/>
              </a:rPr>
              <a:t>kalmak</a:t>
            </a:r>
            <a:r>
              <a:rPr sz="1900" spc="20" dirty="0">
                <a:latin typeface="Times New Roman"/>
                <a:cs typeface="Times New Roman"/>
              </a:rPr>
              <a:t> </a:t>
            </a:r>
            <a:r>
              <a:rPr sz="1900" spc="-5" dirty="0">
                <a:latin typeface="Times New Roman"/>
                <a:cs typeface="Times New Roman"/>
              </a:rPr>
              <a:t>kaydıyla</a:t>
            </a:r>
            <a:r>
              <a:rPr sz="1900" spc="-15" dirty="0">
                <a:latin typeface="Times New Roman"/>
                <a:cs typeface="Times New Roman"/>
              </a:rPr>
              <a:t> </a:t>
            </a:r>
            <a:r>
              <a:rPr sz="1900" spc="-5" dirty="0">
                <a:latin typeface="Times New Roman"/>
                <a:cs typeface="Times New Roman"/>
              </a:rPr>
              <a:t>ödenir.</a:t>
            </a:r>
            <a:endParaRPr sz="1900" dirty="0">
              <a:latin typeface="Times New Roman"/>
              <a:cs typeface="Times New Roman"/>
            </a:endParaRPr>
          </a:p>
          <a:p>
            <a:pPr marL="12700" marR="5080" indent="340995" algn="just">
              <a:lnSpc>
                <a:spcPct val="100000"/>
              </a:lnSpc>
              <a:spcBef>
                <a:spcPts val="480"/>
              </a:spcBef>
            </a:pPr>
            <a:r>
              <a:rPr sz="1900" spc="-5" dirty="0">
                <a:latin typeface="Times New Roman"/>
                <a:cs typeface="Times New Roman"/>
              </a:rPr>
              <a:t>Telafi olarak yapılacak derslerin </a:t>
            </a:r>
            <a:r>
              <a:rPr sz="1900" dirty="0">
                <a:latin typeface="Times New Roman"/>
                <a:cs typeface="Times New Roman"/>
              </a:rPr>
              <a:t>hafta </a:t>
            </a:r>
            <a:r>
              <a:rPr sz="1900" spc="-5" dirty="0">
                <a:latin typeface="Times New Roman"/>
                <a:cs typeface="Times New Roman"/>
              </a:rPr>
              <a:t>içi </a:t>
            </a:r>
            <a:r>
              <a:rPr sz="1900" spc="-10" dirty="0">
                <a:latin typeface="Times New Roman"/>
                <a:cs typeface="Times New Roman"/>
              </a:rPr>
              <a:t>17.00’ </a:t>
            </a:r>
            <a:r>
              <a:rPr sz="1900" spc="-5" dirty="0">
                <a:latin typeface="Times New Roman"/>
                <a:cs typeface="Times New Roman"/>
              </a:rPr>
              <a:t>den sonra </a:t>
            </a:r>
            <a:r>
              <a:rPr sz="1900" spc="-10" dirty="0">
                <a:latin typeface="Times New Roman"/>
                <a:cs typeface="Times New Roman"/>
              </a:rPr>
              <a:t>ve </a:t>
            </a:r>
            <a:r>
              <a:rPr sz="1900" dirty="0">
                <a:latin typeface="Times New Roman"/>
                <a:cs typeface="Times New Roman"/>
              </a:rPr>
              <a:t>hafta </a:t>
            </a:r>
            <a:r>
              <a:rPr sz="1900" spc="-10" dirty="0">
                <a:latin typeface="Times New Roman"/>
                <a:cs typeface="Times New Roman"/>
              </a:rPr>
              <a:t>sonu yapılması </a:t>
            </a:r>
            <a:r>
              <a:rPr sz="1900" spc="-5" dirty="0">
                <a:latin typeface="Times New Roman"/>
                <a:cs typeface="Times New Roman"/>
              </a:rPr>
              <a:t> </a:t>
            </a:r>
            <a:r>
              <a:rPr sz="1900" dirty="0">
                <a:latin typeface="Times New Roman"/>
                <a:cs typeface="Times New Roman"/>
              </a:rPr>
              <a:t>halinde</a:t>
            </a:r>
            <a:r>
              <a:rPr sz="1900" spc="-40" dirty="0">
                <a:latin typeface="Times New Roman"/>
                <a:cs typeface="Times New Roman"/>
              </a:rPr>
              <a:t> </a:t>
            </a:r>
            <a:r>
              <a:rPr sz="1900" spc="-5" dirty="0">
                <a:latin typeface="Times New Roman"/>
                <a:cs typeface="Times New Roman"/>
              </a:rPr>
              <a:t>%</a:t>
            </a:r>
            <a:r>
              <a:rPr sz="1900" spc="-15" dirty="0">
                <a:latin typeface="Times New Roman"/>
                <a:cs typeface="Times New Roman"/>
              </a:rPr>
              <a:t> </a:t>
            </a:r>
            <a:r>
              <a:rPr sz="1900" dirty="0">
                <a:latin typeface="Times New Roman"/>
                <a:cs typeface="Times New Roman"/>
              </a:rPr>
              <a:t>60</a:t>
            </a:r>
            <a:r>
              <a:rPr sz="1900" spc="-10" dirty="0">
                <a:latin typeface="Times New Roman"/>
                <a:cs typeface="Times New Roman"/>
              </a:rPr>
              <a:t> </a:t>
            </a:r>
            <a:r>
              <a:rPr sz="1900" spc="-5" dirty="0">
                <a:latin typeface="Times New Roman"/>
                <a:cs typeface="Times New Roman"/>
              </a:rPr>
              <a:t>zamlı</a:t>
            </a:r>
            <a:r>
              <a:rPr sz="1900" spc="5" dirty="0">
                <a:latin typeface="Times New Roman"/>
                <a:cs typeface="Times New Roman"/>
              </a:rPr>
              <a:t> </a:t>
            </a:r>
            <a:r>
              <a:rPr sz="1900" spc="-5" dirty="0">
                <a:latin typeface="Times New Roman"/>
                <a:cs typeface="Times New Roman"/>
              </a:rPr>
              <a:t>ek</a:t>
            </a:r>
            <a:r>
              <a:rPr sz="1900" spc="-30" dirty="0">
                <a:latin typeface="Times New Roman"/>
                <a:cs typeface="Times New Roman"/>
              </a:rPr>
              <a:t> </a:t>
            </a:r>
            <a:r>
              <a:rPr sz="1900" spc="-5" dirty="0">
                <a:latin typeface="Times New Roman"/>
                <a:cs typeface="Times New Roman"/>
              </a:rPr>
              <a:t>ders</a:t>
            </a:r>
            <a:r>
              <a:rPr sz="1900" spc="-10" dirty="0">
                <a:latin typeface="Times New Roman"/>
                <a:cs typeface="Times New Roman"/>
              </a:rPr>
              <a:t> </a:t>
            </a:r>
            <a:r>
              <a:rPr sz="1900" dirty="0">
                <a:latin typeface="Times New Roman"/>
                <a:cs typeface="Times New Roman"/>
              </a:rPr>
              <a:t>ücreti</a:t>
            </a:r>
            <a:r>
              <a:rPr sz="1900" spc="-15" dirty="0">
                <a:latin typeface="Times New Roman"/>
                <a:cs typeface="Times New Roman"/>
              </a:rPr>
              <a:t> </a:t>
            </a:r>
            <a:r>
              <a:rPr sz="1900" spc="-5" dirty="0">
                <a:latin typeface="Times New Roman"/>
                <a:cs typeface="Times New Roman"/>
              </a:rPr>
              <a:t>ödenmez.</a:t>
            </a:r>
            <a:endParaRPr sz="1900" dirty="0">
              <a:latin typeface="Times New Roman"/>
              <a:cs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p:cNvPicPr/>
          <p:nvPr/>
        </p:nvPicPr>
        <p:blipFill>
          <a:blip r:embed="rId2"/>
          <a:srcRect l="1546" t="24284" r="3480" b="18698"/>
          <a:stretch>
            <a:fillRect/>
          </a:stretch>
        </p:blipFill>
        <p:spPr bwMode="auto">
          <a:xfrm>
            <a:off x="142844" y="260648"/>
            <a:ext cx="9001156" cy="4857784"/>
          </a:xfrm>
          <a:prstGeom prst="rect">
            <a:avLst/>
          </a:prstGeom>
          <a:noFill/>
          <a:ln w="9525">
            <a:noFill/>
            <a:miter lim="800000"/>
            <a:headEnd/>
            <a:tailEnd/>
          </a:ln>
        </p:spPr>
      </p:pic>
      <p:sp>
        <p:nvSpPr>
          <p:cNvPr id="6" name="object 5"/>
          <p:cNvSpPr txBox="1"/>
          <p:nvPr/>
        </p:nvSpPr>
        <p:spPr>
          <a:xfrm>
            <a:off x="323528" y="5301208"/>
            <a:ext cx="8712968" cy="1242648"/>
          </a:xfrm>
          <a:prstGeom prst="rect">
            <a:avLst/>
          </a:prstGeom>
        </p:spPr>
        <p:txBody>
          <a:bodyPr vert="horz" wrap="square" lIns="0" tIns="11430" rIns="0" bIns="0" rtlCol="0">
            <a:spAutoFit/>
          </a:bodyPr>
          <a:lstStyle/>
          <a:p>
            <a:pPr marL="353695" indent="-341630" algn="just">
              <a:lnSpc>
                <a:spcPct val="100000"/>
              </a:lnSpc>
              <a:spcBef>
                <a:spcPts val="90"/>
              </a:spcBef>
              <a:buClr>
                <a:srgbClr val="CC9900"/>
              </a:buClr>
              <a:buSzPct val="65000"/>
              <a:buFont typeface="Wingdings"/>
              <a:buChar char=""/>
              <a:tabLst>
                <a:tab pos="353695" algn="l"/>
                <a:tab pos="354330" algn="l"/>
                <a:tab pos="2545715" algn="l"/>
                <a:tab pos="3491229" algn="l"/>
                <a:tab pos="4954905" algn="l"/>
                <a:tab pos="5366385" algn="l"/>
              </a:tabLst>
            </a:pPr>
            <a:r>
              <a:rPr lang="tr-TR" sz="2000" spc="-15" dirty="0" smtClean="0">
                <a:latin typeface="Times New Roman"/>
                <a:cs typeface="Times New Roman"/>
              </a:rPr>
              <a:t>HAFTALIK DERS YÜKÜ HESAPLANIRKEN DİĞER BİRİMLERDE VERİLEN DERSLER DE MUTLAKA KONTROL EDİLMELİDİR. TÜM BİRİMLERİN DERS YÜKÜ 20 SAATİ AŞMAYACAK. SADECE KENDİ BİRİMİNİZ OLARAK DÜŞÜNMEYİN.</a:t>
            </a:r>
            <a:endParaRPr sz="2000" dirty="0">
              <a:latin typeface="Times New Roman"/>
              <a:cs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3833" y="719150"/>
            <a:ext cx="2603500" cy="454025"/>
          </a:xfrm>
          <a:prstGeom prst="rect">
            <a:avLst/>
          </a:prstGeom>
        </p:spPr>
        <p:txBody>
          <a:bodyPr vert="horz" wrap="square" lIns="0" tIns="13970" rIns="0" bIns="0" rtlCol="0">
            <a:spAutoFit/>
          </a:bodyPr>
          <a:lstStyle/>
          <a:p>
            <a:pPr marL="12700">
              <a:lnSpc>
                <a:spcPct val="100000"/>
              </a:lnSpc>
              <a:spcBef>
                <a:spcPts val="110"/>
              </a:spcBef>
            </a:pPr>
            <a:r>
              <a:rPr spc="-5" dirty="0"/>
              <a:t>SINAV</a:t>
            </a:r>
            <a:r>
              <a:rPr spc="-70" dirty="0"/>
              <a:t> </a:t>
            </a:r>
            <a:r>
              <a:rPr spc="-5" dirty="0"/>
              <a:t>ÜCRETİ</a:t>
            </a:r>
          </a:p>
        </p:txBody>
      </p:sp>
      <p:sp>
        <p:nvSpPr>
          <p:cNvPr id="3" name="object 3"/>
          <p:cNvSpPr txBox="1"/>
          <p:nvPr/>
        </p:nvSpPr>
        <p:spPr>
          <a:xfrm>
            <a:off x="539292" y="1188847"/>
            <a:ext cx="8073390" cy="1542089"/>
          </a:xfrm>
          <a:prstGeom prst="rect">
            <a:avLst/>
          </a:prstGeom>
        </p:spPr>
        <p:txBody>
          <a:bodyPr vert="horz" wrap="square" lIns="0" tIns="13335" rIns="0" bIns="0" rtlCol="0">
            <a:spAutoFit/>
          </a:bodyPr>
          <a:lstStyle/>
          <a:p>
            <a:pPr marL="12700" marR="6985" indent="362585" algn="just">
              <a:lnSpc>
                <a:spcPct val="100099"/>
              </a:lnSpc>
              <a:spcBef>
                <a:spcPts val="105"/>
              </a:spcBef>
            </a:pPr>
            <a:r>
              <a:rPr sz="1600" spc="-10" dirty="0">
                <a:latin typeface="Times New Roman"/>
                <a:cs typeface="Times New Roman"/>
              </a:rPr>
              <a:t>Dersi </a:t>
            </a:r>
            <a:r>
              <a:rPr sz="1600" spc="-5" dirty="0">
                <a:latin typeface="Times New Roman"/>
                <a:cs typeface="Times New Roman"/>
              </a:rPr>
              <a:t>veren öğretim </a:t>
            </a:r>
            <a:r>
              <a:rPr sz="1600" dirty="0">
                <a:latin typeface="Times New Roman"/>
                <a:cs typeface="Times New Roman"/>
              </a:rPr>
              <a:t>elemanına, </a:t>
            </a:r>
            <a:r>
              <a:rPr sz="1600" spc="-5" dirty="0">
                <a:latin typeface="Times New Roman"/>
                <a:cs typeface="Times New Roman"/>
              </a:rPr>
              <a:t>her </a:t>
            </a:r>
            <a:r>
              <a:rPr sz="1600" spc="-10" dirty="0">
                <a:latin typeface="Times New Roman"/>
                <a:cs typeface="Times New Roman"/>
              </a:rPr>
              <a:t>ders </a:t>
            </a:r>
            <a:r>
              <a:rPr sz="1600" spc="5" dirty="0">
                <a:latin typeface="Times New Roman"/>
                <a:cs typeface="Times New Roman"/>
              </a:rPr>
              <a:t>için </a:t>
            </a:r>
            <a:r>
              <a:rPr sz="1600" spc="-10" dirty="0">
                <a:latin typeface="Times New Roman"/>
                <a:cs typeface="Times New Roman"/>
              </a:rPr>
              <a:t>ayrı ayrı </a:t>
            </a:r>
            <a:r>
              <a:rPr sz="1600" spc="-5" dirty="0">
                <a:latin typeface="Times New Roman"/>
                <a:cs typeface="Times New Roman"/>
              </a:rPr>
              <a:t>olmak </a:t>
            </a:r>
            <a:r>
              <a:rPr sz="1600" spc="-10" dirty="0">
                <a:latin typeface="Times New Roman"/>
                <a:cs typeface="Times New Roman"/>
              </a:rPr>
              <a:t>üzere, yarı </a:t>
            </a:r>
            <a:r>
              <a:rPr sz="1600" spc="-5" dirty="0">
                <a:latin typeface="Times New Roman"/>
                <a:cs typeface="Times New Roman"/>
              </a:rPr>
              <a:t>yıl </a:t>
            </a:r>
            <a:r>
              <a:rPr sz="1600" spc="5" dirty="0">
                <a:latin typeface="Times New Roman"/>
                <a:cs typeface="Times New Roman"/>
              </a:rPr>
              <a:t>ve </a:t>
            </a:r>
            <a:r>
              <a:rPr sz="1600" spc="-10" dirty="0">
                <a:latin typeface="Times New Roman"/>
                <a:cs typeface="Times New Roman"/>
              </a:rPr>
              <a:t>yıl </a:t>
            </a:r>
            <a:r>
              <a:rPr sz="1600" dirty="0">
                <a:latin typeface="Times New Roman"/>
                <a:cs typeface="Times New Roman"/>
              </a:rPr>
              <a:t>sonu </a:t>
            </a:r>
            <a:r>
              <a:rPr sz="1600" spc="-5" dirty="0" err="1">
                <a:latin typeface="Times New Roman"/>
                <a:cs typeface="Times New Roman"/>
              </a:rPr>
              <a:t>genel</a:t>
            </a:r>
            <a:r>
              <a:rPr sz="1600" spc="-5" dirty="0">
                <a:latin typeface="Times New Roman"/>
                <a:cs typeface="Times New Roman"/>
              </a:rPr>
              <a:t> </a:t>
            </a:r>
            <a:r>
              <a:rPr sz="1600" dirty="0">
                <a:latin typeface="Times New Roman"/>
                <a:cs typeface="Times New Roman"/>
              </a:rPr>
              <a:t> </a:t>
            </a:r>
            <a:r>
              <a:rPr sz="1600" dirty="0" err="1" smtClean="0">
                <a:latin typeface="Times New Roman"/>
                <a:cs typeface="Times New Roman"/>
              </a:rPr>
              <a:t>sınav</a:t>
            </a:r>
            <a:r>
              <a:rPr lang="tr-TR" sz="1600" dirty="0" smtClean="0">
                <a:latin typeface="Times New Roman"/>
                <a:cs typeface="Times New Roman"/>
              </a:rPr>
              <a:t> </a:t>
            </a:r>
            <a:r>
              <a:rPr sz="1600" dirty="0" err="1" smtClean="0">
                <a:latin typeface="Times New Roman"/>
                <a:cs typeface="Times New Roman"/>
              </a:rPr>
              <a:t>dönemlerinde</a:t>
            </a:r>
            <a:r>
              <a:rPr sz="1600" dirty="0" smtClean="0">
                <a:latin typeface="Times New Roman"/>
                <a:cs typeface="Times New Roman"/>
              </a:rPr>
              <a:t> </a:t>
            </a:r>
            <a:r>
              <a:rPr sz="1600" spc="-5" dirty="0">
                <a:latin typeface="Times New Roman"/>
                <a:cs typeface="Times New Roman"/>
              </a:rPr>
              <a:t>her </a:t>
            </a:r>
            <a:r>
              <a:rPr sz="1600" spc="5" dirty="0">
                <a:latin typeface="Times New Roman"/>
                <a:cs typeface="Times New Roman"/>
              </a:rPr>
              <a:t>50 </a:t>
            </a:r>
            <a:r>
              <a:rPr sz="1600" spc="-5" dirty="0">
                <a:latin typeface="Times New Roman"/>
                <a:cs typeface="Times New Roman"/>
              </a:rPr>
              <a:t>öğrenci için </a:t>
            </a:r>
            <a:r>
              <a:rPr sz="1600" dirty="0">
                <a:latin typeface="Times New Roman"/>
                <a:cs typeface="Times New Roman"/>
              </a:rPr>
              <a:t>normal </a:t>
            </a:r>
            <a:r>
              <a:rPr sz="1600" spc="-5" dirty="0">
                <a:latin typeface="Times New Roman"/>
                <a:cs typeface="Times New Roman"/>
              </a:rPr>
              <a:t>örgün eğitimde 300, ikinci öğretimde </a:t>
            </a:r>
            <a:r>
              <a:rPr sz="1600" dirty="0">
                <a:latin typeface="Times New Roman"/>
                <a:cs typeface="Times New Roman"/>
              </a:rPr>
              <a:t>600 </a:t>
            </a:r>
            <a:r>
              <a:rPr sz="1600" spc="-5" dirty="0">
                <a:latin typeface="Times New Roman"/>
                <a:cs typeface="Times New Roman"/>
              </a:rPr>
              <a:t>gösterge </a:t>
            </a:r>
            <a:r>
              <a:rPr sz="1600" dirty="0">
                <a:latin typeface="Times New Roman"/>
                <a:cs typeface="Times New Roman"/>
              </a:rPr>
              <a:t> </a:t>
            </a:r>
            <a:r>
              <a:rPr sz="1600" spc="-5" dirty="0">
                <a:latin typeface="Times New Roman"/>
                <a:cs typeface="Times New Roman"/>
              </a:rPr>
              <a:t>rakamının</a:t>
            </a:r>
            <a:r>
              <a:rPr sz="1600" spc="80" dirty="0">
                <a:latin typeface="Times New Roman"/>
                <a:cs typeface="Times New Roman"/>
              </a:rPr>
              <a:t> </a:t>
            </a:r>
            <a:r>
              <a:rPr sz="1600" spc="-10" dirty="0">
                <a:latin typeface="Times New Roman"/>
                <a:cs typeface="Times New Roman"/>
              </a:rPr>
              <a:t>memur</a:t>
            </a:r>
            <a:r>
              <a:rPr sz="1600" spc="55" dirty="0">
                <a:latin typeface="Times New Roman"/>
                <a:cs typeface="Times New Roman"/>
              </a:rPr>
              <a:t> </a:t>
            </a:r>
            <a:r>
              <a:rPr sz="1600" spc="-10" dirty="0" err="1">
                <a:latin typeface="Times New Roman"/>
                <a:cs typeface="Times New Roman"/>
              </a:rPr>
              <a:t>aylık</a:t>
            </a:r>
            <a:r>
              <a:rPr sz="1600" spc="25" dirty="0">
                <a:latin typeface="Times New Roman"/>
                <a:cs typeface="Times New Roman"/>
              </a:rPr>
              <a:t> </a:t>
            </a:r>
            <a:r>
              <a:rPr sz="1600" spc="-5" dirty="0" err="1" smtClean="0">
                <a:latin typeface="Times New Roman"/>
                <a:cs typeface="Times New Roman"/>
              </a:rPr>
              <a:t>katsayısı</a:t>
            </a:r>
            <a:r>
              <a:rPr lang="tr-TR" sz="1600" spc="-5" dirty="0" smtClean="0">
                <a:latin typeface="Times New Roman"/>
                <a:cs typeface="Times New Roman"/>
              </a:rPr>
              <a:t> (2024 Ocak 0,760871)</a:t>
            </a:r>
            <a:r>
              <a:rPr sz="1600" spc="25" dirty="0" smtClean="0">
                <a:latin typeface="Times New Roman"/>
                <a:cs typeface="Times New Roman"/>
              </a:rPr>
              <a:t> </a:t>
            </a:r>
            <a:r>
              <a:rPr sz="1600" spc="-5" dirty="0">
                <a:latin typeface="Times New Roman"/>
                <a:cs typeface="Times New Roman"/>
              </a:rPr>
              <a:t>ile çarpımı</a:t>
            </a:r>
            <a:r>
              <a:rPr sz="1600" spc="45" dirty="0">
                <a:latin typeface="Times New Roman"/>
                <a:cs typeface="Times New Roman"/>
              </a:rPr>
              <a:t> </a:t>
            </a:r>
            <a:r>
              <a:rPr sz="1600" spc="-5" dirty="0">
                <a:latin typeface="Times New Roman"/>
                <a:cs typeface="Times New Roman"/>
              </a:rPr>
              <a:t>sonucu</a:t>
            </a:r>
            <a:r>
              <a:rPr sz="1600" dirty="0">
                <a:latin typeface="Times New Roman"/>
                <a:cs typeface="Times New Roman"/>
              </a:rPr>
              <a:t> </a:t>
            </a:r>
            <a:r>
              <a:rPr sz="1600" spc="-5" dirty="0">
                <a:latin typeface="Times New Roman"/>
                <a:cs typeface="Times New Roman"/>
              </a:rPr>
              <a:t>bulunacak</a:t>
            </a:r>
            <a:r>
              <a:rPr sz="1600" spc="5" dirty="0">
                <a:latin typeface="Times New Roman"/>
                <a:cs typeface="Times New Roman"/>
              </a:rPr>
              <a:t> </a:t>
            </a:r>
            <a:r>
              <a:rPr sz="1600" spc="-5" dirty="0">
                <a:latin typeface="Times New Roman"/>
                <a:cs typeface="Times New Roman"/>
              </a:rPr>
              <a:t>tutar</a:t>
            </a:r>
            <a:r>
              <a:rPr sz="1600" spc="-20" dirty="0">
                <a:latin typeface="Times New Roman"/>
                <a:cs typeface="Times New Roman"/>
              </a:rPr>
              <a:t> </a:t>
            </a:r>
            <a:r>
              <a:rPr sz="1600" dirty="0">
                <a:latin typeface="Times New Roman"/>
                <a:cs typeface="Times New Roman"/>
              </a:rPr>
              <a:t>kadar</a:t>
            </a:r>
            <a:r>
              <a:rPr sz="1600" spc="-10" dirty="0">
                <a:latin typeface="Times New Roman"/>
                <a:cs typeface="Times New Roman"/>
              </a:rPr>
              <a:t> </a:t>
            </a:r>
            <a:r>
              <a:rPr sz="1600" spc="-5" dirty="0">
                <a:latin typeface="Times New Roman"/>
                <a:cs typeface="Times New Roman"/>
              </a:rPr>
              <a:t>sınav</a:t>
            </a:r>
            <a:r>
              <a:rPr sz="1600" dirty="0">
                <a:latin typeface="Times New Roman"/>
                <a:cs typeface="Times New Roman"/>
              </a:rPr>
              <a:t> </a:t>
            </a:r>
            <a:r>
              <a:rPr sz="1600" spc="-5" dirty="0">
                <a:latin typeface="Times New Roman"/>
                <a:cs typeface="Times New Roman"/>
              </a:rPr>
              <a:t>ücreti</a:t>
            </a:r>
            <a:r>
              <a:rPr sz="1600" spc="20" dirty="0">
                <a:latin typeface="Times New Roman"/>
                <a:cs typeface="Times New Roman"/>
              </a:rPr>
              <a:t> </a:t>
            </a:r>
            <a:r>
              <a:rPr sz="1600" spc="-5" dirty="0">
                <a:latin typeface="Times New Roman"/>
                <a:cs typeface="Times New Roman"/>
              </a:rPr>
              <a:t>ödenir.</a:t>
            </a:r>
            <a:endParaRPr sz="1600" dirty="0">
              <a:latin typeface="Times New Roman"/>
              <a:cs typeface="Times New Roman"/>
            </a:endParaRPr>
          </a:p>
          <a:p>
            <a:pPr marL="12700" marR="5080" indent="362585" algn="just">
              <a:lnSpc>
                <a:spcPct val="100000"/>
              </a:lnSpc>
              <a:spcBef>
                <a:spcPts val="385"/>
              </a:spcBef>
            </a:pPr>
            <a:r>
              <a:rPr sz="1600" spc="-5" dirty="0">
                <a:latin typeface="Times New Roman"/>
                <a:cs typeface="Times New Roman"/>
              </a:rPr>
              <a:t>Öğrenci sayısının hesabında küsurlar </a:t>
            </a:r>
            <a:r>
              <a:rPr sz="1600" spc="5" dirty="0">
                <a:latin typeface="Times New Roman"/>
                <a:cs typeface="Times New Roman"/>
              </a:rPr>
              <a:t>tama </a:t>
            </a:r>
            <a:r>
              <a:rPr sz="1600" dirty="0">
                <a:latin typeface="Times New Roman"/>
                <a:cs typeface="Times New Roman"/>
              </a:rPr>
              <a:t>iblağ </a:t>
            </a:r>
            <a:r>
              <a:rPr sz="1600" spc="-5" dirty="0">
                <a:latin typeface="Times New Roman"/>
                <a:cs typeface="Times New Roman"/>
              </a:rPr>
              <a:t>edilir ve </a:t>
            </a:r>
            <a:r>
              <a:rPr sz="1600" spc="-5" dirty="0">
                <a:solidFill>
                  <a:srgbClr val="FF0000"/>
                </a:solidFill>
                <a:latin typeface="Times New Roman"/>
                <a:cs typeface="Times New Roman"/>
              </a:rPr>
              <a:t>her </a:t>
            </a:r>
            <a:r>
              <a:rPr sz="1600" spc="5" dirty="0">
                <a:solidFill>
                  <a:srgbClr val="FF0000"/>
                </a:solidFill>
                <a:latin typeface="Times New Roman"/>
                <a:cs typeface="Times New Roman"/>
              </a:rPr>
              <a:t>bir </a:t>
            </a:r>
            <a:r>
              <a:rPr sz="1600" spc="-5" dirty="0">
                <a:solidFill>
                  <a:srgbClr val="FF0000"/>
                </a:solidFill>
                <a:latin typeface="Times New Roman"/>
                <a:cs typeface="Times New Roman"/>
              </a:rPr>
              <a:t>ders </a:t>
            </a:r>
            <a:r>
              <a:rPr sz="1600" dirty="0">
                <a:solidFill>
                  <a:srgbClr val="FF0000"/>
                </a:solidFill>
                <a:latin typeface="Times New Roman"/>
                <a:cs typeface="Times New Roman"/>
              </a:rPr>
              <a:t>için </a:t>
            </a:r>
            <a:r>
              <a:rPr sz="1600" spc="-10" dirty="0">
                <a:solidFill>
                  <a:srgbClr val="FF0000"/>
                </a:solidFill>
                <a:latin typeface="Times New Roman"/>
                <a:cs typeface="Times New Roman"/>
              </a:rPr>
              <a:t>500 </a:t>
            </a:r>
            <a:r>
              <a:rPr sz="1600" spc="-5" dirty="0">
                <a:solidFill>
                  <a:srgbClr val="FF0000"/>
                </a:solidFill>
                <a:latin typeface="Times New Roman"/>
                <a:cs typeface="Times New Roman"/>
              </a:rPr>
              <a:t>öğrenciden </a:t>
            </a:r>
            <a:r>
              <a:rPr sz="1600" dirty="0">
                <a:solidFill>
                  <a:srgbClr val="FF0000"/>
                </a:solidFill>
                <a:latin typeface="Times New Roman"/>
                <a:cs typeface="Times New Roman"/>
              </a:rPr>
              <a:t> </a:t>
            </a:r>
            <a:r>
              <a:rPr sz="1600" spc="-5" dirty="0">
                <a:solidFill>
                  <a:srgbClr val="FF0000"/>
                </a:solidFill>
                <a:latin typeface="Times New Roman"/>
                <a:cs typeface="Times New Roman"/>
              </a:rPr>
              <a:t>fazlası</a:t>
            </a:r>
            <a:r>
              <a:rPr sz="1600" spc="10" dirty="0">
                <a:solidFill>
                  <a:srgbClr val="FF0000"/>
                </a:solidFill>
                <a:latin typeface="Times New Roman"/>
                <a:cs typeface="Times New Roman"/>
              </a:rPr>
              <a:t> </a:t>
            </a:r>
            <a:r>
              <a:rPr sz="1600" spc="-5" dirty="0">
                <a:solidFill>
                  <a:srgbClr val="FF0000"/>
                </a:solidFill>
                <a:latin typeface="Times New Roman"/>
                <a:cs typeface="Times New Roman"/>
              </a:rPr>
              <a:t>dikkate alınmaz.</a:t>
            </a:r>
            <a:endParaRPr sz="1600" dirty="0">
              <a:solidFill>
                <a:srgbClr val="FF0000"/>
              </a:solidFill>
              <a:latin typeface="Times New Roman"/>
              <a:cs typeface="Times New Roman"/>
            </a:endParaRPr>
          </a:p>
        </p:txBody>
      </p:sp>
      <p:graphicFrame>
        <p:nvGraphicFramePr>
          <p:cNvPr id="4" name="object 4"/>
          <p:cNvGraphicFramePr>
            <a:graphicFrameLocks noGrp="1"/>
          </p:cNvGraphicFramePr>
          <p:nvPr/>
        </p:nvGraphicFramePr>
        <p:xfrm>
          <a:off x="1214414" y="2928934"/>
          <a:ext cx="6186804" cy="3736213"/>
        </p:xfrm>
        <a:graphic>
          <a:graphicData uri="http://schemas.openxmlformats.org/drawingml/2006/table">
            <a:tbl>
              <a:tblPr firstRow="1" bandRow="1">
                <a:tableStyleId>{2D5ABB26-0587-4C30-8999-92F81FD0307C}</a:tableStyleId>
              </a:tblPr>
              <a:tblGrid>
                <a:gridCol w="3680460">
                  <a:extLst>
                    <a:ext uri="{9D8B030D-6E8A-4147-A177-3AD203B41FA5}">
                      <a16:colId xmlns:a16="http://schemas.microsoft.com/office/drawing/2014/main" val="20000"/>
                    </a:ext>
                  </a:extLst>
                </a:gridCol>
                <a:gridCol w="2506344">
                  <a:extLst>
                    <a:ext uri="{9D8B030D-6E8A-4147-A177-3AD203B41FA5}">
                      <a16:colId xmlns:a16="http://schemas.microsoft.com/office/drawing/2014/main" val="20001"/>
                    </a:ext>
                  </a:extLst>
                </a:gridCol>
              </a:tblGrid>
              <a:tr h="921202">
                <a:tc>
                  <a:txBody>
                    <a:bodyPr/>
                    <a:lstStyle/>
                    <a:p>
                      <a:pPr>
                        <a:lnSpc>
                          <a:spcPct val="100000"/>
                        </a:lnSpc>
                      </a:pPr>
                      <a:endParaRPr sz="1600">
                        <a:latin typeface="Times New Roman"/>
                        <a:cs typeface="Times New Roman"/>
                      </a:endParaRPr>
                    </a:p>
                    <a:p>
                      <a:pPr>
                        <a:lnSpc>
                          <a:spcPct val="100000"/>
                        </a:lnSpc>
                        <a:spcBef>
                          <a:spcPts val="45"/>
                        </a:spcBef>
                      </a:pPr>
                      <a:endParaRPr sz="1300">
                        <a:latin typeface="Times New Roman"/>
                        <a:cs typeface="Times New Roman"/>
                      </a:endParaRPr>
                    </a:p>
                    <a:p>
                      <a:pPr marL="1310640" marR="1320165" algn="ctr">
                        <a:lnSpc>
                          <a:spcPct val="101800"/>
                        </a:lnSpc>
                      </a:pPr>
                      <a:r>
                        <a:rPr sz="1650" b="1" spc="5" dirty="0">
                          <a:solidFill>
                            <a:srgbClr val="FFFFFF"/>
                          </a:solidFill>
                          <a:latin typeface="Calibri"/>
                          <a:cs typeface="Calibri"/>
                        </a:rPr>
                        <a:t>Ö</a:t>
                      </a:r>
                      <a:r>
                        <a:rPr sz="1650" b="1" spc="-5" dirty="0">
                          <a:solidFill>
                            <a:srgbClr val="FFFFFF"/>
                          </a:solidFill>
                          <a:latin typeface="Calibri"/>
                          <a:cs typeface="Calibri"/>
                        </a:rPr>
                        <a:t>Ğ</a:t>
                      </a:r>
                      <a:r>
                        <a:rPr sz="1650" b="1" spc="-15" dirty="0">
                          <a:solidFill>
                            <a:srgbClr val="FFFFFF"/>
                          </a:solidFill>
                          <a:latin typeface="Calibri"/>
                          <a:cs typeface="Calibri"/>
                        </a:rPr>
                        <a:t>R</a:t>
                      </a:r>
                      <a:r>
                        <a:rPr sz="1650" b="1" spc="5" dirty="0">
                          <a:solidFill>
                            <a:srgbClr val="FFFFFF"/>
                          </a:solidFill>
                          <a:latin typeface="Calibri"/>
                          <a:cs typeface="Calibri"/>
                        </a:rPr>
                        <a:t>E</a:t>
                      </a:r>
                      <a:r>
                        <a:rPr sz="1650" b="1" dirty="0">
                          <a:solidFill>
                            <a:srgbClr val="FFFFFF"/>
                          </a:solidFill>
                          <a:latin typeface="Calibri"/>
                          <a:cs typeface="Calibri"/>
                        </a:rPr>
                        <a:t>N</a:t>
                      </a:r>
                      <a:r>
                        <a:rPr sz="1650" b="1" spc="-10" dirty="0">
                          <a:solidFill>
                            <a:srgbClr val="FFFFFF"/>
                          </a:solidFill>
                          <a:latin typeface="Calibri"/>
                          <a:cs typeface="Calibri"/>
                        </a:rPr>
                        <a:t>C</a:t>
                      </a:r>
                      <a:r>
                        <a:rPr sz="1650" b="1" dirty="0">
                          <a:solidFill>
                            <a:srgbClr val="FFFFFF"/>
                          </a:solidFill>
                          <a:latin typeface="Calibri"/>
                          <a:cs typeface="Calibri"/>
                        </a:rPr>
                        <a:t>İ  </a:t>
                      </a:r>
                      <a:r>
                        <a:rPr sz="1650" b="1" spc="210" dirty="0">
                          <a:solidFill>
                            <a:srgbClr val="FFFFFF"/>
                          </a:solidFill>
                          <a:latin typeface="Calibri"/>
                          <a:cs typeface="Calibri"/>
                        </a:rPr>
                        <a:t>SAYISI</a:t>
                      </a:r>
                      <a:endParaRPr sz="1650">
                        <a:latin typeface="Calibri"/>
                        <a:cs typeface="Calibri"/>
                      </a:endParaRPr>
                    </a:p>
                  </a:txBody>
                  <a:tcPr marL="0" marR="0" marT="0" marB="0">
                    <a:lnR w="28575">
                      <a:solidFill>
                        <a:srgbClr val="FFFFFF"/>
                      </a:solidFill>
                      <a:prstDash val="solid"/>
                    </a:lnR>
                    <a:lnB w="28575">
                      <a:solidFill>
                        <a:srgbClr val="FFFFFF"/>
                      </a:solidFill>
                      <a:prstDash val="solid"/>
                    </a:lnB>
                    <a:solidFill>
                      <a:srgbClr val="2D5294"/>
                    </a:solidFill>
                  </a:tcPr>
                </a:tc>
                <a:tc>
                  <a:txBody>
                    <a:bodyPr/>
                    <a:lstStyle/>
                    <a:p>
                      <a:pPr>
                        <a:lnSpc>
                          <a:spcPct val="100000"/>
                        </a:lnSpc>
                      </a:pPr>
                      <a:endParaRPr sz="1600">
                        <a:latin typeface="Times New Roman"/>
                        <a:cs typeface="Times New Roman"/>
                      </a:endParaRPr>
                    </a:p>
                    <a:p>
                      <a:pPr>
                        <a:lnSpc>
                          <a:spcPct val="100000"/>
                        </a:lnSpc>
                        <a:spcBef>
                          <a:spcPts val="45"/>
                        </a:spcBef>
                      </a:pPr>
                      <a:endParaRPr sz="1300">
                        <a:latin typeface="Times New Roman"/>
                        <a:cs typeface="Times New Roman"/>
                      </a:endParaRPr>
                    </a:p>
                    <a:p>
                      <a:pPr marL="795655" marR="771525" indent="39370">
                        <a:lnSpc>
                          <a:spcPct val="101800"/>
                        </a:lnSpc>
                      </a:pPr>
                      <a:r>
                        <a:rPr sz="1650" b="1" spc="254" dirty="0">
                          <a:solidFill>
                            <a:srgbClr val="FFFFFF"/>
                          </a:solidFill>
                          <a:latin typeface="Calibri"/>
                          <a:cs typeface="Calibri"/>
                        </a:rPr>
                        <a:t>Normal </a:t>
                      </a:r>
                      <a:r>
                        <a:rPr sz="1650" b="1" spc="-360" dirty="0">
                          <a:solidFill>
                            <a:srgbClr val="FFFFFF"/>
                          </a:solidFill>
                          <a:latin typeface="Calibri"/>
                          <a:cs typeface="Calibri"/>
                        </a:rPr>
                        <a:t> </a:t>
                      </a:r>
                      <a:r>
                        <a:rPr sz="1650" b="1" spc="5" dirty="0">
                          <a:solidFill>
                            <a:srgbClr val="FFFFFF"/>
                          </a:solidFill>
                          <a:latin typeface="Calibri"/>
                          <a:cs typeface="Calibri"/>
                        </a:rPr>
                        <a:t>Ö</a:t>
                      </a:r>
                      <a:r>
                        <a:rPr sz="1650" b="1" spc="-15" dirty="0">
                          <a:solidFill>
                            <a:srgbClr val="FFFFFF"/>
                          </a:solidFill>
                          <a:latin typeface="Calibri"/>
                          <a:cs typeface="Calibri"/>
                        </a:rPr>
                        <a:t>ğ</a:t>
                      </a:r>
                      <a:r>
                        <a:rPr sz="1650" b="1" spc="-5" dirty="0">
                          <a:solidFill>
                            <a:srgbClr val="FFFFFF"/>
                          </a:solidFill>
                          <a:latin typeface="Calibri"/>
                          <a:cs typeface="Calibri"/>
                        </a:rPr>
                        <a:t>retim</a:t>
                      </a:r>
                      <a:endParaRPr sz="1650">
                        <a:latin typeface="Calibri"/>
                        <a:cs typeface="Calibri"/>
                      </a:endParaRPr>
                    </a:p>
                  </a:txBody>
                  <a:tcPr marL="0" marR="0" marT="0" marB="0">
                    <a:lnL w="28575">
                      <a:solidFill>
                        <a:srgbClr val="FFFFFF"/>
                      </a:solidFill>
                      <a:prstDash val="solid"/>
                    </a:lnL>
                    <a:lnB w="28575">
                      <a:solidFill>
                        <a:srgbClr val="FFFFFF"/>
                      </a:solidFill>
                      <a:prstDash val="solid"/>
                    </a:lnB>
                    <a:solidFill>
                      <a:srgbClr val="2D5294"/>
                    </a:solidFill>
                  </a:tcPr>
                </a:tc>
                <a:extLst>
                  <a:ext uri="{0D108BD9-81ED-4DB2-BD59-A6C34878D82A}">
                    <a16:rowId xmlns:a16="http://schemas.microsoft.com/office/drawing/2014/main" val="10000"/>
                  </a:ext>
                </a:extLst>
              </a:tr>
              <a:tr h="235039">
                <a:tc>
                  <a:txBody>
                    <a:bodyPr/>
                    <a:lstStyle/>
                    <a:p>
                      <a:pPr marL="91440">
                        <a:lnSpc>
                          <a:spcPts val="1995"/>
                        </a:lnSpc>
                      </a:pPr>
                      <a:r>
                        <a:rPr sz="1800" spc="245" dirty="0">
                          <a:latin typeface="Times New Roman"/>
                          <a:cs typeface="Times New Roman"/>
                        </a:rPr>
                        <a:t>1-50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4604" algn="ctr">
                        <a:lnSpc>
                          <a:spcPts val="1995"/>
                        </a:lnSpc>
                      </a:pPr>
                      <a:r>
                        <a:rPr sz="1800" spc="275" dirty="0">
                          <a:latin typeface="Times New Roman"/>
                          <a:cs typeface="Times New Roman"/>
                        </a:rPr>
                        <a:t>300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1"/>
                  </a:ext>
                </a:extLst>
              </a:tr>
              <a:tr h="235039">
                <a:tc>
                  <a:txBody>
                    <a:bodyPr/>
                    <a:lstStyle/>
                    <a:p>
                      <a:pPr marL="91440">
                        <a:lnSpc>
                          <a:spcPts val="2000"/>
                        </a:lnSpc>
                      </a:pPr>
                      <a:r>
                        <a:rPr sz="1800" spc="254" dirty="0">
                          <a:latin typeface="Times New Roman"/>
                          <a:cs typeface="Times New Roman"/>
                        </a:rPr>
                        <a:t>51-100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a:txBody>
                    <a:bodyPr/>
                    <a:lstStyle/>
                    <a:p>
                      <a:pPr marL="8890" algn="ctr">
                        <a:lnSpc>
                          <a:spcPts val="2000"/>
                        </a:lnSpc>
                      </a:pPr>
                      <a:r>
                        <a:rPr sz="1800" spc="275" dirty="0">
                          <a:latin typeface="Times New Roman"/>
                          <a:cs typeface="Times New Roman"/>
                        </a:rPr>
                        <a:t>600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EEAF6"/>
                    </a:solidFill>
                  </a:tcPr>
                </a:tc>
                <a:extLst>
                  <a:ext uri="{0D108BD9-81ED-4DB2-BD59-A6C34878D82A}">
                    <a16:rowId xmlns:a16="http://schemas.microsoft.com/office/drawing/2014/main" val="10002"/>
                  </a:ext>
                </a:extLst>
              </a:tr>
              <a:tr h="235039">
                <a:tc>
                  <a:txBody>
                    <a:bodyPr/>
                    <a:lstStyle/>
                    <a:p>
                      <a:pPr marL="91440">
                        <a:lnSpc>
                          <a:spcPts val="1989"/>
                        </a:lnSpc>
                      </a:pPr>
                      <a:r>
                        <a:rPr sz="1800" spc="254" dirty="0">
                          <a:latin typeface="Times New Roman"/>
                          <a:cs typeface="Times New Roman"/>
                        </a:rPr>
                        <a:t>101-150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4604" algn="ctr">
                        <a:lnSpc>
                          <a:spcPts val="1989"/>
                        </a:lnSpc>
                      </a:pPr>
                      <a:r>
                        <a:rPr sz="1800" spc="275" dirty="0">
                          <a:latin typeface="Times New Roman"/>
                          <a:cs typeface="Times New Roman"/>
                        </a:rPr>
                        <a:t>900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3"/>
                  </a:ext>
                </a:extLst>
              </a:tr>
              <a:tr h="235039">
                <a:tc>
                  <a:txBody>
                    <a:bodyPr/>
                    <a:lstStyle/>
                    <a:p>
                      <a:pPr marL="91440">
                        <a:lnSpc>
                          <a:spcPts val="1989"/>
                        </a:lnSpc>
                      </a:pPr>
                      <a:r>
                        <a:rPr sz="1800" spc="254" dirty="0">
                          <a:latin typeface="Times New Roman"/>
                          <a:cs typeface="Times New Roman"/>
                        </a:rPr>
                        <a:t>151-200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DEEAF6"/>
                    </a:solidFill>
                  </a:tcPr>
                </a:tc>
                <a:tc>
                  <a:txBody>
                    <a:bodyPr/>
                    <a:lstStyle/>
                    <a:p>
                      <a:pPr marL="12700" algn="ctr">
                        <a:lnSpc>
                          <a:spcPts val="1989"/>
                        </a:lnSpc>
                      </a:pPr>
                      <a:r>
                        <a:rPr sz="1800" dirty="0">
                          <a:latin typeface="Times New Roman"/>
                          <a:cs typeface="Times New Roman"/>
                        </a:rPr>
                        <a:t>1200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DEEAF6"/>
                    </a:solidFill>
                  </a:tcPr>
                </a:tc>
                <a:extLst>
                  <a:ext uri="{0D108BD9-81ED-4DB2-BD59-A6C34878D82A}">
                    <a16:rowId xmlns:a16="http://schemas.microsoft.com/office/drawing/2014/main" val="10004"/>
                  </a:ext>
                </a:extLst>
              </a:tr>
              <a:tr h="235039">
                <a:tc>
                  <a:txBody>
                    <a:bodyPr/>
                    <a:lstStyle/>
                    <a:p>
                      <a:pPr marL="91440">
                        <a:lnSpc>
                          <a:spcPts val="1989"/>
                        </a:lnSpc>
                      </a:pPr>
                      <a:r>
                        <a:rPr sz="1800" spc="270" dirty="0">
                          <a:latin typeface="Times New Roman"/>
                          <a:cs typeface="Times New Roman"/>
                        </a:rPr>
                        <a:t>201</a:t>
                      </a:r>
                      <a:r>
                        <a:rPr sz="1800" spc="75" dirty="0">
                          <a:latin typeface="Times New Roman"/>
                          <a:cs typeface="Times New Roman"/>
                        </a:rPr>
                        <a:t> </a:t>
                      </a:r>
                      <a:r>
                        <a:rPr sz="1800" spc="175" dirty="0">
                          <a:latin typeface="Times New Roman"/>
                          <a:cs typeface="Times New Roman"/>
                        </a:rPr>
                        <a:t>-</a:t>
                      </a:r>
                      <a:r>
                        <a:rPr sz="1800" spc="85" dirty="0">
                          <a:latin typeface="Times New Roman"/>
                          <a:cs typeface="Times New Roman"/>
                        </a:rPr>
                        <a:t> </a:t>
                      </a:r>
                      <a:r>
                        <a:rPr sz="1800" spc="275" dirty="0">
                          <a:latin typeface="Times New Roman"/>
                          <a:cs typeface="Times New Roman"/>
                        </a:rPr>
                        <a:t>250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1989"/>
                        </a:lnSpc>
                      </a:pPr>
                      <a:r>
                        <a:rPr sz="1800" dirty="0">
                          <a:latin typeface="Times New Roman"/>
                          <a:cs typeface="Times New Roman"/>
                        </a:rPr>
                        <a:t>1500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5"/>
                  </a:ext>
                </a:extLst>
              </a:tr>
              <a:tr h="235039">
                <a:tc>
                  <a:txBody>
                    <a:bodyPr/>
                    <a:lstStyle/>
                    <a:p>
                      <a:pPr marL="91440">
                        <a:lnSpc>
                          <a:spcPts val="2005"/>
                        </a:lnSpc>
                      </a:pPr>
                      <a:r>
                        <a:rPr sz="1800" spc="270" dirty="0">
                          <a:latin typeface="Times New Roman"/>
                          <a:cs typeface="Times New Roman"/>
                        </a:rPr>
                        <a:t>251</a:t>
                      </a:r>
                      <a:r>
                        <a:rPr sz="1800" spc="100" dirty="0">
                          <a:latin typeface="Times New Roman"/>
                          <a:cs typeface="Times New Roman"/>
                        </a:rPr>
                        <a:t> </a:t>
                      </a:r>
                      <a:r>
                        <a:rPr sz="1800" spc="175" dirty="0">
                          <a:latin typeface="Times New Roman"/>
                          <a:cs typeface="Times New Roman"/>
                        </a:rPr>
                        <a:t>-</a:t>
                      </a:r>
                      <a:r>
                        <a:rPr sz="1800" spc="85" dirty="0">
                          <a:latin typeface="Times New Roman"/>
                          <a:cs typeface="Times New Roman"/>
                        </a:rPr>
                        <a:t> </a:t>
                      </a:r>
                      <a:r>
                        <a:rPr sz="1800" spc="275" dirty="0">
                          <a:latin typeface="Times New Roman"/>
                          <a:cs typeface="Times New Roman"/>
                        </a:rPr>
                        <a:t>300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2005"/>
                        </a:lnSpc>
                      </a:pPr>
                      <a:r>
                        <a:rPr sz="1800" dirty="0">
                          <a:latin typeface="Times New Roman"/>
                          <a:cs typeface="Times New Roman"/>
                        </a:rPr>
                        <a:t>1800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6"/>
                  </a:ext>
                </a:extLst>
              </a:tr>
              <a:tr h="235039">
                <a:tc>
                  <a:txBody>
                    <a:bodyPr/>
                    <a:lstStyle/>
                    <a:p>
                      <a:pPr marL="91440">
                        <a:lnSpc>
                          <a:spcPts val="1989"/>
                        </a:lnSpc>
                      </a:pPr>
                      <a:r>
                        <a:rPr sz="1800" spc="270" dirty="0">
                          <a:latin typeface="Times New Roman"/>
                          <a:cs typeface="Times New Roman"/>
                        </a:rPr>
                        <a:t>301</a:t>
                      </a:r>
                      <a:r>
                        <a:rPr sz="1800" spc="100" dirty="0">
                          <a:latin typeface="Times New Roman"/>
                          <a:cs typeface="Times New Roman"/>
                        </a:rPr>
                        <a:t> </a:t>
                      </a:r>
                      <a:r>
                        <a:rPr sz="1800" spc="175" dirty="0">
                          <a:latin typeface="Times New Roman"/>
                          <a:cs typeface="Times New Roman"/>
                        </a:rPr>
                        <a:t>-</a:t>
                      </a:r>
                      <a:r>
                        <a:rPr sz="1800" spc="85" dirty="0">
                          <a:latin typeface="Times New Roman"/>
                          <a:cs typeface="Times New Roman"/>
                        </a:rPr>
                        <a:t> </a:t>
                      </a:r>
                      <a:r>
                        <a:rPr sz="1800" spc="275" dirty="0">
                          <a:latin typeface="Times New Roman"/>
                          <a:cs typeface="Times New Roman"/>
                        </a:rPr>
                        <a:t>350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1989"/>
                        </a:lnSpc>
                      </a:pPr>
                      <a:r>
                        <a:rPr sz="1800" dirty="0">
                          <a:latin typeface="Times New Roman"/>
                          <a:cs typeface="Times New Roman"/>
                        </a:rPr>
                        <a:t>2100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7"/>
                  </a:ext>
                </a:extLst>
              </a:tr>
              <a:tr h="235039">
                <a:tc>
                  <a:txBody>
                    <a:bodyPr/>
                    <a:lstStyle/>
                    <a:p>
                      <a:pPr marL="91440">
                        <a:lnSpc>
                          <a:spcPts val="1995"/>
                        </a:lnSpc>
                      </a:pPr>
                      <a:r>
                        <a:rPr sz="1800" spc="270" dirty="0">
                          <a:latin typeface="Times New Roman"/>
                          <a:cs typeface="Times New Roman"/>
                        </a:rPr>
                        <a:t>351</a:t>
                      </a:r>
                      <a:r>
                        <a:rPr sz="1800" spc="100" dirty="0">
                          <a:latin typeface="Times New Roman"/>
                          <a:cs typeface="Times New Roman"/>
                        </a:rPr>
                        <a:t> </a:t>
                      </a:r>
                      <a:r>
                        <a:rPr sz="1800" spc="175" dirty="0">
                          <a:latin typeface="Times New Roman"/>
                          <a:cs typeface="Times New Roman"/>
                        </a:rPr>
                        <a:t>-</a:t>
                      </a:r>
                      <a:r>
                        <a:rPr sz="1800" spc="85" dirty="0">
                          <a:latin typeface="Times New Roman"/>
                          <a:cs typeface="Times New Roman"/>
                        </a:rPr>
                        <a:t> </a:t>
                      </a:r>
                      <a:r>
                        <a:rPr sz="1800" spc="275" dirty="0">
                          <a:latin typeface="Times New Roman"/>
                          <a:cs typeface="Times New Roman"/>
                        </a:rPr>
                        <a:t>400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1995"/>
                        </a:lnSpc>
                      </a:pPr>
                      <a:r>
                        <a:rPr sz="1800" dirty="0">
                          <a:latin typeface="Times New Roman"/>
                          <a:cs typeface="Times New Roman"/>
                        </a:rPr>
                        <a:t>2400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8"/>
                  </a:ext>
                </a:extLst>
              </a:tr>
              <a:tr h="235039">
                <a:tc>
                  <a:txBody>
                    <a:bodyPr/>
                    <a:lstStyle/>
                    <a:p>
                      <a:pPr marL="91440">
                        <a:lnSpc>
                          <a:spcPts val="2005"/>
                        </a:lnSpc>
                      </a:pPr>
                      <a:r>
                        <a:rPr sz="1800" spc="270" dirty="0">
                          <a:latin typeface="Times New Roman"/>
                          <a:cs typeface="Times New Roman"/>
                        </a:rPr>
                        <a:t>401</a:t>
                      </a:r>
                      <a:r>
                        <a:rPr sz="1800" spc="100" dirty="0">
                          <a:latin typeface="Times New Roman"/>
                          <a:cs typeface="Times New Roman"/>
                        </a:rPr>
                        <a:t> </a:t>
                      </a:r>
                      <a:r>
                        <a:rPr sz="1800" spc="270" dirty="0">
                          <a:latin typeface="Times New Roman"/>
                          <a:cs typeface="Times New Roman"/>
                        </a:rPr>
                        <a:t>–</a:t>
                      </a:r>
                      <a:r>
                        <a:rPr sz="1800" spc="100" dirty="0">
                          <a:latin typeface="Times New Roman"/>
                          <a:cs typeface="Times New Roman"/>
                        </a:rPr>
                        <a:t> </a:t>
                      </a:r>
                      <a:r>
                        <a:rPr sz="1800" spc="275" dirty="0">
                          <a:latin typeface="Times New Roman"/>
                          <a:cs typeface="Times New Roman"/>
                        </a:rPr>
                        <a:t>450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2005"/>
                        </a:lnSpc>
                      </a:pPr>
                      <a:r>
                        <a:rPr sz="1800" dirty="0">
                          <a:latin typeface="Times New Roman"/>
                          <a:cs typeface="Times New Roman"/>
                        </a:rPr>
                        <a:t>2700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09"/>
                  </a:ext>
                </a:extLst>
              </a:tr>
              <a:tr h="235039">
                <a:tc>
                  <a:txBody>
                    <a:bodyPr/>
                    <a:lstStyle/>
                    <a:p>
                      <a:pPr marL="91440">
                        <a:lnSpc>
                          <a:spcPts val="1989"/>
                        </a:lnSpc>
                      </a:pPr>
                      <a:r>
                        <a:rPr sz="1800" spc="270" dirty="0">
                          <a:latin typeface="Times New Roman"/>
                          <a:cs typeface="Times New Roman"/>
                        </a:rPr>
                        <a:t>451</a:t>
                      </a:r>
                      <a:r>
                        <a:rPr sz="1800" spc="100" dirty="0">
                          <a:latin typeface="Times New Roman"/>
                          <a:cs typeface="Times New Roman"/>
                        </a:rPr>
                        <a:t> </a:t>
                      </a:r>
                      <a:r>
                        <a:rPr sz="1800" spc="270" dirty="0">
                          <a:latin typeface="Times New Roman"/>
                          <a:cs typeface="Times New Roman"/>
                        </a:rPr>
                        <a:t>–</a:t>
                      </a:r>
                      <a:r>
                        <a:rPr sz="1800" spc="100" dirty="0">
                          <a:latin typeface="Times New Roman"/>
                          <a:cs typeface="Times New Roman"/>
                        </a:rPr>
                        <a:t> </a:t>
                      </a:r>
                      <a:r>
                        <a:rPr sz="1800" spc="275" dirty="0">
                          <a:latin typeface="Times New Roman"/>
                          <a:cs typeface="Times New Roman"/>
                        </a:rPr>
                        <a:t>500</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lnB w="28575">
                      <a:solidFill>
                        <a:srgbClr val="FFFFFF"/>
                      </a:solidFill>
                      <a:prstDash val="solid"/>
                    </a:lnB>
                    <a:solidFill>
                      <a:srgbClr val="9CC2E3"/>
                    </a:solidFill>
                  </a:tcPr>
                </a:tc>
                <a:tc>
                  <a:txBody>
                    <a:bodyPr/>
                    <a:lstStyle/>
                    <a:p>
                      <a:pPr marL="12700" algn="ctr">
                        <a:lnSpc>
                          <a:spcPts val="1989"/>
                        </a:lnSpc>
                      </a:pPr>
                      <a:r>
                        <a:rPr sz="1800" dirty="0">
                          <a:latin typeface="Times New Roman"/>
                          <a:cs typeface="Times New Roman"/>
                        </a:rPr>
                        <a:t>3000</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lnB w="28575">
                      <a:solidFill>
                        <a:srgbClr val="FFFFFF"/>
                      </a:solidFill>
                      <a:prstDash val="solid"/>
                    </a:lnB>
                    <a:solidFill>
                      <a:srgbClr val="9CC2E3"/>
                    </a:solidFill>
                  </a:tcPr>
                </a:tc>
                <a:extLst>
                  <a:ext uri="{0D108BD9-81ED-4DB2-BD59-A6C34878D82A}">
                    <a16:rowId xmlns:a16="http://schemas.microsoft.com/office/drawing/2014/main" val="10010"/>
                  </a:ext>
                </a:extLst>
              </a:tr>
              <a:tr h="223287">
                <a:tc>
                  <a:txBody>
                    <a:bodyPr/>
                    <a:lstStyle/>
                    <a:p>
                      <a:pPr marL="91440">
                        <a:lnSpc>
                          <a:spcPts val="1920"/>
                        </a:lnSpc>
                      </a:pPr>
                      <a:r>
                        <a:rPr sz="1800" spc="270" dirty="0">
                          <a:latin typeface="Times New Roman"/>
                          <a:cs typeface="Times New Roman"/>
                        </a:rPr>
                        <a:t>500</a:t>
                      </a:r>
                      <a:r>
                        <a:rPr sz="1800" spc="85" dirty="0">
                          <a:latin typeface="Times New Roman"/>
                          <a:cs typeface="Times New Roman"/>
                        </a:rPr>
                        <a:t> </a:t>
                      </a:r>
                      <a:r>
                        <a:rPr sz="1800" spc="225" dirty="0">
                          <a:latin typeface="Times New Roman"/>
                          <a:cs typeface="Times New Roman"/>
                        </a:rPr>
                        <a:t>üstü</a:t>
                      </a:r>
                      <a:endParaRPr sz="1800">
                        <a:latin typeface="Times New Roman"/>
                        <a:cs typeface="Times New Roman"/>
                      </a:endParaRPr>
                    </a:p>
                  </a:txBody>
                  <a:tcPr marL="0" marR="0" marT="0" marB="0">
                    <a:lnR w="28575">
                      <a:solidFill>
                        <a:srgbClr val="FFFFFF"/>
                      </a:solidFill>
                      <a:prstDash val="solid"/>
                    </a:lnR>
                    <a:lnT w="28575">
                      <a:solidFill>
                        <a:srgbClr val="FFFFFF"/>
                      </a:solidFill>
                      <a:prstDash val="solid"/>
                    </a:lnT>
                    <a:solidFill>
                      <a:srgbClr val="9CC2E3"/>
                    </a:solidFill>
                  </a:tcPr>
                </a:tc>
                <a:tc>
                  <a:txBody>
                    <a:bodyPr/>
                    <a:lstStyle/>
                    <a:p>
                      <a:pPr marL="8255" algn="ctr">
                        <a:lnSpc>
                          <a:spcPts val="1920"/>
                        </a:lnSpc>
                      </a:pPr>
                      <a:r>
                        <a:rPr sz="1800" spc="-10" dirty="0">
                          <a:latin typeface="Times New Roman"/>
                          <a:cs typeface="Times New Roman"/>
                        </a:rPr>
                        <a:t>Dikkate</a:t>
                      </a:r>
                      <a:r>
                        <a:rPr sz="1800" dirty="0">
                          <a:latin typeface="Times New Roman"/>
                          <a:cs typeface="Times New Roman"/>
                        </a:rPr>
                        <a:t> </a:t>
                      </a:r>
                      <a:r>
                        <a:rPr sz="1800" spc="-10" dirty="0">
                          <a:latin typeface="Times New Roman"/>
                          <a:cs typeface="Times New Roman"/>
                        </a:rPr>
                        <a:t>Alınmaz</a:t>
                      </a:r>
                      <a:endParaRPr sz="1800">
                        <a:latin typeface="Times New Roman"/>
                        <a:cs typeface="Times New Roman"/>
                      </a:endParaRPr>
                    </a:p>
                  </a:txBody>
                  <a:tcPr marL="0" marR="0" marT="0" marB="0">
                    <a:lnL w="28575">
                      <a:solidFill>
                        <a:srgbClr val="FFFFFF"/>
                      </a:solidFill>
                      <a:prstDash val="solid"/>
                    </a:lnL>
                    <a:lnT w="28575">
                      <a:solidFill>
                        <a:srgbClr val="FFFFFF"/>
                      </a:solidFill>
                      <a:prstDash val="solid"/>
                    </a:lnT>
                    <a:solidFill>
                      <a:srgbClr val="9CC2E3"/>
                    </a:solid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57452" y="728218"/>
            <a:ext cx="5106035" cy="270510"/>
          </a:xfrm>
          <a:prstGeom prst="rect">
            <a:avLst/>
          </a:prstGeom>
        </p:spPr>
        <p:txBody>
          <a:bodyPr vert="horz" wrap="square" lIns="0" tIns="13335" rIns="0" bIns="0" rtlCol="0">
            <a:spAutoFit/>
          </a:bodyPr>
          <a:lstStyle/>
          <a:p>
            <a:pPr marL="12700">
              <a:lnSpc>
                <a:spcPct val="100000"/>
              </a:lnSpc>
              <a:spcBef>
                <a:spcPts val="105"/>
              </a:spcBef>
            </a:pPr>
            <a:r>
              <a:rPr sz="1600" spc="-15" dirty="0">
                <a:solidFill>
                  <a:srgbClr val="043092"/>
                </a:solidFill>
                <a:latin typeface="Times New Roman"/>
                <a:cs typeface="Times New Roman"/>
              </a:rPr>
              <a:t>Ara</a:t>
            </a:r>
            <a:r>
              <a:rPr sz="1600" spc="-10" dirty="0">
                <a:solidFill>
                  <a:srgbClr val="043092"/>
                </a:solidFill>
                <a:latin typeface="Times New Roman"/>
                <a:cs typeface="Times New Roman"/>
              </a:rPr>
              <a:t> </a:t>
            </a:r>
            <a:r>
              <a:rPr sz="1600" spc="-5" dirty="0">
                <a:solidFill>
                  <a:srgbClr val="043092"/>
                </a:solidFill>
                <a:latin typeface="Times New Roman"/>
                <a:cs typeface="Times New Roman"/>
              </a:rPr>
              <a:t>sınavlar</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ve</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bütünleme</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sınavları</a:t>
            </a:r>
            <a:r>
              <a:rPr sz="1600" spc="25" dirty="0">
                <a:solidFill>
                  <a:srgbClr val="043092"/>
                </a:solidFill>
                <a:latin typeface="Times New Roman"/>
                <a:cs typeface="Times New Roman"/>
              </a:rPr>
              <a:t> </a:t>
            </a:r>
            <a:r>
              <a:rPr sz="1600" dirty="0">
                <a:solidFill>
                  <a:srgbClr val="043092"/>
                </a:solidFill>
                <a:latin typeface="Times New Roman"/>
                <a:cs typeface="Times New Roman"/>
              </a:rPr>
              <a:t>için sınav</a:t>
            </a:r>
            <a:r>
              <a:rPr sz="1600" spc="-25" dirty="0">
                <a:solidFill>
                  <a:srgbClr val="043092"/>
                </a:solidFill>
                <a:latin typeface="Times New Roman"/>
                <a:cs typeface="Times New Roman"/>
              </a:rPr>
              <a:t> </a:t>
            </a:r>
            <a:r>
              <a:rPr sz="1600" spc="-5" dirty="0">
                <a:solidFill>
                  <a:srgbClr val="043092"/>
                </a:solidFill>
                <a:latin typeface="Times New Roman"/>
                <a:cs typeface="Times New Roman"/>
              </a:rPr>
              <a:t>ücreti</a:t>
            </a:r>
            <a:r>
              <a:rPr sz="1600" spc="20" dirty="0">
                <a:solidFill>
                  <a:srgbClr val="043092"/>
                </a:solidFill>
                <a:latin typeface="Times New Roman"/>
                <a:cs typeface="Times New Roman"/>
              </a:rPr>
              <a:t> </a:t>
            </a:r>
            <a:r>
              <a:rPr sz="1600" spc="-10" dirty="0">
                <a:solidFill>
                  <a:srgbClr val="043092"/>
                </a:solidFill>
                <a:latin typeface="Times New Roman"/>
                <a:cs typeface="Times New Roman"/>
              </a:rPr>
              <a:t>ödenmez.</a:t>
            </a:r>
            <a:endParaRPr sz="1600">
              <a:latin typeface="Times New Roman"/>
              <a:cs typeface="Times New Roman"/>
            </a:endParaRPr>
          </a:p>
        </p:txBody>
      </p:sp>
      <p:sp>
        <p:nvSpPr>
          <p:cNvPr id="3" name="object 3"/>
          <p:cNvSpPr txBox="1"/>
          <p:nvPr/>
        </p:nvSpPr>
        <p:spPr>
          <a:xfrm>
            <a:off x="539292" y="1021206"/>
            <a:ext cx="925194" cy="505459"/>
          </a:xfrm>
          <a:prstGeom prst="rect">
            <a:avLst/>
          </a:prstGeom>
        </p:spPr>
        <p:txBody>
          <a:bodyPr vert="horz" wrap="square" lIns="0" tIns="28575" rIns="0" bIns="0" rtlCol="0">
            <a:spAutoFit/>
          </a:bodyPr>
          <a:lstStyle/>
          <a:p>
            <a:pPr marL="12700" marR="5080" indent="518159">
              <a:lnSpc>
                <a:spcPts val="1850"/>
              </a:lnSpc>
              <a:spcBef>
                <a:spcPts val="225"/>
              </a:spcBef>
            </a:pPr>
            <a:r>
              <a:rPr sz="1600" spc="-5" dirty="0">
                <a:solidFill>
                  <a:srgbClr val="043092"/>
                </a:solidFill>
                <a:latin typeface="Times New Roman"/>
                <a:cs typeface="Times New Roman"/>
              </a:rPr>
              <a:t>D</a:t>
            </a:r>
            <a:r>
              <a:rPr sz="1600" spc="-20" dirty="0">
                <a:solidFill>
                  <a:srgbClr val="043092"/>
                </a:solidFill>
                <a:latin typeface="Times New Roman"/>
                <a:cs typeface="Times New Roman"/>
              </a:rPr>
              <a:t>e</a:t>
            </a:r>
            <a:r>
              <a:rPr sz="1600" spc="-10" dirty="0">
                <a:solidFill>
                  <a:srgbClr val="043092"/>
                </a:solidFill>
                <a:latin typeface="Times New Roman"/>
                <a:cs typeface="Times New Roman"/>
              </a:rPr>
              <a:t>r</a:t>
            </a:r>
            <a:r>
              <a:rPr sz="1600" dirty="0">
                <a:solidFill>
                  <a:srgbClr val="043092"/>
                </a:solidFill>
                <a:latin typeface="Times New Roman"/>
                <a:cs typeface="Times New Roman"/>
              </a:rPr>
              <a:t>s  </a:t>
            </a:r>
            <a:r>
              <a:rPr sz="1600" spc="-5" dirty="0">
                <a:solidFill>
                  <a:srgbClr val="043092"/>
                </a:solidFill>
                <a:latin typeface="Times New Roman"/>
                <a:cs typeface="Times New Roman"/>
              </a:rPr>
              <a:t>Esaslarda</a:t>
            </a:r>
            <a:endParaRPr sz="1600">
              <a:latin typeface="Times New Roman"/>
              <a:cs typeface="Times New Roman"/>
            </a:endParaRPr>
          </a:p>
        </p:txBody>
      </p:sp>
      <p:sp>
        <p:nvSpPr>
          <p:cNvPr id="4" name="object 4"/>
          <p:cNvSpPr txBox="1"/>
          <p:nvPr/>
        </p:nvSpPr>
        <p:spPr>
          <a:xfrm>
            <a:off x="1646047" y="1021206"/>
            <a:ext cx="6917055" cy="505459"/>
          </a:xfrm>
          <a:prstGeom prst="rect">
            <a:avLst/>
          </a:prstGeom>
        </p:spPr>
        <p:txBody>
          <a:bodyPr vert="horz" wrap="square" lIns="0" tIns="28575" rIns="0" bIns="0" rtlCol="0">
            <a:spAutoFit/>
          </a:bodyPr>
          <a:lstStyle/>
          <a:p>
            <a:pPr marL="12700" marR="5080">
              <a:lnSpc>
                <a:spcPts val="1850"/>
              </a:lnSpc>
              <a:spcBef>
                <a:spcPts val="225"/>
              </a:spcBef>
              <a:tabLst>
                <a:tab pos="655955" algn="l"/>
                <a:tab pos="1344295" algn="l"/>
                <a:tab pos="1863089" algn="l"/>
                <a:tab pos="2451735" algn="l"/>
                <a:tab pos="3741420" algn="l"/>
                <a:tab pos="4655820" algn="l"/>
                <a:tab pos="6125845" algn="l"/>
              </a:tabLst>
            </a:pPr>
            <a:r>
              <a:rPr sz="1600" spc="-5" dirty="0">
                <a:solidFill>
                  <a:srgbClr val="043092"/>
                </a:solidFill>
                <a:latin typeface="Times New Roman"/>
                <a:cs typeface="Times New Roman"/>
              </a:rPr>
              <a:t>Y</a:t>
            </a:r>
            <a:r>
              <a:rPr sz="1600" spc="5" dirty="0">
                <a:solidFill>
                  <a:srgbClr val="043092"/>
                </a:solidFill>
                <a:latin typeface="Times New Roman"/>
                <a:cs typeface="Times New Roman"/>
              </a:rPr>
              <a:t>ü</a:t>
            </a:r>
            <a:r>
              <a:rPr sz="1600" spc="-15" dirty="0">
                <a:solidFill>
                  <a:srgbClr val="043092"/>
                </a:solidFill>
                <a:latin typeface="Times New Roman"/>
                <a:cs typeface="Times New Roman"/>
              </a:rPr>
              <a:t>k</a:t>
            </a:r>
            <a:r>
              <a:rPr sz="1600" dirty="0">
                <a:solidFill>
                  <a:srgbClr val="043092"/>
                </a:solidFill>
                <a:latin typeface="Times New Roman"/>
                <a:cs typeface="Times New Roman"/>
              </a:rPr>
              <a:t>ü	</a:t>
            </a:r>
            <a:r>
              <a:rPr sz="1600" spc="-25" dirty="0">
                <a:solidFill>
                  <a:srgbClr val="043092"/>
                </a:solidFill>
                <a:latin typeface="Times New Roman"/>
                <a:cs typeface="Times New Roman"/>
              </a:rPr>
              <a:t>T</a:t>
            </a:r>
            <a:r>
              <a:rPr sz="1600" spc="-20" dirty="0">
                <a:solidFill>
                  <a:srgbClr val="043092"/>
                </a:solidFill>
                <a:latin typeface="Times New Roman"/>
                <a:cs typeface="Times New Roman"/>
              </a:rPr>
              <a:t>e</a:t>
            </a:r>
            <a:r>
              <a:rPr sz="1600" dirty="0">
                <a:solidFill>
                  <a:srgbClr val="043092"/>
                </a:solidFill>
                <a:latin typeface="Times New Roman"/>
                <a:cs typeface="Times New Roman"/>
              </a:rPr>
              <a:t>s</a:t>
            </a:r>
            <a:r>
              <a:rPr sz="1600" spc="5" dirty="0">
                <a:solidFill>
                  <a:srgbClr val="043092"/>
                </a:solidFill>
                <a:latin typeface="Times New Roman"/>
                <a:cs typeface="Times New Roman"/>
              </a:rPr>
              <a:t>pi</a:t>
            </a:r>
            <a:r>
              <a:rPr sz="1600" dirty="0">
                <a:solidFill>
                  <a:srgbClr val="043092"/>
                </a:solidFill>
                <a:latin typeface="Times New Roman"/>
                <a:cs typeface="Times New Roman"/>
              </a:rPr>
              <a:t>t	</a:t>
            </a:r>
            <a:r>
              <a:rPr sz="1600" spc="-15" dirty="0">
                <a:solidFill>
                  <a:srgbClr val="043092"/>
                </a:solidFill>
                <a:latin typeface="Times New Roman"/>
                <a:cs typeface="Times New Roman"/>
              </a:rPr>
              <a:t>v</a:t>
            </a:r>
            <a:r>
              <a:rPr sz="1600" dirty="0">
                <a:solidFill>
                  <a:srgbClr val="043092"/>
                </a:solidFill>
                <a:latin typeface="Times New Roman"/>
                <a:cs typeface="Times New Roman"/>
              </a:rPr>
              <a:t>e	Ek	</a:t>
            </a:r>
            <a:r>
              <a:rPr sz="1600" spc="-5" dirty="0">
                <a:solidFill>
                  <a:srgbClr val="043092"/>
                </a:solidFill>
                <a:latin typeface="Times New Roman"/>
                <a:cs typeface="Times New Roman"/>
              </a:rPr>
              <a:t>D</a:t>
            </a:r>
            <a:r>
              <a:rPr sz="1600" spc="-20" dirty="0">
                <a:solidFill>
                  <a:srgbClr val="043092"/>
                </a:solidFill>
                <a:latin typeface="Times New Roman"/>
                <a:cs typeface="Times New Roman"/>
              </a:rPr>
              <a:t>e</a:t>
            </a:r>
            <a:r>
              <a:rPr sz="1600" spc="-10" dirty="0">
                <a:solidFill>
                  <a:srgbClr val="043092"/>
                </a:solidFill>
                <a:latin typeface="Times New Roman"/>
                <a:cs typeface="Times New Roman"/>
              </a:rPr>
              <a:t>r</a:t>
            </a:r>
            <a:r>
              <a:rPr sz="1600" dirty="0">
                <a:solidFill>
                  <a:srgbClr val="043092"/>
                </a:solidFill>
                <a:latin typeface="Times New Roman"/>
                <a:cs typeface="Times New Roman"/>
              </a:rPr>
              <a:t>s	</a:t>
            </a:r>
            <a:r>
              <a:rPr sz="1600" spc="-5" dirty="0">
                <a:solidFill>
                  <a:srgbClr val="043092"/>
                </a:solidFill>
                <a:latin typeface="Times New Roman"/>
                <a:cs typeface="Times New Roman"/>
              </a:rPr>
              <a:t>Ü</a:t>
            </a:r>
            <a:r>
              <a:rPr sz="1600" dirty="0">
                <a:solidFill>
                  <a:srgbClr val="043092"/>
                </a:solidFill>
                <a:latin typeface="Times New Roman"/>
                <a:cs typeface="Times New Roman"/>
              </a:rPr>
              <a:t>c</a:t>
            </a:r>
            <a:r>
              <a:rPr sz="1600" spc="-10" dirty="0">
                <a:solidFill>
                  <a:srgbClr val="043092"/>
                </a:solidFill>
                <a:latin typeface="Times New Roman"/>
                <a:cs typeface="Times New Roman"/>
              </a:rPr>
              <a:t>r</a:t>
            </a:r>
            <a:r>
              <a:rPr sz="1600" spc="-20" dirty="0">
                <a:solidFill>
                  <a:srgbClr val="043092"/>
                </a:solidFill>
                <a:latin typeface="Times New Roman"/>
                <a:cs typeface="Times New Roman"/>
              </a:rPr>
              <a:t>e</a:t>
            </a:r>
            <a:r>
              <a:rPr sz="1600" dirty="0">
                <a:solidFill>
                  <a:srgbClr val="043092"/>
                </a:solidFill>
                <a:latin typeface="Times New Roman"/>
                <a:cs typeface="Times New Roman"/>
              </a:rPr>
              <a:t>t	</a:t>
            </a:r>
            <a:r>
              <a:rPr sz="1600" spc="-5" dirty="0">
                <a:solidFill>
                  <a:srgbClr val="043092"/>
                </a:solidFill>
                <a:latin typeface="Times New Roman"/>
                <a:cs typeface="Times New Roman"/>
              </a:rPr>
              <a:t>Ö</a:t>
            </a:r>
            <a:r>
              <a:rPr sz="1600" spc="5" dirty="0">
                <a:solidFill>
                  <a:srgbClr val="043092"/>
                </a:solidFill>
                <a:latin typeface="Times New Roman"/>
                <a:cs typeface="Times New Roman"/>
              </a:rPr>
              <a:t>d</a:t>
            </a:r>
            <a:r>
              <a:rPr sz="1600" spc="-20" dirty="0">
                <a:solidFill>
                  <a:srgbClr val="043092"/>
                </a:solidFill>
                <a:latin typeface="Times New Roman"/>
                <a:cs typeface="Times New Roman"/>
              </a:rPr>
              <a:t>e</a:t>
            </a:r>
            <a:r>
              <a:rPr sz="1600" spc="5" dirty="0">
                <a:solidFill>
                  <a:srgbClr val="043092"/>
                </a:solidFill>
                <a:latin typeface="Times New Roman"/>
                <a:cs typeface="Times New Roman"/>
              </a:rPr>
              <a:t>m</a:t>
            </a:r>
            <a:r>
              <a:rPr sz="1600" spc="-25" dirty="0">
                <a:solidFill>
                  <a:srgbClr val="043092"/>
                </a:solidFill>
                <a:latin typeface="Times New Roman"/>
                <a:cs typeface="Times New Roman"/>
              </a:rPr>
              <a:t>e</a:t>
            </a:r>
            <a:r>
              <a:rPr sz="1600" spc="5" dirty="0">
                <a:solidFill>
                  <a:srgbClr val="043092"/>
                </a:solidFill>
                <a:latin typeface="Times New Roman"/>
                <a:cs typeface="Times New Roman"/>
              </a:rPr>
              <a:t>l</a:t>
            </a:r>
            <a:r>
              <a:rPr sz="1600" spc="-20" dirty="0">
                <a:solidFill>
                  <a:srgbClr val="043092"/>
                </a:solidFill>
                <a:latin typeface="Times New Roman"/>
                <a:cs typeface="Times New Roman"/>
              </a:rPr>
              <a:t>e</a:t>
            </a:r>
            <a:r>
              <a:rPr sz="1600" spc="-10" dirty="0">
                <a:solidFill>
                  <a:srgbClr val="043092"/>
                </a:solidFill>
                <a:latin typeface="Times New Roman"/>
                <a:cs typeface="Times New Roman"/>
              </a:rPr>
              <a:t>r</a:t>
            </a:r>
            <a:r>
              <a:rPr sz="1600" spc="5" dirty="0">
                <a:solidFill>
                  <a:srgbClr val="043092"/>
                </a:solidFill>
                <a:latin typeface="Times New Roman"/>
                <a:cs typeface="Times New Roman"/>
              </a:rPr>
              <a:t>ind</a:t>
            </a:r>
            <a:r>
              <a:rPr sz="1600" dirty="0">
                <a:solidFill>
                  <a:srgbClr val="043092"/>
                </a:solidFill>
                <a:latin typeface="Times New Roman"/>
                <a:cs typeface="Times New Roman"/>
              </a:rPr>
              <a:t>e	</a:t>
            </a:r>
            <a:r>
              <a:rPr sz="1600" spc="-5" dirty="0">
                <a:solidFill>
                  <a:srgbClr val="043092"/>
                </a:solidFill>
                <a:latin typeface="Times New Roman"/>
                <a:cs typeface="Times New Roman"/>
              </a:rPr>
              <a:t>U</a:t>
            </a:r>
            <a:r>
              <a:rPr sz="1600" spc="-40" dirty="0">
                <a:solidFill>
                  <a:srgbClr val="043092"/>
                </a:solidFill>
                <a:latin typeface="Times New Roman"/>
                <a:cs typeface="Times New Roman"/>
              </a:rPr>
              <a:t>y</a:t>
            </a:r>
            <a:r>
              <a:rPr sz="1600" spc="5" dirty="0">
                <a:solidFill>
                  <a:srgbClr val="043092"/>
                </a:solidFill>
                <a:latin typeface="Times New Roman"/>
                <a:cs typeface="Times New Roman"/>
              </a:rPr>
              <a:t>u</a:t>
            </a:r>
            <a:r>
              <a:rPr sz="1600" spc="-15" dirty="0">
                <a:solidFill>
                  <a:srgbClr val="043092"/>
                </a:solidFill>
                <a:latin typeface="Times New Roman"/>
                <a:cs typeface="Times New Roman"/>
              </a:rPr>
              <a:t>l</a:t>
            </a:r>
            <a:r>
              <a:rPr sz="1600" dirty="0">
                <a:solidFill>
                  <a:srgbClr val="043092"/>
                </a:solidFill>
                <a:latin typeface="Times New Roman"/>
                <a:cs typeface="Times New Roman"/>
              </a:rPr>
              <a:t>acak  </a:t>
            </a:r>
            <a:r>
              <a:rPr sz="1600" spc="-5" dirty="0">
                <a:solidFill>
                  <a:srgbClr val="043092"/>
                </a:solidFill>
                <a:latin typeface="Times New Roman"/>
                <a:cs typeface="Times New Roman"/>
              </a:rPr>
              <a:t>diğer	</a:t>
            </a:r>
            <a:r>
              <a:rPr sz="1600" spc="-10" dirty="0">
                <a:solidFill>
                  <a:srgbClr val="043092"/>
                </a:solidFill>
                <a:latin typeface="Times New Roman"/>
                <a:cs typeface="Times New Roman"/>
              </a:rPr>
              <a:t>faaliyetler</a:t>
            </a:r>
            <a:r>
              <a:rPr sz="1600" spc="10" dirty="0">
                <a:solidFill>
                  <a:srgbClr val="043092"/>
                </a:solidFill>
                <a:latin typeface="Times New Roman"/>
                <a:cs typeface="Times New Roman"/>
              </a:rPr>
              <a:t> </a:t>
            </a:r>
            <a:r>
              <a:rPr sz="1600" spc="-5" dirty="0">
                <a:solidFill>
                  <a:srgbClr val="043092"/>
                </a:solidFill>
                <a:latin typeface="Times New Roman"/>
                <a:cs typeface="Times New Roman"/>
              </a:rPr>
              <a:t>kapsamında</a:t>
            </a:r>
            <a:r>
              <a:rPr sz="1600" spc="50" dirty="0">
                <a:solidFill>
                  <a:srgbClr val="043092"/>
                </a:solidFill>
                <a:latin typeface="Times New Roman"/>
                <a:cs typeface="Times New Roman"/>
              </a:rPr>
              <a:t> </a:t>
            </a:r>
            <a:r>
              <a:rPr sz="1600" spc="-10" dirty="0">
                <a:solidFill>
                  <a:srgbClr val="043092"/>
                </a:solidFill>
                <a:latin typeface="Times New Roman"/>
                <a:cs typeface="Times New Roman"/>
              </a:rPr>
              <a:t>sayılan</a:t>
            </a:r>
            <a:r>
              <a:rPr sz="1600" spc="20" dirty="0">
                <a:solidFill>
                  <a:srgbClr val="043092"/>
                </a:solidFill>
                <a:latin typeface="Times New Roman"/>
                <a:cs typeface="Times New Roman"/>
              </a:rPr>
              <a:t> </a:t>
            </a:r>
            <a:r>
              <a:rPr sz="1600" spc="-10" dirty="0" err="1">
                <a:solidFill>
                  <a:srgbClr val="043092"/>
                </a:solidFill>
                <a:latin typeface="Times New Roman"/>
                <a:cs typeface="Times New Roman"/>
              </a:rPr>
              <a:t>faaliyetler</a:t>
            </a:r>
            <a:r>
              <a:rPr sz="1600" spc="40" dirty="0">
                <a:solidFill>
                  <a:srgbClr val="043092"/>
                </a:solidFill>
                <a:latin typeface="Times New Roman"/>
                <a:cs typeface="Times New Roman"/>
              </a:rPr>
              <a:t> </a:t>
            </a:r>
            <a:r>
              <a:rPr sz="1600" dirty="0" err="1" smtClean="0">
                <a:solidFill>
                  <a:srgbClr val="043092"/>
                </a:solidFill>
                <a:latin typeface="Times New Roman"/>
                <a:cs typeface="Times New Roman"/>
              </a:rPr>
              <a:t>için</a:t>
            </a:r>
            <a:r>
              <a:rPr sz="1600" spc="25" dirty="0" smtClean="0">
                <a:solidFill>
                  <a:srgbClr val="043092"/>
                </a:solidFill>
                <a:latin typeface="Times New Roman"/>
                <a:cs typeface="Times New Roman"/>
              </a:rPr>
              <a:t> </a:t>
            </a:r>
            <a:r>
              <a:rPr sz="1600" spc="-5" dirty="0">
                <a:solidFill>
                  <a:srgbClr val="043092"/>
                </a:solidFill>
                <a:latin typeface="Times New Roman"/>
                <a:cs typeface="Times New Roman"/>
              </a:rPr>
              <a:t>sınav</a:t>
            </a:r>
            <a:r>
              <a:rPr sz="1600" spc="-15" dirty="0">
                <a:solidFill>
                  <a:srgbClr val="043092"/>
                </a:solidFill>
                <a:latin typeface="Times New Roman"/>
                <a:cs typeface="Times New Roman"/>
              </a:rPr>
              <a:t> </a:t>
            </a:r>
            <a:r>
              <a:rPr sz="1600" spc="-5" dirty="0">
                <a:solidFill>
                  <a:srgbClr val="043092"/>
                </a:solidFill>
                <a:latin typeface="Times New Roman"/>
                <a:cs typeface="Times New Roman"/>
              </a:rPr>
              <a:t>öngörülmemiş</a:t>
            </a:r>
            <a:r>
              <a:rPr sz="1600" spc="65" dirty="0">
                <a:solidFill>
                  <a:srgbClr val="043092"/>
                </a:solidFill>
                <a:latin typeface="Times New Roman"/>
                <a:cs typeface="Times New Roman"/>
              </a:rPr>
              <a:t> </a:t>
            </a:r>
            <a:r>
              <a:rPr sz="1600" spc="-15" dirty="0">
                <a:solidFill>
                  <a:srgbClr val="043092"/>
                </a:solidFill>
                <a:latin typeface="Times New Roman"/>
                <a:cs typeface="Times New Roman"/>
              </a:rPr>
              <a:t>ve</a:t>
            </a:r>
            <a:endParaRPr sz="1600" dirty="0">
              <a:latin typeface="Times New Roman"/>
              <a:cs typeface="Times New Roman"/>
            </a:endParaRPr>
          </a:p>
        </p:txBody>
      </p:sp>
      <p:sp>
        <p:nvSpPr>
          <p:cNvPr id="5" name="object 5"/>
          <p:cNvSpPr txBox="1"/>
          <p:nvPr/>
        </p:nvSpPr>
        <p:spPr>
          <a:xfrm>
            <a:off x="539292" y="1443304"/>
            <a:ext cx="8408035" cy="1144905"/>
          </a:xfrm>
          <a:prstGeom prst="rect">
            <a:avLst/>
          </a:prstGeom>
        </p:spPr>
        <p:txBody>
          <a:bodyPr vert="horz" wrap="square" lIns="0" tIns="60960" rIns="0" bIns="0" rtlCol="0">
            <a:spAutoFit/>
          </a:bodyPr>
          <a:lstStyle/>
          <a:p>
            <a:pPr marL="12700">
              <a:lnSpc>
                <a:spcPct val="100000"/>
              </a:lnSpc>
              <a:spcBef>
                <a:spcPts val="480"/>
              </a:spcBef>
            </a:pPr>
            <a:r>
              <a:rPr sz="1600" spc="-5" dirty="0">
                <a:solidFill>
                  <a:srgbClr val="043092"/>
                </a:solidFill>
                <a:latin typeface="Times New Roman"/>
                <a:cs typeface="Times New Roman"/>
              </a:rPr>
              <a:t>yapılmamışsa,</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sınav</a:t>
            </a:r>
            <a:r>
              <a:rPr sz="1600" spc="-35" dirty="0">
                <a:solidFill>
                  <a:srgbClr val="043092"/>
                </a:solidFill>
                <a:latin typeface="Times New Roman"/>
                <a:cs typeface="Times New Roman"/>
              </a:rPr>
              <a:t> </a:t>
            </a:r>
            <a:r>
              <a:rPr sz="1600" spc="-5" dirty="0">
                <a:solidFill>
                  <a:srgbClr val="043092"/>
                </a:solidFill>
                <a:latin typeface="Times New Roman"/>
                <a:cs typeface="Times New Roman"/>
              </a:rPr>
              <a:t>ücreti</a:t>
            </a:r>
            <a:r>
              <a:rPr sz="1600" spc="-10" dirty="0">
                <a:solidFill>
                  <a:srgbClr val="043092"/>
                </a:solidFill>
                <a:latin typeface="Times New Roman"/>
                <a:cs typeface="Times New Roman"/>
              </a:rPr>
              <a:t> </a:t>
            </a:r>
            <a:r>
              <a:rPr sz="1600" spc="-5" dirty="0" err="1">
                <a:solidFill>
                  <a:srgbClr val="043092"/>
                </a:solidFill>
                <a:latin typeface="Times New Roman"/>
                <a:cs typeface="Times New Roman"/>
              </a:rPr>
              <a:t>ödenmez</a:t>
            </a:r>
            <a:r>
              <a:rPr sz="1600" spc="-5" dirty="0" smtClean="0">
                <a:solidFill>
                  <a:srgbClr val="043092"/>
                </a:solidFill>
                <a:latin typeface="Times New Roman"/>
                <a:cs typeface="Times New Roman"/>
              </a:rPr>
              <a:t>.</a:t>
            </a:r>
            <a:r>
              <a:rPr lang="tr-TR" sz="1600" spc="-5" dirty="0" smtClean="0">
                <a:solidFill>
                  <a:srgbClr val="043092"/>
                </a:solidFill>
                <a:latin typeface="Times New Roman"/>
                <a:cs typeface="Times New Roman"/>
              </a:rPr>
              <a:t> (uygulama </a:t>
            </a:r>
            <a:r>
              <a:rPr lang="tr-TR" sz="1600" spc="-5" dirty="0" err="1" smtClean="0">
                <a:solidFill>
                  <a:srgbClr val="043092"/>
                </a:solidFill>
                <a:latin typeface="Times New Roman"/>
                <a:cs typeface="Times New Roman"/>
              </a:rPr>
              <a:t>vs</a:t>
            </a:r>
            <a:r>
              <a:rPr lang="tr-TR" sz="1600" spc="-5" dirty="0" smtClean="0">
                <a:solidFill>
                  <a:srgbClr val="043092"/>
                </a:solidFill>
                <a:latin typeface="Times New Roman"/>
                <a:cs typeface="Times New Roman"/>
              </a:rPr>
              <a:t>)</a:t>
            </a:r>
            <a:endParaRPr sz="1600" dirty="0">
              <a:latin typeface="Times New Roman"/>
              <a:cs typeface="Times New Roman"/>
            </a:endParaRPr>
          </a:p>
          <a:p>
            <a:pPr marL="12700" marR="5080" indent="362585">
              <a:lnSpc>
                <a:spcPct val="100000"/>
              </a:lnSpc>
              <a:spcBef>
                <a:spcPts val="385"/>
              </a:spcBef>
            </a:pPr>
            <a:r>
              <a:rPr sz="1600" dirty="0">
                <a:latin typeface="Times New Roman"/>
                <a:cs typeface="Times New Roman"/>
              </a:rPr>
              <a:t>Uzmanlık</a:t>
            </a:r>
            <a:r>
              <a:rPr sz="1600" spc="270" dirty="0">
                <a:latin typeface="Times New Roman"/>
                <a:cs typeface="Times New Roman"/>
              </a:rPr>
              <a:t> </a:t>
            </a:r>
            <a:r>
              <a:rPr sz="1600" spc="-5" dirty="0">
                <a:latin typeface="Times New Roman"/>
                <a:cs typeface="Times New Roman"/>
              </a:rPr>
              <a:t>alan</a:t>
            </a:r>
            <a:r>
              <a:rPr sz="1600" spc="265" dirty="0">
                <a:latin typeface="Times New Roman"/>
                <a:cs typeface="Times New Roman"/>
              </a:rPr>
              <a:t> </a:t>
            </a:r>
            <a:r>
              <a:rPr sz="1600" spc="-10" dirty="0">
                <a:latin typeface="Times New Roman"/>
                <a:cs typeface="Times New Roman"/>
              </a:rPr>
              <a:t>dersleri</a:t>
            </a:r>
            <a:r>
              <a:rPr sz="1600" spc="285" dirty="0">
                <a:latin typeface="Times New Roman"/>
                <a:cs typeface="Times New Roman"/>
              </a:rPr>
              <a:t> </a:t>
            </a:r>
            <a:r>
              <a:rPr sz="1600" spc="-5" dirty="0">
                <a:latin typeface="Times New Roman"/>
                <a:cs typeface="Times New Roman"/>
              </a:rPr>
              <a:t>ders</a:t>
            </a:r>
            <a:r>
              <a:rPr sz="1600" spc="280" dirty="0">
                <a:latin typeface="Times New Roman"/>
                <a:cs typeface="Times New Roman"/>
              </a:rPr>
              <a:t> </a:t>
            </a:r>
            <a:r>
              <a:rPr sz="1600" spc="-5" dirty="0">
                <a:latin typeface="Times New Roman"/>
                <a:cs typeface="Times New Roman"/>
              </a:rPr>
              <a:t>programlarında</a:t>
            </a:r>
            <a:r>
              <a:rPr sz="1600" spc="290" dirty="0">
                <a:latin typeface="Times New Roman"/>
                <a:cs typeface="Times New Roman"/>
              </a:rPr>
              <a:t> </a:t>
            </a:r>
            <a:r>
              <a:rPr sz="1600" spc="-5" dirty="0">
                <a:latin typeface="Times New Roman"/>
                <a:cs typeface="Times New Roman"/>
              </a:rPr>
              <a:t>gösterilir,</a:t>
            </a:r>
            <a:r>
              <a:rPr sz="1600" spc="285" dirty="0">
                <a:latin typeface="Times New Roman"/>
                <a:cs typeface="Times New Roman"/>
              </a:rPr>
              <a:t> </a:t>
            </a:r>
            <a:r>
              <a:rPr sz="1600" spc="-5" dirty="0">
                <a:latin typeface="Times New Roman"/>
                <a:cs typeface="Times New Roman"/>
              </a:rPr>
              <a:t>ancak</a:t>
            </a:r>
            <a:r>
              <a:rPr sz="1600" spc="290" dirty="0">
                <a:latin typeface="Times New Roman"/>
                <a:cs typeface="Times New Roman"/>
              </a:rPr>
              <a:t> </a:t>
            </a:r>
            <a:r>
              <a:rPr sz="1600" dirty="0">
                <a:latin typeface="Times New Roman"/>
                <a:cs typeface="Times New Roman"/>
              </a:rPr>
              <a:t>sınav</a:t>
            </a:r>
            <a:r>
              <a:rPr sz="1600" spc="265" dirty="0">
                <a:latin typeface="Times New Roman"/>
                <a:cs typeface="Times New Roman"/>
              </a:rPr>
              <a:t> </a:t>
            </a:r>
            <a:r>
              <a:rPr sz="1600" spc="-5" dirty="0">
                <a:latin typeface="Times New Roman"/>
                <a:cs typeface="Times New Roman"/>
              </a:rPr>
              <a:t>yükü</a:t>
            </a:r>
            <a:r>
              <a:rPr sz="1600" spc="270" dirty="0">
                <a:latin typeface="Times New Roman"/>
                <a:cs typeface="Times New Roman"/>
              </a:rPr>
              <a:t> </a:t>
            </a:r>
            <a:r>
              <a:rPr sz="1600" spc="-5" dirty="0">
                <a:latin typeface="Times New Roman"/>
                <a:cs typeface="Times New Roman"/>
              </a:rPr>
              <a:t>olarak</a:t>
            </a:r>
            <a:r>
              <a:rPr sz="1600" spc="290" dirty="0">
                <a:latin typeface="Times New Roman"/>
                <a:cs typeface="Times New Roman"/>
              </a:rPr>
              <a:t> </a:t>
            </a:r>
            <a:r>
              <a:rPr sz="1600" spc="-5" dirty="0">
                <a:latin typeface="Times New Roman"/>
                <a:cs typeface="Times New Roman"/>
              </a:rPr>
              <a:t>gösterilmez</a:t>
            </a:r>
            <a:r>
              <a:rPr sz="1600" spc="285" dirty="0">
                <a:latin typeface="Times New Roman"/>
                <a:cs typeface="Times New Roman"/>
              </a:rPr>
              <a:t> </a:t>
            </a:r>
            <a:r>
              <a:rPr sz="1600" spc="-15" dirty="0">
                <a:latin typeface="Times New Roman"/>
                <a:cs typeface="Times New Roman"/>
              </a:rPr>
              <a:t>ve </a:t>
            </a:r>
            <a:r>
              <a:rPr sz="1600" spc="-385" dirty="0">
                <a:latin typeface="Times New Roman"/>
                <a:cs typeface="Times New Roman"/>
              </a:rPr>
              <a:t> </a:t>
            </a:r>
            <a:r>
              <a:rPr sz="1600" spc="-5" dirty="0">
                <a:latin typeface="Times New Roman"/>
                <a:cs typeface="Times New Roman"/>
              </a:rPr>
              <a:t>ücretlendirilmez</a:t>
            </a:r>
            <a:endParaRPr sz="1600" dirty="0">
              <a:latin typeface="Times New Roman"/>
              <a:cs typeface="Times New Roman"/>
            </a:endParaRPr>
          </a:p>
          <a:p>
            <a:pPr marL="375285">
              <a:lnSpc>
                <a:spcPct val="100000"/>
              </a:lnSpc>
              <a:spcBef>
                <a:spcPts val="365"/>
              </a:spcBef>
            </a:pPr>
            <a:r>
              <a:rPr sz="1600" spc="-5" dirty="0">
                <a:solidFill>
                  <a:srgbClr val="043092"/>
                </a:solidFill>
                <a:latin typeface="Times New Roman"/>
                <a:cs typeface="Times New Roman"/>
              </a:rPr>
              <a:t>Sınavın</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dersi</a:t>
            </a:r>
            <a:r>
              <a:rPr sz="1600" spc="25" dirty="0">
                <a:solidFill>
                  <a:srgbClr val="043092"/>
                </a:solidFill>
                <a:latin typeface="Times New Roman"/>
                <a:cs typeface="Times New Roman"/>
              </a:rPr>
              <a:t> </a:t>
            </a:r>
            <a:r>
              <a:rPr sz="1600" spc="-10" dirty="0">
                <a:solidFill>
                  <a:srgbClr val="043092"/>
                </a:solidFill>
                <a:latin typeface="Times New Roman"/>
                <a:cs typeface="Times New Roman"/>
              </a:rPr>
              <a:t>veren</a:t>
            </a:r>
            <a:r>
              <a:rPr sz="1600" spc="30" dirty="0">
                <a:solidFill>
                  <a:srgbClr val="043092"/>
                </a:solidFill>
                <a:latin typeface="Times New Roman"/>
                <a:cs typeface="Times New Roman"/>
              </a:rPr>
              <a:t> </a:t>
            </a:r>
            <a:r>
              <a:rPr sz="1600" spc="-5" dirty="0">
                <a:solidFill>
                  <a:srgbClr val="043092"/>
                </a:solidFill>
                <a:latin typeface="Times New Roman"/>
                <a:cs typeface="Times New Roman"/>
              </a:rPr>
              <a:t>öğretim</a:t>
            </a:r>
            <a:r>
              <a:rPr sz="1600" spc="20" dirty="0">
                <a:solidFill>
                  <a:srgbClr val="043092"/>
                </a:solidFill>
                <a:latin typeface="Times New Roman"/>
                <a:cs typeface="Times New Roman"/>
              </a:rPr>
              <a:t> </a:t>
            </a:r>
            <a:r>
              <a:rPr sz="1600" spc="-5" dirty="0">
                <a:solidFill>
                  <a:srgbClr val="043092"/>
                </a:solidFill>
                <a:latin typeface="Times New Roman"/>
                <a:cs typeface="Times New Roman"/>
              </a:rPr>
              <a:t>elemanı</a:t>
            </a:r>
            <a:r>
              <a:rPr sz="1600" spc="50" dirty="0">
                <a:solidFill>
                  <a:srgbClr val="043092"/>
                </a:solidFill>
                <a:latin typeface="Times New Roman"/>
                <a:cs typeface="Times New Roman"/>
              </a:rPr>
              <a:t> </a:t>
            </a:r>
            <a:r>
              <a:rPr sz="1600" spc="-5" dirty="0">
                <a:solidFill>
                  <a:srgbClr val="043092"/>
                </a:solidFill>
                <a:latin typeface="Times New Roman"/>
                <a:cs typeface="Times New Roman"/>
              </a:rPr>
              <a:t>tarafından</a:t>
            </a:r>
            <a:r>
              <a:rPr sz="1600" spc="5" dirty="0">
                <a:solidFill>
                  <a:srgbClr val="043092"/>
                </a:solidFill>
                <a:latin typeface="Times New Roman"/>
                <a:cs typeface="Times New Roman"/>
              </a:rPr>
              <a:t> </a:t>
            </a:r>
            <a:r>
              <a:rPr sz="1600" spc="-5" dirty="0">
                <a:solidFill>
                  <a:srgbClr val="043092"/>
                </a:solidFill>
                <a:latin typeface="Times New Roman"/>
                <a:cs typeface="Times New Roman"/>
              </a:rPr>
              <a:t>yapılmaması</a:t>
            </a:r>
            <a:r>
              <a:rPr sz="1600" spc="65" dirty="0">
                <a:solidFill>
                  <a:srgbClr val="043092"/>
                </a:solidFill>
                <a:latin typeface="Times New Roman"/>
                <a:cs typeface="Times New Roman"/>
              </a:rPr>
              <a:t> </a:t>
            </a:r>
            <a:r>
              <a:rPr sz="1600" spc="-5" dirty="0">
                <a:solidFill>
                  <a:srgbClr val="043092"/>
                </a:solidFill>
                <a:latin typeface="Times New Roman"/>
                <a:cs typeface="Times New Roman"/>
              </a:rPr>
              <a:t>halinde</a:t>
            </a:r>
            <a:r>
              <a:rPr sz="1600" spc="-20" dirty="0">
                <a:solidFill>
                  <a:srgbClr val="043092"/>
                </a:solidFill>
                <a:latin typeface="Times New Roman"/>
                <a:cs typeface="Times New Roman"/>
              </a:rPr>
              <a:t> </a:t>
            </a:r>
            <a:r>
              <a:rPr sz="1600" dirty="0">
                <a:solidFill>
                  <a:srgbClr val="043092"/>
                </a:solidFill>
                <a:latin typeface="Times New Roman"/>
                <a:cs typeface="Times New Roman"/>
              </a:rPr>
              <a:t>sınav</a:t>
            </a:r>
            <a:r>
              <a:rPr sz="1600" spc="-15" dirty="0">
                <a:solidFill>
                  <a:srgbClr val="043092"/>
                </a:solidFill>
                <a:latin typeface="Times New Roman"/>
                <a:cs typeface="Times New Roman"/>
              </a:rPr>
              <a:t> </a:t>
            </a:r>
            <a:r>
              <a:rPr sz="1600" spc="-5" dirty="0">
                <a:solidFill>
                  <a:srgbClr val="043092"/>
                </a:solidFill>
                <a:latin typeface="Times New Roman"/>
                <a:cs typeface="Times New Roman"/>
              </a:rPr>
              <a:t>ücreti</a:t>
            </a:r>
            <a:r>
              <a:rPr sz="1600" spc="30" dirty="0">
                <a:solidFill>
                  <a:srgbClr val="043092"/>
                </a:solidFill>
                <a:latin typeface="Times New Roman"/>
                <a:cs typeface="Times New Roman"/>
              </a:rPr>
              <a:t> </a:t>
            </a:r>
            <a:r>
              <a:rPr sz="1600" spc="-10" dirty="0">
                <a:solidFill>
                  <a:srgbClr val="043092"/>
                </a:solidFill>
                <a:latin typeface="Times New Roman"/>
                <a:cs typeface="Times New Roman"/>
              </a:rPr>
              <a:t>ödenmez.</a:t>
            </a:r>
            <a:endParaRPr sz="1600" dirty="0">
              <a:latin typeface="Times New Roman"/>
              <a:cs typeface="Times New Roman"/>
            </a:endParaRPr>
          </a:p>
        </p:txBody>
      </p:sp>
      <p:sp>
        <p:nvSpPr>
          <p:cNvPr id="6" name="object 6"/>
          <p:cNvSpPr txBox="1"/>
          <p:nvPr/>
        </p:nvSpPr>
        <p:spPr>
          <a:xfrm>
            <a:off x="536244" y="3512566"/>
            <a:ext cx="8075930" cy="2959100"/>
          </a:xfrm>
          <a:prstGeom prst="rect">
            <a:avLst/>
          </a:prstGeom>
        </p:spPr>
        <p:txBody>
          <a:bodyPr vert="horz" wrap="square" lIns="0" tIns="12700" rIns="0" bIns="0" rtlCol="0">
            <a:spAutoFit/>
          </a:bodyPr>
          <a:lstStyle/>
          <a:p>
            <a:pPr marL="353695" marR="5080" indent="-341630" algn="just">
              <a:lnSpc>
                <a:spcPct val="106700"/>
              </a:lnSpc>
              <a:spcBef>
                <a:spcPts val="100"/>
              </a:spcBef>
              <a:buClr>
                <a:srgbClr val="CC9900"/>
              </a:buClr>
              <a:buSzPct val="63888"/>
              <a:buFont typeface="Wingdings"/>
              <a:buChar char=""/>
              <a:tabLst>
                <a:tab pos="354330" algn="l"/>
              </a:tabLst>
            </a:pPr>
            <a:r>
              <a:rPr sz="1800" spc="-5" dirty="0">
                <a:latin typeface="Times New Roman"/>
                <a:cs typeface="Times New Roman"/>
              </a:rPr>
              <a:t>Farklı </a:t>
            </a:r>
            <a:r>
              <a:rPr sz="1800" spc="-20" dirty="0">
                <a:latin typeface="Times New Roman"/>
                <a:cs typeface="Times New Roman"/>
              </a:rPr>
              <a:t>ya </a:t>
            </a:r>
            <a:r>
              <a:rPr sz="1800" spc="5" dirty="0">
                <a:latin typeface="Times New Roman"/>
                <a:cs typeface="Times New Roman"/>
              </a:rPr>
              <a:t>da </a:t>
            </a:r>
            <a:r>
              <a:rPr sz="1800" spc="-5" dirty="0">
                <a:latin typeface="Times New Roman"/>
                <a:cs typeface="Times New Roman"/>
              </a:rPr>
              <a:t>aynı bölümler </a:t>
            </a:r>
            <a:r>
              <a:rPr sz="1800" dirty="0">
                <a:latin typeface="Times New Roman"/>
                <a:cs typeface="Times New Roman"/>
              </a:rPr>
              <a:t>arasında </a:t>
            </a:r>
            <a:r>
              <a:rPr sz="1800" spc="-10" dirty="0" err="1">
                <a:latin typeface="Times New Roman"/>
                <a:cs typeface="Times New Roman"/>
              </a:rPr>
              <a:t>aynı</a:t>
            </a:r>
            <a:r>
              <a:rPr sz="1800" spc="-10" dirty="0">
                <a:latin typeface="Times New Roman"/>
                <a:cs typeface="Times New Roman"/>
              </a:rPr>
              <a:t> </a:t>
            </a:r>
            <a:r>
              <a:rPr sz="1800" spc="-5" dirty="0" smtClean="0">
                <a:latin typeface="Times New Roman"/>
                <a:cs typeface="Times New Roman"/>
              </a:rPr>
              <a:t>ad</a:t>
            </a:r>
            <a:r>
              <a:rPr lang="tr-TR" sz="1800" spc="-5" dirty="0" smtClean="0">
                <a:latin typeface="Times New Roman"/>
                <a:cs typeface="Times New Roman"/>
              </a:rPr>
              <a:t>, kod ve</a:t>
            </a:r>
            <a:r>
              <a:rPr sz="1800" dirty="0" smtClean="0">
                <a:latin typeface="Times New Roman"/>
                <a:cs typeface="Times New Roman"/>
              </a:rPr>
              <a:t> </a:t>
            </a:r>
            <a:r>
              <a:rPr sz="1800" spc="-10" dirty="0">
                <a:latin typeface="Times New Roman"/>
                <a:cs typeface="Times New Roman"/>
              </a:rPr>
              <a:t>aynı </a:t>
            </a:r>
            <a:r>
              <a:rPr sz="1800" spc="-5" dirty="0">
                <a:latin typeface="Times New Roman"/>
                <a:cs typeface="Times New Roman"/>
              </a:rPr>
              <a:t>öğretim elemanı tarafından </a:t>
            </a:r>
            <a:r>
              <a:rPr sz="1800" dirty="0">
                <a:latin typeface="Times New Roman"/>
                <a:cs typeface="Times New Roman"/>
              </a:rPr>
              <a:t> </a:t>
            </a:r>
            <a:r>
              <a:rPr sz="1800" spc="-5" dirty="0">
                <a:latin typeface="Times New Roman"/>
                <a:cs typeface="Times New Roman"/>
              </a:rPr>
              <a:t>okutulan</a:t>
            </a:r>
            <a:r>
              <a:rPr sz="1800" dirty="0">
                <a:latin typeface="Times New Roman"/>
                <a:cs typeface="Times New Roman"/>
              </a:rPr>
              <a:t> </a:t>
            </a:r>
            <a:r>
              <a:rPr sz="1800" spc="-5" dirty="0">
                <a:latin typeface="Times New Roman"/>
                <a:cs typeface="Times New Roman"/>
              </a:rPr>
              <a:t>derslerin</a:t>
            </a:r>
            <a:r>
              <a:rPr sz="1800" dirty="0">
                <a:latin typeface="Times New Roman"/>
                <a:cs typeface="Times New Roman"/>
              </a:rPr>
              <a:t> </a:t>
            </a:r>
            <a:r>
              <a:rPr sz="1800" spc="-5" dirty="0">
                <a:latin typeface="Times New Roman"/>
                <a:cs typeface="Times New Roman"/>
              </a:rPr>
              <a:t>sınavlarının,</a:t>
            </a:r>
            <a:r>
              <a:rPr sz="1800" dirty="0">
                <a:latin typeface="Times New Roman"/>
                <a:cs typeface="Times New Roman"/>
              </a:rPr>
              <a:t> </a:t>
            </a:r>
            <a:r>
              <a:rPr sz="1800" spc="-10" dirty="0">
                <a:latin typeface="Times New Roman"/>
                <a:cs typeface="Times New Roman"/>
              </a:rPr>
              <a:t>farklı</a:t>
            </a:r>
            <a:r>
              <a:rPr sz="1800" spc="-5" dirty="0">
                <a:latin typeface="Times New Roman"/>
                <a:cs typeface="Times New Roman"/>
              </a:rPr>
              <a:t> </a:t>
            </a:r>
            <a:r>
              <a:rPr sz="1800" dirty="0">
                <a:latin typeface="Times New Roman"/>
                <a:cs typeface="Times New Roman"/>
              </a:rPr>
              <a:t>tarihlerde</a:t>
            </a:r>
            <a:r>
              <a:rPr sz="1800" spc="5" dirty="0">
                <a:latin typeface="Times New Roman"/>
                <a:cs typeface="Times New Roman"/>
              </a:rPr>
              <a:t> </a:t>
            </a:r>
            <a:r>
              <a:rPr sz="1800" spc="-20" dirty="0">
                <a:latin typeface="Times New Roman"/>
                <a:cs typeface="Times New Roman"/>
              </a:rPr>
              <a:t>ya</a:t>
            </a:r>
            <a:r>
              <a:rPr sz="1800" spc="-15" dirty="0">
                <a:latin typeface="Times New Roman"/>
                <a:cs typeface="Times New Roman"/>
              </a:rPr>
              <a:t> </a:t>
            </a:r>
            <a:r>
              <a:rPr sz="1800" spc="5" dirty="0">
                <a:latin typeface="Times New Roman"/>
                <a:cs typeface="Times New Roman"/>
              </a:rPr>
              <a:t>da</a:t>
            </a:r>
            <a:r>
              <a:rPr sz="1800" spc="10" dirty="0">
                <a:latin typeface="Times New Roman"/>
                <a:cs typeface="Times New Roman"/>
              </a:rPr>
              <a:t> </a:t>
            </a:r>
            <a:r>
              <a:rPr sz="1800" spc="-10" dirty="0">
                <a:latin typeface="Times New Roman"/>
                <a:cs typeface="Times New Roman"/>
              </a:rPr>
              <a:t>farklı</a:t>
            </a:r>
            <a:r>
              <a:rPr sz="1800" spc="-5" dirty="0">
                <a:latin typeface="Times New Roman"/>
                <a:cs typeface="Times New Roman"/>
              </a:rPr>
              <a:t> saatlerde</a:t>
            </a:r>
            <a:r>
              <a:rPr sz="1800" dirty="0">
                <a:latin typeface="Times New Roman"/>
                <a:cs typeface="Times New Roman"/>
              </a:rPr>
              <a:t> </a:t>
            </a:r>
            <a:r>
              <a:rPr sz="1800" spc="-5" dirty="0">
                <a:latin typeface="Times New Roman"/>
                <a:cs typeface="Times New Roman"/>
              </a:rPr>
              <a:t>yapılıp </a:t>
            </a:r>
            <a:r>
              <a:rPr sz="1800" dirty="0">
                <a:latin typeface="Times New Roman"/>
                <a:cs typeface="Times New Roman"/>
              </a:rPr>
              <a:t> </a:t>
            </a:r>
            <a:r>
              <a:rPr sz="1800" spc="-5" dirty="0">
                <a:latin typeface="Times New Roman"/>
                <a:cs typeface="Times New Roman"/>
              </a:rPr>
              <a:t>yapılmadığına</a:t>
            </a:r>
            <a:r>
              <a:rPr sz="1800" dirty="0">
                <a:latin typeface="Times New Roman"/>
                <a:cs typeface="Times New Roman"/>
              </a:rPr>
              <a:t> </a:t>
            </a:r>
            <a:r>
              <a:rPr sz="1800" spc="-5" dirty="0">
                <a:latin typeface="Times New Roman"/>
                <a:cs typeface="Times New Roman"/>
              </a:rPr>
              <a:t>bakılmaksızın</a:t>
            </a:r>
            <a:r>
              <a:rPr sz="1800" dirty="0">
                <a:latin typeface="Times New Roman"/>
                <a:cs typeface="Times New Roman"/>
              </a:rPr>
              <a:t> aynı</a:t>
            </a:r>
            <a:r>
              <a:rPr sz="1800" spc="5" dirty="0">
                <a:latin typeface="Times New Roman"/>
                <a:cs typeface="Times New Roman"/>
              </a:rPr>
              <a:t> </a:t>
            </a:r>
            <a:r>
              <a:rPr sz="1800" spc="-5" dirty="0">
                <a:latin typeface="Times New Roman"/>
                <a:cs typeface="Times New Roman"/>
              </a:rPr>
              <a:t>dersi</a:t>
            </a:r>
            <a:r>
              <a:rPr sz="1800" dirty="0">
                <a:latin typeface="Times New Roman"/>
                <a:cs typeface="Times New Roman"/>
              </a:rPr>
              <a:t> </a:t>
            </a:r>
            <a:r>
              <a:rPr sz="1800" spc="-5" dirty="0">
                <a:latin typeface="Times New Roman"/>
                <a:cs typeface="Times New Roman"/>
              </a:rPr>
              <a:t>alan</a:t>
            </a:r>
            <a:r>
              <a:rPr sz="1800" dirty="0">
                <a:latin typeface="Times New Roman"/>
                <a:cs typeface="Times New Roman"/>
              </a:rPr>
              <a:t> </a:t>
            </a:r>
            <a:r>
              <a:rPr sz="1800" spc="-5" dirty="0">
                <a:latin typeface="Times New Roman"/>
                <a:cs typeface="Times New Roman"/>
              </a:rPr>
              <a:t>tüm</a:t>
            </a:r>
            <a:r>
              <a:rPr sz="1800" dirty="0">
                <a:latin typeface="Times New Roman"/>
                <a:cs typeface="Times New Roman"/>
              </a:rPr>
              <a:t> </a:t>
            </a:r>
            <a:r>
              <a:rPr sz="1800" spc="-5" dirty="0">
                <a:latin typeface="Times New Roman"/>
                <a:cs typeface="Times New Roman"/>
              </a:rPr>
              <a:t>öğrencilerin</a:t>
            </a:r>
            <a:r>
              <a:rPr sz="1800" dirty="0">
                <a:latin typeface="Times New Roman"/>
                <a:cs typeface="Times New Roman"/>
              </a:rPr>
              <a:t> </a:t>
            </a:r>
            <a:r>
              <a:rPr sz="1800" spc="-5" dirty="0">
                <a:latin typeface="Times New Roman"/>
                <a:cs typeface="Times New Roman"/>
              </a:rPr>
              <a:t>sayısının</a:t>
            </a:r>
            <a:r>
              <a:rPr sz="1800" dirty="0">
                <a:latin typeface="Times New Roman"/>
                <a:cs typeface="Times New Roman"/>
              </a:rPr>
              <a:t> dikkate </a:t>
            </a:r>
            <a:r>
              <a:rPr sz="1800" spc="5" dirty="0">
                <a:latin typeface="Times New Roman"/>
                <a:cs typeface="Times New Roman"/>
              </a:rPr>
              <a:t> </a:t>
            </a:r>
            <a:r>
              <a:rPr sz="1800" spc="-10" dirty="0">
                <a:latin typeface="Times New Roman"/>
                <a:cs typeface="Times New Roman"/>
              </a:rPr>
              <a:t>alınması</a:t>
            </a:r>
            <a:r>
              <a:rPr sz="1800" spc="10" dirty="0">
                <a:latin typeface="Times New Roman"/>
                <a:cs typeface="Times New Roman"/>
              </a:rPr>
              <a:t> </a:t>
            </a:r>
            <a:r>
              <a:rPr sz="1800" spc="-5" dirty="0">
                <a:latin typeface="Times New Roman"/>
                <a:cs typeface="Times New Roman"/>
              </a:rPr>
              <a:t>suretiyle</a:t>
            </a:r>
            <a:r>
              <a:rPr sz="1800" spc="-10" dirty="0">
                <a:latin typeface="Times New Roman"/>
                <a:cs typeface="Times New Roman"/>
              </a:rPr>
              <a:t> </a:t>
            </a:r>
            <a:r>
              <a:rPr sz="1800" spc="-5" dirty="0">
                <a:latin typeface="Times New Roman"/>
                <a:cs typeface="Times New Roman"/>
              </a:rPr>
              <a:t>hesaplanarak</a:t>
            </a:r>
            <a:r>
              <a:rPr sz="1800" spc="5" dirty="0">
                <a:latin typeface="Times New Roman"/>
                <a:cs typeface="Times New Roman"/>
              </a:rPr>
              <a:t> </a:t>
            </a:r>
            <a:r>
              <a:rPr sz="1800" dirty="0">
                <a:latin typeface="Times New Roman"/>
                <a:cs typeface="Times New Roman"/>
              </a:rPr>
              <a:t>ücretinin</a:t>
            </a:r>
            <a:r>
              <a:rPr sz="1800" spc="10" dirty="0">
                <a:latin typeface="Times New Roman"/>
                <a:cs typeface="Times New Roman"/>
              </a:rPr>
              <a:t> </a:t>
            </a:r>
            <a:r>
              <a:rPr sz="1800" spc="-5" dirty="0">
                <a:latin typeface="Times New Roman"/>
                <a:cs typeface="Times New Roman"/>
              </a:rPr>
              <a:t>tahakkuk</a:t>
            </a:r>
            <a:r>
              <a:rPr sz="1800" spc="-20" dirty="0">
                <a:latin typeface="Times New Roman"/>
                <a:cs typeface="Times New Roman"/>
              </a:rPr>
              <a:t> </a:t>
            </a:r>
            <a:r>
              <a:rPr sz="1800" spc="-5" dirty="0">
                <a:latin typeface="Times New Roman"/>
                <a:cs typeface="Times New Roman"/>
              </a:rPr>
              <a:t>ettirilmesi</a:t>
            </a:r>
            <a:r>
              <a:rPr sz="1800" spc="5" dirty="0">
                <a:latin typeface="Times New Roman"/>
                <a:cs typeface="Times New Roman"/>
              </a:rPr>
              <a:t> </a:t>
            </a:r>
            <a:r>
              <a:rPr sz="1800" spc="-5" dirty="0">
                <a:latin typeface="Times New Roman"/>
                <a:cs typeface="Times New Roman"/>
              </a:rPr>
              <a:t>gereklidir.</a:t>
            </a:r>
            <a:endParaRPr sz="1800" dirty="0">
              <a:latin typeface="Times New Roman"/>
              <a:cs typeface="Times New Roman"/>
            </a:endParaRPr>
          </a:p>
          <a:p>
            <a:pPr marL="353695" marR="6350" indent="-341630" algn="just">
              <a:lnSpc>
                <a:spcPct val="106700"/>
              </a:lnSpc>
              <a:spcBef>
                <a:spcPts val="45"/>
              </a:spcBef>
              <a:buClr>
                <a:srgbClr val="CC9900"/>
              </a:buClr>
              <a:buSzPct val="63888"/>
              <a:buFont typeface="Wingdings"/>
              <a:buChar char=""/>
              <a:tabLst>
                <a:tab pos="354330" algn="l"/>
              </a:tabLst>
            </a:pPr>
            <a:r>
              <a:rPr sz="1800" dirty="0">
                <a:solidFill>
                  <a:srgbClr val="043092"/>
                </a:solidFill>
                <a:latin typeface="Times New Roman"/>
                <a:cs typeface="Times New Roman"/>
              </a:rPr>
              <a:t>Hem </a:t>
            </a:r>
            <a:r>
              <a:rPr sz="1800" spc="-5" dirty="0">
                <a:solidFill>
                  <a:srgbClr val="043092"/>
                </a:solidFill>
                <a:latin typeface="Times New Roman"/>
                <a:cs typeface="Times New Roman"/>
              </a:rPr>
              <a:t>normal </a:t>
            </a:r>
            <a:r>
              <a:rPr sz="1800" dirty="0">
                <a:solidFill>
                  <a:srgbClr val="043092"/>
                </a:solidFill>
                <a:latin typeface="Times New Roman"/>
                <a:cs typeface="Times New Roman"/>
              </a:rPr>
              <a:t>örgün </a:t>
            </a:r>
            <a:r>
              <a:rPr sz="1800" spc="-5" dirty="0">
                <a:solidFill>
                  <a:srgbClr val="043092"/>
                </a:solidFill>
                <a:latin typeface="Times New Roman"/>
                <a:cs typeface="Times New Roman"/>
              </a:rPr>
              <a:t>öğretim </a:t>
            </a:r>
            <a:r>
              <a:rPr sz="1800" spc="5" dirty="0">
                <a:solidFill>
                  <a:srgbClr val="043092"/>
                </a:solidFill>
                <a:latin typeface="Times New Roman"/>
                <a:cs typeface="Times New Roman"/>
              </a:rPr>
              <a:t>hem de </a:t>
            </a:r>
            <a:r>
              <a:rPr sz="1800" spc="-5" dirty="0">
                <a:solidFill>
                  <a:srgbClr val="043092"/>
                </a:solidFill>
                <a:latin typeface="Times New Roman"/>
                <a:cs typeface="Times New Roman"/>
              </a:rPr>
              <a:t>ikinci </a:t>
            </a:r>
            <a:r>
              <a:rPr sz="1800" dirty="0">
                <a:solidFill>
                  <a:srgbClr val="043092"/>
                </a:solidFill>
                <a:latin typeface="Times New Roman"/>
                <a:cs typeface="Times New Roman"/>
              </a:rPr>
              <a:t>öğretim kapsamında </a:t>
            </a:r>
            <a:r>
              <a:rPr sz="1800" spc="-5" dirty="0">
                <a:solidFill>
                  <a:srgbClr val="043092"/>
                </a:solidFill>
                <a:latin typeface="Times New Roman"/>
                <a:cs typeface="Times New Roman"/>
              </a:rPr>
              <a:t>aynı ad </a:t>
            </a:r>
            <a:r>
              <a:rPr sz="1800" dirty="0">
                <a:solidFill>
                  <a:srgbClr val="043092"/>
                </a:solidFill>
                <a:latin typeface="Times New Roman"/>
                <a:cs typeface="Times New Roman"/>
              </a:rPr>
              <a:t>ile </a:t>
            </a:r>
            <a:r>
              <a:rPr sz="1800" spc="-5" dirty="0">
                <a:solidFill>
                  <a:srgbClr val="043092"/>
                </a:solidFill>
                <a:latin typeface="Times New Roman"/>
                <a:cs typeface="Times New Roman"/>
              </a:rPr>
              <a:t>aynı </a:t>
            </a:r>
            <a:r>
              <a:rPr sz="1800" dirty="0">
                <a:solidFill>
                  <a:srgbClr val="043092"/>
                </a:solidFill>
                <a:latin typeface="Times New Roman"/>
                <a:cs typeface="Times New Roman"/>
              </a:rPr>
              <a:t> </a:t>
            </a:r>
            <a:r>
              <a:rPr sz="1800" spc="-5" dirty="0">
                <a:solidFill>
                  <a:srgbClr val="043092"/>
                </a:solidFill>
                <a:latin typeface="Times New Roman"/>
                <a:cs typeface="Times New Roman"/>
              </a:rPr>
              <a:t>öğretim elemanı tarafından okutulan derslerin sınav </a:t>
            </a:r>
            <a:r>
              <a:rPr sz="1800" spc="-10" dirty="0">
                <a:solidFill>
                  <a:srgbClr val="043092"/>
                </a:solidFill>
                <a:latin typeface="Times New Roman"/>
                <a:cs typeface="Times New Roman"/>
              </a:rPr>
              <a:t>gün ve </a:t>
            </a:r>
            <a:r>
              <a:rPr sz="1800" spc="-5" dirty="0">
                <a:solidFill>
                  <a:srgbClr val="043092"/>
                </a:solidFill>
                <a:latin typeface="Times New Roman"/>
                <a:cs typeface="Times New Roman"/>
              </a:rPr>
              <a:t>saatlerinin </a:t>
            </a:r>
            <a:r>
              <a:rPr sz="1800" spc="-10" dirty="0">
                <a:solidFill>
                  <a:srgbClr val="043092"/>
                </a:solidFill>
                <a:latin typeface="Times New Roman"/>
                <a:cs typeface="Times New Roman"/>
              </a:rPr>
              <a:t>aynı </a:t>
            </a:r>
            <a:r>
              <a:rPr sz="1800" spc="-5" dirty="0">
                <a:solidFill>
                  <a:srgbClr val="043092"/>
                </a:solidFill>
                <a:latin typeface="Times New Roman"/>
                <a:cs typeface="Times New Roman"/>
              </a:rPr>
              <a:t>olması </a:t>
            </a:r>
            <a:r>
              <a:rPr sz="1800" dirty="0">
                <a:solidFill>
                  <a:srgbClr val="043092"/>
                </a:solidFill>
                <a:latin typeface="Times New Roman"/>
                <a:cs typeface="Times New Roman"/>
              </a:rPr>
              <a:t> durumunda tek bir ders </a:t>
            </a:r>
            <a:r>
              <a:rPr sz="1800" spc="-5" dirty="0">
                <a:solidFill>
                  <a:srgbClr val="043092"/>
                </a:solidFill>
                <a:latin typeface="Times New Roman"/>
                <a:cs typeface="Times New Roman"/>
              </a:rPr>
              <a:t>olarak kabul </a:t>
            </a:r>
            <a:r>
              <a:rPr sz="1800" dirty="0">
                <a:solidFill>
                  <a:srgbClr val="043092"/>
                </a:solidFill>
                <a:latin typeface="Times New Roman"/>
                <a:cs typeface="Times New Roman"/>
              </a:rPr>
              <a:t>edilir </a:t>
            </a:r>
            <a:r>
              <a:rPr sz="1800" spc="-10" dirty="0">
                <a:solidFill>
                  <a:srgbClr val="043092"/>
                </a:solidFill>
                <a:latin typeface="Times New Roman"/>
                <a:cs typeface="Times New Roman"/>
              </a:rPr>
              <a:t>ve </a:t>
            </a:r>
            <a:r>
              <a:rPr sz="1800" spc="-5" dirty="0">
                <a:solidFill>
                  <a:srgbClr val="043092"/>
                </a:solidFill>
                <a:latin typeface="Times New Roman"/>
                <a:cs typeface="Times New Roman"/>
              </a:rPr>
              <a:t>sınav ücreti </a:t>
            </a:r>
            <a:r>
              <a:rPr sz="1800" dirty="0">
                <a:solidFill>
                  <a:srgbClr val="043092"/>
                </a:solidFill>
                <a:latin typeface="Times New Roman"/>
                <a:cs typeface="Times New Roman"/>
              </a:rPr>
              <a:t>aynı dersi </a:t>
            </a:r>
            <a:r>
              <a:rPr sz="1800" spc="-5" dirty="0">
                <a:solidFill>
                  <a:srgbClr val="043092"/>
                </a:solidFill>
                <a:latin typeface="Times New Roman"/>
                <a:cs typeface="Times New Roman"/>
              </a:rPr>
              <a:t>alan </a:t>
            </a:r>
            <a:r>
              <a:rPr sz="1800" spc="10" dirty="0">
                <a:solidFill>
                  <a:srgbClr val="043092"/>
                </a:solidFill>
                <a:latin typeface="Times New Roman"/>
                <a:cs typeface="Times New Roman"/>
              </a:rPr>
              <a:t>tüm </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öğrencilerin </a:t>
            </a:r>
            <a:r>
              <a:rPr sz="1800" spc="-10" dirty="0">
                <a:solidFill>
                  <a:srgbClr val="043092"/>
                </a:solidFill>
                <a:latin typeface="Times New Roman"/>
                <a:cs typeface="Times New Roman"/>
              </a:rPr>
              <a:t>sayısının </a:t>
            </a:r>
            <a:r>
              <a:rPr sz="1800" spc="-5" dirty="0">
                <a:solidFill>
                  <a:srgbClr val="043092"/>
                </a:solidFill>
                <a:latin typeface="Times New Roman"/>
                <a:cs typeface="Times New Roman"/>
              </a:rPr>
              <a:t>dikkate </a:t>
            </a:r>
            <a:r>
              <a:rPr sz="1800" spc="-10" dirty="0">
                <a:solidFill>
                  <a:srgbClr val="043092"/>
                </a:solidFill>
                <a:latin typeface="Times New Roman"/>
                <a:cs typeface="Times New Roman"/>
              </a:rPr>
              <a:t>alınması </a:t>
            </a:r>
            <a:r>
              <a:rPr sz="1800" spc="-5" dirty="0">
                <a:solidFill>
                  <a:srgbClr val="043092"/>
                </a:solidFill>
                <a:latin typeface="Times New Roman"/>
                <a:cs typeface="Times New Roman"/>
              </a:rPr>
              <a:t>suretiyle hesaplanır. </a:t>
            </a:r>
            <a:r>
              <a:rPr sz="1800" spc="-10" dirty="0">
                <a:solidFill>
                  <a:srgbClr val="043092"/>
                </a:solidFill>
                <a:latin typeface="Times New Roman"/>
                <a:cs typeface="Times New Roman"/>
              </a:rPr>
              <a:t>Ödeme </a:t>
            </a:r>
            <a:r>
              <a:rPr sz="1800" spc="-5" dirty="0">
                <a:solidFill>
                  <a:srgbClr val="043092"/>
                </a:solidFill>
                <a:latin typeface="Times New Roman"/>
                <a:cs typeface="Times New Roman"/>
              </a:rPr>
              <a:t>normal </a:t>
            </a:r>
            <a:r>
              <a:rPr sz="1800" dirty="0">
                <a:solidFill>
                  <a:srgbClr val="043092"/>
                </a:solidFill>
                <a:latin typeface="Times New Roman"/>
                <a:cs typeface="Times New Roman"/>
              </a:rPr>
              <a:t>örgün </a:t>
            </a:r>
            <a:r>
              <a:rPr sz="1800" spc="5" dirty="0">
                <a:solidFill>
                  <a:srgbClr val="043092"/>
                </a:solidFill>
                <a:latin typeface="Times New Roman"/>
                <a:cs typeface="Times New Roman"/>
              </a:rPr>
              <a:t> </a:t>
            </a:r>
            <a:r>
              <a:rPr sz="1800" dirty="0">
                <a:solidFill>
                  <a:srgbClr val="043092"/>
                </a:solidFill>
                <a:latin typeface="Times New Roman"/>
                <a:cs typeface="Times New Roman"/>
              </a:rPr>
              <a:t>eğitim</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harcama</a:t>
            </a:r>
            <a:r>
              <a:rPr sz="1800" dirty="0">
                <a:solidFill>
                  <a:srgbClr val="043092"/>
                </a:solidFill>
                <a:latin typeface="Times New Roman"/>
                <a:cs typeface="Times New Roman"/>
              </a:rPr>
              <a:t> </a:t>
            </a:r>
            <a:r>
              <a:rPr sz="1800" spc="-5" dirty="0">
                <a:solidFill>
                  <a:srgbClr val="043092"/>
                </a:solidFill>
                <a:latin typeface="Times New Roman"/>
                <a:cs typeface="Times New Roman"/>
              </a:rPr>
              <a:t>kaleminden</a:t>
            </a:r>
            <a:r>
              <a:rPr sz="1800" dirty="0">
                <a:solidFill>
                  <a:srgbClr val="043092"/>
                </a:solidFill>
                <a:latin typeface="Times New Roman"/>
                <a:cs typeface="Times New Roman"/>
              </a:rPr>
              <a:t> </a:t>
            </a:r>
            <a:r>
              <a:rPr sz="1800" spc="-5" dirty="0">
                <a:solidFill>
                  <a:srgbClr val="043092"/>
                </a:solidFill>
                <a:latin typeface="Times New Roman"/>
                <a:cs typeface="Times New Roman"/>
              </a:rPr>
              <a:t>(Yükseköğretim</a:t>
            </a:r>
            <a:r>
              <a:rPr sz="1800" dirty="0">
                <a:solidFill>
                  <a:srgbClr val="043092"/>
                </a:solidFill>
                <a:latin typeface="Times New Roman"/>
                <a:cs typeface="Times New Roman"/>
              </a:rPr>
              <a:t> </a:t>
            </a:r>
            <a:r>
              <a:rPr sz="1800" spc="-5" dirty="0">
                <a:solidFill>
                  <a:srgbClr val="043092"/>
                </a:solidFill>
                <a:latin typeface="Times New Roman"/>
                <a:cs typeface="Times New Roman"/>
              </a:rPr>
              <a:t>Kurumları</a:t>
            </a:r>
            <a:r>
              <a:rPr sz="1800" dirty="0">
                <a:solidFill>
                  <a:srgbClr val="043092"/>
                </a:solidFill>
                <a:latin typeface="Times New Roman"/>
                <a:cs typeface="Times New Roman"/>
              </a:rPr>
              <a:t> Birinci</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Öğretim) </a:t>
            </a:r>
            <a:r>
              <a:rPr sz="1800" spc="-434" dirty="0">
                <a:solidFill>
                  <a:srgbClr val="043092"/>
                </a:solidFill>
                <a:latin typeface="Times New Roman"/>
                <a:cs typeface="Times New Roman"/>
              </a:rPr>
              <a:t> </a:t>
            </a:r>
            <a:r>
              <a:rPr sz="1800" spc="-5" dirty="0">
                <a:solidFill>
                  <a:srgbClr val="043092"/>
                </a:solidFill>
                <a:latin typeface="Times New Roman"/>
                <a:cs typeface="Times New Roman"/>
              </a:rPr>
              <a:t>gerçekleştirilir.</a:t>
            </a:r>
            <a:endParaRPr sz="1800" dirty="0">
              <a:latin typeface="Times New Roman"/>
              <a:cs typeface="Times New Roman"/>
            </a:endParaRPr>
          </a:p>
        </p:txBody>
      </p:sp>
      <p:sp>
        <p:nvSpPr>
          <p:cNvPr id="7" name="object 7"/>
          <p:cNvSpPr txBox="1"/>
          <p:nvPr/>
        </p:nvSpPr>
        <p:spPr>
          <a:xfrm>
            <a:off x="571472" y="2571744"/>
            <a:ext cx="8148955" cy="933589"/>
          </a:xfrm>
          <a:prstGeom prst="rect">
            <a:avLst/>
          </a:prstGeom>
          <a:solidFill>
            <a:srgbClr val="FFCCCC"/>
          </a:solidFill>
          <a:ln w="25400">
            <a:solidFill>
              <a:srgbClr val="936D00"/>
            </a:solidFill>
          </a:ln>
        </p:spPr>
        <p:txBody>
          <a:bodyPr vert="horz" wrap="square" lIns="0" tIns="45720" rIns="0" bIns="0" rtlCol="0">
            <a:spAutoFit/>
          </a:bodyPr>
          <a:lstStyle/>
          <a:p>
            <a:pPr marL="398145">
              <a:lnSpc>
                <a:spcPct val="100000"/>
              </a:lnSpc>
              <a:spcBef>
                <a:spcPts val="360"/>
              </a:spcBef>
            </a:pPr>
            <a:r>
              <a:rPr sz="1700" b="1" spc="-5" dirty="0">
                <a:solidFill>
                  <a:srgbClr val="043092"/>
                </a:solidFill>
                <a:latin typeface="Times New Roman"/>
                <a:cs typeface="Times New Roman"/>
              </a:rPr>
              <a:t>Sınav</a:t>
            </a:r>
            <a:r>
              <a:rPr sz="1700" b="1" spc="5" dirty="0">
                <a:solidFill>
                  <a:srgbClr val="043092"/>
                </a:solidFill>
                <a:latin typeface="Times New Roman"/>
                <a:cs typeface="Times New Roman"/>
              </a:rPr>
              <a:t> </a:t>
            </a:r>
            <a:r>
              <a:rPr sz="1700" b="1" spc="-10" dirty="0">
                <a:solidFill>
                  <a:srgbClr val="043092"/>
                </a:solidFill>
                <a:latin typeface="Times New Roman"/>
                <a:cs typeface="Times New Roman"/>
              </a:rPr>
              <a:t>Ödemesi</a:t>
            </a:r>
            <a:r>
              <a:rPr sz="1700" b="1" spc="20" dirty="0">
                <a:solidFill>
                  <a:srgbClr val="043092"/>
                </a:solidFill>
                <a:latin typeface="Times New Roman"/>
                <a:cs typeface="Times New Roman"/>
              </a:rPr>
              <a:t> </a:t>
            </a:r>
            <a:r>
              <a:rPr sz="1700" b="1" dirty="0">
                <a:solidFill>
                  <a:srgbClr val="043092"/>
                </a:solidFill>
                <a:latin typeface="Times New Roman"/>
                <a:cs typeface="Times New Roman"/>
              </a:rPr>
              <a:t>=</a:t>
            </a:r>
            <a:r>
              <a:rPr sz="1700" b="1" spc="-25" dirty="0">
                <a:solidFill>
                  <a:srgbClr val="043092"/>
                </a:solidFill>
                <a:latin typeface="Times New Roman"/>
                <a:cs typeface="Times New Roman"/>
              </a:rPr>
              <a:t> </a:t>
            </a:r>
            <a:r>
              <a:rPr sz="1700" b="1" spc="-10" dirty="0">
                <a:solidFill>
                  <a:srgbClr val="043092"/>
                </a:solidFill>
                <a:latin typeface="Times New Roman"/>
                <a:cs typeface="Times New Roman"/>
              </a:rPr>
              <a:t>Öğrenci</a:t>
            </a:r>
            <a:r>
              <a:rPr sz="1700" b="1" spc="-5" dirty="0">
                <a:solidFill>
                  <a:srgbClr val="043092"/>
                </a:solidFill>
                <a:latin typeface="Times New Roman"/>
                <a:cs typeface="Times New Roman"/>
              </a:rPr>
              <a:t> </a:t>
            </a:r>
            <a:r>
              <a:rPr sz="1700" b="1" spc="-15" dirty="0">
                <a:solidFill>
                  <a:srgbClr val="043092"/>
                </a:solidFill>
                <a:latin typeface="Times New Roman"/>
                <a:cs typeface="Times New Roman"/>
              </a:rPr>
              <a:t>Sayısına</a:t>
            </a:r>
            <a:r>
              <a:rPr sz="1700" b="1" spc="10" dirty="0">
                <a:solidFill>
                  <a:srgbClr val="043092"/>
                </a:solidFill>
                <a:latin typeface="Times New Roman"/>
                <a:cs typeface="Times New Roman"/>
              </a:rPr>
              <a:t> </a:t>
            </a:r>
            <a:r>
              <a:rPr sz="1700" b="1" spc="-10" dirty="0">
                <a:solidFill>
                  <a:srgbClr val="043092"/>
                </a:solidFill>
                <a:latin typeface="Times New Roman"/>
                <a:cs typeface="Times New Roman"/>
              </a:rPr>
              <a:t>Göre</a:t>
            </a:r>
            <a:r>
              <a:rPr sz="1700" b="1" spc="-25" dirty="0">
                <a:solidFill>
                  <a:srgbClr val="043092"/>
                </a:solidFill>
                <a:latin typeface="Times New Roman"/>
                <a:cs typeface="Times New Roman"/>
              </a:rPr>
              <a:t> </a:t>
            </a:r>
            <a:r>
              <a:rPr sz="1700" b="1" spc="-5" dirty="0">
                <a:solidFill>
                  <a:srgbClr val="043092"/>
                </a:solidFill>
                <a:latin typeface="Times New Roman"/>
                <a:cs typeface="Times New Roman"/>
              </a:rPr>
              <a:t>Belirlenen</a:t>
            </a:r>
            <a:r>
              <a:rPr sz="1700" b="1" spc="10" dirty="0">
                <a:solidFill>
                  <a:srgbClr val="043092"/>
                </a:solidFill>
                <a:latin typeface="Times New Roman"/>
                <a:cs typeface="Times New Roman"/>
              </a:rPr>
              <a:t> </a:t>
            </a:r>
            <a:r>
              <a:rPr sz="1700" b="1" spc="-5" dirty="0" err="1">
                <a:solidFill>
                  <a:srgbClr val="043092"/>
                </a:solidFill>
                <a:latin typeface="Times New Roman"/>
                <a:cs typeface="Times New Roman"/>
              </a:rPr>
              <a:t>Katsayı</a:t>
            </a:r>
            <a:r>
              <a:rPr sz="1700" b="1" dirty="0">
                <a:solidFill>
                  <a:srgbClr val="043092"/>
                </a:solidFill>
                <a:latin typeface="Times New Roman"/>
                <a:cs typeface="Times New Roman"/>
              </a:rPr>
              <a:t> </a:t>
            </a:r>
            <a:r>
              <a:rPr lang="tr-TR" sz="1700" b="1" dirty="0" smtClean="0">
                <a:solidFill>
                  <a:srgbClr val="043092"/>
                </a:solidFill>
                <a:latin typeface="Times New Roman"/>
                <a:cs typeface="Times New Roman"/>
              </a:rPr>
              <a:t> </a:t>
            </a:r>
            <a:r>
              <a:rPr sz="1700" b="1" dirty="0" smtClean="0">
                <a:solidFill>
                  <a:srgbClr val="043092"/>
                </a:solidFill>
                <a:latin typeface="Times New Roman"/>
                <a:cs typeface="Times New Roman"/>
              </a:rPr>
              <a:t>X</a:t>
            </a:r>
            <a:r>
              <a:rPr sz="1700" b="1" spc="-140" dirty="0" smtClean="0">
                <a:solidFill>
                  <a:srgbClr val="043092"/>
                </a:solidFill>
                <a:latin typeface="Times New Roman"/>
                <a:cs typeface="Times New Roman"/>
              </a:rPr>
              <a:t> </a:t>
            </a:r>
            <a:r>
              <a:rPr lang="tr-TR" sz="1700" b="1" spc="-140" dirty="0" smtClean="0">
                <a:solidFill>
                  <a:srgbClr val="043092"/>
                </a:solidFill>
                <a:latin typeface="Times New Roman"/>
                <a:cs typeface="Times New Roman"/>
              </a:rPr>
              <a:t>  </a:t>
            </a:r>
            <a:r>
              <a:rPr sz="1700" b="1" dirty="0" err="1" smtClean="0">
                <a:solidFill>
                  <a:srgbClr val="043092"/>
                </a:solidFill>
                <a:latin typeface="Times New Roman"/>
                <a:cs typeface="Times New Roman"/>
              </a:rPr>
              <a:t>AylıkKatsayı</a:t>
            </a:r>
            <a:endParaRPr lang="tr-TR" sz="1700" b="1" dirty="0" smtClean="0">
              <a:solidFill>
                <a:srgbClr val="043092"/>
              </a:solidFill>
              <a:latin typeface="Times New Roman"/>
              <a:cs typeface="Times New Roman"/>
            </a:endParaRPr>
          </a:p>
          <a:p>
            <a:pPr marL="398145">
              <a:lnSpc>
                <a:spcPct val="100000"/>
              </a:lnSpc>
              <a:spcBef>
                <a:spcPts val="360"/>
              </a:spcBef>
            </a:pPr>
            <a:r>
              <a:rPr lang="tr-TR" sz="1700" b="1" dirty="0" smtClean="0">
                <a:solidFill>
                  <a:srgbClr val="043092"/>
                </a:solidFill>
                <a:latin typeface="Times New Roman"/>
                <a:cs typeface="Times New Roman"/>
              </a:rPr>
              <a:t>	1 – 50 ÖĞRENCİ			300                X     0,760871        =228.26</a:t>
            </a:r>
          </a:p>
          <a:p>
            <a:pPr marL="398145">
              <a:lnSpc>
                <a:spcPct val="100000"/>
              </a:lnSpc>
              <a:spcBef>
                <a:spcPts val="360"/>
              </a:spcBef>
            </a:pPr>
            <a:r>
              <a:rPr lang="tr-TR" sz="1700" b="1" dirty="0" smtClean="0">
                <a:solidFill>
                  <a:srgbClr val="043092"/>
                </a:solidFill>
                <a:latin typeface="Times New Roman"/>
                <a:cs typeface="Times New Roman"/>
              </a:rPr>
              <a:t>       101 – 150 ÖĞRENCİ			900                X     0,760871        =684.78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7620" y="1076071"/>
            <a:ext cx="6623338" cy="289823"/>
          </a:xfrm>
          <a:prstGeom prst="rect">
            <a:avLst/>
          </a:prstGeom>
        </p:spPr>
        <p:txBody>
          <a:bodyPr vert="horz" wrap="square" lIns="0" tIns="12700" rIns="0" bIns="0" rtlCol="0">
            <a:spAutoFit/>
          </a:bodyPr>
          <a:lstStyle/>
          <a:p>
            <a:pPr marL="12700">
              <a:lnSpc>
                <a:spcPct val="100000"/>
              </a:lnSpc>
              <a:spcBef>
                <a:spcPts val="100"/>
              </a:spcBef>
            </a:pPr>
            <a:r>
              <a:rPr sz="1800" spc="-5">
                <a:solidFill>
                  <a:srgbClr val="043092"/>
                </a:solidFill>
                <a:latin typeface="Times New Roman"/>
                <a:cs typeface="Times New Roman"/>
              </a:rPr>
              <a:t>Örnek</a:t>
            </a:r>
            <a:r>
              <a:rPr sz="1800" spc="-75">
                <a:solidFill>
                  <a:srgbClr val="043092"/>
                </a:solidFill>
                <a:latin typeface="Times New Roman"/>
                <a:cs typeface="Times New Roman"/>
              </a:rPr>
              <a:t> </a:t>
            </a:r>
            <a:r>
              <a:rPr sz="1800" smtClean="0">
                <a:solidFill>
                  <a:srgbClr val="043092"/>
                </a:solidFill>
                <a:latin typeface="Times New Roman"/>
                <a:cs typeface="Times New Roman"/>
              </a:rPr>
              <a:t>:</a:t>
            </a:r>
            <a:r>
              <a:rPr lang="tr-TR" sz="1800" dirty="0" smtClean="0">
                <a:solidFill>
                  <a:srgbClr val="043092"/>
                </a:solidFill>
                <a:latin typeface="Times New Roman"/>
                <a:cs typeface="Times New Roman"/>
              </a:rPr>
              <a:t>1        NOT: </a:t>
            </a:r>
            <a:r>
              <a:rPr lang="tr-TR" dirty="0" smtClean="0">
                <a:solidFill>
                  <a:srgbClr val="043092"/>
                </a:solidFill>
                <a:latin typeface="Times New Roman"/>
                <a:cs typeface="Times New Roman"/>
              </a:rPr>
              <a:t>Ders ve </a:t>
            </a:r>
            <a:r>
              <a:rPr lang="tr-TR" sz="1800" dirty="0" smtClean="0">
                <a:solidFill>
                  <a:srgbClr val="043092"/>
                </a:solidFill>
                <a:latin typeface="Times New Roman"/>
                <a:cs typeface="Times New Roman"/>
              </a:rPr>
              <a:t>Dersi veren Öğretim Elemanı aynı kişi </a:t>
            </a:r>
            <a:endParaRPr sz="1800">
              <a:latin typeface="Times New Roman"/>
              <a:cs typeface="Times New Roman"/>
            </a:endParaRPr>
          </a:p>
        </p:txBody>
      </p:sp>
      <p:graphicFrame>
        <p:nvGraphicFramePr>
          <p:cNvPr id="3" name="object 3"/>
          <p:cNvGraphicFramePr>
            <a:graphicFrameLocks noGrp="1"/>
          </p:cNvGraphicFramePr>
          <p:nvPr>
            <p:extLst>
              <p:ext uri="{D42A27DB-BD31-4B8C-83A1-F6EECF244321}">
                <p14:modId xmlns:p14="http://schemas.microsoft.com/office/powerpoint/2010/main" val="3136485560"/>
              </p:ext>
            </p:extLst>
          </p:nvPr>
        </p:nvGraphicFramePr>
        <p:xfrm>
          <a:off x="619048" y="1552066"/>
          <a:ext cx="7844787" cy="2839208"/>
        </p:xfrm>
        <a:graphic>
          <a:graphicData uri="http://schemas.openxmlformats.org/drawingml/2006/table">
            <a:tbl>
              <a:tblPr firstRow="1" bandRow="1">
                <a:tableStyleId>{2D5ABB26-0587-4C30-8999-92F81FD0307C}</a:tableStyleId>
              </a:tblPr>
              <a:tblGrid>
                <a:gridCol w="1166870">
                  <a:extLst>
                    <a:ext uri="{9D8B030D-6E8A-4147-A177-3AD203B41FA5}">
                      <a16:colId xmlns:a16="http://schemas.microsoft.com/office/drawing/2014/main" val="20000"/>
                    </a:ext>
                  </a:extLst>
                </a:gridCol>
                <a:gridCol w="525405">
                  <a:extLst>
                    <a:ext uri="{9D8B030D-6E8A-4147-A177-3AD203B41FA5}">
                      <a16:colId xmlns:a16="http://schemas.microsoft.com/office/drawing/2014/main" val="20001"/>
                    </a:ext>
                  </a:extLst>
                </a:gridCol>
                <a:gridCol w="1438910">
                  <a:extLst>
                    <a:ext uri="{9D8B030D-6E8A-4147-A177-3AD203B41FA5}">
                      <a16:colId xmlns:a16="http://schemas.microsoft.com/office/drawing/2014/main" val="20002"/>
                    </a:ext>
                  </a:extLst>
                </a:gridCol>
                <a:gridCol w="750329">
                  <a:extLst>
                    <a:ext uri="{9D8B030D-6E8A-4147-A177-3AD203B41FA5}">
                      <a16:colId xmlns:a16="http://schemas.microsoft.com/office/drawing/2014/main" val="20003"/>
                    </a:ext>
                  </a:extLst>
                </a:gridCol>
                <a:gridCol w="1140065">
                  <a:extLst>
                    <a:ext uri="{9D8B030D-6E8A-4147-A177-3AD203B41FA5}">
                      <a16:colId xmlns:a16="http://schemas.microsoft.com/office/drawing/2014/main" val="20004"/>
                    </a:ext>
                  </a:extLst>
                </a:gridCol>
                <a:gridCol w="431571">
                  <a:extLst>
                    <a:ext uri="{9D8B030D-6E8A-4147-A177-3AD203B41FA5}">
                      <a16:colId xmlns:a16="http://schemas.microsoft.com/office/drawing/2014/main" val="20005"/>
                    </a:ext>
                  </a:extLst>
                </a:gridCol>
                <a:gridCol w="1098779">
                  <a:extLst>
                    <a:ext uri="{9D8B030D-6E8A-4147-A177-3AD203B41FA5}">
                      <a16:colId xmlns:a16="http://schemas.microsoft.com/office/drawing/2014/main" val="20006"/>
                    </a:ext>
                  </a:extLst>
                </a:gridCol>
                <a:gridCol w="490854">
                  <a:extLst>
                    <a:ext uri="{9D8B030D-6E8A-4147-A177-3AD203B41FA5}">
                      <a16:colId xmlns:a16="http://schemas.microsoft.com/office/drawing/2014/main" val="20007"/>
                    </a:ext>
                  </a:extLst>
                </a:gridCol>
                <a:gridCol w="314325">
                  <a:extLst>
                    <a:ext uri="{9D8B030D-6E8A-4147-A177-3AD203B41FA5}">
                      <a16:colId xmlns:a16="http://schemas.microsoft.com/office/drawing/2014/main" val="20008"/>
                    </a:ext>
                  </a:extLst>
                </a:gridCol>
                <a:gridCol w="487679">
                  <a:extLst>
                    <a:ext uri="{9D8B030D-6E8A-4147-A177-3AD203B41FA5}">
                      <a16:colId xmlns:a16="http://schemas.microsoft.com/office/drawing/2014/main" val="20009"/>
                    </a:ext>
                  </a:extLst>
                </a:gridCol>
              </a:tblGrid>
              <a:tr h="582422">
                <a:tc>
                  <a:txBody>
                    <a:bodyPr/>
                    <a:lstStyle/>
                    <a:p>
                      <a:pPr marL="69850">
                        <a:lnSpc>
                          <a:spcPct val="100000"/>
                        </a:lnSpc>
                        <a:spcBef>
                          <a:spcPts val="295"/>
                        </a:spcBef>
                      </a:pPr>
                      <a:r>
                        <a:rPr sz="1600" spc="-5" dirty="0">
                          <a:latin typeface="Times New Roman"/>
                          <a:cs typeface="Times New Roman"/>
                        </a:rPr>
                        <a:t>Dersin</a:t>
                      </a:r>
                      <a:r>
                        <a:rPr sz="1600" spc="-20" dirty="0">
                          <a:latin typeface="Times New Roman"/>
                          <a:cs typeface="Times New Roman"/>
                        </a:rPr>
                        <a:t> </a:t>
                      </a:r>
                      <a:r>
                        <a:rPr sz="1600" spc="-5" dirty="0">
                          <a:latin typeface="Times New Roman"/>
                          <a:cs typeface="Times New Roman"/>
                        </a:rPr>
                        <a:t>adı</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6675">
                        <a:lnSpc>
                          <a:spcPct val="100000"/>
                        </a:lnSpc>
                        <a:spcBef>
                          <a:spcPts val="295"/>
                        </a:spcBef>
                      </a:pPr>
                      <a:r>
                        <a:rPr sz="1600" dirty="0">
                          <a:latin typeface="Times New Roman"/>
                          <a:cs typeface="Times New Roman"/>
                        </a:rPr>
                        <a:t>Bölümü</a:t>
                      </a: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6675">
                        <a:lnSpc>
                          <a:spcPct val="100000"/>
                        </a:lnSpc>
                        <a:spcBef>
                          <a:spcPts val="295"/>
                        </a:spcBef>
                      </a:pP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marL="69850" marR="710565">
                        <a:lnSpc>
                          <a:spcPct val="108800"/>
                        </a:lnSpc>
                        <a:spcBef>
                          <a:spcPts val="130"/>
                        </a:spcBef>
                      </a:pPr>
                      <a:r>
                        <a:rPr sz="1600" spc="-10" dirty="0" err="1" smtClean="0">
                          <a:latin typeface="Times New Roman"/>
                          <a:cs typeface="Times New Roman"/>
                        </a:rPr>
                        <a:t>Ö</a:t>
                      </a:r>
                      <a:r>
                        <a:rPr sz="1600" spc="-15" dirty="0" err="1" smtClean="0">
                          <a:latin typeface="Times New Roman"/>
                          <a:cs typeface="Times New Roman"/>
                        </a:rPr>
                        <a:t>ğ</a:t>
                      </a:r>
                      <a:r>
                        <a:rPr sz="1600" spc="-10" dirty="0" err="1" smtClean="0">
                          <a:latin typeface="Times New Roman"/>
                          <a:cs typeface="Times New Roman"/>
                        </a:rPr>
                        <a:t>r</a:t>
                      </a:r>
                      <a:r>
                        <a:rPr sz="1600" spc="-20" dirty="0" err="1" smtClean="0">
                          <a:latin typeface="Times New Roman"/>
                          <a:cs typeface="Times New Roman"/>
                        </a:rPr>
                        <a:t>e</a:t>
                      </a:r>
                      <a:r>
                        <a:rPr sz="1600" spc="5" dirty="0" err="1" smtClean="0">
                          <a:latin typeface="Times New Roman"/>
                          <a:cs typeface="Times New Roman"/>
                        </a:rPr>
                        <a:t>nc</a:t>
                      </a:r>
                      <a:r>
                        <a:rPr sz="1600" dirty="0" err="1" smtClean="0">
                          <a:latin typeface="Times New Roman"/>
                          <a:cs typeface="Times New Roman"/>
                        </a:rPr>
                        <a:t>i</a:t>
                      </a:r>
                      <a:r>
                        <a:rPr sz="1600" dirty="0" smtClean="0">
                          <a:latin typeface="Times New Roman"/>
                          <a:cs typeface="Times New Roman"/>
                        </a:rPr>
                        <a:t>  </a:t>
                      </a:r>
                      <a:r>
                        <a:rPr sz="1600" spc="-10" dirty="0">
                          <a:latin typeface="Times New Roman"/>
                          <a:cs typeface="Times New Roman"/>
                        </a:rPr>
                        <a:t>Sayısı</a:t>
                      </a:r>
                      <a:endParaRPr sz="1600" dirty="0">
                        <a:latin typeface="Times New Roman"/>
                        <a:cs typeface="Times New Roman"/>
                      </a:endParaRPr>
                    </a:p>
                  </a:txBody>
                  <a:tcPr marL="0" marR="0" marT="165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9850" marR="710565">
                        <a:lnSpc>
                          <a:spcPct val="108800"/>
                        </a:lnSpc>
                        <a:spcBef>
                          <a:spcPts val="130"/>
                        </a:spcBef>
                      </a:pPr>
                      <a:endParaRPr sz="1600" dirty="0">
                        <a:latin typeface="Times New Roman"/>
                        <a:cs typeface="Times New Roman"/>
                      </a:endParaRPr>
                    </a:p>
                  </a:txBody>
                  <a:tcPr marL="0" marR="0" marT="0" marB="0"/>
                </a:tc>
                <a:tc>
                  <a:txBody>
                    <a:bodyPr/>
                    <a:lstStyle/>
                    <a:p>
                      <a:pPr marL="69850">
                        <a:lnSpc>
                          <a:spcPct val="100000"/>
                        </a:lnSpc>
                        <a:spcBef>
                          <a:spcPts val="295"/>
                        </a:spcBef>
                      </a:pPr>
                      <a:r>
                        <a:rPr sz="1600" spc="-5" dirty="0">
                          <a:latin typeface="Times New Roman"/>
                          <a:cs typeface="Times New Roman"/>
                        </a:rPr>
                        <a:t>Puan</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9850">
                        <a:lnSpc>
                          <a:spcPts val="1810"/>
                        </a:lnSpc>
                      </a:pPr>
                      <a:r>
                        <a:rPr sz="1600" spc="-5" dirty="0">
                          <a:latin typeface="Times New Roman"/>
                          <a:cs typeface="Times New Roman"/>
                        </a:rPr>
                        <a:t>Toplam</a:t>
                      </a:r>
                      <a:r>
                        <a:rPr sz="1600" spc="-45" dirty="0">
                          <a:latin typeface="Times New Roman"/>
                          <a:cs typeface="Times New Roman"/>
                        </a:rPr>
                        <a:t> </a:t>
                      </a:r>
                      <a:r>
                        <a:rPr sz="1600" dirty="0">
                          <a:latin typeface="Times New Roman"/>
                          <a:cs typeface="Times New Roman"/>
                        </a:rPr>
                        <a:t>Puan</a:t>
                      </a: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23468">
                <a:tc>
                  <a:txBody>
                    <a:bodyPr/>
                    <a:lstStyle/>
                    <a:p>
                      <a:pPr marL="69850">
                        <a:lnSpc>
                          <a:spcPct val="100000"/>
                        </a:lnSpc>
                        <a:spcBef>
                          <a:spcPts val="295"/>
                        </a:spcBef>
                      </a:pPr>
                      <a:r>
                        <a:rPr sz="1600" spc="-5" dirty="0">
                          <a:latin typeface="Times New Roman"/>
                          <a:cs typeface="Times New Roman"/>
                        </a:rPr>
                        <a:t>Türk</a:t>
                      </a:r>
                      <a:r>
                        <a:rPr sz="1600" spc="-25" dirty="0">
                          <a:latin typeface="Times New Roman"/>
                          <a:cs typeface="Times New Roman"/>
                        </a:rPr>
                        <a:t> </a:t>
                      </a:r>
                      <a:r>
                        <a:rPr sz="1600" spc="-5" dirty="0">
                          <a:latin typeface="Times New Roman"/>
                          <a:cs typeface="Times New Roman"/>
                        </a:rPr>
                        <a:t>Dili</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6675">
                        <a:lnSpc>
                          <a:spcPct val="100000"/>
                        </a:lnSpc>
                        <a:spcBef>
                          <a:spcPts val="295"/>
                        </a:spcBef>
                      </a:pPr>
                      <a:r>
                        <a:rPr sz="1600" spc="-5" dirty="0" err="1" smtClean="0">
                          <a:latin typeface="Times New Roman"/>
                          <a:cs typeface="Times New Roman"/>
                        </a:rPr>
                        <a:t>Hemşirelik</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6675">
                        <a:lnSpc>
                          <a:spcPct val="100000"/>
                        </a:lnSpc>
                        <a:spcBef>
                          <a:spcPts val="295"/>
                        </a:spcBef>
                      </a:pP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marL="69850">
                        <a:lnSpc>
                          <a:spcPct val="100000"/>
                        </a:lnSpc>
                        <a:spcBef>
                          <a:spcPts val="295"/>
                        </a:spcBef>
                      </a:pPr>
                      <a:r>
                        <a:rPr lang="tr-TR" sz="1600" spc="10" dirty="0" smtClean="0">
                          <a:latin typeface="Times New Roman"/>
                          <a:cs typeface="Times New Roman"/>
                        </a:rPr>
                        <a:t>25</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9850">
                        <a:lnSpc>
                          <a:spcPct val="100000"/>
                        </a:lnSpc>
                        <a:spcBef>
                          <a:spcPts val="295"/>
                        </a:spcBef>
                      </a:pPr>
                      <a:endParaRPr sz="1600">
                        <a:latin typeface="Times New Roman"/>
                        <a:cs typeface="Times New Roman"/>
                      </a:endParaRPr>
                    </a:p>
                  </a:txBody>
                  <a:tcPr marL="0" marR="0" marT="0" marB="0"/>
                </a:tc>
                <a:tc>
                  <a:txBody>
                    <a:bodyPr/>
                    <a:lstStyle/>
                    <a:p>
                      <a:pPr marL="69850">
                        <a:lnSpc>
                          <a:spcPct val="100000"/>
                        </a:lnSpc>
                        <a:spcBef>
                          <a:spcPts val="295"/>
                        </a:spcBef>
                      </a:pPr>
                      <a:r>
                        <a:rPr sz="1600" dirty="0">
                          <a:latin typeface="Times New Roman"/>
                          <a:cs typeface="Times New Roman"/>
                        </a:rPr>
                        <a:t>300</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3" gridSpan="3">
                  <a:txBody>
                    <a:bodyPr/>
                    <a:lstStyle/>
                    <a:p>
                      <a:pPr>
                        <a:lnSpc>
                          <a:spcPct val="100000"/>
                        </a:lnSpc>
                      </a:pPr>
                      <a:endParaRPr sz="1800" dirty="0">
                        <a:latin typeface="Times New Roman"/>
                        <a:cs typeface="Times New Roman"/>
                      </a:endParaRPr>
                    </a:p>
                    <a:p>
                      <a:pPr marL="4445" algn="ctr">
                        <a:lnSpc>
                          <a:spcPct val="100000"/>
                        </a:lnSpc>
                        <a:spcBef>
                          <a:spcPts val="1490"/>
                        </a:spcBef>
                      </a:pPr>
                      <a:r>
                        <a:rPr sz="1600" dirty="0">
                          <a:solidFill>
                            <a:schemeClr val="tx1"/>
                          </a:solidFill>
                          <a:latin typeface="Times New Roman"/>
                          <a:cs typeface="Times New Roman"/>
                        </a:rPr>
                        <a:t>900</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3" hMerge="1">
                  <a:txBody>
                    <a:bodyPr/>
                    <a:lstStyle/>
                    <a:p>
                      <a:endParaRPr/>
                    </a:p>
                  </a:txBody>
                  <a:tcPr marL="0" marR="0" marT="0" marB="0"/>
                </a:tc>
                <a:tc rowSpan="3" hMerge="1">
                  <a:txBody>
                    <a:bodyPr/>
                    <a:lstStyle/>
                    <a:p>
                      <a:endParaRPr/>
                    </a:p>
                  </a:txBody>
                  <a:tcPr marL="0" marR="0" marT="0" marB="0"/>
                </a:tc>
                <a:extLst>
                  <a:ext uri="{0D108BD9-81ED-4DB2-BD59-A6C34878D82A}">
                    <a16:rowId xmlns:a16="http://schemas.microsoft.com/office/drawing/2014/main" val="10001"/>
                  </a:ext>
                </a:extLst>
              </a:tr>
              <a:tr h="320040">
                <a:tc>
                  <a:txBody>
                    <a:bodyPr/>
                    <a:lstStyle/>
                    <a:p>
                      <a:pPr marL="69850">
                        <a:lnSpc>
                          <a:spcPct val="100000"/>
                        </a:lnSpc>
                        <a:spcBef>
                          <a:spcPts val="295"/>
                        </a:spcBef>
                      </a:pPr>
                      <a:r>
                        <a:rPr sz="1600" spc="-5" dirty="0">
                          <a:latin typeface="Times New Roman"/>
                          <a:cs typeface="Times New Roman"/>
                        </a:rPr>
                        <a:t>Türk</a:t>
                      </a:r>
                      <a:r>
                        <a:rPr sz="1600" spc="-25" dirty="0">
                          <a:latin typeface="Times New Roman"/>
                          <a:cs typeface="Times New Roman"/>
                        </a:rPr>
                        <a:t> </a:t>
                      </a:r>
                      <a:r>
                        <a:rPr sz="1600" spc="-5" dirty="0">
                          <a:latin typeface="Times New Roman"/>
                          <a:cs typeface="Times New Roman"/>
                        </a:rPr>
                        <a:t>Dili</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6675">
                        <a:lnSpc>
                          <a:spcPct val="100000"/>
                        </a:lnSpc>
                        <a:spcBef>
                          <a:spcPts val="295"/>
                        </a:spcBef>
                      </a:pPr>
                      <a:r>
                        <a:rPr sz="1600" dirty="0" err="1" smtClean="0">
                          <a:latin typeface="Times New Roman"/>
                          <a:cs typeface="Times New Roman"/>
                        </a:rPr>
                        <a:t>Ebelik</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6675">
                        <a:lnSpc>
                          <a:spcPct val="100000"/>
                        </a:lnSpc>
                        <a:spcBef>
                          <a:spcPts val="295"/>
                        </a:spcBef>
                      </a:pP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marL="69850">
                        <a:lnSpc>
                          <a:spcPct val="100000"/>
                        </a:lnSpc>
                        <a:spcBef>
                          <a:spcPts val="295"/>
                        </a:spcBef>
                      </a:pPr>
                      <a:r>
                        <a:rPr sz="1600" spc="10" dirty="0">
                          <a:latin typeface="Times New Roman"/>
                          <a:cs typeface="Times New Roman"/>
                        </a:rPr>
                        <a:t>30</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9850">
                        <a:lnSpc>
                          <a:spcPct val="100000"/>
                        </a:lnSpc>
                        <a:spcBef>
                          <a:spcPts val="295"/>
                        </a:spcBef>
                      </a:pPr>
                      <a:endParaRPr sz="1600">
                        <a:latin typeface="Times New Roman"/>
                        <a:cs typeface="Times New Roman"/>
                      </a:endParaRPr>
                    </a:p>
                  </a:txBody>
                  <a:tcPr marL="0" marR="0" marT="0" marB="0"/>
                </a:tc>
                <a:tc>
                  <a:txBody>
                    <a:bodyPr/>
                    <a:lstStyle/>
                    <a:p>
                      <a:pPr marL="69850">
                        <a:lnSpc>
                          <a:spcPct val="100000"/>
                        </a:lnSpc>
                        <a:spcBef>
                          <a:spcPts val="295"/>
                        </a:spcBef>
                      </a:pPr>
                      <a:r>
                        <a:rPr sz="1600" dirty="0">
                          <a:latin typeface="Times New Roman"/>
                          <a:cs typeface="Times New Roman"/>
                        </a:rPr>
                        <a:t>300</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2"/>
                  </a:ext>
                </a:extLst>
              </a:tr>
              <a:tr h="582421">
                <a:tc>
                  <a:txBody>
                    <a:bodyPr/>
                    <a:lstStyle/>
                    <a:p>
                      <a:pPr marL="69850">
                        <a:lnSpc>
                          <a:spcPct val="100000"/>
                        </a:lnSpc>
                        <a:spcBef>
                          <a:spcPts val="295"/>
                        </a:spcBef>
                      </a:pPr>
                      <a:r>
                        <a:rPr sz="1600" spc="-5" dirty="0">
                          <a:latin typeface="Times New Roman"/>
                          <a:cs typeface="Times New Roman"/>
                        </a:rPr>
                        <a:t>Türk</a:t>
                      </a:r>
                      <a:r>
                        <a:rPr sz="1600" spc="-25" dirty="0">
                          <a:latin typeface="Times New Roman"/>
                          <a:cs typeface="Times New Roman"/>
                        </a:rPr>
                        <a:t> </a:t>
                      </a:r>
                      <a:r>
                        <a:rPr sz="1600" spc="-5" dirty="0">
                          <a:latin typeface="Times New Roman"/>
                          <a:cs typeface="Times New Roman"/>
                        </a:rPr>
                        <a:t>Dili</a:t>
                      </a:r>
                      <a:endParaRPr sz="1600" dirty="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66675" marR="954405">
                        <a:lnSpc>
                          <a:spcPct val="107500"/>
                        </a:lnSpc>
                        <a:spcBef>
                          <a:spcPts val="150"/>
                        </a:spcBef>
                      </a:pPr>
                      <a:r>
                        <a:rPr sz="1600" spc="-5" dirty="0" err="1" smtClean="0">
                          <a:latin typeface="Times New Roman"/>
                          <a:cs typeface="Times New Roman"/>
                        </a:rPr>
                        <a:t>Sağlık</a:t>
                      </a:r>
                      <a:r>
                        <a:rPr sz="1600" spc="-5" dirty="0" smtClean="0">
                          <a:latin typeface="Times New Roman"/>
                          <a:cs typeface="Times New Roman"/>
                        </a:rPr>
                        <a:t> </a:t>
                      </a:r>
                      <a:r>
                        <a:rPr sz="1600" dirty="0" smtClean="0">
                          <a:latin typeface="Times New Roman"/>
                          <a:cs typeface="Times New Roman"/>
                        </a:rPr>
                        <a:t> </a:t>
                      </a:r>
                      <a:r>
                        <a:rPr sz="1600" spc="-10" dirty="0">
                          <a:latin typeface="Times New Roman"/>
                          <a:cs typeface="Times New Roman"/>
                        </a:rPr>
                        <a:t>Y</a:t>
                      </a:r>
                      <a:r>
                        <a:rPr sz="1600" spc="-15" dirty="0">
                          <a:latin typeface="Times New Roman"/>
                          <a:cs typeface="Times New Roman"/>
                        </a:rPr>
                        <a:t>ö</a:t>
                      </a:r>
                      <a:r>
                        <a:rPr sz="1600" spc="5" dirty="0">
                          <a:latin typeface="Times New Roman"/>
                          <a:cs typeface="Times New Roman"/>
                        </a:rPr>
                        <a:t>n</a:t>
                      </a:r>
                      <a:r>
                        <a:rPr sz="1600" spc="-20" dirty="0">
                          <a:latin typeface="Times New Roman"/>
                          <a:cs typeface="Times New Roman"/>
                        </a:rPr>
                        <a:t>e</a:t>
                      </a:r>
                      <a:r>
                        <a:rPr sz="1600" spc="5" dirty="0">
                          <a:latin typeface="Times New Roman"/>
                          <a:cs typeface="Times New Roman"/>
                        </a:rPr>
                        <a:t>ti</a:t>
                      </a:r>
                      <a:r>
                        <a:rPr sz="1600" dirty="0">
                          <a:latin typeface="Times New Roman"/>
                          <a:cs typeface="Times New Roman"/>
                        </a:rPr>
                        <a:t>mi</a:t>
                      </a:r>
                    </a:p>
                  </a:txBody>
                  <a:tcPr marL="0" marR="0" marT="190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6675" marR="954405">
                        <a:lnSpc>
                          <a:spcPct val="107500"/>
                        </a:lnSpc>
                        <a:spcBef>
                          <a:spcPts val="150"/>
                        </a:spcBef>
                      </a:pPr>
                      <a:endParaRPr sz="1600">
                        <a:latin typeface="Times New Roman"/>
                        <a:cs typeface="Times New Roman"/>
                      </a:endParaRPr>
                    </a:p>
                  </a:txBody>
                  <a:tcPr marL="0" marR="0" marT="190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marL="69850">
                        <a:lnSpc>
                          <a:spcPct val="100000"/>
                        </a:lnSpc>
                        <a:spcBef>
                          <a:spcPts val="295"/>
                        </a:spcBef>
                      </a:pPr>
                      <a:r>
                        <a:rPr sz="1600" spc="10" smtClean="0">
                          <a:latin typeface="Times New Roman"/>
                          <a:cs typeface="Times New Roman"/>
                        </a:rPr>
                        <a:t>3</a:t>
                      </a:r>
                      <a:r>
                        <a:rPr lang="tr-TR" sz="1600" spc="10" dirty="0" smtClean="0">
                          <a:latin typeface="Times New Roman"/>
                          <a:cs typeface="Times New Roman"/>
                        </a:rPr>
                        <a:t>5</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pPr marL="69850">
                        <a:lnSpc>
                          <a:spcPct val="100000"/>
                        </a:lnSpc>
                        <a:spcBef>
                          <a:spcPts val="295"/>
                        </a:spcBef>
                      </a:pPr>
                      <a:endParaRPr sz="1600">
                        <a:latin typeface="Times New Roman"/>
                        <a:cs typeface="Times New Roman"/>
                      </a:endParaRPr>
                    </a:p>
                  </a:txBody>
                  <a:tcPr marL="0" marR="0" marT="0" marB="0"/>
                </a:tc>
                <a:tc>
                  <a:txBody>
                    <a:bodyPr/>
                    <a:lstStyle/>
                    <a:p>
                      <a:pPr marL="69850">
                        <a:lnSpc>
                          <a:spcPct val="100000"/>
                        </a:lnSpc>
                        <a:spcBef>
                          <a:spcPts val="295"/>
                        </a:spcBef>
                      </a:pPr>
                      <a:r>
                        <a:rPr sz="1600" dirty="0">
                          <a:latin typeface="Times New Roman"/>
                          <a:cs typeface="Times New Roman"/>
                        </a:rPr>
                        <a:t>300</a:t>
                      </a:r>
                      <a:endParaRPr sz="1600">
                        <a:latin typeface="Times New Roman"/>
                        <a:cs typeface="Times New Roman"/>
                      </a:endParaRPr>
                    </a:p>
                  </a:txBody>
                  <a:tcPr marL="0" marR="0" marT="3746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3"/>
                  </a:ext>
                </a:extLst>
              </a:tr>
              <a:tr h="707390">
                <a:tc gridSpan="10">
                  <a:txBody>
                    <a:bodyPr/>
                    <a:lstStyle/>
                    <a:p>
                      <a:pPr>
                        <a:lnSpc>
                          <a:spcPct val="100000"/>
                        </a:lnSpc>
                      </a:pPr>
                      <a:endParaRPr sz="16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lang="tr-TR"/>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lang="tr-TR"/>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38124">
                <a:tc rowSpan="2" gridSpan="2">
                  <a:txBody>
                    <a:bodyPr/>
                    <a:lstStyle/>
                    <a:p>
                      <a:pPr marL="69850">
                        <a:lnSpc>
                          <a:spcPct val="100000"/>
                        </a:lnSpc>
                        <a:spcBef>
                          <a:spcPts val="320"/>
                        </a:spcBef>
                      </a:pPr>
                      <a:r>
                        <a:rPr sz="1600" b="1" dirty="0">
                          <a:latin typeface="Times New Roman"/>
                          <a:cs typeface="Times New Roman"/>
                        </a:rPr>
                        <a:t>Türk</a:t>
                      </a:r>
                      <a:r>
                        <a:rPr sz="1600" b="1" spc="-80" dirty="0">
                          <a:latin typeface="Times New Roman"/>
                          <a:cs typeface="Times New Roman"/>
                        </a:rPr>
                        <a:t> </a:t>
                      </a:r>
                      <a:r>
                        <a:rPr sz="1600" b="1" dirty="0">
                          <a:latin typeface="Times New Roman"/>
                          <a:cs typeface="Times New Roman"/>
                        </a:rPr>
                        <a:t>Dili</a:t>
                      </a:r>
                      <a:endParaRPr sz="1600" dirty="0">
                        <a:latin typeface="Times New Roman"/>
                        <a:cs typeface="Times New Roman"/>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hMerge="1">
                  <a:txBody>
                    <a:bodyPr/>
                    <a:lstStyle/>
                    <a:p>
                      <a:endParaRPr lang="tr-TR"/>
                    </a:p>
                  </a:txBody>
                  <a:tcPr/>
                </a:tc>
                <a:tc rowSpan="2">
                  <a:txBody>
                    <a:bodyPr/>
                    <a:lstStyle/>
                    <a:p>
                      <a:pPr marL="66675">
                        <a:lnSpc>
                          <a:spcPct val="100000"/>
                        </a:lnSpc>
                        <a:spcBef>
                          <a:spcPts val="320"/>
                        </a:spcBef>
                      </a:pPr>
                      <a:r>
                        <a:rPr sz="1600" b="1" dirty="0">
                          <a:latin typeface="Times New Roman"/>
                          <a:cs typeface="Times New Roman"/>
                        </a:rPr>
                        <a:t>3</a:t>
                      </a:r>
                      <a:r>
                        <a:rPr sz="1600" b="1" spc="-50" dirty="0">
                          <a:latin typeface="Times New Roman"/>
                          <a:cs typeface="Times New Roman"/>
                        </a:rPr>
                        <a:t> </a:t>
                      </a:r>
                      <a:r>
                        <a:rPr sz="1600" b="1" dirty="0">
                          <a:latin typeface="Times New Roman"/>
                          <a:cs typeface="Times New Roman"/>
                        </a:rPr>
                        <a:t>Bölüm</a:t>
                      </a:r>
                      <a:endParaRPr sz="1600" dirty="0">
                        <a:latin typeface="Times New Roman"/>
                        <a:cs typeface="Times New Roman"/>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gridSpan="2">
                  <a:txBody>
                    <a:bodyPr/>
                    <a:lstStyle/>
                    <a:p>
                      <a:pPr marL="69850">
                        <a:lnSpc>
                          <a:spcPct val="100000"/>
                        </a:lnSpc>
                        <a:spcBef>
                          <a:spcPts val="320"/>
                        </a:spcBef>
                      </a:pPr>
                      <a:r>
                        <a:rPr lang="tr-TR" sz="1600" b="1" dirty="0" smtClean="0">
                          <a:latin typeface="Times New Roman"/>
                          <a:cs typeface="Times New Roman"/>
                        </a:rPr>
                        <a:t>25</a:t>
                      </a:r>
                      <a:r>
                        <a:rPr sz="1600" b="1" smtClean="0">
                          <a:latin typeface="Times New Roman"/>
                          <a:cs typeface="Times New Roman"/>
                        </a:rPr>
                        <a:t>+30+3</a:t>
                      </a:r>
                      <a:r>
                        <a:rPr lang="tr-TR" sz="1600" b="1" dirty="0" smtClean="0">
                          <a:latin typeface="Times New Roman"/>
                          <a:cs typeface="Times New Roman"/>
                        </a:rPr>
                        <a:t>5</a:t>
                      </a:r>
                      <a:r>
                        <a:rPr sz="1600" b="1" smtClean="0">
                          <a:latin typeface="Times New Roman"/>
                          <a:cs typeface="Times New Roman"/>
                        </a:rPr>
                        <a:t>=90</a:t>
                      </a:r>
                      <a:endParaRPr sz="1600" dirty="0">
                        <a:latin typeface="Times New Roman"/>
                        <a:cs typeface="Times New Roman"/>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hMerge="1">
                  <a:txBody>
                    <a:bodyPr/>
                    <a:lstStyle/>
                    <a:p>
                      <a:endParaRPr/>
                    </a:p>
                  </a:txBody>
                  <a:tcPr marL="0" marR="0" marT="0" marB="0"/>
                </a:tc>
                <a:tc rowSpan="2" gridSpan="2">
                  <a:txBody>
                    <a:bodyPr/>
                    <a:lstStyle/>
                    <a:p>
                      <a:pPr marL="69850">
                        <a:lnSpc>
                          <a:spcPct val="100000"/>
                        </a:lnSpc>
                        <a:spcBef>
                          <a:spcPts val="320"/>
                        </a:spcBef>
                      </a:pPr>
                      <a:r>
                        <a:rPr sz="1600" b="1" dirty="0">
                          <a:latin typeface="Times New Roman"/>
                          <a:cs typeface="Times New Roman"/>
                        </a:rPr>
                        <a:t>600</a:t>
                      </a:r>
                      <a:endParaRPr sz="1600" dirty="0">
                        <a:latin typeface="Times New Roman"/>
                        <a:cs typeface="Times New Roman"/>
                      </a:endParaRPr>
                    </a:p>
                  </a:txBody>
                  <a:tcPr marL="0" marR="0" marT="40640" marB="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rowSpan="2" hMerge="1">
                  <a:txBody>
                    <a:bodyPr/>
                    <a:lstStyle/>
                    <a:p>
                      <a:endParaRPr lang="tr-TR"/>
                    </a:p>
                  </a:txBody>
                  <a:tcPr/>
                </a:tc>
                <a:tc rowSpan="2">
                  <a:txBody>
                    <a:bodyPr/>
                    <a:lstStyle/>
                    <a:p>
                      <a:pPr>
                        <a:lnSpc>
                          <a:spcPct val="100000"/>
                        </a:lnSpc>
                      </a:pPr>
                      <a:endParaRPr sz="1600" dirty="0">
                        <a:latin typeface="Times New Roman"/>
                        <a:cs typeface="Times New Roman"/>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a:lnSpc>
                          <a:spcPts val="1775"/>
                        </a:lnSpc>
                      </a:pPr>
                      <a:r>
                        <a:rPr sz="1600" b="1" spc="5" dirty="0">
                          <a:latin typeface="Times New Roman"/>
                          <a:cs typeface="Times New Roman"/>
                        </a:rPr>
                        <a:t>6</a:t>
                      </a:r>
                      <a:r>
                        <a:rPr sz="1600" b="1" spc="-15" dirty="0">
                          <a:latin typeface="Times New Roman"/>
                          <a:cs typeface="Times New Roman"/>
                        </a:rPr>
                        <a:t>0</a:t>
                      </a:r>
                      <a:r>
                        <a:rPr sz="1600" b="1" dirty="0">
                          <a:latin typeface="Times New Roman"/>
                          <a:cs typeface="Times New Roman"/>
                        </a:rPr>
                        <a:t>0</a:t>
                      </a:r>
                      <a:endParaRPr sz="1600">
                        <a:latin typeface="Times New Roman"/>
                        <a:cs typeface="Times New Roman"/>
                      </a:endParaRPr>
                    </a:p>
                  </a:txBody>
                  <a:tcPr marL="0" marR="0" marT="0" marB="0">
                    <a:lnT w="6350">
                      <a:solidFill>
                        <a:srgbClr val="000000"/>
                      </a:solidFill>
                      <a:prstDash val="solid"/>
                    </a:lnT>
                    <a:solidFill>
                      <a:srgbClr val="00FF00"/>
                    </a:solidFill>
                  </a:tcPr>
                </a:tc>
                <a:tc rowSpan="2">
                  <a:txBody>
                    <a:bodyPr/>
                    <a:lstStyle/>
                    <a:p>
                      <a:pPr>
                        <a:lnSpc>
                          <a:spcPct val="100000"/>
                        </a:lnSpc>
                      </a:pPr>
                      <a:endParaRPr sz="160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85343">
                <a:tc gridSpan="2" vMerge="1">
                  <a:txBody>
                    <a:bodyPr/>
                    <a:lstStyle/>
                    <a:p>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lang="tr-TR"/>
                    </a:p>
                  </a:txBody>
                  <a:tcPr/>
                </a:tc>
                <a:tc vMerge="1">
                  <a:txBody>
                    <a:bodyPr/>
                    <a:lstStyle/>
                    <a:p>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gridSpan="2" vMerge="1">
                  <a:txBody>
                    <a:bodyPr/>
                    <a:lstStyle/>
                    <a:p>
                      <a:endParaRPr/>
                    </a:p>
                  </a:txBody>
                  <a:tcPr marL="0" marR="0" marT="406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lang="tr-TR"/>
                    </a:p>
                  </a:txBody>
                  <a:tcPr/>
                </a:tc>
                <a:tc vMerge="1">
                  <a:txBody>
                    <a:bodyPr/>
                    <a:lstStyle/>
                    <a:p>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marR="3175">
                        <a:lnSpc>
                          <a:spcPct val="100000"/>
                        </a:lnSpc>
                      </a:pPr>
                      <a:endParaRPr sz="400" dirty="0">
                        <a:latin typeface="Times New Roman"/>
                        <a:cs typeface="Times New Roman"/>
                      </a:endParaRPr>
                    </a:p>
                  </a:txBody>
                  <a:tcPr marL="0" marR="0" marT="0" marB="0">
                    <a:lnB w="6350">
                      <a:solidFill>
                        <a:srgbClr val="000000"/>
                      </a:solidFill>
                      <a:prstDash val="solid"/>
                    </a:lnB>
                  </a:tcPr>
                </a:tc>
                <a:tc vMerge="1">
                  <a:txBody>
                    <a:bodyPr/>
                    <a:lstStyle/>
                    <a:p>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63290" y="1005662"/>
            <a:ext cx="2164715" cy="454025"/>
          </a:xfrm>
          <a:prstGeom prst="rect">
            <a:avLst/>
          </a:prstGeom>
        </p:spPr>
        <p:txBody>
          <a:bodyPr vert="horz" wrap="square" lIns="0" tIns="13970" rIns="0" bIns="0" rtlCol="0">
            <a:spAutoFit/>
          </a:bodyPr>
          <a:lstStyle/>
          <a:p>
            <a:pPr marL="12700">
              <a:lnSpc>
                <a:spcPct val="100000"/>
              </a:lnSpc>
              <a:spcBef>
                <a:spcPts val="110"/>
              </a:spcBef>
            </a:pPr>
            <a:r>
              <a:rPr dirty="0">
                <a:solidFill>
                  <a:schemeClr val="tx1"/>
                </a:solidFill>
              </a:rPr>
              <a:t>YAZ</a:t>
            </a:r>
            <a:r>
              <a:rPr spc="-140" dirty="0">
                <a:solidFill>
                  <a:schemeClr val="tx1"/>
                </a:solidFill>
              </a:rPr>
              <a:t> </a:t>
            </a:r>
            <a:r>
              <a:rPr dirty="0">
                <a:solidFill>
                  <a:schemeClr val="tx1"/>
                </a:solidFill>
              </a:rPr>
              <a:t>OKULU</a:t>
            </a:r>
          </a:p>
        </p:txBody>
      </p:sp>
      <p:sp>
        <p:nvSpPr>
          <p:cNvPr id="3" name="object 3"/>
          <p:cNvSpPr txBox="1"/>
          <p:nvPr/>
        </p:nvSpPr>
        <p:spPr>
          <a:xfrm>
            <a:off x="536244" y="1628012"/>
            <a:ext cx="8071484" cy="1002665"/>
          </a:xfrm>
          <a:prstGeom prst="rect">
            <a:avLst/>
          </a:prstGeom>
        </p:spPr>
        <p:txBody>
          <a:bodyPr vert="horz" wrap="square" lIns="0" tIns="13335" rIns="0" bIns="0" rtlCol="0">
            <a:spAutoFit/>
          </a:bodyPr>
          <a:lstStyle/>
          <a:p>
            <a:pPr marL="12700" marR="5080" indent="340995" algn="just">
              <a:lnSpc>
                <a:spcPct val="100099"/>
              </a:lnSpc>
              <a:spcBef>
                <a:spcPts val="105"/>
              </a:spcBef>
            </a:pPr>
            <a:r>
              <a:rPr sz="1600" dirty="0">
                <a:latin typeface="Times New Roman"/>
                <a:cs typeface="Times New Roman"/>
              </a:rPr>
              <a:t>Yaz</a:t>
            </a:r>
            <a:r>
              <a:rPr sz="1600" spc="5" dirty="0">
                <a:latin typeface="Times New Roman"/>
                <a:cs typeface="Times New Roman"/>
              </a:rPr>
              <a:t> </a:t>
            </a:r>
            <a:r>
              <a:rPr sz="1600" spc="-5" dirty="0">
                <a:latin typeface="Times New Roman"/>
                <a:cs typeface="Times New Roman"/>
              </a:rPr>
              <a:t>okulu</a:t>
            </a:r>
            <a:r>
              <a:rPr sz="1600" dirty="0">
                <a:latin typeface="Times New Roman"/>
                <a:cs typeface="Times New Roman"/>
              </a:rPr>
              <a:t> </a:t>
            </a:r>
            <a:r>
              <a:rPr sz="1600" spc="-5" dirty="0">
                <a:latin typeface="Times New Roman"/>
                <a:cs typeface="Times New Roman"/>
              </a:rPr>
              <a:t>öğretim</a:t>
            </a:r>
            <a:r>
              <a:rPr sz="1600" dirty="0">
                <a:latin typeface="Times New Roman"/>
                <a:cs typeface="Times New Roman"/>
              </a:rPr>
              <a:t> </a:t>
            </a:r>
            <a:r>
              <a:rPr sz="1600" spc="-5" dirty="0">
                <a:latin typeface="Times New Roman"/>
                <a:cs typeface="Times New Roman"/>
              </a:rPr>
              <a:t>ücretleri,</a:t>
            </a:r>
            <a:r>
              <a:rPr sz="1600" dirty="0">
                <a:latin typeface="Times New Roman"/>
                <a:cs typeface="Times New Roman"/>
              </a:rPr>
              <a:t> </a:t>
            </a:r>
            <a:r>
              <a:rPr sz="1600" spc="-5" dirty="0">
                <a:latin typeface="Times New Roman"/>
                <a:cs typeface="Times New Roman"/>
              </a:rPr>
              <a:t>öğrenciler</a:t>
            </a:r>
            <a:r>
              <a:rPr sz="1600" dirty="0">
                <a:latin typeface="Times New Roman"/>
                <a:cs typeface="Times New Roman"/>
              </a:rPr>
              <a:t> </a:t>
            </a:r>
            <a:r>
              <a:rPr sz="1600" spc="-5" dirty="0">
                <a:latin typeface="Times New Roman"/>
                <a:cs typeface="Times New Roman"/>
              </a:rPr>
              <a:t>tarafından</a:t>
            </a:r>
            <a:r>
              <a:rPr sz="1600" dirty="0">
                <a:latin typeface="Times New Roman"/>
                <a:cs typeface="Times New Roman"/>
              </a:rPr>
              <a:t> peşin</a:t>
            </a:r>
            <a:r>
              <a:rPr sz="1600" spc="5" dirty="0">
                <a:latin typeface="Times New Roman"/>
                <a:cs typeface="Times New Roman"/>
              </a:rPr>
              <a:t> </a:t>
            </a:r>
            <a:r>
              <a:rPr sz="1600" spc="-5" dirty="0">
                <a:latin typeface="Times New Roman"/>
                <a:cs typeface="Times New Roman"/>
              </a:rPr>
              <a:t>olarak</a:t>
            </a:r>
            <a:r>
              <a:rPr sz="1600" dirty="0">
                <a:latin typeface="Times New Roman"/>
                <a:cs typeface="Times New Roman"/>
              </a:rPr>
              <a:t> </a:t>
            </a:r>
            <a:r>
              <a:rPr sz="1600" spc="-5" dirty="0">
                <a:latin typeface="Times New Roman"/>
                <a:cs typeface="Times New Roman"/>
              </a:rPr>
              <a:t>üniversite</a:t>
            </a:r>
            <a:r>
              <a:rPr sz="1600" dirty="0">
                <a:latin typeface="Times New Roman"/>
                <a:cs typeface="Times New Roman"/>
              </a:rPr>
              <a:t> </a:t>
            </a:r>
            <a:r>
              <a:rPr sz="1600" spc="-10" dirty="0">
                <a:latin typeface="Times New Roman"/>
                <a:cs typeface="Times New Roman"/>
              </a:rPr>
              <a:t>veya</a:t>
            </a:r>
            <a:r>
              <a:rPr sz="1600" spc="380" dirty="0">
                <a:latin typeface="Times New Roman"/>
                <a:cs typeface="Times New Roman"/>
              </a:rPr>
              <a:t> </a:t>
            </a:r>
            <a:r>
              <a:rPr sz="1600" spc="-10" dirty="0">
                <a:latin typeface="Times New Roman"/>
                <a:cs typeface="Times New Roman"/>
              </a:rPr>
              <a:t>yüksek </a:t>
            </a:r>
            <a:r>
              <a:rPr sz="1600" spc="-5" dirty="0">
                <a:latin typeface="Times New Roman"/>
                <a:cs typeface="Times New Roman"/>
              </a:rPr>
              <a:t> teknoloji</a:t>
            </a:r>
            <a:r>
              <a:rPr sz="1600" dirty="0">
                <a:latin typeface="Times New Roman"/>
                <a:cs typeface="Times New Roman"/>
              </a:rPr>
              <a:t> </a:t>
            </a:r>
            <a:r>
              <a:rPr sz="1600" spc="-5" dirty="0">
                <a:latin typeface="Times New Roman"/>
                <a:cs typeface="Times New Roman"/>
              </a:rPr>
              <a:t>enstitüsü</a:t>
            </a:r>
            <a:r>
              <a:rPr sz="1600" dirty="0">
                <a:latin typeface="Times New Roman"/>
                <a:cs typeface="Times New Roman"/>
              </a:rPr>
              <a:t> </a:t>
            </a:r>
            <a:r>
              <a:rPr sz="1600" spc="-10" dirty="0">
                <a:latin typeface="Times New Roman"/>
                <a:cs typeface="Times New Roman"/>
              </a:rPr>
              <a:t>adına</a:t>
            </a:r>
            <a:r>
              <a:rPr sz="1600" spc="-5" dirty="0">
                <a:latin typeface="Times New Roman"/>
                <a:cs typeface="Times New Roman"/>
              </a:rPr>
              <a:t> kamu</a:t>
            </a:r>
            <a:r>
              <a:rPr sz="1600" dirty="0">
                <a:latin typeface="Times New Roman"/>
                <a:cs typeface="Times New Roman"/>
              </a:rPr>
              <a:t> </a:t>
            </a:r>
            <a:r>
              <a:rPr sz="1600" spc="-5" dirty="0">
                <a:latin typeface="Times New Roman"/>
                <a:cs typeface="Times New Roman"/>
              </a:rPr>
              <a:t>bankalarından</a:t>
            </a:r>
            <a:r>
              <a:rPr sz="1600" dirty="0">
                <a:latin typeface="Times New Roman"/>
                <a:cs typeface="Times New Roman"/>
              </a:rPr>
              <a:t> </a:t>
            </a:r>
            <a:r>
              <a:rPr sz="1600" spc="-5" dirty="0">
                <a:latin typeface="Times New Roman"/>
                <a:cs typeface="Times New Roman"/>
              </a:rPr>
              <a:t>birinde</a:t>
            </a:r>
            <a:r>
              <a:rPr sz="1600" dirty="0">
                <a:latin typeface="Times New Roman"/>
                <a:cs typeface="Times New Roman"/>
              </a:rPr>
              <a:t> </a:t>
            </a:r>
            <a:r>
              <a:rPr sz="1600" spc="-5" dirty="0">
                <a:latin typeface="Times New Roman"/>
                <a:cs typeface="Times New Roman"/>
              </a:rPr>
              <a:t>açtırılacak</a:t>
            </a:r>
            <a:r>
              <a:rPr sz="1600" dirty="0">
                <a:latin typeface="Times New Roman"/>
                <a:cs typeface="Times New Roman"/>
              </a:rPr>
              <a:t> </a:t>
            </a:r>
            <a:r>
              <a:rPr sz="1600" spc="-5" dirty="0">
                <a:latin typeface="Times New Roman"/>
                <a:cs typeface="Times New Roman"/>
              </a:rPr>
              <a:t>hesaba</a:t>
            </a:r>
            <a:r>
              <a:rPr sz="1600" dirty="0">
                <a:latin typeface="Times New Roman"/>
                <a:cs typeface="Times New Roman"/>
              </a:rPr>
              <a:t> </a:t>
            </a:r>
            <a:r>
              <a:rPr sz="1600" spc="-5" dirty="0">
                <a:latin typeface="Times New Roman"/>
                <a:cs typeface="Times New Roman"/>
              </a:rPr>
              <a:t>yatırılır.</a:t>
            </a:r>
            <a:r>
              <a:rPr sz="1600" dirty="0">
                <a:latin typeface="Times New Roman"/>
                <a:cs typeface="Times New Roman"/>
              </a:rPr>
              <a:t> </a:t>
            </a:r>
            <a:r>
              <a:rPr sz="1600" spc="5" dirty="0">
                <a:latin typeface="Times New Roman"/>
                <a:cs typeface="Times New Roman"/>
              </a:rPr>
              <a:t>Bu</a:t>
            </a:r>
            <a:r>
              <a:rPr sz="1600" spc="10" dirty="0">
                <a:latin typeface="Times New Roman"/>
                <a:cs typeface="Times New Roman"/>
              </a:rPr>
              <a:t> </a:t>
            </a:r>
            <a:r>
              <a:rPr sz="1600" spc="-5" dirty="0">
                <a:latin typeface="Times New Roman"/>
                <a:cs typeface="Times New Roman"/>
              </a:rPr>
              <a:t>tutarlar, </a:t>
            </a:r>
            <a:r>
              <a:rPr sz="1600" dirty="0">
                <a:latin typeface="Times New Roman"/>
                <a:cs typeface="Times New Roman"/>
              </a:rPr>
              <a:t> </a:t>
            </a:r>
            <a:r>
              <a:rPr sz="1600" spc="-5" dirty="0">
                <a:latin typeface="Times New Roman"/>
                <a:cs typeface="Times New Roman"/>
              </a:rPr>
              <a:t>Rektörlükçe</a:t>
            </a:r>
            <a:r>
              <a:rPr sz="1600" dirty="0">
                <a:latin typeface="Times New Roman"/>
                <a:cs typeface="Times New Roman"/>
              </a:rPr>
              <a:t> </a:t>
            </a:r>
            <a:r>
              <a:rPr sz="1600" spc="-10" dirty="0">
                <a:latin typeface="Times New Roman"/>
                <a:cs typeface="Times New Roman"/>
              </a:rPr>
              <a:t>en geç</a:t>
            </a:r>
            <a:r>
              <a:rPr sz="1600" spc="-5" dirty="0">
                <a:latin typeface="Times New Roman"/>
                <a:cs typeface="Times New Roman"/>
              </a:rPr>
              <a:t> 15</a:t>
            </a:r>
            <a:r>
              <a:rPr sz="1600" dirty="0">
                <a:latin typeface="Times New Roman"/>
                <a:cs typeface="Times New Roman"/>
              </a:rPr>
              <a:t> </a:t>
            </a:r>
            <a:r>
              <a:rPr sz="1600" spc="-10" dirty="0">
                <a:latin typeface="Times New Roman"/>
                <a:cs typeface="Times New Roman"/>
              </a:rPr>
              <a:t>gün</a:t>
            </a:r>
            <a:r>
              <a:rPr sz="1600" spc="-5" dirty="0">
                <a:latin typeface="Times New Roman"/>
                <a:cs typeface="Times New Roman"/>
              </a:rPr>
              <a:t> içinde</a:t>
            </a:r>
            <a:r>
              <a:rPr sz="1600" dirty="0">
                <a:latin typeface="Times New Roman"/>
                <a:cs typeface="Times New Roman"/>
              </a:rPr>
              <a:t> </a:t>
            </a:r>
            <a:r>
              <a:rPr sz="1600" spc="-5" dirty="0">
                <a:latin typeface="Times New Roman"/>
                <a:cs typeface="Times New Roman"/>
              </a:rPr>
              <a:t>ilgili</a:t>
            </a:r>
            <a:r>
              <a:rPr sz="1600" dirty="0">
                <a:latin typeface="Times New Roman"/>
                <a:cs typeface="Times New Roman"/>
              </a:rPr>
              <a:t> </a:t>
            </a:r>
            <a:r>
              <a:rPr sz="1600" spc="-5" dirty="0">
                <a:latin typeface="Times New Roman"/>
                <a:cs typeface="Times New Roman"/>
              </a:rPr>
              <a:t>yükseköğretim</a:t>
            </a:r>
            <a:r>
              <a:rPr sz="1600" dirty="0">
                <a:latin typeface="Times New Roman"/>
                <a:cs typeface="Times New Roman"/>
              </a:rPr>
              <a:t> </a:t>
            </a:r>
            <a:r>
              <a:rPr sz="1600" spc="-5" dirty="0">
                <a:latin typeface="Times New Roman"/>
                <a:cs typeface="Times New Roman"/>
              </a:rPr>
              <a:t>kurumu</a:t>
            </a:r>
            <a:r>
              <a:rPr sz="1600" dirty="0">
                <a:latin typeface="Times New Roman"/>
                <a:cs typeface="Times New Roman"/>
              </a:rPr>
              <a:t> </a:t>
            </a:r>
            <a:r>
              <a:rPr sz="1600" spc="5" dirty="0">
                <a:latin typeface="Times New Roman"/>
                <a:cs typeface="Times New Roman"/>
              </a:rPr>
              <a:t>bütçesine</a:t>
            </a:r>
            <a:r>
              <a:rPr sz="1600" spc="10" dirty="0">
                <a:latin typeface="Times New Roman"/>
                <a:cs typeface="Times New Roman"/>
              </a:rPr>
              <a:t> </a:t>
            </a:r>
            <a:r>
              <a:rPr sz="1600" spc="-5" dirty="0">
                <a:latin typeface="Times New Roman"/>
                <a:cs typeface="Times New Roman"/>
              </a:rPr>
              <a:t>öz</a:t>
            </a:r>
            <a:r>
              <a:rPr sz="1600" dirty="0">
                <a:latin typeface="Times New Roman"/>
                <a:cs typeface="Times New Roman"/>
              </a:rPr>
              <a:t> </a:t>
            </a:r>
            <a:r>
              <a:rPr sz="1600" spc="-5" dirty="0">
                <a:latin typeface="Times New Roman"/>
                <a:cs typeface="Times New Roman"/>
              </a:rPr>
              <a:t>gelir</a:t>
            </a:r>
            <a:r>
              <a:rPr sz="1600" dirty="0">
                <a:latin typeface="Times New Roman"/>
                <a:cs typeface="Times New Roman"/>
              </a:rPr>
              <a:t> </a:t>
            </a:r>
            <a:r>
              <a:rPr sz="1600" spc="-5" dirty="0">
                <a:latin typeface="Times New Roman"/>
                <a:cs typeface="Times New Roman"/>
              </a:rPr>
              <a:t>olarak </a:t>
            </a:r>
            <a:r>
              <a:rPr sz="1600" dirty="0">
                <a:latin typeface="Times New Roman"/>
                <a:cs typeface="Times New Roman"/>
              </a:rPr>
              <a:t> </a:t>
            </a:r>
            <a:r>
              <a:rPr sz="1600" spc="-10" dirty="0">
                <a:latin typeface="Times New Roman"/>
                <a:cs typeface="Times New Roman"/>
              </a:rPr>
              <a:t>kaydedilerek</a:t>
            </a:r>
            <a:r>
              <a:rPr sz="1600" spc="15" dirty="0">
                <a:latin typeface="Times New Roman"/>
                <a:cs typeface="Times New Roman"/>
              </a:rPr>
              <a:t> </a:t>
            </a:r>
            <a:r>
              <a:rPr sz="1600" spc="-5" dirty="0">
                <a:latin typeface="Times New Roman"/>
                <a:cs typeface="Times New Roman"/>
              </a:rPr>
              <a:t>Strateji</a:t>
            </a:r>
            <a:r>
              <a:rPr sz="1600" spc="40" dirty="0">
                <a:latin typeface="Times New Roman"/>
                <a:cs typeface="Times New Roman"/>
              </a:rPr>
              <a:t> </a:t>
            </a:r>
            <a:r>
              <a:rPr sz="1600" spc="-5" dirty="0">
                <a:latin typeface="Times New Roman"/>
                <a:cs typeface="Times New Roman"/>
              </a:rPr>
              <a:t>Geliştirme</a:t>
            </a:r>
            <a:r>
              <a:rPr sz="1600" spc="45" dirty="0">
                <a:latin typeface="Times New Roman"/>
                <a:cs typeface="Times New Roman"/>
              </a:rPr>
              <a:t> </a:t>
            </a:r>
            <a:r>
              <a:rPr sz="1600" dirty="0">
                <a:latin typeface="Times New Roman"/>
                <a:cs typeface="Times New Roman"/>
              </a:rPr>
              <a:t>Daire</a:t>
            </a:r>
            <a:r>
              <a:rPr sz="1600" spc="20" dirty="0">
                <a:latin typeface="Times New Roman"/>
                <a:cs typeface="Times New Roman"/>
              </a:rPr>
              <a:t> </a:t>
            </a:r>
            <a:r>
              <a:rPr sz="1600" spc="-5" dirty="0">
                <a:latin typeface="Times New Roman"/>
                <a:cs typeface="Times New Roman"/>
              </a:rPr>
              <a:t>Başkanlığının</a:t>
            </a:r>
            <a:r>
              <a:rPr sz="1600" spc="5" dirty="0">
                <a:latin typeface="Times New Roman"/>
                <a:cs typeface="Times New Roman"/>
              </a:rPr>
              <a:t> </a:t>
            </a:r>
            <a:r>
              <a:rPr sz="1600" spc="-5" dirty="0">
                <a:latin typeface="Times New Roman"/>
                <a:cs typeface="Times New Roman"/>
              </a:rPr>
              <a:t>hesabına</a:t>
            </a:r>
            <a:r>
              <a:rPr sz="1600" spc="25" dirty="0">
                <a:latin typeface="Times New Roman"/>
                <a:cs typeface="Times New Roman"/>
              </a:rPr>
              <a:t> </a:t>
            </a:r>
            <a:r>
              <a:rPr sz="1600" spc="-5" dirty="0">
                <a:latin typeface="Times New Roman"/>
                <a:cs typeface="Times New Roman"/>
              </a:rPr>
              <a:t>yatırılır.</a:t>
            </a:r>
            <a:r>
              <a:rPr sz="1600" spc="50" dirty="0">
                <a:latin typeface="Times New Roman"/>
                <a:cs typeface="Times New Roman"/>
              </a:rPr>
              <a:t> </a:t>
            </a:r>
            <a:r>
              <a:rPr sz="1600" spc="-10" dirty="0">
                <a:latin typeface="Times New Roman"/>
                <a:cs typeface="Times New Roman"/>
              </a:rPr>
              <a:t>Bu </a:t>
            </a:r>
            <a:r>
              <a:rPr sz="1600" spc="-5" dirty="0">
                <a:latin typeface="Times New Roman"/>
                <a:cs typeface="Times New Roman"/>
              </a:rPr>
              <a:t>tutarların;</a:t>
            </a:r>
            <a:endParaRPr sz="1600" dirty="0">
              <a:latin typeface="Times New Roman"/>
              <a:cs typeface="Times New Roman"/>
            </a:endParaRPr>
          </a:p>
        </p:txBody>
      </p:sp>
      <p:sp>
        <p:nvSpPr>
          <p:cNvPr id="4" name="object 4"/>
          <p:cNvSpPr/>
          <p:nvPr/>
        </p:nvSpPr>
        <p:spPr>
          <a:xfrm>
            <a:off x="649528" y="2686557"/>
            <a:ext cx="1259205" cy="234950"/>
          </a:xfrm>
          <a:custGeom>
            <a:avLst/>
            <a:gdLst/>
            <a:ahLst/>
            <a:cxnLst/>
            <a:rect l="l" t="t" r="r" b="b"/>
            <a:pathLst>
              <a:path w="1259205" h="234950">
                <a:moveTo>
                  <a:pt x="1259128" y="0"/>
                </a:moveTo>
                <a:lnTo>
                  <a:pt x="0" y="0"/>
                </a:lnTo>
                <a:lnTo>
                  <a:pt x="0" y="234696"/>
                </a:lnTo>
                <a:lnTo>
                  <a:pt x="1259128" y="234696"/>
                </a:lnTo>
                <a:lnTo>
                  <a:pt x="1259128" y="0"/>
                </a:lnTo>
                <a:close/>
              </a:path>
            </a:pathLst>
          </a:custGeom>
          <a:solidFill>
            <a:srgbClr val="FFFF00"/>
          </a:solidFill>
        </p:spPr>
        <p:txBody>
          <a:bodyPr wrap="square" lIns="0" tIns="0" rIns="0" bIns="0" rtlCol="0"/>
          <a:lstStyle/>
          <a:p>
            <a:endParaRPr/>
          </a:p>
        </p:txBody>
      </p:sp>
      <p:sp>
        <p:nvSpPr>
          <p:cNvPr id="5" name="object 5"/>
          <p:cNvSpPr txBox="1"/>
          <p:nvPr/>
        </p:nvSpPr>
        <p:spPr>
          <a:xfrm>
            <a:off x="536244" y="2655569"/>
            <a:ext cx="6943090" cy="259686"/>
          </a:xfrm>
          <a:prstGeom prst="rect">
            <a:avLst/>
          </a:prstGeom>
        </p:spPr>
        <p:txBody>
          <a:bodyPr vert="horz" wrap="square" lIns="0" tIns="13335" rIns="0" bIns="0" rtlCol="0">
            <a:spAutoFit/>
          </a:bodyPr>
          <a:lstStyle/>
          <a:p>
            <a:pPr marL="113030" indent="-100965">
              <a:lnSpc>
                <a:spcPct val="100000"/>
              </a:lnSpc>
              <a:spcBef>
                <a:spcPts val="105"/>
              </a:spcBef>
              <a:buClr>
                <a:srgbClr val="CC9900"/>
              </a:buClr>
              <a:buSzPct val="59375"/>
              <a:buFont typeface="Wingdings"/>
              <a:buChar char=""/>
              <a:tabLst>
                <a:tab pos="113664" algn="l"/>
              </a:tabLst>
            </a:pPr>
            <a:r>
              <a:rPr sz="1600" dirty="0">
                <a:latin typeface="Times New Roman"/>
                <a:cs typeface="Times New Roman"/>
              </a:rPr>
              <a:t>En</a:t>
            </a:r>
            <a:r>
              <a:rPr sz="1600" spc="70" dirty="0">
                <a:latin typeface="Times New Roman"/>
                <a:cs typeface="Times New Roman"/>
              </a:rPr>
              <a:t> </a:t>
            </a:r>
            <a:r>
              <a:rPr sz="1600" spc="-15" dirty="0">
                <a:latin typeface="Times New Roman"/>
                <a:cs typeface="Times New Roman"/>
              </a:rPr>
              <a:t>fazla</a:t>
            </a:r>
            <a:r>
              <a:rPr sz="1600" spc="65" dirty="0">
                <a:latin typeface="Times New Roman"/>
                <a:cs typeface="Times New Roman"/>
              </a:rPr>
              <a:t> </a:t>
            </a:r>
            <a:r>
              <a:rPr sz="1600" spc="-5" dirty="0">
                <a:latin typeface="Times New Roman"/>
                <a:cs typeface="Times New Roman"/>
              </a:rPr>
              <a:t>%70'i</a:t>
            </a:r>
            <a:r>
              <a:rPr sz="1600" spc="80" dirty="0">
                <a:latin typeface="Times New Roman"/>
                <a:cs typeface="Times New Roman"/>
              </a:rPr>
              <a:t> </a:t>
            </a:r>
            <a:r>
              <a:rPr sz="1600" spc="-10" dirty="0">
                <a:latin typeface="Times New Roman"/>
                <a:cs typeface="Times New Roman"/>
              </a:rPr>
              <a:t>yaz</a:t>
            </a:r>
            <a:r>
              <a:rPr sz="1600" spc="40" dirty="0">
                <a:latin typeface="Times New Roman"/>
                <a:cs typeface="Times New Roman"/>
              </a:rPr>
              <a:t> </a:t>
            </a:r>
            <a:r>
              <a:rPr sz="1600" spc="-5" dirty="0">
                <a:latin typeface="Times New Roman"/>
                <a:cs typeface="Times New Roman"/>
              </a:rPr>
              <a:t>okullarında</a:t>
            </a:r>
            <a:r>
              <a:rPr sz="1600" spc="40" dirty="0">
                <a:latin typeface="Times New Roman"/>
                <a:cs typeface="Times New Roman"/>
              </a:rPr>
              <a:t> </a:t>
            </a:r>
            <a:r>
              <a:rPr sz="1600" spc="-5" dirty="0">
                <a:latin typeface="Times New Roman"/>
                <a:cs typeface="Times New Roman"/>
              </a:rPr>
              <a:t>ders</a:t>
            </a:r>
            <a:r>
              <a:rPr sz="1600" spc="55" dirty="0">
                <a:latin typeface="Times New Roman"/>
                <a:cs typeface="Times New Roman"/>
              </a:rPr>
              <a:t> </a:t>
            </a:r>
            <a:r>
              <a:rPr sz="1600" spc="-5" dirty="0">
                <a:latin typeface="Times New Roman"/>
                <a:cs typeface="Times New Roman"/>
              </a:rPr>
              <a:t>vermekle</a:t>
            </a:r>
            <a:r>
              <a:rPr sz="1600" spc="35" dirty="0">
                <a:latin typeface="Times New Roman"/>
                <a:cs typeface="Times New Roman"/>
              </a:rPr>
              <a:t> </a:t>
            </a:r>
            <a:r>
              <a:rPr sz="1600" spc="-5" dirty="0">
                <a:latin typeface="Times New Roman"/>
                <a:cs typeface="Times New Roman"/>
              </a:rPr>
              <a:t>görevlendirilen</a:t>
            </a:r>
            <a:r>
              <a:rPr sz="1600" spc="65" dirty="0">
                <a:latin typeface="Times New Roman"/>
                <a:cs typeface="Times New Roman"/>
              </a:rPr>
              <a:t> </a:t>
            </a:r>
            <a:r>
              <a:rPr sz="1600" spc="-5" dirty="0">
                <a:latin typeface="Times New Roman"/>
                <a:cs typeface="Times New Roman"/>
              </a:rPr>
              <a:t>öğretim</a:t>
            </a:r>
            <a:r>
              <a:rPr sz="1600" spc="55" dirty="0">
                <a:latin typeface="Times New Roman"/>
                <a:cs typeface="Times New Roman"/>
              </a:rPr>
              <a:t> </a:t>
            </a:r>
            <a:r>
              <a:rPr sz="1600" spc="-5" dirty="0">
                <a:latin typeface="Times New Roman"/>
                <a:cs typeface="Times New Roman"/>
              </a:rPr>
              <a:t>elemanlarına</a:t>
            </a:r>
            <a:endParaRPr sz="1600" dirty="0">
              <a:latin typeface="Times New Roman"/>
              <a:cs typeface="Times New Roman"/>
            </a:endParaRPr>
          </a:p>
        </p:txBody>
      </p:sp>
      <p:sp>
        <p:nvSpPr>
          <p:cNvPr id="6" name="object 6"/>
          <p:cNvSpPr txBox="1"/>
          <p:nvPr/>
        </p:nvSpPr>
        <p:spPr>
          <a:xfrm>
            <a:off x="7527925" y="2686557"/>
            <a:ext cx="1083310" cy="234950"/>
          </a:xfrm>
          <a:prstGeom prst="rect">
            <a:avLst/>
          </a:prstGeom>
          <a:solidFill>
            <a:srgbClr val="FFFF00"/>
          </a:solidFill>
        </p:spPr>
        <p:txBody>
          <a:bodyPr vert="horz" wrap="square" lIns="0" tIns="0" rIns="0" bIns="0" rtlCol="0">
            <a:spAutoFit/>
          </a:bodyPr>
          <a:lstStyle/>
          <a:p>
            <a:pPr>
              <a:lnSpc>
                <a:spcPts val="1785"/>
              </a:lnSpc>
            </a:pPr>
            <a:r>
              <a:rPr sz="1600" spc="-5" dirty="0">
                <a:latin typeface="Times New Roman"/>
                <a:cs typeface="Times New Roman"/>
              </a:rPr>
              <a:t>ders</a:t>
            </a:r>
            <a:r>
              <a:rPr sz="1600" spc="10" dirty="0">
                <a:latin typeface="Times New Roman"/>
                <a:cs typeface="Times New Roman"/>
              </a:rPr>
              <a:t> </a:t>
            </a:r>
            <a:r>
              <a:rPr sz="1600" spc="-5" dirty="0">
                <a:latin typeface="Times New Roman"/>
                <a:cs typeface="Times New Roman"/>
              </a:rPr>
              <a:t>ve</a:t>
            </a:r>
            <a:r>
              <a:rPr sz="1600" dirty="0">
                <a:latin typeface="Times New Roman"/>
                <a:cs typeface="Times New Roman"/>
              </a:rPr>
              <a:t> sınav</a:t>
            </a:r>
            <a:endParaRPr sz="1600">
              <a:latin typeface="Times New Roman"/>
              <a:cs typeface="Times New Roman"/>
            </a:endParaRPr>
          </a:p>
        </p:txBody>
      </p:sp>
      <p:sp>
        <p:nvSpPr>
          <p:cNvPr id="7" name="object 7"/>
          <p:cNvSpPr txBox="1"/>
          <p:nvPr/>
        </p:nvSpPr>
        <p:spPr>
          <a:xfrm>
            <a:off x="536244" y="2896616"/>
            <a:ext cx="3783965" cy="259686"/>
          </a:xfrm>
          <a:prstGeom prst="rect">
            <a:avLst/>
          </a:prstGeom>
        </p:spPr>
        <p:txBody>
          <a:bodyPr vert="horz" wrap="square" lIns="0" tIns="13335" rIns="0" bIns="0" rtlCol="0">
            <a:spAutoFit/>
          </a:bodyPr>
          <a:lstStyle/>
          <a:p>
            <a:pPr marL="12700">
              <a:lnSpc>
                <a:spcPct val="100000"/>
              </a:lnSpc>
              <a:spcBef>
                <a:spcPts val="105"/>
              </a:spcBef>
            </a:pPr>
            <a:r>
              <a:rPr sz="1600" spc="-5" dirty="0">
                <a:latin typeface="Times New Roman"/>
                <a:cs typeface="Times New Roman"/>
              </a:rPr>
              <a:t>ücreti</a:t>
            </a:r>
            <a:r>
              <a:rPr sz="1600" spc="30" dirty="0">
                <a:latin typeface="Times New Roman"/>
                <a:cs typeface="Times New Roman"/>
              </a:rPr>
              <a:t> </a:t>
            </a:r>
            <a:r>
              <a:rPr sz="1600" spc="-5" dirty="0">
                <a:latin typeface="Times New Roman"/>
                <a:cs typeface="Times New Roman"/>
              </a:rPr>
              <a:t>olarak</a:t>
            </a:r>
            <a:r>
              <a:rPr sz="1600" spc="35" dirty="0">
                <a:latin typeface="Times New Roman"/>
                <a:cs typeface="Times New Roman"/>
              </a:rPr>
              <a:t> </a:t>
            </a:r>
            <a:r>
              <a:rPr sz="1600" spc="-5" dirty="0">
                <a:latin typeface="Times New Roman"/>
                <a:cs typeface="Times New Roman"/>
              </a:rPr>
              <a:t>ödenebilir.(YKK</a:t>
            </a:r>
            <a:r>
              <a:rPr sz="1600" spc="-20" dirty="0">
                <a:latin typeface="Times New Roman"/>
                <a:cs typeface="Times New Roman"/>
              </a:rPr>
              <a:t> </a:t>
            </a:r>
            <a:r>
              <a:rPr sz="1600" spc="-5" dirty="0">
                <a:latin typeface="Times New Roman"/>
                <a:cs typeface="Times New Roman"/>
              </a:rPr>
              <a:t>ile azaltılabilir)</a:t>
            </a:r>
            <a:endParaRPr sz="1600" dirty="0">
              <a:latin typeface="Times New Roman"/>
              <a:cs typeface="Times New Roman"/>
            </a:endParaRPr>
          </a:p>
        </p:txBody>
      </p:sp>
      <p:grpSp>
        <p:nvGrpSpPr>
          <p:cNvPr id="8" name="object 8"/>
          <p:cNvGrpSpPr/>
          <p:nvPr/>
        </p:nvGrpSpPr>
        <p:grpSpPr>
          <a:xfrm>
            <a:off x="448360" y="3198876"/>
            <a:ext cx="1393825" cy="234950"/>
            <a:chOff x="448360" y="3198876"/>
            <a:chExt cx="1393825" cy="234950"/>
          </a:xfrm>
        </p:grpSpPr>
        <p:sp>
          <p:nvSpPr>
            <p:cNvPr id="9" name="object 9"/>
            <p:cNvSpPr/>
            <p:nvPr/>
          </p:nvSpPr>
          <p:spPr>
            <a:xfrm>
              <a:off x="649528" y="3198876"/>
              <a:ext cx="1192530" cy="234950"/>
            </a:xfrm>
            <a:custGeom>
              <a:avLst/>
              <a:gdLst/>
              <a:ahLst/>
              <a:cxnLst/>
              <a:rect l="l" t="t" r="r" b="b"/>
              <a:pathLst>
                <a:path w="1192530" h="234950">
                  <a:moveTo>
                    <a:pt x="1192072" y="0"/>
                  </a:moveTo>
                  <a:lnTo>
                    <a:pt x="0" y="0"/>
                  </a:lnTo>
                  <a:lnTo>
                    <a:pt x="0" y="234696"/>
                  </a:lnTo>
                  <a:lnTo>
                    <a:pt x="1192072" y="234696"/>
                  </a:lnTo>
                  <a:lnTo>
                    <a:pt x="1192072" y="0"/>
                  </a:lnTo>
                  <a:close/>
                </a:path>
              </a:pathLst>
            </a:custGeom>
            <a:solidFill>
              <a:srgbClr val="FFFF00"/>
            </a:solidFill>
          </p:spPr>
          <p:txBody>
            <a:bodyPr wrap="square" lIns="0" tIns="0" rIns="0" bIns="0" rtlCol="0"/>
            <a:lstStyle/>
            <a:p>
              <a:endParaRPr/>
            </a:p>
          </p:txBody>
        </p:sp>
        <p:pic>
          <p:nvPicPr>
            <p:cNvPr id="10" name="object 10"/>
            <p:cNvPicPr/>
            <p:nvPr/>
          </p:nvPicPr>
          <p:blipFill>
            <a:blip r:embed="rId2" cstate="print"/>
            <a:stretch>
              <a:fillRect/>
            </a:stretch>
          </p:blipFill>
          <p:spPr>
            <a:xfrm>
              <a:off x="448360" y="3201924"/>
              <a:ext cx="310896" cy="225551"/>
            </a:xfrm>
            <a:prstGeom prst="rect">
              <a:avLst/>
            </a:prstGeom>
          </p:spPr>
        </p:pic>
      </p:grpSp>
      <p:sp>
        <p:nvSpPr>
          <p:cNvPr id="11" name="object 11"/>
          <p:cNvSpPr txBox="1"/>
          <p:nvPr/>
        </p:nvSpPr>
        <p:spPr>
          <a:xfrm>
            <a:off x="649528" y="3198876"/>
            <a:ext cx="1192530" cy="234950"/>
          </a:xfrm>
          <a:prstGeom prst="rect">
            <a:avLst/>
          </a:prstGeom>
        </p:spPr>
        <p:txBody>
          <a:bodyPr vert="horz" wrap="square" lIns="0" tIns="0" rIns="0" bIns="0" rtlCol="0">
            <a:spAutoFit/>
          </a:bodyPr>
          <a:lstStyle/>
          <a:p>
            <a:pPr>
              <a:lnSpc>
                <a:spcPts val="1785"/>
              </a:lnSpc>
            </a:pPr>
            <a:r>
              <a:rPr sz="1600" spc="-30" dirty="0">
                <a:latin typeface="Times New Roman"/>
                <a:cs typeface="Times New Roman"/>
              </a:rPr>
              <a:t>K</a:t>
            </a:r>
            <a:r>
              <a:rPr sz="1600" dirty="0">
                <a:latin typeface="Times New Roman"/>
                <a:cs typeface="Times New Roman"/>
              </a:rPr>
              <a:t>a</a:t>
            </a:r>
            <a:r>
              <a:rPr sz="1600" spc="-15" dirty="0">
                <a:latin typeface="Times New Roman"/>
                <a:cs typeface="Times New Roman"/>
              </a:rPr>
              <a:t>l</a:t>
            </a:r>
            <a:r>
              <a:rPr sz="1600" dirty="0">
                <a:latin typeface="Times New Roman"/>
                <a:cs typeface="Times New Roman"/>
              </a:rPr>
              <a:t>an </a:t>
            </a:r>
            <a:r>
              <a:rPr sz="1600" spc="195" dirty="0">
                <a:latin typeface="Times New Roman"/>
                <a:cs typeface="Times New Roman"/>
              </a:rPr>
              <a:t> </a:t>
            </a:r>
            <a:r>
              <a:rPr sz="1600" spc="5" dirty="0">
                <a:latin typeface="Times New Roman"/>
                <a:cs typeface="Times New Roman"/>
              </a:rPr>
              <a:t>%</a:t>
            </a:r>
            <a:r>
              <a:rPr sz="1600" spc="-185" dirty="0">
                <a:latin typeface="Times New Roman"/>
                <a:cs typeface="Times New Roman"/>
              </a:rPr>
              <a:t> </a:t>
            </a:r>
            <a:r>
              <a:rPr sz="1600" dirty="0">
                <a:latin typeface="Times New Roman"/>
                <a:cs typeface="Times New Roman"/>
              </a:rPr>
              <a:t>3</a:t>
            </a:r>
            <a:r>
              <a:rPr sz="1600" spc="-175" dirty="0">
                <a:latin typeface="Times New Roman"/>
                <a:cs typeface="Times New Roman"/>
              </a:rPr>
              <a:t> </a:t>
            </a:r>
            <a:r>
              <a:rPr sz="1600" dirty="0">
                <a:latin typeface="Times New Roman"/>
                <a:cs typeface="Times New Roman"/>
              </a:rPr>
              <a:t>0</a:t>
            </a:r>
            <a:endParaRPr sz="1600">
              <a:latin typeface="Times New Roman"/>
              <a:cs typeface="Times New Roman"/>
            </a:endParaRPr>
          </a:p>
        </p:txBody>
      </p:sp>
      <p:sp>
        <p:nvSpPr>
          <p:cNvPr id="12" name="object 12"/>
          <p:cNvSpPr txBox="1"/>
          <p:nvPr/>
        </p:nvSpPr>
        <p:spPr>
          <a:xfrm>
            <a:off x="1828926" y="3167887"/>
            <a:ext cx="7265034" cy="259686"/>
          </a:xfrm>
          <a:prstGeom prst="rect">
            <a:avLst/>
          </a:prstGeom>
        </p:spPr>
        <p:txBody>
          <a:bodyPr vert="horz" wrap="square" lIns="0" tIns="13335" rIns="0" bIns="0" rtlCol="0">
            <a:spAutoFit/>
          </a:bodyPr>
          <a:lstStyle/>
          <a:p>
            <a:pPr marL="12700">
              <a:lnSpc>
                <a:spcPct val="100000"/>
              </a:lnSpc>
              <a:spcBef>
                <a:spcPts val="105"/>
              </a:spcBef>
            </a:pPr>
            <a:r>
              <a:rPr sz="1600" spc="-5" dirty="0">
                <a:latin typeface="Times New Roman"/>
                <a:cs typeface="Times New Roman"/>
              </a:rPr>
              <a:t>kısmı</a:t>
            </a:r>
            <a:r>
              <a:rPr sz="1600" spc="575" dirty="0">
                <a:latin typeface="Times New Roman"/>
                <a:cs typeface="Times New Roman"/>
              </a:rPr>
              <a:t> </a:t>
            </a:r>
            <a:r>
              <a:rPr sz="1600" dirty="0">
                <a:latin typeface="Times New Roman"/>
                <a:cs typeface="Times New Roman"/>
              </a:rPr>
              <a:t>ise</a:t>
            </a:r>
            <a:r>
              <a:rPr sz="1600" spc="595" dirty="0">
                <a:latin typeface="Times New Roman"/>
                <a:cs typeface="Times New Roman"/>
              </a:rPr>
              <a:t> </a:t>
            </a:r>
            <a:r>
              <a:rPr sz="1600" spc="-10" dirty="0">
                <a:latin typeface="Times New Roman"/>
                <a:cs typeface="Times New Roman"/>
              </a:rPr>
              <a:t>yükseköğretim</a:t>
            </a:r>
            <a:r>
              <a:rPr sz="1600" spc="575" dirty="0">
                <a:latin typeface="Times New Roman"/>
                <a:cs typeface="Times New Roman"/>
              </a:rPr>
              <a:t> </a:t>
            </a:r>
            <a:r>
              <a:rPr sz="1600" spc="-5" dirty="0">
                <a:latin typeface="Times New Roman"/>
                <a:cs typeface="Times New Roman"/>
              </a:rPr>
              <a:t>kurumlarının</a:t>
            </a:r>
            <a:r>
              <a:rPr sz="1600" spc="585" dirty="0">
                <a:latin typeface="Times New Roman"/>
                <a:cs typeface="Times New Roman"/>
              </a:rPr>
              <a:t> </a:t>
            </a:r>
            <a:r>
              <a:rPr sz="1600" dirty="0">
                <a:latin typeface="Times New Roman"/>
                <a:cs typeface="Times New Roman"/>
              </a:rPr>
              <a:t>başta</a:t>
            </a:r>
            <a:r>
              <a:rPr sz="1600" spc="580" dirty="0">
                <a:latin typeface="Times New Roman"/>
                <a:cs typeface="Times New Roman"/>
              </a:rPr>
              <a:t> </a:t>
            </a:r>
            <a:r>
              <a:rPr sz="1600" spc="-5" dirty="0">
                <a:latin typeface="Times New Roman"/>
                <a:cs typeface="Times New Roman"/>
              </a:rPr>
              <a:t>elektrik,</a:t>
            </a:r>
            <a:r>
              <a:rPr sz="1600" spc="600" dirty="0">
                <a:latin typeface="Times New Roman"/>
                <a:cs typeface="Times New Roman"/>
              </a:rPr>
              <a:t> </a:t>
            </a:r>
            <a:r>
              <a:rPr sz="1600" spc="-10" dirty="0">
                <a:latin typeface="Times New Roman"/>
                <a:cs typeface="Times New Roman"/>
              </a:rPr>
              <a:t>su,</a:t>
            </a:r>
            <a:r>
              <a:rPr sz="1600" spc="580" dirty="0">
                <a:latin typeface="Times New Roman"/>
                <a:cs typeface="Times New Roman"/>
              </a:rPr>
              <a:t> </a:t>
            </a:r>
            <a:r>
              <a:rPr sz="1600" spc="-5" dirty="0">
                <a:latin typeface="Times New Roman"/>
                <a:cs typeface="Times New Roman"/>
              </a:rPr>
              <a:t>yakacak</a:t>
            </a:r>
            <a:r>
              <a:rPr sz="1600" spc="585" dirty="0">
                <a:latin typeface="Times New Roman"/>
                <a:cs typeface="Times New Roman"/>
              </a:rPr>
              <a:t> </a:t>
            </a:r>
            <a:r>
              <a:rPr sz="1600" spc="-10" dirty="0">
                <a:latin typeface="Times New Roman"/>
                <a:cs typeface="Times New Roman"/>
              </a:rPr>
              <a:t>giderleri</a:t>
            </a:r>
            <a:r>
              <a:rPr sz="1600" spc="605" dirty="0">
                <a:latin typeface="Times New Roman"/>
                <a:cs typeface="Times New Roman"/>
              </a:rPr>
              <a:t> </a:t>
            </a:r>
            <a:r>
              <a:rPr sz="1600" spc="-5" dirty="0">
                <a:latin typeface="Times New Roman"/>
                <a:cs typeface="Times New Roman"/>
              </a:rPr>
              <a:t>olmak</a:t>
            </a:r>
            <a:endParaRPr sz="1600" dirty="0">
              <a:latin typeface="Times New Roman"/>
              <a:cs typeface="Times New Roman"/>
            </a:endParaRPr>
          </a:p>
        </p:txBody>
      </p:sp>
      <p:sp>
        <p:nvSpPr>
          <p:cNvPr id="13" name="object 13"/>
          <p:cNvSpPr txBox="1"/>
          <p:nvPr/>
        </p:nvSpPr>
        <p:spPr>
          <a:xfrm>
            <a:off x="1036624" y="3433521"/>
            <a:ext cx="2189480" cy="235585"/>
          </a:xfrm>
          <a:prstGeom prst="rect">
            <a:avLst/>
          </a:prstGeom>
          <a:solidFill>
            <a:srgbClr val="FFFF00"/>
          </a:solidFill>
        </p:spPr>
        <p:txBody>
          <a:bodyPr vert="horz" wrap="square" lIns="0" tIns="0" rIns="0" bIns="0" rtlCol="0">
            <a:spAutoFit/>
          </a:bodyPr>
          <a:lstStyle/>
          <a:p>
            <a:pPr>
              <a:lnSpc>
                <a:spcPts val="1785"/>
              </a:lnSpc>
            </a:pPr>
            <a:r>
              <a:rPr sz="1600" dirty="0">
                <a:latin typeface="Times New Roman"/>
                <a:cs typeface="Times New Roman"/>
              </a:rPr>
              <a:t>mal </a:t>
            </a:r>
            <a:r>
              <a:rPr sz="1600" spc="-5" dirty="0">
                <a:latin typeface="Times New Roman"/>
                <a:cs typeface="Times New Roman"/>
              </a:rPr>
              <a:t>ve</a:t>
            </a:r>
            <a:r>
              <a:rPr sz="1600" spc="-50" dirty="0">
                <a:latin typeface="Times New Roman"/>
                <a:cs typeface="Times New Roman"/>
              </a:rPr>
              <a:t> </a:t>
            </a:r>
            <a:r>
              <a:rPr sz="1600" spc="-5" dirty="0">
                <a:latin typeface="Times New Roman"/>
                <a:cs typeface="Times New Roman"/>
              </a:rPr>
              <a:t>hizmet</a:t>
            </a:r>
            <a:r>
              <a:rPr sz="1600" spc="30" dirty="0">
                <a:latin typeface="Times New Roman"/>
                <a:cs typeface="Times New Roman"/>
              </a:rPr>
              <a:t> </a:t>
            </a:r>
            <a:r>
              <a:rPr sz="1600" dirty="0">
                <a:latin typeface="Times New Roman"/>
                <a:cs typeface="Times New Roman"/>
              </a:rPr>
              <a:t>alımlarında</a:t>
            </a:r>
            <a:endParaRPr sz="1600">
              <a:latin typeface="Times New Roman"/>
              <a:cs typeface="Times New Roman"/>
            </a:endParaRPr>
          </a:p>
        </p:txBody>
      </p:sp>
      <p:sp>
        <p:nvSpPr>
          <p:cNvPr id="14" name="object 14"/>
          <p:cNvSpPr txBox="1"/>
          <p:nvPr/>
        </p:nvSpPr>
        <p:spPr>
          <a:xfrm>
            <a:off x="536244" y="3402838"/>
            <a:ext cx="5417820" cy="259686"/>
          </a:xfrm>
          <a:prstGeom prst="rect">
            <a:avLst/>
          </a:prstGeom>
        </p:spPr>
        <p:txBody>
          <a:bodyPr vert="horz" wrap="square" lIns="0" tIns="13335" rIns="0" bIns="0" rtlCol="0">
            <a:spAutoFit/>
          </a:bodyPr>
          <a:lstStyle/>
          <a:p>
            <a:pPr marL="12700">
              <a:lnSpc>
                <a:spcPct val="100000"/>
              </a:lnSpc>
              <a:spcBef>
                <a:spcPts val="105"/>
              </a:spcBef>
              <a:tabLst>
                <a:tab pos="2689225" algn="l"/>
              </a:tabLst>
            </a:pPr>
            <a:r>
              <a:rPr sz="1600" spc="-10" dirty="0">
                <a:latin typeface="Times New Roman"/>
                <a:cs typeface="Times New Roman"/>
              </a:rPr>
              <a:t>üzere	</a:t>
            </a:r>
            <a:r>
              <a:rPr sz="1600" spc="-5" dirty="0">
                <a:latin typeface="Times New Roman"/>
                <a:cs typeface="Times New Roman"/>
              </a:rPr>
              <a:t>kullanılır.</a:t>
            </a:r>
            <a:r>
              <a:rPr sz="1600" spc="-20" dirty="0">
                <a:latin typeface="Times New Roman"/>
                <a:cs typeface="Times New Roman"/>
              </a:rPr>
              <a:t> </a:t>
            </a:r>
            <a:r>
              <a:rPr sz="1600" spc="-5" dirty="0">
                <a:latin typeface="Times New Roman"/>
                <a:cs typeface="Times New Roman"/>
              </a:rPr>
              <a:t>(YKK</a:t>
            </a:r>
            <a:r>
              <a:rPr sz="1600" spc="-40" dirty="0">
                <a:latin typeface="Times New Roman"/>
                <a:cs typeface="Times New Roman"/>
              </a:rPr>
              <a:t> </a:t>
            </a:r>
            <a:r>
              <a:rPr sz="1600" spc="-5" dirty="0">
                <a:latin typeface="Times New Roman"/>
                <a:cs typeface="Times New Roman"/>
              </a:rPr>
              <a:t>ile</a:t>
            </a:r>
            <a:r>
              <a:rPr sz="1600" spc="-25" dirty="0">
                <a:latin typeface="Times New Roman"/>
                <a:cs typeface="Times New Roman"/>
              </a:rPr>
              <a:t> </a:t>
            </a:r>
            <a:r>
              <a:rPr sz="1600" dirty="0">
                <a:latin typeface="Times New Roman"/>
                <a:cs typeface="Times New Roman"/>
              </a:rPr>
              <a:t>arttırılabilir.)</a:t>
            </a:r>
          </a:p>
        </p:txBody>
      </p:sp>
      <p:sp>
        <p:nvSpPr>
          <p:cNvPr id="15" name="object 15"/>
          <p:cNvSpPr txBox="1"/>
          <p:nvPr/>
        </p:nvSpPr>
        <p:spPr>
          <a:xfrm>
            <a:off x="536244" y="3796868"/>
            <a:ext cx="8076565" cy="1480820"/>
          </a:xfrm>
          <a:prstGeom prst="rect">
            <a:avLst/>
          </a:prstGeom>
        </p:spPr>
        <p:txBody>
          <a:bodyPr vert="horz" wrap="square" lIns="0" tIns="12065" rIns="0" bIns="0" rtlCol="0">
            <a:spAutoFit/>
          </a:bodyPr>
          <a:lstStyle/>
          <a:p>
            <a:pPr marL="12700" marR="5080">
              <a:lnSpc>
                <a:spcPct val="107700"/>
              </a:lnSpc>
              <a:spcBef>
                <a:spcPts val="95"/>
              </a:spcBef>
              <a:buClr>
                <a:srgbClr val="CC9900"/>
              </a:buClr>
              <a:buSzPct val="59375"/>
              <a:buFont typeface="Wingdings"/>
              <a:buChar char=""/>
              <a:tabLst>
                <a:tab pos="113664" algn="l"/>
              </a:tabLst>
            </a:pPr>
            <a:r>
              <a:rPr sz="1600" spc="-5" dirty="0">
                <a:latin typeface="Times New Roman"/>
                <a:cs typeface="Times New Roman"/>
              </a:rPr>
              <a:t>Özel</a:t>
            </a:r>
            <a:r>
              <a:rPr sz="1600" spc="60" dirty="0">
                <a:latin typeface="Times New Roman"/>
                <a:cs typeface="Times New Roman"/>
              </a:rPr>
              <a:t> </a:t>
            </a:r>
            <a:r>
              <a:rPr sz="1600" spc="-5" dirty="0">
                <a:latin typeface="Times New Roman"/>
                <a:cs typeface="Times New Roman"/>
              </a:rPr>
              <a:t>ödeneğin</a:t>
            </a:r>
            <a:r>
              <a:rPr sz="1600" spc="90" dirty="0">
                <a:latin typeface="Times New Roman"/>
                <a:cs typeface="Times New Roman"/>
              </a:rPr>
              <a:t> </a:t>
            </a:r>
            <a:r>
              <a:rPr sz="1600" spc="-5" dirty="0">
                <a:latin typeface="Times New Roman"/>
                <a:cs typeface="Times New Roman"/>
              </a:rPr>
              <a:t>harcanmayan</a:t>
            </a:r>
            <a:r>
              <a:rPr sz="1600" spc="100" dirty="0">
                <a:latin typeface="Times New Roman"/>
                <a:cs typeface="Times New Roman"/>
              </a:rPr>
              <a:t> </a:t>
            </a:r>
            <a:r>
              <a:rPr sz="1600" spc="-5" dirty="0">
                <a:latin typeface="Times New Roman"/>
                <a:cs typeface="Times New Roman"/>
              </a:rPr>
              <a:t>kısmı,</a:t>
            </a:r>
            <a:r>
              <a:rPr sz="1600" spc="55" dirty="0">
                <a:latin typeface="Times New Roman"/>
                <a:cs typeface="Times New Roman"/>
              </a:rPr>
              <a:t> </a:t>
            </a:r>
            <a:r>
              <a:rPr sz="1600" spc="-5" dirty="0">
                <a:latin typeface="Times New Roman"/>
                <a:cs typeface="Times New Roman"/>
              </a:rPr>
              <a:t>yükseköğretim</a:t>
            </a:r>
            <a:r>
              <a:rPr sz="1600" spc="80" dirty="0">
                <a:latin typeface="Times New Roman"/>
                <a:cs typeface="Times New Roman"/>
              </a:rPr>
              <a:t> </a:t>
            </a:r>
            <a:r>
              <a:rPr sz="1600" spc="-5" dirty="0">
                <a:latin typeface="Times New Roman"/>
                <a:cs typeface="Times New Roman"/>
              </a:rPr>
              <a:t>kurumlarının</a:t>
            </a:r>
            <a:r>
              <a:rPr sz="1600" spc="95" dirty="0">
                <a:latin typeface="Times New Roman"/>
                <a:cs typeface="Times New Roman"/>
              </a:rPr>
              <a:t> </a:t>
            </a:r>
            <a:r>
              <a:rPr sz="1600" dirty="0">
                <a:latin typeface="Times New Roman"/>
                <a:cs typeface="Times New Roman"/>
              </a:rPr>
              <a:t>mal</a:t>
            </a:r>
            <a:r>
              <a:rPr sz="1600" spc="55" dirty="0">
                <a:latin typeface="Times New Roman"/>
                <a:cs typeface="Times New Roman"/>
              </a:rPr>
              <a:t> </a:t>
            </a:r>
            <a:r>
              <a:rPr sz="1600" spc="-5" dirty="0">
                <a:latin typeface="Times New Roman"/>
                <a:cs typeface="Times New Roman"/>
              </a:rPr>
              <a:t>ve</a:t>
            </a:r>
            <a:r>
              <a:rPr sz="1600" spc="55" dirty="0">
                <a:latin typeface="Times New Roman"/>
                <a:cs typeface="Times New Roman"/>
              </a:rPr>
              <a:t> </a:t>
            </a:r>
            <a:r>
              <a:rPr sz="1600" spc="-5" dirty="0">
                <a:latin typeface="Times New Roman"/>
                <a:cs typeface="Times New Roman"/>
              </a:rPr>
              <a:t>hizmet</a:t>
            </a:r>
            <a:r>
              <a:rPr sz="1600" spc="85" dirty="0">
                <a:latin typeface="Times New Roman"/>
                <a:cs typeface="Times New Roman"/>
              </a:rPr>
              <a:t> </a:t>
            </a:r>
            <a:r>
              <a:rPr sz="1600" dirty="0">
                <a:latin typeface="Times New Roman"/>
                <a:cs typeface="Times New Roman"/>
              </a:rPr>
              <a:t>alımlarında </a:t>
            </a:r>
            <a:r>
              <a:rPr sz="1600" spc="-385" dirty="0">
                <a:latin typeface="Times New Roman"/>
                <a:cs typeface="Times New Roman"/>
              </a:rPr>
              <a:t> </a:t>
            </a:r>
            <a:r>
              <a:rPr sz="1600" spc="-5" dirty="0">
                <a:latin typeface="Times New Roman"/>
                <a:cs typeface="Times New Roman"/>
              </a:rPr>
              <a:t>kullanılmak</a:t>
            </a:r>
            <a:r>
              <a:rPr sz="1600" spc="75" dirty="0">
                <a:latin typeface="Times New Roman"/>
                <a:cs typeface="Times New Roman"/>
              </a:rPr>
              <a:t> </a:t>
            </a:r>
            <a:r>
              <a:rPr sz="1600" spc="-10" dirty="0">
                <a:latin typeface="Times New Roman"/>
                <a:cs typeface="Times New Roman"/>
              </a:rPr>
              <a:t>üzere</a:t>
            </a:r>
            <a:r>
              <a:rPr sz="1600" spc="15" dirty="0">
                <a:latin typeface="Times New Roman"/>
                <a:cs typeface="Times New Roman"/>
              </a:rPr>
              <a:t> </a:t>
            </a:r>
            <a:r>
              <a:rPr sz="1600" spc="-5" dirty="0">
                <a:latin typeface="Times New Roman"/>
                <a:cs typeface="Times New Roman"/>
              </a:rPr>
              <a:t>ertesi</a:t>
            </a:r>
            <a:r>
              <a:rPr sz="1600" spc="65" dirty="0">
                <a:latin typeface="Times New Roman"/>
                <a:cs typeface="Times New Roman"/>
              </a:rPr>
              <a:t> </a:t>
            </a:r>
            <a:r>
              <a:rPr sz="1600" spc="-10" dirty="0">
                <a:latin typeface="Times New Roman"/>
                <a:cs typeface="Times New Roman"/>
              </a:rPr>
              <a:t>yılın</a:t>
            </a:r>
            <a:r>
              <a:rPr sz="1600" spc="45" dirty="0">
                <a:latin typeface="Times New Roman"/>
                <a:cs typeface="Times New Roman"/>
              </a:rPr>
              <a:t> </a:t>
            </a:r>
            <a:r>
              <a:rPr sz="1600" spc="-10" dirty="0">
                <a:latin typeface="Times New Roman"/>
                <a:cs typeface="Times New Roman"/>
              </a:rPr>
              <a:t>bütçesine</a:t>
            </a:r>
            <a:r>
              <a:rPr sz="1600" spc="15" dirty="0">
                <a:latin typeface="Times New Roman"/>
                <a:cs typeface="Times New Roman"/>
              </a:rPr>
              <a:t> </a:t>
            </a:r>
            <a:r>
              <a:rPr sz="1600" spc="-10" dirty="0">
                <a:latin typeface="Times New Roman"/>
                <a:cs typeface="Times New Roman"/>
              </a:rPr>
              <a:t>devren</a:t>
            </a:r>
            <a:r>
              <a:rPr sz="1600" spc="15" dirty="0">
                <a:latin typeface="Times New Roman"/>
                <a:cs typeface="Times New Roman"/>
              </a:rPr>
              <a:t> </a:t>
            </a:r>
            <a:r>
              <a:rPr sz="1600" spc="-5" dirty="0">
                <a:latin typeface="Times New Roman"/>
                <a:cs typeface="Times New Roman"/>
              </a:rPr>
              <a:t>ödenek</a:t>
            </a:r>
            <a:r>
              <a:rPr sz="1600" spc="-10" dirty="0">
                <a:latin typeface="Times New Roman"/>
                <a:cs typeface="Times New Roman"/>
              </a:rPr>
              <a:t> </a:t>
            </a:r>
            <a:r>
              <a:rPr sz="1600" spc="-5" dirty="0">
                <a:latin typeface="Times New Roman"/>
                <a:cs typeface="Times New Roman"/>
              </a:rPr>
              <a:t>kaydedilir.</a:t>
            </a:r>
            <a:endParaRPr sz="1600" dirty="0">
              <a:latin typeface="Times New Roman"/>
              <a:cs typeface="Times New Roman"/>
            </a:endParaRPr>
          </a:p>
          <a:p>
            <a:pPr marL="12700" marR="5715" indent="365760" algn="just">
              <a:lnSpc>
                <a:spcPct val="107600"/>
              </a:lnSpc>
              <a:spcBef>
                <a:spcPts val="1125"/>
              </a:spcBef>
            </a:pPr>
            <a:r>
              <a:rPr sz="1600" spc="-5" dirty="0">
                <a:latin typeface="Times New Roman"/>
                <a:cs typeface="Times New Roman"/>
              </a:rPr>
              <a:t>Özel ödeneğin </a:t>
            </a:r>
            <a:r>
              <a:rPr sz="1600" spc="-10" dirty="0">
                <a:latin typeface="Times New Roman"/>
                <a:cs typeface="Times New Roman"/>
              </a:rPr>
              <a:t>yeterli</a:t>
            </a:r>
            <a:r>
              <a:rPr sz="1600" spc="-5" dirty="0">
                <a:latin typeface="Times New Roman"/>
                <a:cs typeface="Times New Roman"/>
              </a:rPr>
              <a:t> olmadığı gerekçe </a:t>
            </a:r>
            <a:r>
              <a:rPr sz="1600" spc="-10" dirty="0">
                <a:latin typeface="Times New Roman"/>
                <a:cs typeface="Times New Roman"/>
              </a:rPr>
              <a:t>gösterilerek</a:t>
            </a:r>
            <a:r>
              <a:rPr sz="1600" spc="-5" dirty="0">
                <a:latin typeface="Times New Roman"/>
                <a:cs typeface="Times New Roman"/>
              </a:rPr>
              <a:t> öğretim elemanlarına, </a:t>
            </a:r>
            <a:r>
              <a:rPr sz="1600" dirty="0">
                <a:latin typeface="Times New Roman"/>
                <a:cs typeface="Times New Roman"/>
              </a:rPr>
              <a:t>kurum </a:t>
            </a:r>
            <a:r>
              <a:rPr sz="1600" spc="-5" dirty="0">
                <a:latin typeface="Times New Roman"/>
                <a:cs typeface="Times New Roman"/>
              </a:rPr>
              <a:t>bütçesi, </a:t>
            </a:r>
            <a:r>
              <a:rPr sz="1600" dirty="0">
                <a:latin typeface="Times New Roman"/>
                <a:cs typeface="Times New Roman"/>
              </a:rPr>
              <a:t> </a:t>
            </a:r>
            <a:r>
              <a:rPr sz="1600" spc="-5" dirty="0">
                <a:latin typeface="Times New Roman"/>
                <a:cs typeface="Times New Roman"/>
              </a:rPr>
              <a:t>döner</a:t>
            </a:r>
            <a:r>
              <a:rPr sz="1600" dirty="0">
                <a:latin typeface="Times New Roman"/>
                <a:cs typeface="Times New Roman"/>
              </a:rPr>
              <a:t> </a:t>
            </a:r>
            <a:r>
              <a:rPr sz="1600" spc="-5" dirty="0">
                <a:latin typeface="Times New Roman"/>
                <a:cs typeface="Times New Roman"/>
              </a:rPr>
              <a:t>sermaye,</a:t>
            </a:r>
            <a:r>
              <a:rPr sz="1600" dirty="0">
                <a:latin typeface="Times New Roman"/>
                <a:cs typeface="Times New Roman"/>
              </a:rPr>
              <a:t> </a:t>
            </a:r>
            <a:r>
              <a:rPr sz="1600" spc="-5" dirty="0">
                <a:latin typeface="Times New Roman"/>
                <a:cs typeface="Times New Roman"/>
              </a:rPr>
              <a:t>bilimsel</a:t>
            </a:r>
            <a:r>
              <a:rPr sz="1600" dirty="0">
                <a:latin typeface="Times New Roman"/>
                <a:cs typeface="Times New Roman"/>
              </a:rPr>
              <a:t> araştırma</a:t>
            </a:r>
            <a:r>
              <a:rPr sz="1600" spc="5" dirty="0">
                <a:latin typeface="Times New Roman"/>
                <a:cs typeface="Times New Roman"/>
              </a:rPr>
              <a:t> </a:t>
            </a:r>
            <a:r>
              <a:rPr sz="1600" spc="-5" dirty="0">
                <a:latin typeface="Times New Roman"/>
                <a:cs typeface="Times New Roman"/>
              </a:rPr>
              <a:t>projesi</a:t>
            </a:r>
            <a:r>
              <a:rPr sz="1600" dirty="0">
                <a:latin typeface="Times New Roman"/>
                <a:cs typeface="Times New Roman"/>
              </a:rPr>
              <a:t> </a:t>
            </a:r>
            <a:r>
              <a:rPr sz="1600" spc="-5" dirty="0">
                <a:latin typeface="Times New Roman"/>
                <a:cs typeface="Times New Roman"/>
              </a:rPr>
              <a:t>ve</a:t>
            </a:r>
            <a:r>
              <a:rPr sz="1600" dirty="0">
                <a:latin typeface="Times New Roman"/>
                <a:cs typeface="Times New Roman"/>
              </a:rPr>
              <a:t> </a:t>
            </a:r>
            <a:r>
              <a:rPr sz="1600" spc="-5" dirty="0">
                <a:latin typeface="Times New Roman"/>
                <a:cs typeface="Times New Roman"/>
              </a:rPr>
              <a:t>sair</a:t>
            </a:r>
            <a:r>
              <a:rPr sz="1600" dirty="0">
                <a:latin typeface="Times New Roman"/>
                <a:cs typeface="Times New Roman"/>
              </a:rPr>
              <a:t> </a:t>
            </a:r>
            <a:r>
              <a:rPr sz="1600" spc="-5" dirty="0">
                <a:latin typeface="Times New Roman"/>
                <a:cs typeface="Times New Roman"/>
              </a:rPr>
              <a:t>kaynaklardan</a:t>
            </a:r>
            <a:r>
              <a:rPr sz="1600" dirty="0">
                <a:latin typeface="Times New Roman"/>
                <a:cs typeface="Times New Roman"/>
              </a:rPr>
              <a:t> </a:t>
            </a:r>
            <a:r>
              <a:rPr sz="1600" spc="-5" dirty="0">
                <a:latin typeface="Times New Roman"/>
                <a:cs typeface="Times New Roman"/>
              </a:rPr>
              <a:t>ayrıca</a:t>
            </a:r>
            <a:r>
              <a:rPr sz="1600" dirty="0">
                <a:latin typeface="Times New Roman"/>
                <a:cs typeface="Times New Roman"/>
              </a:rPr>
              <a:t> </a:t>
            </a:r>
            <a:r>
              <a:rPr sz="1600" spc="-5" dirty="0">
                <a:latin typeface="Times New Roman"/>
                <a:cs typeface="Times New Roman"/>
              </a:rPr>
              <a:t>ders</a:t>
            </a:r>
            <a:r>
              <a:rPr sz="1600" dirty="0">
                <a:latin typeface="Times New Roman"/>
                <a:cs typeface="Times New Roman"/>
              </a:rPr>
              <a:t> </a:t>
            </a:r>
            <a:r>
              <a:rPr sz="1600" spc="-5" dirty="0">
                <a:latin typeface="Times New Roman"/>
                <a:cs typeface="Times New Roman"/>
              </a:rPr>
              <a:t>ve</a:t>
            </a:r>
            <a:r>
              <a:rPr sz="1600" dirty="0">
                <a:latin typeface="Times New Roman"/>
                <a:cs typeface="Times New Roman"/>
              </a:rPr>
              <a:t> </a:t>
            </a:r>
            <a:r>
              <a:rPr sz="1600" spc="5" dirty="0">
                <a:latin typeface="Times New Roman"/>
                <a:cs typeface="Times New Roman"/>
              </a:rPr>
              <a:t>sınav</a:t>
            </a:r>
            <a:r>
              <a:rPr sz="1600" spc="10" dirty="0">
                <a:latin typeface="Times New Roman"/>
                <a:cs typeface="Times New Roman"/>
              </a:rPr>
              <a:t> </a:t>
            </a:r>
            <a:r>
              <a:rPr sz="1600" spc="-5" dirty="0">
                <a:latin typeface="Times New Roman"/>
                <a:cs typeface="Times New Roman"/>
              </a:rPr>
              <a:t>ücreti </a:t>
            </a:r>
            <a:r>
              <a:rPr sz="1600" dirty="0">
                <a:latin typeface="Times New Roman"/>
                <a:cs typeface="Times New Roman"/>
              </a:rPr>
              <a:t> </a:t>
            </a:r>
            <a:r>
              <a:rPr sz="1600" spc="-10" dirty="0">
                <a:latin typeface="Times New Roman"/>
                <a:cs typeface="Times New Roman"/>
              </a:rPr>
              <a:t>ödenemez.</a:t>
            </a:r>
            <a:endParaRPr sz="1600" dirty="0">
              <a:latin typeface="Times New Roman"/>
              <a:cs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847471"/>
            <a:ext cx="8415020" cy="5967018"/>
          </a:xfrm>
          <a:prstGeom prst="rect">
            <a:avLst/>
          </a:prstGeom>
        </p:spPr>
        <p:txBody>
          <a:bodyPr vert="horz" wrap="square" lIns="0" tIns="13970" rIns="0" bIns="0" rtlCol="0">
            <a:spAutoFit/>
          </a:bodyPr>
          <a:lstStyle/>
          <a:p>
            <a:pPr marL="12700" marR="525145" indent="365760">
              <a:lnSpc>
                <a:spcPct val="100000"/>
              </a:lnSpc>
              <a:spcBef>
                <a:spcPts val="110"/>
              </a:spcBef>
            </a:pPr>
            <a:r>
              <a:rPr sz="1500" spc="5" dirty="0">
                <a:latin typeface="Times New Roman"/>
                <a:cs typeface="Times New Roman"/>
              </a:rPr>
              <a:t>Ancak</a:t>
            </a:r>
            <a:r>
              <a:rPr sz="1500" spc="80" dirty="0">
                <a:latin typeface="Times New Roman"/>
                <a:cs typeface="Times New Roman"/>
              </a:rPr>
              <a:t> </a:t>
            </a:r>
            <a:r>
              <a:rPr sz="1500" dirty="0">
                <a:latin typeface="Times New Roman"/>
                <a:cs typeface="Times New Roman"/>
              </a:rPr>
              <a:t>öğretim</a:t>
            </a:r>
            <a:r>
              <a:rPr sz="1500" spc="110" dirty="0">
                <a:latin typeface="Times New Roman"/>
                <a:cs typeface="Times New Roman"/>
              </a:rPr>
              <a:t> </a:t>
            </a:r>
            <a:r>
              <a:rPr sz="1500" spc="-5" dirty="0">
                <a:latin typeface="Times New Roman"/>
                <a:cs typeface="Times New Roman"/>
              </a:rPr>
              <a:t>elemanlarına</a:t>
            </a:r>
            <a:r>
              <a:rPr sz="1500" spc="90" dirty="0">
                <a:latin typeface="Times New Roman"/>
                <a:cs typeface="Times New Roman"/>
              </a:rPr>
              <a:t> </a:t>
            </a:r>
            <a:r>
              <a:rPr sz="1500" dirty="0">
                <a:latin typeface="Times New Roman"/>
                <a:cs typeface="Times New Roman"/>
              </a:rPr>
              <a:t>ödenecek</a:t>
            </a:r>
            <a:r>
              <a:rPr sz="1500" spc="105" dirty="0">
                <a:latin typeface="Times New Roman"/>
                <a:cs typeface="Times New Roman"/>
              </a:rPr>
              <a:t> </a:t>
            </a:r>
            <a:r>
              <a:rPr sz="1500" dirty="0">
                <a:latin typeface="Times New Roman"/>
                <a:cs typeface="Times New Roman"/>
              </a:rPr>
              <a:t>ders</a:t>
            </a:r>
            <a:r>
              <a:rPr sz="1500" spc="125" dirty="0">
                <a:latin typeface="Times New Roman"/>
                <a:cs typeface="Times New Roman"/>
              </a:rPr>
              <a:t> </a:t>
            </a:r>
            <a:r>
              <a:rPr sz="1500" spc="-5" dirty="0">
                <a:latin typeface="Times New Roman"/>
                <a:cs typeface="Times New Roman"/>
              </a:rPr>
              <a:t>saati</a:t>
            </a:r>
            <a:r>
              <a:rPr sz="1500" spc="95" dirty="0">
                <a:latin typeface="Times New Roman"/>
                <a:cs typeface="Times New Roman"/>
              </a:rPr>
              <a:t> </a:t>
            </a:r>
            <a:r>
              <a:rPr sz="1500" dirty="0">
                <a:latin typeface="Times New Roman"/>
                <a:cs typeface="Times New Roman"/>
              </a:rPr>
              <a:t>ücreti,</a:t>
            </a:r>
            <a:r>
              <a:rPr sz="1500" spc="100" dirty="0">
                <a:latin typeface="Times New Roman"/>
                <a:cs typeface="Times New Roman"/>
              </a:rPr>
              <a:t> </a:t>
            </a:r>
            <a:r>
              <a:rPr sz="1500" dirty="0">
                <a:latin typeface="Times New Roman"/>
                <a:cs typeface="Times New Roman"/>
              </a:rPr>
              <a:t>2914</a:t>
            </a:r>
            <a:r>
              <a:rPr sz="1500" spc="95" dirty="0">
                <a:latin typeface="Times New Roman"/>
                <a:cs typeface="Times New Roman"/>
              </a:rPr>
              <a:t> </a:t>
            </a:r>
            <a:r>
              <a:rPr sz="1500" spc="-5" dirty="0">
                <a:latin typeface="Times New Roman"/>
                <a:cs typeface="Times New Roman"/>
              </a:rPr>
              <a:t>sayılı</a:t>
            </a:r>
            <a:r>
              <a:rPr sz="1500" spc="125" dirty="0">
                <a:latin typeface="Times New Roman"/>
                <a:cs typeface="Times New Roman"/>
              </a:rPr>
              <a:t> </a:t>
            </a:r>
            <a:r>
              <a:rPr sz="1500" spc="-5" dirty="0">
                <a:latin typeface="Times New Roman"/>
                <a:cs typeface="Times New Roman"/>
              </a:rPr>
              <a:t>Kanunda</a:t>
            </a:r>
            <a:r>
              <a:rPr sz="1500" spc="95" dirty="0">
                <a:latin typeface="Times New Roman"/>
                <a:cs typeface="Times New Roman"/>
              </a:rPr>
              <a:t> </a:t>
            </a:r>
            <a:r>
              <a:rPr sz="1500" dirty="0">
                <a:latin typeface="Times New Roman"/>
                <a:cs typeface="Times New Roman"/>
              </a:rPr>
              <a:t>akademik</a:t>
            </a:r>
            <a:r>
              <a:rPr sz="1500" spc="100" dirty="0">
                <a:latin typeface="Times New Roman"/>
                <a:cs typeface="Times New Roman"/>
              </a:rPr>
              <a:t> </a:t>
            </a:r>
            <a:r>
              <a:rPr sz="1500" spc="-5" dirty="0">
                <a:latin typeface="Times New Roman"/>
                <a:cs typeface="Times New Roman"/>
              </a:rPr>
              <a:t>unvanlar </a:t>
            </a:r>
            <a:r>
              <a:rPr sz="1500" spc="-360" dirty="0">
                <a:latin typeface="Times New Roman"/>
                <a:cs typeface="Times New Roman"/>
              </a:rPr>
              <a:t> </a:t>
            </a:r>
            <a:r>
              <a:rPr sz="1500" spc="-5" dirty="0">
                <a:latin typeface="Times New Roman"/>
                <a:cs typeface="Times New Roman"/>
              </a:rPr>
              <a:t>itibariyle</a:t>
            </a:r>
            <a:r>
              <a:rPr sz="1500" spc="-35" dirty="0">
                <a:latin typeface="Times New Roman"/>
                <a:cs typeface="Times New Roman"/>
              </a:rPr>
              <a:t> </a:t>
            </a:r>
            <a:r>
              <a:rPr sz="1500" dirty="0">
                <a:latin typeface="Times New Roman"/>
                <a:cs typeface="Times New Roman"/>
              </a:rPr>
              <a:t>öngörülen </a:t>
            </a:r>
            <a:r>
              <a:rPr sz="1500" spc="5" dirty="0">
                <a:latin typeface="Times New Roman"/>
                <a:cs typeface="Times New Roman"/>
              </a:rPr>
              <a:t>ek</a:t>
            </a:r>
            <a:r>
              <a:rPr sz="1500" spc="-45" dirty="0">
                <a:latin typeface="Times New Roman"/>
                <a:cs typeface="Times New Roman"/>
              </a:rPr>
              <a:t> </a:t>
            </a:r>
            <a:r>
              <a:rPr sz="1500" dirty="0">
                <a:latin typeface="Times New Roman"/>
                <a:cs typeface="Times New Roman"/>
              </a:rPr>
              <a:t>ders</a:t>
            </a:r>
            <a:r>
              <a:rPr sz="1500" spc="-30" dirty="0">
                <a:latin typeface="Times New Roman"/>
                <a:cs typeface="Times New Roman"/>
              </a:rPr>
              <a:t> </a:t>
            </a:r>
            <a:r>
              <a:rPr sz="1500" spc="-5" dirty="0">
                <a:latin typeface="Times New Roman"/>
                <a:cs typeface="Times New Roman"/>
              </a:rPr>
              <a:t>ücretlerinin</a:t>
            </a:r>
            <a:r>
              <a:rPr sz="1500" spc="-45" dirty="0">
                <a:latin typeface="Times New Roman"/>
                <a:cs typeface="Times New Roman"/>
              </a:rPr>
              <a:t> </a:t>
            </a:r>
            <a:r>
              <a:rPr sz="1500" dirty="0">
                <a:latin typeface="Times New Roman"/>
                <a:cs typeface="Times New Roman"/>
              </a:rPr>
              <a:t>beş</a:t>
            </a:r>
            <a:r>
              <a:rPr sz="1500" spc="20" dirty="0">
                <a:latin typeface="Times New Roman"/>
                <a:cs typeface="Times New Roman"/>
              </a:rPr>
              <a:t> </a:t>
            </a:r>
            <a:r>
              <a:rPr sz="1500" spc="-5" dirty="0">
                <a:latin typeface="Times New Roman"/>
                <a:cs typeface="Times New Roman"/>
              </a:rPr>
              <a:t>katını,</a:t>
            </a:r>
            <a:r>
              <a:rPr sz="1500" spc="-60" dirty="0">
                <a:latin typeface="Times New Roman"/>
                <a:cs typeface="Times New Roman"/>
              </a:rPr>
              <a:t> </a:t>
            </a:r>
            <a:r>
              <a:rPr sz="1500" spc="5" dirty="0">
                <a:latin typeface="Times New Roman"/>
                <a:cs typeface="Times New Roman"/>
              </a:rPr>
              <a:t>sınav</a:t>
            </a:r>
            <a:r>
              <a:rPr sz="1500" spc="-25" dirty="0">
                <a:latin typeface="Times New Roman"/>
                <a:cs typeface="Times New Roman"/>
              </a:rPr>
              <a:t> </a:t>
            </a:r>
            <a:r>
              <a:rPr sz="1500" spc="-5" dirty="0">
                <a:latin typeface="Times New Roman"/>
                <a:cs typeface="Times New Roman"/>
              </a:rPr>
              <a:t>ücretinin</a:t>
            </a:r>
            <a:r>
              <a:rPr sz="1500" spc="-20" dirty="0">
                <a:latin typeface="Times New Roman"/>
                <a:cs typeface="Times New Roman"/>
              </a:rPr>
              <a:t> </a:t>
            </a:r>
            <a:r>
              <a:rPr sz="1500" dirty="0">
                <a:latin typeface="Times New Roman"/>
                <a:cs typeface="Times New Roman"/>
              </a:rPr>
              <a:t>ise</a:t>
            </a:r>
            <a:r>
              <a:rPr sz="1500" spc="-35" dirty="0">
                <a:latin typeface="Times New Roman"/>
                <a:cs typeface="Times New Roman"/>
              </a:rPr>
              <a:t> </a:t>
            </a:r>
            <a:r>
              <a:rPr sz="1500" spc="10" dirty="0">
                <a:latin typeface="Times New Roman"/>
                <a:cs typeface="Times New Roman"/>
              </a:rPr>
              <a:t>üç</a:t>
            </a:r>
            <a:r>
              <a:rPr sz="1500" spc="-10" dirty="0">
                <a:latin typeface="Times New Roman"/>
                <a:cs typeface="Times New Roman"/>
              </a:rPr>
              <a:t> </a:t>
            </a:r>
            <a:r>
              <a:rPr sz="1500" spc="-5" dirty="0">
                <a:latin typeface="Times New Roman"/>
                <a:cs typeface="Times New Roman"/>
              </a:rPr>
              <a:t>katını</a:t>
            </a:r>
            <a:r>
              <a:rPr sz="1500" spc="-30" dirty="0">
                <a:latin typeface="Times New Roman"/>
                <a:cs typeface="Times New Roman"/>
              </a:rPr>
              <a:t> </a:t>
            </a:r>
            <a:r>
              <a:rPr sz="1500" spc="-5" dirty="0">
                <a:latin typeface="Times New Roman"/>
                <a:cs typeface="Times New Roman"/>
              </a:rPr>
              <a:t>geçemez.</a:t>
            </a:r>
            <a:endParaRPr sz="1500" dirty="0">
              <a:latin typeface="Times New Roman"/>
              <a:cs typeface="Times New Roman"/>
            </a:endParaRPr>
          </a:p>
          <a:p>
            <a:pPr marL="12700" marR="5080" indent="365760">
              <a:lnSpc>
                <a:spcPct val="100000"/>
              </a:lnSpc>
              <a:spcBef>
                <a:spcPts val="360"/>
              </a:spcBef>
            </a:pPr>
            <a:r>
              <a:rPr sz="1500" dirty="0">
                <a:latin typeface="Times New Roman"/>
                <a:cs typeface="Times New Roman"/>
              </a:rPr>
              <a:t>2914</a:t>
            </a:r>
            <a:r>
              <a:rPr sz="1500" spc="225" dirty="0">
                <a:latin typeface="Times New Roman"/>
                <a:cs typeface="Times New Roman"/>
              </a:rPr>
              <a:t> </a:t>
            </a:r>
            <a:r>
              <a:rPr sz="1500" spc="-5" dirty="0">
                <a:latin typeface="Times New Roman"/>
                <a:cs typeface="Times New Roman"/>
              </a:rPr>
              <a:t>sayılı</a:t>
            </a:r>
            <a:r>
              <a:rPr sz="1500" spc="245" dirty="0">
                <a:latin typeface="Times New Roman"/>
                <a:cs typeface="Times New Roman"/>
              </a:rPr>
              <a:t> </a:t>
            </a:r>
            <a:r>
              <a:rPr sz="1500" spc="-5" dirty="0">
                <a:latin typeface="Times New Roman"/>
                <a:cs typeface="Times New Roman"/>
              </a:rPr>
              <a:t>Kanunun</a:t>
            </a:r>
            <a:r>
              <a:rPr sz="1500" spc="225" dirty="0">
                <a:latin typeface="Times New Roman"/>
                <a:cs typeface="Times New Roman"/>
              </a:rPr>
              <a:t> </a:t>
            </a:r>
            <a:r>
              <a:rPr sz="1500" spc="-5" dirty="0">
                <a:latin typeface="Times New Roman"/>
                <a:cs typeface="Times New Roman"/>
              </a:rPr>
              <a:t>11’inci</a:t>
            </a:r>
            <a:r>
              <a:rPr sz="1500" spc="235" dirty="0">
                <a:latin typeface="Times New Roman"/>
                <a:cs typeface="Times New Roman"/>
              </a:rPr>
              <a:t> </a:t>
            </a:r>
            <a:r>
              <a:rPr sz="1500" spc="-5" dirty="0">
                <a:latin typeface="Times New Roman"/>
                <a:cs typeface="Times New Roman"/>
              </a:rPr>
              <a:t>maddesinde</a:t>
            </a:r>
            <a:r>
              <a:rPr sz="1500" spc="215" dirty="0">
                <a:latin typeface="Times New Roman"/>
                <a:cs typeface="Times New Roman"/>
              </a:rPr>
              <a:t> </a:t>
            </a:r>
            <a:r>
              <a:rPr sz="1500" spc="-10" dirty="0">
                <a:latin typeface="Times New Roman"/>
                <a:cs typeface="Times New Roman"/>
              </a:rPr>
              <a:t>yer</a:t>
            </a:r>
            <a:r>
              <a:rPr sz="1500" spc="260" dirty="0">
                <a:latin typeface="Times New Roman"/>
                <a:cs typeface="Times New Roman"/>
              </a:rPr>
              <a:t> </a:t>
            </a:r>
            <a:r>
              <a:rPr sz="1500" spc="-5" dirty="0">
                <a:latin typeface="Times New Roman"/>
                <a:cs typeface="Times New Roman"/>
              </a:rPr>
              <a:t>alan</a:t>
            </a:r>
            <a:r>
              <a:rPr sz="1500" spc="250" dirty="0">
                <a:latin typeface="Times New Roman"/>
                <a:cs typeface="Times New Roman"/>
              </a:rPr>
              <a:t> </a:t>
            </a:r>
            <a:r>
              <a:rPr sz="1500" spc="5" dirty="0">
                <a:latin typeface="Times New Roman"/>
                <a:cs typeface="Times New Roman"/>
              </a:rPr>
              <a:t>ek</a:t>
            </a:r>
            <a:r>
              <a:rPr sz="1500" spc="195" dirty="0">
                <a:latin typeface="Times New Roman"/>
                <a:cs typeface="Times New Roman"/>
              </a:rPr>
              <a:t> </a:t>
            </a:r>
            <a:r>
              <a:rPr sz="1500" dirty="0">
                <a:latin typeface="Times New Roman"/>
                <a:cs typeface="Times New Roman"/>
              </a:rPr>
              <a:t>ders</a:t>
            </a:r>
            <a:r>
              <a:rPr sz="1500" spc="220" dirty="0">
                <a:latin typeface="Times New Roman"/>
                <a:cs typeface="Times New Roman"/>
              </a:rPr>
              <a:t> </a:t>
            </a:r>
            <a:r>
              <a:rPr sz="1500" spc="-5" dirty="0">
                <a:latin typeface="Times New Roman"/>
                <a:cs typeface="Times New Roman"/>
              </a:rPr>
              <a:t>ücretlerinin</a:t>
            </a:r>
            <a:r>
              <a:rPr sz="1500" spc="250" dirty="0">
                <a:latin typeface="Times New Roman"/>
                <a:cs typeface="Times New Roman"/>
              </a:rPr>
              <a:t> </a:t>
            </a:r>
            <a:r>
              <a:rPr sz="1500" spc="-10" dirty="0">
                <a:latin typeface="Times New Roman"/>
                <a:cs typeface="Times New Roman"/>
              </a:rPr>
              <a:t>%60</a:t>
            </a:r>
            <a:r>
              <a:rPr sz="1500" spc="250" dirty="0">
                <a:latin typeface="Times New Roman"/>
                <a:cs typeface="Times New Roman"/>
              </a:rPr>
              <a:t> </a:t>
            </a:r>
            <a:r>
              <a:rPr sz="1500" spc="-5" dirty="0">
                <a:latin typeface="Times New Roman"/>
                <a:cs typeface="Times New Roman"/>
              </a:rPr>
              <a:t>zamlı</a:t>
            </a:r>
            <a:r>
              <a:rPr sz="1500" spc="245" dirty="0">
                <a:latin typeface="Times New Roman"/>
                <a:cs typeface="Times New Roman"/>
              </a:rPr>
              <a:t> </a:t>
            </a:r>
            <a:r>
              <a:rPr sz="1500" spc="-5" dirty="0">
                <a:latin typeface="Times New Roman"/>
                <a:cs typeface="Times New Roman"/>
              </a:rPr>
              <a:t>ödenmesine</a:t>
            </a:r>
            <a:r>
              <a:rPr sz="1500" spc="215" dirty="0">
                <a:latin typeface="Times New Roman"/>
                <a:cs typeface="Times New Roman"/>
              </a:rPr>
              <a:t> </a:t>
            </a:r>
            <a:r>
              <a:rPr sz="1500" spc="-5" dirty="0">
                <a:latin typeface="Times New Roman"/>
                <a:cs typeface="Times New Roman"/>
              </a:rPr>
              <a:t>ilişkin </a:t>
            </a:r>
            <a:r>
              <a:rPr sz="1500" spc="-360" dirty="0">
                <a:latin typeface="Times New Roman"/>
                <a:cs typeface="Times New Roman"/>
              </a:rPr>
              <a:t> </a:t>
            </a:r>
            <a:r>
              <a:rPr sz="1500" dirty="0">
                <a:latin typeface="Times New Roman"/>
                <a:cs typeface="Times New Roman"/>
              </a:rPr>
              <a:t>ibare</a:t>
            </a:r>
            <a:r>
              <a:rPr sz="1500" spc="-45" dirty="0">
                <a:latin typeface="Times New Roman"/>
                <a:cs typeface="Times New Roman"/>
              </a:rPr>
              <a:t> </a:t>
            </a:r>
            <a:r>
              <a:rPr sz="1500" spc="-5" dirty="0">
                <a:latin typeface="Times New Roman"/>
                <a:cs typeface="Times New Roman"/>
              </a:rPr>
              <a:t>bu</a:t>
            </a:r>
            <a:r>
              <a:rPr sz="1500" spc="-30" dirty="0">
                <a:latin typeface="Times New Roman"/>
                <a:cs typeface="Times New Roman"/>
              </a:rPr>
              <a:t> </a:t>
            </a:r>
            <a:r>
              <a:rPr sz="1500" spc="-5" dirty="0">
                <a:latin typeface="Times New Roman"/>
                <a:cs typeface="Times New Roman"/>
              </a:rPr>
              <a:t>kapsamda</a:t>
            </a:r>
            <a:r>
              <a:rPr sz="1500" spc="-10" dirty="0">
                <a:latin typeface="Times New Roman"/>
                <a:cs typeface="Times New Roman"/>
              </a:rPr>
              <a:t> </a:t>
            </a:r>
            <a:r>
              <a:rPr sz="1500" spc="-5" dirty="0">
                <a:latin typeface="Times New Roman"/>
                <a:cs typeface="Times New Roman"/>
              </a:rPr>
              <a:t>uygulanmaz.</a:t>
            </a:r>
            <a:endParaRPr sz="1500" dirty="0">
              <a:latin typeface="Times New Roman"/>
              <a:cs typeface="Times New Roman"/>
            </a:endParaRPr>
          </a:p>
          <a:p>
            <a:pPr marL="12700" marR="5080" indent="365760">
              <a:lnSpc>
                <a:spcPct val="106800"/>
              </a:lnSpc>
              <a:spcBef>
                <a:spcPts val="240"/>
              </a:spcBef>
            </a:pPr>
            <a:r>
              <a:rPr sz="1500" dirty="0">
                <a:latin typeface="Times New Roman"/>
                <a:cs typeface="Times New Roman"/>
              </a:rPr>
              <a:t>Yaz</a:t>
            </a:r>
            <a:r>
              <a:rPr sz="1500" spc="85" dirty="0">
                <a:latin typeface="Times New Roman"/>
                <a:cs typeface="Times New Roman"/>
              </a:rPr>
              <a:t> </a:t>
            </a:r>
            <a:r>
              <a:rPr sz="1500" spc="-5" dirty="0">
                <a:latin typeface="Times New Roman"/>
                <a:cs typeface="Times New Roman"/>
              </a:rPr>
              <a:t>ve</a:t>
            </a:r>
            <a:r>
              <a:rPr sz="1500" spc="70" dirty="0">
                <a:latin typeface="Times New Roman"/>
                <a:cs typeface="Times New Roman"/>
              </a:rPr>
              <a:t> </a:t>
            </a:r>
            <a:r>
              <a:rPr sz="1500" spc="-10" dirty="0">
                <a:latin typeface="Times New Roman"/>
                <a:cs typeface="Times New Roman"/>
              </a:rPr>
              <a:t>yarı</a:t>
            </a:r>
            <a:r>
              <a:rPr sz="1500" spc="80" dirty="0">
                <a:latin typeface="Times New Roman"/>
                <a:cs typeface="Times New Roman"/>
              </a:rPr>
              <a:t> </a:t>
            </a:r>
            <a:r>
              <a:rPr sz="1500" spc="-10" dirty="0">
                <a:latin typeface="Times New Roman"/>
                <a:cs typeface="Times New Roman"/>
              </a:rPr>
              <a:t>yıl</a:t>
            </a:r>
            <a:r>
              <a:rPr sz="1500" spc="80" dirty="0">
                <a:latin typeface="Times New Roman"/>
                <a:cs typeface="Times New Roman"/>
              </a:rPr>
              <a:t> </a:t>
            </a:r>
            <a:r>
              <a:rPr sz="1500" spc="-5" dirty="0">
                <a:latin typeface="Times New Roman"/>
                <a:cs typeface="Times New Roman"/>
              </a:rPr>
              <a:t>tatillerinde</a:t>
            </a:r>
            <a:r>
              <a:rPr sz="1500" spc="70" dirty="0">
                <a:latin typeface="Times New Roman"/>
                <a:cs typeface="Times New Roman"/>
              </a:rPr>
              <a:t> </a:t>
            </a:r>
            <a:r>
              <a:rPr sz="1500" spc="-5" dirty="0">
                <a:latin typeface="Times New Roman"/>
                <a:cs typeface="Times New Roman"/>
              </a:rPr>
              <a:t>yapılan</a:t>
            </a:r>
            <a:r>
              <a:rPr sz="1500" spc="50" dirty="0">
                <a:latin typeface="Times New Roman"/>
                <a:cs typeface="Times New Roman"/>
              </a:rPr>
              <a:t> </a:t>
            </a:r>
            <a:r>
              <a:rPr sz="1500" dirty="0">
                <a:latin typeface="Times New Roman"/>
                <a:cs typeface="Times New Roman"/>
              </a:rPr>
              <a:t>eğitim-öğretim</a:t>
            </a:r>
            <a:r>
              <a:rPr sz="1500" spc="45" dirty="0">
                <a:latin typeface="Times New Roman"/>
                <a:cs typeface="Times New Roman"/>
              </a:rPr>
              <a:t> </a:t>
            </a:r>
            <a:r>
              <a:rPr sz="1500" spc="-5" dirty="0">
                <a:latin typeface="Times New Roman"/>
                <a:cs typeface="Times New Roman"/>
              </a:rPr>
              <a:t>faaliyetleri</a:t>
            </a:r>
            <a:r>
              <a:rPr sz="1500" spc="85" dirty="0">
                <a:latin typeface="Times New Roman"/>
                <a:cs typeface="Times New Roman"/>
              </a:rPr>
              <a:t> </a:t>
            </a:r>
            <a:r>
              <a:rPr sz="1500" spc="-5" dirty="0">
                <a:latin typeface="Times New Roman"/>
                <a:cs typeface="Times New Roman"/>
              </a:rPr>
              <a:t>için</a:t>
            </a:r>
            <a:r>
              <a:rPr sz="1500" spc="80" dirty="0">
                <a:latin typeface="Times New Roman"/>
                <a:cs typeface="Times New Roman"/>
              </a:rPr>
              <a:t> </a:t>
            </a:r>
            <a:r>
              <a:rPr sz="1500" dirty="0">
                <a:latin typeface="Times New Roman"/>
                <a:cs typeface="Times New Roman"/>
              </a:rPr>
              <a:t>ödenecek</a:t>
            </a:r>
            <a:r>
              <a:rPr sz="1500" spc="50" dirty="0">
                <a:latin typeface="Times New Roman"/>
                <a:cs typeface="Times New Roman"/>
              </a:rPr>
              <a:t> </a:t>
            </a:r>
            <a:r>
              <a:rPr sz="1500" spc="5" dirty="0">
                <a:latin typeface="Times New Roman"/>
                <a:cs typeface="Times New Roman"/>
              </a:rPr>
              <a:t>ek</a:t>
            </a:r>
            <a:r>
              <a:rPr sz="1500" spc="30" dirty="0">
                <a:latin typeface="Times New Roman"/>
                <a:cs typeface="Times New Roman"/>
              </a:rPr>
              <a:t> </a:t>
            </a:r>
            <a:r>
              <a:rPr sz="1500" dirty="0">
                <a:latin typeface="Times New Roman"/>
                <a:cs typeface="Times New Roman"/>
              </a:rPr>
              <a:t>ders</a:t>
            </a:r>
            <a:r>
              <a:rPr sz="1500" spc="80" dirty="0">
                <a:latin typeface="Times New Roman"/>
                <a:cs typeface="Times New Roman"/>
              </a:rPr>
              <a:t> </a:t>
            </a:r>
            <a:r>
              <a:rPr sz="1500" spc="-5" dirty="0">
                <a:latin typeface="Times New Roman"/>
                <a:cs typeface="Times New Roman"/>
              </a:rPr>
              <a:t>ücretinin</a:t>
            </a:r>
            <a:r>
              <a:rPr sz="1500" spc="60" dirty="0">
                <a:latin typeface="Times New Roman"/>
                <a:cs typeface="Times New Roman"/>
              </a:rPr>
              <a:t> </a:t>
            </a:r>
            <a:r>
              <a:rPr sz="1500" spc="-5" dirty="0">
                <a:latin typeface="Times New Roman"/>
                <a:cs typeface="Times New Roman"/>
              </a:rPr>
              <a:t>tespitinde, </a:t>
            </a:r>
            <a:r>
              <a:rPr sz="1500" spc="-360" dirty="0">
                <a:latin typeface="Times New Roman"/>
                <a:cs typeface="Times New Roman"/>
              </a:rPr>
              <a:t> </a:t>
            </a:r>
            <a:r>
              <a:rPr sz="1500" dirty="0">
                <a:latin typeface="Times New Roman"/>
                <a:cs typeface="Times New Roman"/>
              </a:rPr>
              <a:t>haftalık</a:t>
            </a:r>
            <a:r>
              <a:rPr sz="1500" spc="-75" dirty="0">
                <a:latin typeface="Times New Roman"/>
                <a:cs typeface="Times New Roman"/>
              </a:rPr>
              <a:t> </a:t>
            </a:r>
            <a:r>
              <a:rPr sz="1500" dirty="0">
                <a:latin typeface="Times New Roman"/>
                <a:cs typeface="Times New Roman"/>
              </a:rPr>
              <a:t>ders</a:t>
            </a:r>
            <a:r>
              <a:rPr sz="1500" spc="20" dirty="0">
                <a:latin typeface="Times New Roman"/>
                <a:cs typeface="Times New Roman"/>
              </a:rPr>
              <a:t> </a:t>
            </a:r>
            <a:r>
              <a:rPr sz="1500" spc="-10" dirty="0">
                <a:latin typeface="Times New Roman"/>
                <a:cs typeface="Times New Roman"/>
              </a:rPr>
              <a:t>yükünü</a:t>
            </a:r>
            <a:r>
              <a:rPr sz="1500" spc="-5" dirty="0">
                <a:latin typeface="Times New Roman"/>
                <a:cs typeface="Times New Roman"/>
              </a:rPr>
              <a:t> doldurmuş</a:t>
            </a:r>
            <a:r>
              <a:rPr sz="1500" dirty="0">
                <a:latin typeface="Times New Roman"/>
                <a:cs typeface="Times New Roman"/>
              </a:rPr>
              <a:t> olmak</a:t>
            </a:r>
            <a:r>
              <a:rPr sz="1500" spc="-25" dirty="0">
                <a:latin typeface="Times New Roman"/>
                <a:cs typeface="Times New Roman"/>
              </a:rPr>
              <a:t> </a:t>
            </a:r>
            <a:r>
              <a:rPr sz="1500" spc="-5" dirty="0">
                <a:latin typeface="Times New Roman"/>
                <a:cs typeface="Times New Roman"/>
              </a:rPr>
              <a:t>koşulu</a:t>
            </a:r>
            <a:r>
              <a:rPr sz="1500" dirty="0">
                <a:latin typeface="Times New Roman"/>
                <a:cs typeface="Times New Roman"/>
              </a:rPr>
              <a:t> </a:t>
            </a:r>
            <a:r>
              <a:rPr sz="1500" spc="-5" dirty="0">
                <a:latin typeface="Times New Roman"/>
                <a:cs typeface="Times New Roman"/>
              </a:rPr>
              <a:t>aranmaz.</a:t>
            </a:r>
            <a:endParaRPr sz="1500" dirty="0">
              <a:latin typeface="Times New Roman"/>
              <a:cs typeface="Times New Roman"/>
            </a:endParaRPr>
          </a:p>
          <a:p>
            <a:pPr marL="378460">
              <a:lnSpc>
                <a:spcPct val="100000"/>
              </a:lnSpc>
              <a:spcBef>
                <a:spcPts val="1270"/>
              </a:spcBef>
            </a:pPr>
            <a:r>
              <a:rPr sz="1500" dirty="0">
                <a:latin typeface="Times New Roman"/>
                <a:cs typeface="Times New Roman"/>
              </a:rPr>
              <a:t>Yaz</a:t>
            </a:r>
            <a:r>
              <a:rPr sz="1500" spc="-10" dirty="0">
                <a:latin typeface="Times New Roman"/>
                <a:cs typeface="Times New Roman"/>
              </a:rPr>
              <a:t> </a:t>
            </a:r>
            <a:r>
              <a:rPr sz="1500" spc="-5" dirty="0">
                <a:latin typeface="Times New Roman"/>
                <a:cs typeface="Times New Roman"/>
              </a:rPr>
              <a:t>ve</a:t>
            </a:r>
            <a:r>
              <a:rPr sz="1500" spc="-10" dirty="0">
                <a:latin typeface="Times New Roman"/>
                <a:cs typeface="Times New Roman"/>
              </a:rPr>
              <a:t> </a:t>
            </a:r>
            <a:r>
              <a:rPr sz="1500" spc="-5" dirty="0">
                <a:latin typeface="Times New Roman"/>
                <a:cs typeface="Times New Roman"/>
              </a:rPr>
              <a:t>yarıyıl</a:t>
            </a:r>
            <a:r>
              <a:rPr sz="1500" spc="-20" dirty="0">
                <a:latin typeface="Times New Roman"/>
                <a:cs typeface="Times New Roman"/>
              </a:rPr>
              <a:t> </a:t>
            </a:r>
            <a:r>
              <a:rPr sz="1500" dirty="0">
                <a:latin typeface="Times New Roman"/>
                <a:cs typeface="Times New Roman"/>
              </a:rPr>
              <a:t>tatillerinde</a:t>
            </a:r>
            <a:r>
              <a:rPr sz="1500" spc="-50" dirty="0">
                <a:latin typeface="Times New Roman"/>
                <a:cs typeface="Times New Roman"/>
              </a:rPr>
              <a:t> </a:t>
            </a:r>
            <a:r>
              <a:rPr sz="1500" spc="-5" dirty="0">
                <a:latin typeface="Times New Roman"/>
                <a:cs typeface="Times New Roman"/>
              </a:rPr>
              <a:t>yürütülen</a:t>
            </a:r>
            <a:r>
              <a:rPr sz="1500" spc="-15" dirty="0">
                <a:latin typeface="Times New Roman"/>
                <a:cs typeface="Times New Roman"/>
              </a:rPr>
              <a:t> </a:t>
            </a:r>
            <a:r>
              <a:rPr sz="1500" dirty="0">
                <a:latin typeface="Times New Roman"/>
                <a:cs typeface="Times New Roman"/>
              </a:rPr>
              <a:t>eğitim-öğretim</a:t>
            </a:r>
            <a:r>
              <a:rPr sz="1500" spc="-60" dirty="0">
                <a:latin typeface="Times New Roman"/>
                <a:cs typeface="Times New Roman"/>
              </a:rPr>
              <a:t> </a:t>
            </a:r>
            <a:r>
              <a:rPr sz="1500" spc="-5" dirty="0">
                <a:latin typeface="Times New Roman"/>
                <a:cs typeface="Times New Roman"/>
              </a:rPr>
              <a:t>faaliyetlerinde</a:t>
            </a:r>
            <a:r>
              <a:rPr sz="1500" spc="-50" dirty="0">
                <a:latin typeface="Times New Roman"/>
                <a:cs typeface="Times New Roman"/>
              </a:rPr>
              <a:t> </a:t>
            </a:r>
            <a:r>
              <a:rPr sz="1500" dirty="0">
                <a:latin typeface="Times New Roman"/>
                <a:cs typeface="Times New Roman"/>
              </a:rPr>
              <a:t>ders </a:t>
            </a:r>
            <a:r>
              <a:rPr sz="1500" spc="-10" dirty="0">
                <a:latin typeface="Times New Roman"/>
                <a:cs typeface="Times New Roman"/>
              </a:rPr>
              <a:t>yükü</a:t>
            </a:r>
            <a:r>
              <a:rPr sz="1500" spc="5" dirty="0">
                <a:latin typeface="Times New Roman"/>
                <a:cs typeface="Times New Roman"/>
              </a:rPr>
              <a:t> </a:t>
            </a:r>
            <a:r>
              <a:rPr sz="1500" spc="-5" dirty="0">
                <a:latin typeface="Times New Roman"/>
                <a:cs typeface="Times New Roman"/>
              </a:rPr>
              <a:t>zorunluluğu</a:t>
            </a:r>
            <a:r>
              <a:rPr sz="1500" spc="-20" dirty="0">
                <a:latin typeface="Times New Roman"/>
                <a:cs typeface="Times New Roman"/>
              </a:rPr>
              <a:t> </a:t>
            </a:r>
            <a:r>
              <a:rPr sz="1500" spc="-5" dirty="0">
                <a:latin typeface="Times New Roman"/>
                <a:cs typeface="Times New Roman"/>
              </a:rPr>
              <a:t>aranmaksızın;</a:t>
            </a:r>
            <a:endParaRPr sz="1500" dirty="0">
              <a:latin typeface="Times New Roman"/>
              <a:cs typeface="Times New Roman"/>
            </a:endParaRPr>
          </a:p>
          <a:p>
            <a:pPr marL="12700" marR="363220">
              <a:lnSpc>
                <a:spcPct val="106700"/>
              </a:lnSpc>
              <a:spcBef>
                <a:spcPts val="1180"/>
              </a:spcBef>
              <a:buClr>
                <a:srgbClr val="CC9900"/>
              </a:buClr>
              <a:buSzPct val="56666"/>
              <a:buFont typeface="Wingdings"/>
              <a:buChar char=""/>
              <a:tabLst>
                <a:tab pos="107314" algn="l"/>
              </a:tabLst>
            </a:pPr>
            <a:r>
              <a:rPr sz="1500" dirty="0">
                <a:latin typeface="Times New Roman"/>
                <a:cs typeface="Times New Roman"/>
              </a:rPr>
              <a:t>Sadece</a:t>
            </a:r>
            <a:r>
              <a:rPr sz="1500" spc="20" dirty="0">
                <a:latin typeface="Times New Roman"/>
                <a:cs typeface="Times New Roman"/>
              </a:rPr>
              <a:t> </a:t>
            </a:r>
            <a:r>
              <a:rPr sz="1500" dirty="0">
                <a:latin typeface="Times New Roman"/>
                <a:cs typeface="Times New Roman"/>
              </a:rPr>
              <a:t>normal</a:t>
            </a:r>
            <a:r>
              <a:rPr sz="1500" spc="35" dirty="0">
                <a:latin typeface="Times New Roman"/>
                <a:cs typeface="Times New Roman"/>
              </a:rPr>
              <a:t> </a:t>
            </a:r>
            <a:r>
              <a:rPr sz="1500" dirty="0">
                <a:latin typeface="Times New Roman"/>
                <a:cs typeface="Times New Roman"/>
              </a:rPr>
              <a:t>örgün</a:t>
            </a:r>
            <a:r>
              <a:rPr sz="1500" spc="55" dirty="0">
                <a:latin typeface="Times New Roman"/>
                <a:cs typeface="Times New Roman"/>
              </a:rPr>
              <a:t> </a:t>
            </a:r>
            <a:r>
              <a:rPr sz="1500" spc="-5" dirty="0">
                <a:latin typeface="Times New Roman"/>
                <a:cs typeface="Times New Roman"/>
              </a:rPr>
              <a:t>öğretimde</a:t>
            </a:r>
            <a:r>
              <a:rPr sz="1500" spc="75" dirty="0">
                <a:latin typeface="Times New Roman"/>
                <a:cs typeface="Times New Roman"/>
              </a:rPr>
              <a:t> </a:t>
            </a:r>
            <a:r>
              <a:rPr sz="1500" spc="-5" dirty="0">
                <a:latin typeface="Times New Roman"/>
                <a:cs typeface="Times New Roman"/>
              </a:rPr>
              <a:t>görev</a:t>
            </a:r>
            <a:r>
              <a:rPr sz="1500" spc="55" dirty="0">
                <a:latin typeface="Times New Roman"/>
                <a:cs typeface="Times New Roman"/>
              </a:rPr>
              <a:t> </a:t>
            </a:r>
            <a:r>
              <a:rPr sz="1500" spc="-5" dirty="0">
                <a:latin typeface="Times New Roman"/>
                <a:cs typeface="Times New Roman"/>
              </a:rPr>
              <a:t>alan</a:t>
            </a:r>
            <a:r>
              <a:rPr sz="1500" spc="55" dirty="0">
                <a:latin typeface="Times New Roman"/>
                <a:cs typeface="Times New Roman"/>
              </a:rPr>
              <a:t> </a:t>
            </a:r>
            <a:r>
              <a:rPr sz="1500" dirty="0">
                <a:latin typeface="Times New Roman"/>
                <a:cs typeface="Times New Roman"/>
              </a:rPr>
              <a:t>öğretim</a:t>
            </a:r>
            <a:r>
              <a:rPr sz="1500" spc="50" dirty="0">
                <a:latin typeface="Times New Roman"/>
                <a:cs typeface="Times New Roman"/>
              </a:rPr>
              <a:t> </a:t>
            </a:r>
            <a:r>
              <a:rPr sz="1500" spc="-5" dirty="0">
                <a:latin typeface="Times New Roman"/>
                <a:cs typeface="Times New Roman"/>
              </a:rPr>
              <a:t>üyelerine</a:t>
            </a:r>
            <a:r>
              <a:rPr sz="1500" spc="45" dirty="0">
                <a:latin typeface="Times New Roman"/>
                <a:cs typeface="Times New Roman"/>
              </a:rPr>
              <a:t> </a:t>
            </a:r>
            <a:r>
              <a:rPr sz="1500" spc="-10" dirty="0">
                <a:latin typeface="Times New Roman"/>
                <a:cs typeface="Times New Roman"/>
              </a:rPr>
              <a:t>en</a:t>
            </a:r>
            <a:r>
              <a:rPr sz="1500" spc="75" dirty="0">
                <a:latin typeface="Times New Roman"/>
                <a:cs typeface="Times New Roman"/>
              </a:rPr>
              <a:t> </a:t>
            </a:r>
            <a:r>
              <a:rPr sz="1500" dirty="0">
                <a:latin typeface="Times New Roman"/>
                <a:cs typeface="Times New Roman"/>
              </a:rPr>
              <a:t>çok</a:t>
            </a:r>
            <a:r>
              <a:rPr sz="1500" spc="60" dirty="0">
                <a:latin typeface="Times New Roman"/>
                <a:cs typeface="Times New Roman"/>
              </a:rPr>
              <a:t> </a:t>
            </a:r>
            <a:r>
              <a:rPr sz="1500" spc="-5" dirty="0">
                <a:latin typeface="Times New Roman"/>
                <a:cs typeface="Times New Roman"/>
              </a:rPr>
              <a:t>30</a:t>
            </a:r>
            <a:r>
              <a:rPr sz="1500" spc="55" dirty="0">
                <a:latin typeface="Times New Roman"/>
                <a:cs typeface="Times New Roman"/>
              </a:rPr>
              <a:t> </a:t>
            </a:r>
            <a:r>
              <a:rPr sz="1500" spc="-5" dirty="0">
                <a:latin typeface="Times New Roman"/>
                <a:cs typeface="Times New Roman"/>
              </a:rPr>
              <a:t>saate,</a:t>
            </a:r>
            <a:r>
              <a:rPr sz="1500" spc="50" dirty="0">
                <a:latin typeface="Times New Roman"/>
                <a:cs typeface="Times New Roman"/>
              </a:rPr>
              <a:t> </a:t>
            </a:r>
            <a:r>
              <a:rPr sz="1500" dirty="0">
                <a:latin typeface="Times New Roman"/>
                <a:cs typeface="Times New Roman"/>
              </a:rPr>
              <a:t>öğretim</a:t>
            </a:r>
            <a:r>
              <a:rPr sz="1500" spc="50" dirty="0">
                <a:latin typeface="Times New Roman"/>
                <a:cs typeface="Times New Roman"/>
              </a:rPr>
              <a:t> </a:t>
            </a:r>
            <a:r>
              <a:rPr sz="1500" spc="-5" dirty="0">
                <a:latin typeface="Times New Roman"/>
                <a:cs typeface="Times New Roman"/>
              </a:rPr>
              <a:t>görevlilerine</a:t>
            </a:r>
            <a:r>
              <a:rPr sz="1500" spc="25" dirty="0">
                <a:latin typeface="Times New Roman"/>
                <a:cs typeface="Times New Roman"/>
              </a:rPr>
              <a:t> </a:t>
            </a:r>
            <a:r>
              <a:rPr sz="1500" spc="15" dirty="0">
                <a:latin typeface="Times New Roman"/>
                <a:cs typeface="Times New Roman"/>
              </a:rPr>
              <a:t>32 </a:t>
            </a:r>
            <a:r>
              <a:rPr sz="1500" spc="-360" dirty="0">
                <a:latin typeface="Times New Roman"/>
                <a:cs typeface="Times New Roman"/>
              </a:rPr>
              <a:t> </a:t>
            </a:r>
            <a:r>
              <a:rPr sz="1500" dirty="0">
                <a:latin typeface="Times New Roman"/>
                <a:cs typeface="Times New Roman"/>
              </a:rPr>
              <a:t>saate</a:t>
            </a:r>
            <a:r>
              <a:rPr sz="1500" spc="-20" dirty="0">
                <a:latin typeface="Times New Roman"/>
                <a:cs typeface="Times New Roman"/>
              </a:rPr>
              <a:t> </a:t>
            </a:r>
            <a:r>
              <a:rPr sz="1500" spc="-5" dirty="0">
                <a:latin typeface="Times New Roman"/>
                <a:cs typeface="Times New Roman"/>
              </a:rPr>
              <a:t>kadar,</a:t>
            </a:r>
            <a:endParaRPr sz="1500" dirty="0">
              <a:latin typeface="Times New Roman"/>
              <a:cs typeface="Times New Roman"/>
            </a:endParaRPr>
          </a:p>
          <a:p>
            <a:pPr marL="12700" marR="367030">
              <a:lnSpc>
                <a:spcPct val="105300"/>
              </a:lnSpc>
              <a:spcBef>
                <a:spcPts val="1200"/>
              </a:spcBef>
              <a:buClr>
                <a:srgbClr val="CC9900"/>
              </a:buClr>
              <a:buSzPct val="56666"/>
              <a:buFont typeface="Wingdings"/>
              <a:buChar char=""/>
              <a:tabLst>
                <a:tab pos="107314" algn="l"/>
              </a:tabLst>
            </a:pPr>
            <a:r>
              <a:rPr sz="1500" dirty="0">
                <a:latin typeface="Times New Roman"/>
                <a:cs typeface="Times New Roman"/>
              </a:rPr>
              <a:t>Hem</a:t>
            </a:r>
            <a:r>
              <a:rPr sz="1500" spc="35" dirty="0">
                <a:latin typeface="Times New Roman"/>
                <a:cs typeface="Times New Roman"/>
              </a:rPr>
              <a:t> </a:t>
            </a:r>
            <a:r>
              <a:rPr sz="1500" dirty="0">
                <a:latin typeface="Times New Roman"/>
                <a:cs typeface="Times New Roman"/>
              </a:rPr>
              <a:t>normal</a:t>
            </a:r>
            <a:r>
              <a:rPr sz="1500" spc="55" dirty="0">
                <a:latin typeface="Times New Roman"/>
                <a:cs typeface="Times New Roman"/>
              </a:rPr>
              <a:t> </a:t>
            </a:r>
            <a:r>
              <a:rPr sz="1500" dirty="0">
                <a:latin typeface="Times New Roman"/>
                <a:cs typeface="Times New Roman"/>
              </a:rPr>
              <a:t>örgün</a:t>
            </a:r>
            <a:r>
              <a:rPr sz="1500" spc="50" dirty="0">
                <a:latin typeface="Times New Roman"/>
                <a:cs typeface="Times New Roman"/>
              </a:rPr>
              <a:t> </a:t>
            </a:r>
            <a:r>
              <a:rPr sz="1500" dirty="0">
                <a:latin typeface="Times New Roman"/>
                <a:cs typeface="Times New Roman"/>
              </a:rPr>
              <a:t>öğretim</a:t>
            </a:r>
            <a:r>
              <a:rPr sz="1500" spc="40" dirty="0">
                <a:latin typeface="Times New Roman"/>
                <a:cs typeface="Times New Roman"/>
              </a:rPr>
              <a:t> </a:t>
            </a:r>
            <a:r>
              <a:rPr sz="1500" dirty="0">
                <a:latin typeface="Times New Roman"/>
                <a:cs typeface="Times New Roman"/>
              </a:rPr>
              <a:t>hem</a:t>
            </a:r>
            <a:r>
              <a:rPr sz="1500" spc="40" dirty="0">
                <a:latin typeface="Times New Roman"/>
                <a:cs typeface="Times New Roman"/>
              </a:rPr>
              <a:t> </a:t>
            </a:r>
            <a:r>
              <a:rPr sz="1500" spc="10" dirty="0">
                <a:latin typeface="Times New Roman"/>
                <a:cs typeface="Times New Roman"/>
              </a:rPr>
              <a:t>de</a:t>
            </a:r>
            <a:r>
              <a:rPr sz="1500" spc="35" dirty="0">
                <a:latin typeface="Times New Roman"/>
                <a:cs typeface="Times New Roman"/>
              </a:rPr>
              <a:t> </a:t>
            </a:r>
            <a:r>
              <a:rPr sz="1500" spc="-10" dirty="0">
                <a:latin typeface="Times New Roman"/>
                <a:cs typeface="Times New Roman"/>
              </a:rPr>
              <a:t>ikinci</a:t>
            </a:r>
            <a:r>
              <a:rPr sz="1500" spc="50" dirty="0">
                <a:latin typeface="Times New Roman"/>
                <a:cs typeface="Times New Roman"/>
              </a:rPr>
              <a:t> </a:t>
            </a:r>
            <a:r>
              <a:rPr sz="1500" dirty="0">
                <a:latin typeface="Times New Roman"/>
                <a:cs typeface="Times New Roman"/>
              </a:rPr>
              <a:t>öğretimde</a:t>
            </a:r>
            <a:r>
              <a:rPr sz="1500" spc="40" dirty="0">
                <a:latin typeface="Times New Roman"/>
                <a:cs typeface="Times New Roman"/>
              </a:rPr>
              <a:t> </a:t>
            </a:r>
            <a:r>
              <a:rPr sz="1500" dirty="0">
                <a:latin typeface="Times New Roman"/>
                <a:cs typeface="Times New Roman"/>
              </a:rPr>
              <a:t>görev</a:t>
            </a:r>
            <a:r>
              <a:rPr sz="1500" spc="30" dirty="0">
                <a:latin typeface="Times New Roman"/>
                <a:cs typeface="Times New Roman"/>
              </a:rPr>
              <a:t> </a:t>
            </a:r>
            <a:r>
              <a:rPr sz="1500" dirty="0">
                <a:latin typeface="Times New Roman"/>
                <a:cs typeface="Times New Roman"/>
              </a:rPr>
              <a:t>alan</a:t>
            </a:r>
            <a:r>
              <a:rPr sz="1500" spc="50" dirty="0">
                <a:latin typeface="Times New Roman"/>
                <a:cs typeface="Times New Roman"/>
              </a:rPr>
              <a:t> </a:t>
            </a:r>
            <a:r>
              <a:rPr sz="1500" dirty="0">
                <a:latin typeface="Times New Roman"/>
                <a:cs typeface="Times New Roman"/>
              </a:rPr>
              <a:t>öğretim</a:t>
            </a:r>
            <a:r>
              <a:rPr sz="1500" spc="20" dirty="0">
                <a:latin typeface="Times New Roman"/>
                <a:cs typeface="Times New Roman"/>
              </a:rPr>
              <a:t> </a:t>
            </a:r>
            <a:r>
              <a:rPr sz="1500" dirty="0">
                <a:latin typeface="Times New Roman"/>
                <a:cs typeface="Times New Roman"/>
              </a:rPr>
              <a:t>üyelerine</a:t>
            </a:r>
            <a:r>
              <a:rPr sz="1500" spc="45" dirty="0">
                <a:latin typeface="Times New Roman"/>
                <a:cs typeface="Times New Roman"/>
              </a:rPr>
              <a:t> </a:t>
            </a:r>
            <a:r>
              <a:rPr sz="1500" spc="10" dirty="0">
                <a:latin typeface="Times New Roman"/>
                <a:cs typeface="Times New Roman"/>
              </a:rPr>
              <a:t>de</a:t>
            </a:r>
            <a:r>
              <a:rPr sz="1500" spc="35" dirty="0">
                <a:latin typeface="Times New Roman"/>
                <a:cs typeface="Times New Roman"/>
              </a:rPr>
              <a:t> </a:t>
            </a:r>
            <a:r>
              <a:rPr sz="1500" spc="-10" dirty="0">
                <a:latin typeface="Times New Roman"/>
                <a:cs typeface="Times New Roman"/>
              </a:rPr>
              <a:t>en</a:t>
            </a:r>
            <a:r>
              <a:rPr sz="1500" spc="70" dirty="0">
                <a:latin typeface="Times New Roman"/>
                <a:cs typeface="Times New Roman"/>
              </a:rPr>
              <a:t> </a:t>
            </a:r>
            <a:r>
              <a:rPr sz="1500" spc="-5" dirty="0">
                <a:latin typeface="Times New Roman"/>
                <a:cs typeface="Times New Roman"/>
              </a:rPr>
              <a:t>fazla</a:t>
            </a:r>
            <a:r>
              <a:rPr sz="1500" spc="65" dirty="0">
                <a:latin typeface="Times New Roman"/>
                <a:cs typeface="Times New Roman"/>
              </a:rPr>
              <a:t> </a:t>
            </a:r>
            <a:r>
              <a:rPr sz="1500" spc="-5" dirty="0">
                <a:latin typeface="Times New Roman"/>
                <a:cs typeface="Times New Roman"/>
              </a:rPr>
              <a:t>40</a:t>
            </a:r>
            <a:r>
              <a:rPr sz="1500" spc="70" dirty="0">
                <a:latin typeface="Times New Roman"/>
                <a:cs typeface="Times New Roman"/>
              </a:rPr>
              <a:t> </a:t>
            </a:r>
            <a:r>
              <a:rPr sz="1500" spc="-5" dirty="0">
                <a:latin typeface="Times New Roman"/>
                <a:cs typeface="Times New Roman"/>
              </a:rPr>
              <a:t>saate, </a:t>
            </a:r>
            <a:r>
              <a:rPr sz="1500" spc="-360" dirty="0">
                <a:latin typeface="Times New Roman"/>
                <a:cs typeface="Times New Roman"/>
              </a:rPr>
              <a:t> </a:t>
            </a:r>
            <a:r>
              <a:rPr sz="1500" dirty="0">
                <a:latin typeface="Times New Roman"/>
                <a:cs typeface="Times New Roman"/>
              </a:rPr>
              <a:t>öğretim</a:t>
            </a:r>
            <a:r>
              <a:rPr sz="1500" spc="-15" dirty="0">
                <a:latin typeface="Times New Roman"/>
                <a:cs typeface="Times New Roman"/>
              </a:rPr>
              <a:t> </a:t>
            </a:r>
            <a:r>
              <a:rPr sz="1500" spc="-5" dirty="0">
                <a:latin typeface="Times New Roman"/>
                <a:cs typeface="Times New Roman"/>
              </a:rPr>
              <a:t>görevlilerine</a:t>
            </a:r>
            <a:r>
              <a:rPr sz="1500" spc="-60" dirty="0">
                <a:latin typeface="Times New Roman"/>
                <a:cs typeface="Times New Roman"/>
              </a:rPr>
              <a:t> </a:t>
            </a:r>
            <a:r>
              <a:rPr sz="1500" spc="10" dirty="0">
                <a:latin typeface="Times New Roman"/>
                <a:cs typeface="Times New Roman"/>
              </a:rPr>
              <a:t>42</a:t>
            </a:r>
            <a:r>
              <a:rPr sz="1500" spc="-5" dirty="0">
                <a:latin typeface="Times New Roman"/>
                <a:cs typeface="Times New Roman"/>
              </a:rPr>
              <a:t> saate</a:t>
            </a:r>
            <a:r>
              <a:rPr sz="1500" spc="15" dirty="0">
                <a:latin typeface="Times New Roman"/>
                <a:cs typeface="Times New Roman"/>
              </a:rPr>
              <a:t> </a:t>
            </a:r>
            <a:r>
              <a:rPr sz="1500" spc="-10" dirty="0">
                <a:latin typeface="Times New Roman"/>
                <a:cs typeface="Times New Roman"/>
              </a:rPr>
              <a:t>kadar</a:t>
            </a:r>
            <a:r>
              <a:rPr sz="1500" spc="-15" dirty="0">
                <a:latin typeface="Times New Roman"/>
                <a:cs typeface="Times New Roman"/>
              </a:rPr>
              <a:t> </a:t>
            </a:r>
            <a:r>
              <a:rPr sz="1500" spc="5" dirty="0">
                <a:latin typeface="Times New Roman"/>
                <a:cs typeface="Times New Roman"/>
              </a:rPr>
              <a:t>ek</a:t>
            </a:r>
            <a:r>
              <a:rPr sz="1500" spc="-30" dirty="0">
                <a:latin typeface="Times New Roman"/>
                <a:cs typeface="Times New Roman"/>
              </a:rPr>
              <a:t> </a:t>
            </a:r>
            <a:r>
              <a:rPr sz="1500" dirty="0">
                <a:latin typeface="Times New Roman"/>
                <a:cs typeface="Times New Roman"/>
              </a:rPr>
              <a:t>ders</a:t>
            </a:r>
            <a:r>
              <a:rPr sz="1500" spc="-5" dirty="0">
                <a:latin typeface="Times New Roman"/>
                <a:cs typeface="Times New Roman"/>
              </a:rPr>
              <a:t> ücreti</a:t>
            </a:r>
            <a:r>
              <a:rPr sz="1500" spc="-25" dirty="0">
                <a:latin typeface="Times New Roman"/>
                <a:cs typeface="Times New Roman"/>
              </a:rPr>
              <a:t> </a:t>
            </a:r>
            <a:r>
              <a:rPr sz="1500" spc="-5" dirty="0">
                <a:latin typeface="Times New Roman"/>
                <a:cs typeface="Times New Roman"/>
              </a:rPr>
              <a:t>ödenebilir.</a:t>
            </a:r>
            <a:endParaRPr sz="1500" dirty="0">
              <a:latin typeface="Times New Roman"/>
              <a:cs typeface="Times New Roman"/>
            </a:endParaRPr>
          </a:p>
          <a:p>
            <a:pPr marL="12700" marR="520700" indent="365760">
              <a:lnSpc>
                <a:spcPct val="106700"/>
              </a:lnSpc>
              <a:spcBef>
                <a:spcPts val="1180"/>
              </a:spcBef>
            </a:pPr>
            <a:r>
              <a:rPr lang="tr-TR" sz="1500" dirty="0" smtClean="0">
                <a:latin typeface="Times New Roman"/>
                <a:cs typeface="Times New Roman"/>
              </a:rPr>
              <a:t>YAZ OKULU PROGRAMLARI UYGULAMA VE ESASLARI (Görevlendirmenin tartışılması)</a:t>
            </a:r>
          </a:p>
          <a:p>
            <a:r>
              <a:rPr lang="tr-TR" sz="1600" dirty="0" smtClean="0"/>
              <a:t>Madde 4 </a:t>
            </a:r>
          </a:p>
          <a:p>
            <a:r>
              <a:rPr lang="tr-TR" sz="1600" dirty="0" smtClean="0"/>
              <a:t>  o) Öğretim üyesi, Öğretim görevlisi ve okutmanlar dışındaki öğretim elemanlarına (Öğretim</a:t>
            </a:r>
          </a:p>
          <a:p>
            <a:r>
              <a:rPr lang="tr-TR" sz="1600" dirty="0" smtClean="0"/>
              <a:t>yardımcıları sınıfında bulunanlar), yaz okullarında ders vermek üzere görevlendirilemez ve</a:t>
            </a:r>
          </a:p>
          <a:p>
            <a:r>
              <a:rPr lang="tr-TR" sz="1600" dirty="0" smtClean="0"/>
              <a:t>bunlara ders ücreti ödenemez.</a:t>
            </a:r>
            <a:endParaRPr sz="1500" dirty="0">
              <a:latin typeface="Times New Roman"/>
              <a:cs typeface="Times New Roman"/>
            </a:endParaRPr>
          </a:p>
          <a:p>
            <a:pPr marL="12700" marR="342900" indent="365760" algn="just">
              <a:lnSpc>
                <a:spcPct val="107000"/>
              </a:lnSpc>
              <a:spcBef>
                <a:spcPts val="1170"/>
              </a:spcBef>
            </a:pPr>
            <a:r>
              <a:rPr sz="1500" spc="-5" dirty="0">
                <a:latin typeface="Times New Roman"/>
                <a:cs typeface="Times New Roman"/>
              </a:rPr>
              <a:t>Yükseköğretim</a:t>
            </a:r>
            <a:r>
              <a:rPr sz="1500" dirty="0">
                <a:latin typeface="Times New Roman"/>
                <a:cs typeface="Times New Roman"/>
              </a:rPr>
              <a:t> </a:t>
            </a:r>
            <a:r>
              <a:rPr sz="1500" spc="-5" dirty="0">
                <a:latin typeface="Times New Roman"/>
                <a:cs typeface="Times New Roman"/>
              </a:rPr>
              <a:t>kurumlarınca</a:t>
            </a:r>
            <a:r>
              <a:rPr sz="1500" dirty="0">
                <a:latin typeface="Times New Roman"/>
                <a:cs typeface="Times New Roman"/>
              </a:rPr>
              <a:t> </a:t>
            </a:r>
            <a:r>
              <a:rPr sz="1500" spc="-5" dirty="0">
                <a:latin typeface="Times New Roman"/>
                <a:cs typeface="Times New Roman"/>
              </a:rPr>
              <a:t>öğrencilerden</a:t>
            </a:r>
            <a:r>
              <a:rPr sz="1500" dirty="0">
                <a:latin typeface="Times New Roman"/>
                <a:cs typeface="Times New Roman"/>
              </a:rPr>
              <a:t> </a:t>
            </a:r>
            <a:r>
              <a:rPr sz="1500" spc="5" dirty="0">
                <a:latin typeface="Times New Roman"/>
                <a:cs typeface="Times New Roman"/>
              </a:rPr>
              <a:t>para</a:t>
            </a:r>
            <a:r>
              <a:rPr sz="1500" spc="10" dirty="0">
                <a:latin typeface="Times New Roman"/>
                <a:cs typeface="Times New Roman"/>
              </a:rPr>
              <a:t> </a:t>
            </a:r>
            <a:r>
              <a:rPr sz="1500" dirty="0">
                <a:latin typeface="Times New Roman"/>
                <a:cs typeface="Times New Roman"/>
              </a:rPr>
              <a:t>tahsil</a:t>
            </a:r>
            <a:r>
              <a:rPr sz="1500" spc="5" dirty="0">
                <a:latin typeface="Times New Roman"/>
                <a:cs typeface="Times New Roman"/>
              </a:rPr>
              <a:t> </a:t>
            </a:r>
            <a:r>
              <a:rPr sz="1500" spc="-5" dirty="0">
                <a:latin typeface="Times New Roman"/>
                <a:cs typeface="Times New Roman"/>
              </a:rPr>
              <a:t>etmeksizin</a:t>
            </a:r>
            <a:r>
              <a:rPr sz="1500" dirty="0">
                <a:latin typeface="Times New Roman"/>
                <a:cs typeface="Times New Roman"/>
              </a:rPr>
              <a:t> </a:t>
            </a:r>
            <a:r>
              <a:rPr sz="1500" spc="-10" dirty="0">
                <a:latin typeface="Times New Roman"/>
                <a:cs typeface="Times New Roman"/>
              </a:rPr>
              <a:t>yaz</a:t>
            </a:r>
            <a:r>
              <a:rPr sz="1500" spc="-5" dirty="0">
                <a:latin typeface="Times New Roman"/>
                <a:cs typeface="Times New Roman"/>
              </a:rPr>
              <a:t> </a:t>
            </a:r>
            <a:r>
              <a:rPr sz="1500" spc="-10" dirty="0">
                <a:latin typeface="Times New Roman"/>
                <a:cs typeface="Times New Roman"/>
              </a:rPr>
              <a:t>okulu</a:t>
            </a:r>
            <a:r>
              <a:rPr sz="1500" spc="-5" dirty="0">
                <a:latin typeface="Times New Roman"/>
                <a:cs typeface="Times New Roman"/>
              </a:rPr>
              <a:t> açılması</a:t>
            </a:r>
            <a:r>
              <a:rPr sz="1500" spc="365" dirty="0">
                <a:latin typeface="Times New Roman"/>
                <a:cs typeface="Times New Roman"/>
              </a:rPr>
              <a:t> </a:t>
            </a:r>
            <a:r>
              <a:rPr sz="1500" spc="-5" dirty="0">
                <a:latin typeface="Times New Roman"/>
                <a:cs typeface="Times New Roman"/>
              </a:rPr>
              <a:t>halinde </a:t>
            </a:r>
            <a:r>
              <a:rPr sz="1500" dirty="0">
                <a:latin typeface="Times New Roman"/>
                <a:cs typeface="Times New Roman"/>
              </a:rPr>
              <a:t> öğretim</a:t>
            </a:r>
            <a:r>
              <a:rPr sz="1500" spc="5" dirty="0">
                <a:latin typeface="Times New Roman"/>
                <a:cs typeface="Times New Roman"/>
              </a:rPr>
              <a:t> </a:t>
            </a:r>
            <a:r>
              <a:rPr sz="1500" spc="-5" dirty="0">
                <a:latin typeface="Times New Roman"/>
                <a:cs typeface="Times New Roman"/>
              </a:rPr>
              <a:t>elemanlarına</a:t>
            </a:r>
            <a:r>
              <a:rPr sz="1500" dirty="0">
                <a:latin typeface="Times New Roman"/>
                <a:cs typeface="Times New Roman"/>
              </a:rPr>
              <a:t> 2914</a:t>
            </a:r>
            <a:r>
              <a:rPr sz="1500" spc="5" dirty="0">
                <a:latin typeface="Times New Roman"/>
                <a:cs typeface="Times New Roman"/>
              </a:rPr>
              <a:t> </a:t>
            </a:r>
            <a:r>
              <a:rPr sz="1500" spc="-5" dirty="0">
                <a:latin typeface="Times New Roman"/>
                <a:cs typeface="Times New Roman"/>
              </a:rPr>
              <a:t>sayılı</a:t>
            </a:r>
            <a:r>
              <a:rPr sz="1500" dirty="0">
                <a:latin typeface="Times New Roman"/>
                <a:cs typeface="Times New Roman"/>
              </a:rPr>
              <a:t> </a:t>
            </a:r>
            <a:r>
              <a:rPr sz="1500" spc="-5" dirty="0">
                <a:latin typeface="Times New Roman"/>
                <a:cs typeface="Times New Roman"/>
              </a:rPr>
              <a:t>Kanunun</a:t>
            </a:r>
            <a:r>
              <a:rPr sz="1500" dirty="0">
                <a:latin typeface="Times New Roman"/>
                <a:cs typeface="Times New Roman"/>
              </a:rPr>
              <a:t> </a:t>
            </a:r>
            <a:r>
              <a:rPr sz="1500" spc="-5" dirty="0">
                <a:latin typeface="Times New Roman"/>
                <a:cs typeface="Times New Roman"/>
              </a:rPr>
              <a:t>11’inci</a:t>
            </a:r>
            <a:r>
              <a:rPr sz="1500" dirty="0">
                <a:latin typeface="Times New Roman"/>
                <a:cs typeface="Times New Roman"/>
              </a:rPr>
              <a:t> </a:t>
            </a:r>
            <a:r>
              <a:rPr sz="1500" spc="-5" dirty="0">
                <a:latin typeface="Times New Roman"/>
                <a:cs typeface="Times New Roman"/>
              </a:rPr>
              <a:t>maddesinin</a:t>
            </a:r>
            <a:r>
              <a:rPr sz="1500" dirty="0">
                <a:latin typeface="Times New Roman"/>
                <a:cs typeface="Times New Roman"/>
              </a:rPr>
              <a:t> </a:t>
            </a:r>
            <a:r>
              <a:rPr sz="1500" spc="-5" dirty="0">
                <a:latin typeface="Times New Roman"/>
                <a:cs typeface="Times New Roman"/>
              </a:rPr>
              <a:t>ikinci</a:t>
            </a:r>
            <a:r>
              <a:rPr sz="1500" dirty="0">
                <a:latin typeface="Times New Roman"/>
                <a:cs typeface="Times New Roman"/>
              </a:rPr>
              <a:t> </a:t>
            </a:r>
            <a:r>
              <a:rPr sz="1500" spc="-5" dirty="0">
                <a:latin typeface="Times New Roman"/>
                <a:cs typeface="Times New Roman"/>
              </a:rPr>
              <a:t>fıkrasında</a:t>
            </a:r>
            <a:r>
              <a:rPr sz="1500" dirty="0">
                <a:latin typeface="Times New Roman"/>
                <a:cs typeface="Times New Roman"/>
              </a:rPr>
              <a:t> </a:t>
            </a:r>
            <a:r>
              <a:rPr sz="1500" spc="-5" dirty="0">
                <a:latin typeface="Times New Roman"/>
                <a:cs typeface="Times New Roman"/>
              </a:rPr>
              <a:t>belirtilen</a:t>
            </a:r>
            <a:r>
              <a:rPr sz="1500" dirty="0">
                <a:latin typeface="Times New Roman"/>
                <a:cs typeface="Times New Roman"/>
              </a:rPr>
              <a:t> </a:t>
            </a:r>
            <a:r>
              <a:rPr sz="1500" spc="-5" dirty="0">
                <a:latin typeface="Times New Roman"/>
                <a:cs typeface="Times New Roman"/>
              </a:rPr>
              <a:t>esaslar </a:t>
            </a:r>
            <a:r>
              <a:rPr sz="1500" dirty="0">
                <a:latin typeface="Times New Roman"/>
                <a:cs typeface="Times New Roman"/>
              </a:rPr>
              <a:t> </a:t>
            </a:r>
            <a:r>
              <a:rPr sz="1500" spc="5" dirty="0">
                <a:latin typeface="Times New Roman"/>
                <a:cs typeface="Times New Roman"/>
              </a:rPr>
              <a:t>dahilinde,normal </a:t>
            </a:r>
            <a:r>
              <a:rPr sz="1500" dirty="0">
                <a:latin typeface="Times New Roman"/>
                <a:cs typeface="Times New Roman"/>
              </a:rPr>
              <a:t>örgün </a:t>
            </a:r>
            <a:r>
              <a:rPr sz="1500" spc="-5" dirty="0">
                <a:latin typeface="Times New Roman"/>
                <a:cs typeface="Times New Roman"/>
              </a:rPr>
              <a:t>öğretim-ikinci </a:t>
            </a:r>
            <a:r>
              <a:rPr sz="1500" dirty="0">
                <a:latin typeface="Times New Roman"/>
                <a:cs typeface="Times New Roman"/>
              </a:rPr>
              <a:t>öğretim </a:t>
            </a:r>
            <a:r>
              <a:rPr sz="1500" spc="-5" dirty="0">
                <a:latin typeface="Times New Roman"/>
                <a:cs typeface="Times New Roman"/>
              </a:rPr>
              <a:t>ayrımı yapılmaksızın ve zorunlu </a:t>
            </a:r>
            <a:r>
              <a:rPr sz="1500" spc="5" dirty="0">
                <a:latin typeface="Times New Roman"/>
                <a:cs typeface="Times New Roman"/>
              </a:rPr>
              <a:t>ders </a:t>
            </a:r>
            <a:r>
              <a:rPr sz="1500" spc="-10" dirty="0">
                <a:latin typeface="Times New Roman"/>
                <a:cs typeface="Times New Roman"/>
              </a:rPr>
              <a:t>yükü </a:t>
            </a:r>
            <a:r>
              <a:rPr sz="1500" spc="-5" dirty="0">
                <a:latin typeface="Times New Roman"/>
                <a:cs typeface="Times New Roman"/>
              </a:rPr>
              <a:t>aranmaksızın </a:t>
            </a:r>
            <a:r>
              <a:rPr sz="1500" dirty="0">
                <a:latin typeface="Times New Roman"/>
                <a:cs typeface="Times New Roman"/>
              </a:rPr>
              <a:t> </a:t>
            </a:r>
            <a:r>
              <a:rPr sz="1500" spc="-5" dirty="0">
                <a:latin typeface="Times New Roman"/>
                <a:cs typeface="Times New Roman"/>
              </a:rPr>
              <a:t>aynı maddenin son fıkrasına göre %60 zamlı </a:t>
            </a:r>
            <a:r>
              <a:rPr sz="1500" dirty="0">
                <a:latin typeface="Times New Roman"/>
                <a:cs typeface="Times New Roman"/>
              </a:rPr>
              <a:t>olarak </a:t>
            </a:r>
            <a:r>
              <a:rPr sz="1500" spc="5" dirty="0">
                <a:latin typeface="Times New Roman"/>
                <a:cs typeface="Times New Roman"/>
              </a:rPr>
              <a:t>ek </a:t>
            </a:r>
            <a:r>
              <a:rPr sz="1500" spc="-5" dirty="0">
                <a:latin typeface="Times New Roman"/>
                <a:cs typeface="Times New Roman"/>
              </a:rPr>
              <a:t>ders ücreti ve anılan maddenin ikinci fıkrasındaki </a:t>
            </a:r>
            <a:r>
              <a:rPr sz="1500" dirty="0">
                <a:latin typeface="Times New Roman"/>
                <a:cs typeface="Times New Roman"/>
              </a:rPr>
              <a:t> şartlar</a:t>
            </a:r>
            <a:r>
              <a:rPr sz="1500" spc="-40" dirty="0">
                <a:latin typeface="Times New Roman"/>
                <a:cs typeface="Times New Roman"/>
              </a:rPr>
              <a:t> </a:t>
            </a:r>
            <a:r>
              <a:rPr sz="1500" dirty="0">
                <a:latin typeface="Times New Roman"/>
                <a:cs typeface="Times New Roman"/>
              </a:rPr>
              <a:t>dikkate</a:t>
            </a:r>
            <a:r>
              <a:rPr sz="1500" spc="-35" dirty="0">
                <a:latin typeface="Times New Roman"/>
                <a:cs typeface="Times New Roman"/>
              </a:rPr>
              <a:t> </a:t>
            </a:r>
            <a:r>
              <a:rPr sz="1500" spc="-5" dirty="0">
                <a:latin typeface="Times New Roman"/>
                <a:cs typeface="Times New Roman"/>
              </a:rPr>
              <a:t>alınmak</a:t>
            </a:r>
            <a:r>
              <a:rPr sz="1500" spc="-25" dirty="0">
                <a:latin typeface="Times New Roman"/>
                <a:cs typeface="Times New Roman"/>
              </a:rPr>
              <a:t> </a:t>
            </a:r>
            <a:r>
              <a:rPr sz="1500" spc="-5" dirty="0">
                <a:latin typeface="Times New Roman"/>
                <a:cs typeface="Times New Roman"/>
              </a:rPr>
              <a:t>suretiyle</a:t>
            </a:r>
            <a:r>
              <a:rPr sz="1500" spc="-15" dirty="0">
                <a:latin typeface="Times New Roman"/>
                <a:cs typeface="Times New Roman"/>
              </a:rPr>
              <a:t> </a:t>
            </a:r>
            <a:r>
              <a:rPr sz="1500" dirty="0">
                <a:latin typeface="Times New Roman"/>
                <a:cs typeface="Times New Roman"/>
              </a:rPr>
              <a:t>sınav</a:t>
            </a:r>
            <a:r>
              <a:rPr sz="1500" spc="-25" dirty="0">
                <a:latin typeface="Times New Roman"/>
                <a:cs typeface="Times New Roman"/>
              </a:rPr>
              <a:t> </a:t>
            </a:r>
            <a:r>
              <a:rPr sz="1500" spc="-5" dirty="0">
                <a:latin typeface="Times New Roman"/>
                <a:cs typeface="Times New Roman"/>
              </a:rPr>
              <a:t>ücreti ödenir.</a:t>
            </a:r>
            <a:endParaRPr sz="1500" dirty="0">
              <a:latin typeface="Times New Roman"/>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3748" y="719150"/>
            <a:ext cx="3969385" cy="454025"/>
          </a:xfrm>
          <a:prstGeom prst="rect">
            <a:avLst/>
          </a:prstGeom>
        </p:spPr>
        <p:txBody>
          <a:bodyPr vert="horz" wrap="square" lIns="0" tIns="13970" rIns="0" bIns="0" rtlCol="0">
            <a:spAutoFit/>
          </a:bodyPr>
          <a:lstStyle/>
          <a:p>
            <a:pPr marL="12700" algn="ctr">
              <a:lnSpc>
                <a:spcPct val="100000"/>
              </a:lnSpc>
              <a:spcBef>
                <a:spcPts val="110"/>
              </a:spcBef>
            </a:pPr>
            <a:r>
              <a:rPr spc="-5" smtClean="0"/>
              <a:t>DERS</a:t>
            </a:r>
            <a:r>
              <a:rPr spc="-60" smtClean="0"/>
              <a:t> </a:t>
            </a:r>
            <a:r>
              <a:rPr spc="-5" dirty="0"/>
              <a:t>YÜKÜ</a:t>
            </a:r>
          </a:p>
        </p:txBody>
      </p:sp>
      <p:sp>
        <p:nvSpPr>
          <p:cNvPr id="3" name="object 3"/>
          <p:cNvSpPr txBox="1"/>
          <p:nvPr/>
        </p:nvSpPr>
        <p:spPr>
          <a:xfrm>
            <a:off x="536244" y="1136777"/>
            <a:ext cx="8077200" cy="4877617"/>
          </a:xfrm>
          <a:prstGeom prst="rect">
            <a:avLst/>
          </a:prstGeom>
        </p:spPr>
        <p:txBody>
          <a:bodyPr vert="horz" wrap="square" lIns="0" tIns="67945" rIns="0" bIns="0" rtlCol="0">
            <a:spAutoFit/>
          </a:bodyPr>
          <a:lstStyle/>
          <a:p>
            <a:pPr marL="12700" algn="just">
              <a:lnSpc>
                <a:spcPct val="100000"/>
              </a:lnSpc>
              <a:spcBef>
                <a:spcPts val="535"/>
              </a:spcBef>
            </a:pPr>
            <a:endParaRPr lang="tr-TR" sz="1800" b="1" spc="-5" dirty="0" smtClean="0">
              <a:latin typeface="Arial"/>
              <a:cs typeface="Arial"/>
            </a:endParaRPr>
          </a:p>
          <a:p>
            <a:pPr marL="12700" algn="just">
              <a:lnSpc>
                <a:spcPct val="100000"/>
              </a:lnSpc>
              <a:spcBef>
                <a:spcPts val="535"/>
              </a:spcBef>
            </a:pPr>
            <a:r>
              <a:rPr lang="tr-TR" sz="1800" b="1" spc="-5" dirty="0" smtClean="0">
                <a:latin typeface="Arial"/>
                <a:cs typeface="Arial"/>
              </a:rPr>
              <a:t>Öğretim Elemanı Kimlere denir ? </a:t>
            </a:r>
          </a:p>
          <a:p>
            <a:pPr marL="12700" algn="just">
              <a:lnSpc>
                <a:spcPct val="100000"/>
              </a:lnSpc>
              <a:spcBef>
                <a:spcPts val="535"/>
              </a:spcBef>
            </a:pPr>
            <a:endParaRPr lang="tr-TR" b="1" spc="-5" dirty="0" smtClean="0">
              <a:latin typeface="Arial"/>
              <a:cs typeface="Arial"/>
            </a:endParaRPr>
          </a:p>
          <a:p>
            <a:pPr marL="12700" algn="just">
              <a:lnSpc>
                <a:spcPct val="100000"/>
              </a:lnSpc>
              <a:spcBef>
                <a:spcPts val="535"/>
              </a:spcBef>
            </a:pPr>
            <a:r>
              <a:rPr lang="tr-TR" b="1" spc="-5" dirty="0" smtClean="0">
                <a:latin typeface="Arial"/>
                <a:cs typeface="Arial"/>
              </a:rPr>
              <a:t>Cevap : </a:t>
            </a:r>
            <a:r>
              <a:rPr lang="tr-TR" b="1" spc="-10" dirty="0">
                <a:latin typeface="Times New Roman"/>
                <a:cs typeface="Times New Roman"/>
              </a:rPr>
              <a:t>Profesör,</a:t>
            </a:r>
            <a:r>
              <a:rPr lang="tr-TR" b="1" spc="10" dirty="0">
                <a:latin typeface="Times New Roman"/>
                <a:cs typeface="Times New Roman"/>
              </a:rPr>
              <a:t> </a:t>
            </a:r>
            <a:r>
              <a:rPr lang="tr-TR" b="1" spc="-5" dirty="0">
                <a:latin typeface="Times New Roman"/>
                <a:cs typeface="Times New Roman"/>
              </a:rPr>
              <a:t>Doçent,</a:t>
            </a:r>
            <a:r>
              <a:rPr lang="tr-TR" b="1" spc="10" dirty="0">
                <a:latin typeface="Times New Roman"/>
                <a:cs typeface="Times New Roman"/>
              </a:rPr>
              <a:t> </a:t>
            </a:r>
            <a:r>
              <a:rPr lang="tr-TR" b="1" spc="-5" dirty="0" err="1" smtClean="0">
                <a:latin typeface="Times New Roman"/>
                <a:cs typeface="Times New Roman"/>
              </a:rPr>
              <a:t>Dr.Öğr.Üyesi</a:t>
            </a:r>
            <a:r>
              <a:rPr lang="tr-TR" b="1" spc="-5" dirty="0" smtClean="0">
                <a:latin typeface="Times New Roman"/>
                <a:cs typeface="Times New Roman"/>
              </a:rPr>
              <a:t>, Araştırma görevlisi</a:t>
            </a:r>
            <a:r>
              <a:rPr lang="tr-TR" b="1" spc="-5" dirty="0" smtClean="0">
                <a:latin typeface="Arial"/>
                <a:cs typeface="Arial"/>
              </a:rPr>
              <a:t>, </a:t>
            </a:r>
            <a:r>
              <a:rPr lang="tr-TR" b="1" spc="-5" dirty="0" smtClean="0">
                <a:latin typeface="Times New Roman"/>
                <a:cs typeface="Times New Roman"/>
              </a:rPr>
              <a:t>Öğretim Görevlisi (2547/31. Mad. Memur, Hemşire, Mühendis, Öğretmen vb. tümü)</a:t>
            </a:r>
            <a:endParaRPr lang="tr-TR" sz="1800" b="1" spc="-5" dirty="0" smtClean="0">
              <a:latin typeface="Arial"/>
              <a:cs typeface="Arial"/>
            </a:endParaRPr>
          </a:p>
          <a:p>
            <a:pPr marL="12700" algn="just">
              <a:lnSpc>
                <a:spcPct val="100000"/>
              </a:lnSpc>
              <a:spcBef>
                <a:spcPts val="535"/>
              </a:spcBef>
            </a:pPr>
            <a:endParaRPr lang="tr-TR" sz="1800" b="1" spc="-5" dirty="0" smtClean="0">
              <a:latin typeface="Arial"/>
              <a:cs typeface="Arial"/>
            </a:endParaRPr>
          </a:p>
          <a:p>
            <a:pPr marL="12700" algn="just">
              <a:lnSpc>
                <a:spcPct val="100000"/>
              </a:lnSpc>
              <a:spcBef>
                <a:spcPts val="535"/>
              </a:spcBef>
            </a:pPr>
            <a:endParaRPr lang="tr-TR" sz="1800" b="1" spc="-5" dirty="0" smtClean="0">
              <a:latin typeface="Arial"/>
              <a:cs typeface="Arial"/>
            </a:endParaRPr>
          </a:p>
          <a:p>
            <a:pPr marL="12700" algn="just">
              <a:lnSpc>
                <a:spcPct val="100000"/>
              </a:lnSpc>
              <a:spcBef>
                <a:spcPts val="535"/>
              </a:spcBef>
            </a:pPr>
            <a:r>
              <a:rPr sz="1800" b="1" spc="-5" dirty="0" err="1" smtClean="0">
                <a:latin typeface="Arial"/>
                <a:cs typeface="Arial"/>
              </a:rPr>
              <a:t>Öğretim</a:t>
            </a:r>
            <a:r>
              <a:rPr sz="1800" b="1" dirty="0" smtClean="0">
                <a:latin typeface="Arial"/>
                <a:cs typeface="Arial"/>
              </a:rPr>
              <a:t> </a:t>
            </a:r>
            <a:r>
              <a:rPr sz="1800" b="1" spc="-5" dirty="0">
                <a:latin typeface="Arial"/>
                <a:cs typeface="Arial"/>
              </a:rPr>
              <a:t>Üyelerinin</a:t>
            </a:r>
            <a:r>
              <a:rPr sz="1800" b="1" spc="20" dirty="0">
                <a:latin typeface="Arial"/>
                <a:cs typeface="Arial"/>
              </a:rPr>
              <a:t> </a:t>
            </a:r>
            <a:r>
              <a:rPr sz="1800" b="1" spc="-5" dirty="0">
                <a:latin typeface="Arial"/>
                <a:cs typeface="Arial"/>
              </a:rPr>
              <a:t>Ders Yükü</a:t>
            </a:r>
            <a:r>
              <a:rPr sz="1800" b="1" spc="-5" dirty="0">
                <a:latin typeface="Times New Roman"/>
                <a:cs typeface="Times New Roman"/>
              </a:rPr>
              <a:t>:</a:t>
            </a:r>
            <a:r>
              <a:rPr sz="1800" b="1" spc="10" dirty="0">
                <a:latin typeface="Times New Roman"/>
                <a:cs typeface="Times New Roman"/>
              </a:rPr>
              <a:t> </a:t>
            </a:r>
            <a:r>
              <a:rPr sz="1800" b="1" spc="-10" dirty="0">
                <a:latin typeface="Times New Roman"/>
                <a:cs typeface="Times New Roman"/>
              </a:rPr>
              <a:t>(Profesör,</a:t>
            </a:r>
            <a:r>
              <a:rPr sz="1800" b="1" spc="10" dirty="0">
                <a:latin typeface="Times New Roman"/>
                <a:cs typeface="Times New Roman"/>
              </a:rPr>
              <a:t> </a:t>
            </a:r>
            <a:r>
              <a:rPr sz="1800" b="1" spc="-5" dirty="0">
                <a:latin typeface="Times New Roman"/>
                <a:cs typeface="Times New Roman"/>
              </a:rPr>
              <a:t>Doçent,</a:t>
            </a:r>
            <a:r>
              <a:rPr sz="1800" b="1" spc="10" dirty="0">
                <a:latin typeface="Times New Roman"/>
                <a:cs typeface="Times New Roman"/>
              </a:rPr>
              <a:t> </a:t>
            </a:r>
            <a:r>
              <a:rPr sz="1800" b="1" spc="-5" dirty="0">
                <a:latin typeface="Times New Roman"/>
                <a:cs typeface="Times New Roman"/>
              </a:rPr>
              <a:t>Dr.Öğr.Üyesi)</a:t>
            </a:r>
            <a:endParaRPr sz="1800" dirty="0">
              <a:latin typeface="Times New Roman"/>
              <a:cs typeface="Times New Roman"/>
            </a:endParaRPr>
          </a:p>
          <a:p>
            <a:pPr marL="12700" marR="6350" algn="just">
              <a:lnSpc>
                <a:spcPct val="99500"/>
              </a:lnSpc>
              <a:spcBef>
                <a:spcPts val="440"/>
              </a:spcBef>
            </a:pPr>
            <a:r>
              <a:rPr sz="1800" spc="-5" dirty="0">
                <a:latin typeface="Times New Roman"/>
                <a:cs typeface="Times New Roman"/>
              </a:rPr>
              <a:t>Öğretim üyeleri </a:t>
            </a:r>
            <a:r>
              <a:rPr sz="1800" dirty="0">
                <a:latin typeface="Times New Roman"/>
                <a:cs typeface="Times New Roman"/>
              </a:rPr>
              <a:t>kadrosunun </a:t>
            </a:r>
            <a:r>
              <a:rPr sz="1800" spc="-5" dirty="0">
                <a:latin typeface="Times New Roman"/>
                <a:cs typeface="Times New Roman"/>
              </a:rPr>
              <a:t>bulunduğu yükseköğretim birimi </a:t>
            </a:r>
            <a:r>
              <a:rPr sz="1800" dirty="0">
                <a:latin typeface="Times New Roman"/>
                <a:cs typeface="Times New Roman"/>
              </a:rPr>
              <a:t>ile sınırlı </a:t>
            </a:r>
            <a:r>
              <a:rPr sz="1800" spc="-5" dirty="0">
                <a:latin typeface="Times New Roman"/>
                <a:cs typeface="Times New Roman"/>
              </a:rPr>
              <a:t>olmaksızın </a:t>
            </a:r>
            <a:r>
              <a:rPr sz="1800" spc="-10" dirty="0">
                <a:latin typeface="Times New Roman"/>
                <a:cs typeface="Times New Roman"/>
              </a:rPr>
              <a:t>ve </a:t>
            </a:r>
            <a:r>
              <a:rPr sz="1800" spc="-5" dirty="0">
                <a:latin typeface="Times New Roman"/>
                <a:cs typeface="Times New Roman"/>
              </a:rPr>
              <a:t> ihtiyaç bulunması </a:t>
            </a:r>
            <a:r>
              <a:rPr sz="1800" dirty="0">
                <a:latin typeface="Times New Roman"/>
                <a:cs typeface="Times New Roman"/>
              </a:rPr>
              <a:t>halinde </a:t>
            </a:r>
            <a:r>
              <a:rPr sz="1800" spc="-5" dirty="0">
                <a:latin typeface="Times New Roman"/>
                <a:cs typeface="Times New Roman"/>
              </a:rPr>
              <a:t>görevli olduğu yükseköğretim </a:t>
            </a:r>
            <a:r>
              <a:rPr sz="1800" dirty="0">
                <a:latin typeface="Times New Roman"/>
                <a:cs typeface="Times New Roman"/>
              </a:rPr>
              <a:t>kurumunda </a:t>
            </a:r>
            <a:r>
              <a:rPr sz="1800" spc="-5" dirty="0">
                <a:latin typeface="Times New Roman"/>
                <a:cs typeface="Times New Roman"/>
              </a:rPr>
              <a:t>haftada </a:t>
            </a:r>
            <a:r>
              <a:rPr sz="1800" b="1" spc="-5" dirty="0">
                <a:latin typeface="Times New Roman"/>
                <a:cs typeface="Times New Roman"/>
              </a:rPr>
              <a:t>asgari </a:t>
            </a:r>
            <a:r>
              <a:rPr sz="1800" b="1" spc="10" dirty="0">
                <a:latin typeface="Times New Roman"/>
                <a:cs typeface="Times New Roman"/>
              </a:rPr>
              <a:t>on </a:t>
            </a:r>
            <a:r>
              <a:rPr sz="1800" b="1" spc="15" dirty="0">
                <a:latin typeface="Times New Roman"/>
                <a:cs typeface="Times New Roman"/>
              </a:rPr>
              <a:t> </a:t>
            </a:r>
            <a:r>
              <a:rPr sz="1800" b="1" spc="-10" dirty="0">
                <a:latin typeface="Times New Roman"/>
                <a:cs typeface="Times New Roman"/>
              </a:rPr>
              <a:t>saat</a:t>
            </a:r>
            <a:r>
              <a:rPr sz="1800" b="1" dirty="0">
                <a:latin typeface="Times New Roman"/>
                <a:cs typeface="Times New Roman"/>
              </a:rPr>
              <a:t> </a:t>
            </a:r>
            <a:r>
              <a:rPr sz="1800" spc="-5" dirty="0">
                <a:latin typeface="Times New Roman"/>
                <a:cs typeface="Times New Roman"/>
              </a:rPr>
              <a:t>ders</a:t>
            </a:r>
            <a:r>
              <a:rPr sz="1800" spc="5" dirty="0">
                <a:latin typeface="Times New Roman"/>
                <a:cs typeface="Times New Roman"/>
              </a:rPr>
              <a:t> </a:t>
            </a:r>
            <a:r>
              <a:rPr sz="1800" spc="-5" dirty="0">
                <a:latin typeface="Times New Roman"/>
                <a:cs typeface="Times New Roman"/>
              </a:rPr>
              <a:t>vermekle</a:t>
            </a:r>
            <a:r>
              <a:rPr sz="1800" spc="25" dirty="0">
                <a:latin typeface="Times New Roman"/>
                <a:cs typeface="Times New Roman"/>
              </a:rPr>
              <a:t> </a:t>
            </a:r>
            <a:r>
              <a:rPr sz="1800" spc="-5" dirty="0">
                <a:latin typeface="Times New Roman"/>
                <a:cs typeface="Times New Roman"/>
              </a:rPr>
              <a:t>yükümlüdür.</a:t>
            </a:r>
            <a:endParaRPr sz="1800" dirty="0">
              <a:latin typeface="Times New Roman"/>
              <a:cs typeface="Times New Roman"/>
            </a:endParaRPr>
          </a:p>
          <a:p>
            <a:pPr marL="12700" algn="just">
              <a:lnSpc>
                <a:spcPct val="100000"/>
              </a:lnSpc>
              <a:spcBef>
                <a:spcPts val="434"/>
              </a:spcBef>
            </a:pPr>
            <a:endParaRPr lang="tr-TR" sz="1800" b="1" spc="-5" dirty="0" smtClean="0">
              <a:latin typeface="Arial"/>
              <a:cs typeface="Arial"/>
            </a:endParaRPr>
          </a:p>
          <a:p>
            <a:pPr marL="12700" algn="just">
              <a:lnSpc>
                <a:spcPct val="100000"/>
              </a:lnSpc>
              <a:spcBef>
                <a:spcPts val="434"/>
              </a:spcBef>
            </a:pPr>
            <a:endParaRPr lang="tr-TR" b="1" spc="-5" dirty="0">
              <a:latin typeface="Arial"/>
              <a:cs typeface="Arial"/>
            </a:endParaRPr>
          </a:p>
          <a:p>
            <a:pPr marL="12700" algn="just">
              <a:lnSpc>
                <a:spcPct val="100000"/>
              </a:lnSpc>
              <a:spcBef>
                <a:spcPts val="434"/>
              </a:spcBef>
            </a:pPr>
            <a:r>
              <a:rPr sz="1800" b="1" spc="-5" dirty="0" err="1" smtClean="0">
                <a:latin typeface="Arial"/>
                <a:cs typeface="Arial"/>
              </a:rPr>
              <a:t>Öğretim</a:t>
            </a:r>
            <a:r>
              <a:rPr sz="1800" b="1" dirty="0" smtClean="0">
                <a:latin typeface="Arial"/>
                <a:cs typeface="Arial"/>
              </a:rPr>
              <a:t> </a:t>
            </a:r>
            <a:r>
              <a:rPr sz="1800" b="1" spc="-5" dirty="0">
                <a:latin typeface="Arial"/>
                <a:cs typeface="Arial"/>
              </a:rPr>
              <a:t>Görevlilerinin</a:t>
            </a:r>
            <a:r>
              <a:rPr sz="1800" b="1" spc="20" dirty="0">
                <a:latin typeface="Arial"/>
                <a:cs typeface="Arial"/>
              </a:rPr>
              <a:t> </a:t>
            </a:r>
            <a:r>
              <a:rPr sz="1800" b="1" spc="-5" dirty="0">
                <a:latin typeface="Arial"/>
                <a:cs typeface="Arial"/>
              </a:rPr>
              <a:t>Ders</a:t>
            </a:r>
            <a:r>
              <a:rPr sz="1800" b="1" spc="-10" dirty="0">
                <a:latin typeface="Arial"/>
                <a:cs typeface="Arial"/>
              </a:rPr>
              <a:t> </a:t>
            </a:r>
            <a:r>
              <a:rPr sz="1800" b="1" dirty="0">
                <a:latin typeface="Arial"/>
                <a:cs typeface="Arial"/>
              </a:rPr>
              <a:t>Yükü</a:t>
            </a:r>
            <a:r>
              <a:rPr sz="1800" b="1" dirty="0">
                <a:latin typeface="Times New Roman"/>
                <a:cs typeface="Times New Roman"/>
              </a:rPr>
              <a:t>:</a:t>
            </a:r>
            <a:endParaRPr sz="1800" dirty="0">
              <a:latin typeface="Times New Roman"/>
              <a:cs typeface="Times New Roman"/>
            </a:endParaRPr>
          </a:p>
          <a:p>
            <a:pPr marL="12700" algn="just">
              <a:lnSpc>
                <a:spcPct val="100000"/>
              </a:lnSpc>
              <a:spcBef>
                <a:spcPts val="455"/>
              </a:spcBef>
            </a:pPr>
            <a:r>
              <a:rPr sz="1800" spc="-5" dirty="0">
                <a:latin typeface="Times New Roman"/>
                <a:cs typeface="Times New Roman"/>
              </a:rPr>
              <a:t>Öğretim</a:t>
            </a:r>
            <a:r>
              <a:rPr sz="1800" spc="-15" dirty="0">
                <a:latin typeface="Times New Roman"/>
                <a:cs typeface="Times New Roman"/>
              </a:rPr>
              <a:t> </a:t>
            </a:r>
            <a:r>
              <a:rPr sz="1800" spc="-5" dirty="0">
                <a:latin typeface="Times New Roman"/>
                <a:cs typeface="Times New Roman"/>
              </a:rPr>
              <a:t>görevlileri</a:t>
            </a:r>
            <a:r>
              <a:rPr sz="1800" dirty="0">
                <a:latin typeface="Times New Roman"/>
                <a:cs typeface="Times New Roman"/>
              </a:rPr>
              <a:t> </a:t>
            </a:r>
            <a:r>
              <a:rPr sz="1800" spc="-5" dirty="0">
                <a:latin typeface="Times New Roman"/>
                <a:cs typeface="Times New Roman"/>
              </a:rPr>
              <a:t>ise</a:t>
            </a:r>
            <a:r>
              <a:rPr sz="1800" spc="5" dirty="0">
                <a:latin typeface="Times New Roman"/>
                <a:cs typeface="Times New Roman"/>
              </a:rPr>
              <a:t> </a:t>
            </a:r>
            <a:r>
              <a:rPr sz="1800" spc="-5" dirty="0">
                <a:latin typeface="Times New Roman"/>
                <a:cs typeface="Times New Roman"/>
              </a:rPr>
              <a:t>haftada</a:t>
            </a:r>
            <a:r>
              <a:rPr sz="1800" spc="40" dirty="0">
                <a:latin typeface="Times New Roman"/>
                <a:cs typeface="Times New Roman"/>
              </a:rPr>
              <a:t> </a:t>
            </a:r>
            <a:r>
              <a:rPr sz="1800" b="1" spc="-5" dirty="0">
                <a:latin typeface="Times New Roman"/>
                <a:cs typeface="Times New Roman"/>
              </a:rPr>
              <a:t>asgari</a:t>
            </a:r>
            <a:r>
              <a:rPr sz="1800" b="1" spc="25" dirty="0">
                <a:latin typeface="Times New Roman"/>
                <a:cs typeface="Times New Roman"/>
              </a:rPr>
              <a:t> </a:t>
            </a:r>
            <a:r>
              <a:rPr sz="1800" b="1" spc="-10" dirty="0">
                <a:latin typeface="Times New Roman"/>
                <a:cs typeface="Times New Roman"/>
              </a:rPr>
              <a:t>on</a:t>
            </a:r>
            <a:r>
              <a:rPr sz="1800" b="1" spc="-25" dirty="0">
                <a:latin typeface="Times New Roman"/>
                <a:cs typeface="Times New Roman"/>
              </a:rPr>
              <a:t> </a:t>
            </a:r>
            <a:r>
              <a:rPr sz="1800" b="1" dirty="0">
                <a:latin typeface="Times New Roman"/>
                <a:cs typeface="Times New Roman"/>
              </a:rPr>
              <a:t>iki</a:t>
            </a:r>
            <a:r>
              <a:rPr sz="1800" b="1" spc="20" dirty="0">
                <a:latin typeface="Times New Roman"/>
                <a:cs typeface="Times New Roman"/>
              </a:rPr>
              <a:t> </a:t>
            </a:r>
            <a:r>
              <a:rPr sz="1800" b="1" spc="-5" dirty="0">
                <a:latin typeface="Times New Roman"/>
                <a:cs typeface="Times New Roman"/>
              </a:rPr>
              <a:t>saat</a:t>
            </a:r>
            <a:r>
              <a:rPr sz="1800" b="1" spc="20" dirty="0">
                <a:latin typeface="Times New Roman"/>
                <a:cs typeface="Times New Roman"/>
              </a:rPr>
              <a:t> </a:t>
            </a:r>
            <a:r>
              <a:rPr sz="1800" spc="-5" dirty="0">
                <a:latin typeface="Times New Roman"/>
                <a:cs typeface="Times New Roman"/>
              </a:rPr>
              <a:t>ders</a:t>
            </a:r>
            <a:r>
              <a:rPr sz="1800" spc="10" dirty="0">
                <a:latin typeface="Times New Roman"/>
                <a:cs typeface="Times New Roman"/>
              </a:rPr>
              <a:t> </a:t>
            </a:r>
            <a:r>
              <a:rPr sz="1800" spc="-10" dirty="0">
                <a:latin typeface="Times New Roman"/>
                <a:cs typeface="Times New Roman"/>
              </a:rPr>
              <a:t>vermekle</a:t>
            </a:r>
            <a:r>
              <a:rPr sz="1800" spc="35" dirty="0">
                <a:latin typeface="Times New Roman"/>
                <a:cs typeface="Times New Roman"/>
              </a:rPr>
              <a:t> </a:t>
            </a:r>
            <a:r>
              <a:rPr sz="1800" spc="-5" dirty="0" err="1">
                <a:latin typeface="Times New Roman"/>
                <a:cs typeface="Times New Roman"/>
              </a:rPr>
              <a:t>yükümlüdür</a:t>
            </a:r>
            <a:r>
              <a:rPr sz="1800" spc="-5" dirty="0" smtClean="0">
                <a:latin typeface="Times New Roman"/>
                <a:cs typeface="Times New Roman"/>
              </a:rPr>
              <a:t>.</a:t>
            </a: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3924" y="1033398"/>
            <a:ext cx="7042150" cy="391160"/>
          </a:xfrm>
          <a:prstGeom prst="rect">
            <a:avLst/>
          </a:prstGeom>
        </p:spPr>
        <p:txBody>
          <a:bodyPr vert="horz" wrap="square" lIns="0" tIns="12700" rIns="0" bIns="0" rtlCol="0">
            <a:spAutoFit/>
          </a:bodyPr>
          <a:lstStyle/>
          <a:p>
            <a:pPr marL="12700">
              <a:lnSpc>
                <a:spcPct val="100000"/>
              </a:lnSpc>
              <a:spcBef>
                <a:spcPts val="100"/>
              </a:spcBef>
            </a:pPr>
            <a:r>
              <a:rPr sz="2400" dirty="0"/>
              <a:t>2547</a:t>
            </a:r>
            <a:r>
              <a:rPr sz="2400" spc="-50" dirty="0"/>
              <a:t> </a:t>
            </a:r>
            <a:r>
              <a:rPr sz="2400" spc="-5" dirty="0"/>
              <a:t>MADDE</a:t>
            </a:r>
            <a:r>
              <a:rPr sz="2400" spc="-20" dirty="0"/>
              <a:t> </a:t>
            </a:r>
            <a:r>
              <a:rPr sz="2400" dirty="0"/>
              <a:t>31</a:t>
            </a:r>
            <a:r>
              <a:rPr sz="2400" spc="-45" dirty="0"/>
              <a:t> </a:t>
            </a:r>
            <a:r>
              <a:rPr sz="2400" spc="-5" dirty="0"/>
              <a:t>GEREĞİNCE GÖREVLENDİRME</a:t>
            </a:r>
            <a:endParaRPr sz="2400"/>
          </a:p>
        </p:txBody>
      </p:sp>
      <p:sp>
        <p:nvSpPr>
          <p:cNvPr id="3" name="object 3"/>
          <p:cNvSpPr txBox="1"/>
          <p:nvPr/>
        </p:nvSpPr>
        <p:spPr>
          <a:xfrm>
            <a:off x="536244" y="1770888"/>
            <a:ext cx="8428990" cy="3585597"/>
          </a:xfrm>
          <a:prstGeom prst="rect">
            <a:avLst/>
          </a:prstGeom>
        </p:spPr>
        <p:txBody>
          <a:bodyPr vert="horz" wrap="square" lIns="0" tIns="12065" rIns="0" bIns="0" rtlCol="0">
            <a:spAutoFit/>
          </a:bodyPr>
          <a:lstStyle/>
          <a:p>
            <a:pPr marL="12700" marR="354330" indent="365760" algn="just">
              <a:lnSpc>
                <a:spcPct val="107000"/>
              </a:lnSpc>
              <a:spcBef>
                <a:spcPts val="95"/>
              </a:spcBef>
            </a:pPr>
            <a:r>
              <a:rPr sz="1800" spc="-5" dirty="0">
                <a:latin typeface="Times New Roman"/>
                <a:cs typeface="Times New Roman"/>
              </a:rPr>
              <a:t>Öğretim</a:t>
            </a:r>
            <a:r>
              <a:rPr sz="1800" dirty="0">
                <a:latin typeface="Times New Roman"/>
                <a:cs typeface="Times New Roman"/>
              </a:rPr>
              <a:t> görevlileri;</a:t>
            </a:r>
            <a:r>
              <a:rPr sz="1800" spc="5" dirty="0">
                <a:latin typeface="Times New Roman"/>
                <a:cs typeface="Times New Roman"/>
              </a:rPr>
              <a:t> </a:t>
            </a:r>
            <a:r>
              <a:rPr sz="1800" spc="-5" dirty="0">
                <a:latin typeface="Times New Roman"/>
                <a:cs typeface="Times New Roman"/>
              </a:rPr>
              <a:t>üniversitelerde</a:t>
            </a:r>
            <a:r>
              <a:rPr sz="1800" dirty="0">
                <a:latin typeface="Times New Roman"/>
                <a:cs typeface="Times New Roman"/>
              </a:rPr>
              <a:t> </a:t>
            </a:r>
            <a:r>
              <a:rPr sz="1800" spc="-10" dirty="0">
                <a:latin typeface="Times New Roman"/>
                <a:cs typeface="Times New Roman"/>
              </a:rPr>
              <a:t>ve</a:t>
            </a:r>
            <a:r>
              <a:rPr sz="1800" spc="-5" dirty="0">
                <a:latin typeface="Times New Roman"/>
                <a:cs typeface="Times New Roman"/>
              </a:rPr>
              <a:t> bağlı</a:t>
            </a:r>
            <a:r>
              <a:rPr sz="1800" dirty="0">
                <a:latin typeface="Times New Roman"/>
                <a:cs typeface="Times New Roman"/>
              </a:rPr>
              <a:t> birimlerinde</a:t>
            </a:r>
            <a:r>
              <a:rPr sz="1800" spc="5" dirty="0">
                <a:latin typeface="Times New Roman"/>
                <a:cs typeface="Times New Roman"/>
              </a:rPr>
              <a:t> bu</a:t>
            </a:r>
            <a:r>
              <a:rPr sz="1800" spc="10" dirty="0">
                <a:latin typeface="Times New Roman"/>
                <a:cs typeface="Times New Roman"/>
              </a:rPr>
              <a:t> </a:t>
            </a:r>
            <a:r>
              <a:rPr sz="1800" dirty="0">
                <a:latin typeface="Times New Roman"/>
                <a:cs typeface="Times New Roman"/>
              </a:rPr>
              <a:t>Kanun</a:t>
            </a:r>
            <a:r>
              <a:rPr sz="1800" spc="5" dirty="0">
                <a:latin typeface="Times New Roman"/>
                <a:cs typeface="Times New Roman"/>
              </a:rPr>
              <a:t> </a:t>
            </a:r>
            <a:r>
              <a:rPr sz="1800" spc="-5" dirty="0">
                <a:latin typeface="Times New Roman"/>
                <a:cs typeface="Times New Roman"/>
              </a:rPr>
              <a:t>uyarınca </a:t>
            </a:r>
            <a:r>
              <a:rPr sz="1800" dirty="0">
                <a:latin typeface="Times New Roman"/>
                <a:cs typeface="Times New Roman"/>
              </a:rPr>
              <a:t> </a:t>
            </a:r>
            <a:r>
              <a:rPr sz="1800" spc="-10" dirty="0">
                <a:latin typeface="Times New Roman"/>
                <a:cs typeface="Times New Roman"/>
              </a:rPr>
              <a:t>atanmış</a:t>
            </a:r>
            <a:r>
              <a:rPr sz="1800" spc="-5" dirty="0">
                <a:latin typeface="Times New Roman"/>
                <a:cs typeface="Times New Roman"/>
              </a:rPr>
              <a:t> </a:t>
            </a:r>
            <a:r>
              <a:rPr sz="1800" dirty="0">
                <a:latin typeface="Times New Roman"/>
                <a:cs typeface="Times New Roman"/>
              </a:rPr>
              <a:t>öğretim</a:t>
            </a:r>
            <a:r>
              <a:rPr sz="1800" spc="5" dirty="0">
                <a:latin typeface="Times New Roman"/>
                <a:cs typeface="Times New Roman"/>
              </a:rPr>
              <a:t> </a:t>
            </a:r>
            <a:r>
              <a:rPr sz="1800" spc="-5" dirty="0">
                <a:latin typeface="Times New Roman"/>
                <a:cs typeface="Times New Roman"/>
              </a:rPr>
              <a:t>üyesi</a:t>
            </a:r>
            <a:r>
              <a:rPr sz="1800" dirty="0">
                <a:latin typeface="Times New Roman"/>
                <a:cs typeface="Times New Roman"/>
              </a:rPr>
              <a:t> </a:t>
            </a:r>
            <a:r>
              <a:rPr sz="1800" spc="-5" dirty="0">
                <a:latin typeface="Times New Roman"/>
                <a:cs typeface="Times New Roman"/>
              </a:rPr>
              <a:t>bulunmayan</a:t>
            </a:r>
            <a:r>
              <a:rPr sz="1800" dirty="0">
                <a:latin typeface="Times New Roman"/>
                <a:cs typeface="Times New Roman"/>
              </a:rPr>
              <a:t> </a:t>
            </a:r>
            <a:r>
              <a:rPr sz="1800" spc="-5" dirty="0">
                <a:latin typeface="Times New Roman"/>
                <a:cs typeface="Times New Roman"/>
              </a:rPr>
              <a:t>dersler</a:t>
            </a:r>
            <a:r>
              <a:rPr sz="1800" dirty="0">
                <a:latin typeface="Times New Roman"/>
                <a:cs typeface="Times New Roman"/>
              </a:rPr>
              <a:t> </a:t>
            </a:r>
            <a:r>
              <a:rPr sz="1800" spc="-15" dirty="0">
                <a:latin typeface="Times New Roman"/>
                <a:cs typeface="Times New Roman"/>
              </a:rPr>
              <a:t>veya</a:t>
            </a:r>
            <a:r>
              <a:rPr sz="1800" spc="-10" dirty="0">
                <a:latin typeface="Times New Roman"/>
                <a:cs typeface="Times New Roman"/>
              </a:rPr>
              <a:t> </a:t>
            </a:r>
            <a:r>
              <a:rPr sz="1800" spc="-5" dirty="0">
                <a:latin typeface="Times New Roman"/>
                <a:cs typeface="Times New Roman"/>
              </a:rPr>
              <a:t>herhangi</a:t>
            </a:r>
            <a:r>
              <a:rPr sz="1800" dirty="0">
                <a:latin typeface="Times New Roman"/>
                <a:cs typeface="Times New Roman"/>
              </a:rPr>
              <a:t> bir</a:t>
            </a:r>
            <a:r>
              <a:rPr sz="1800" spc="5" dirty="0">
                <a:latin typeface="Times New Roman"/>
                <a:cs typeface="Times New Roman"/>
              </a:rPr>
              <a:t> </a:t>
            </a:r>
            <a:r>
              <a:rPr sz="1800" dirty="0">
                <a:latin typeface="Times New Roman"/>
                <a:cs typeface="Times New Roman"/>
              </a:rPr>
              <a:t>dersin</a:t>
            </a:r>
            <a:r>
              <a:rPr sz="1800" spc="5" dirty="0">
                <a:latin typeface="Times New Roman"/>
                <a:cs typeface="Times New Roman"/>
              </a:rPr>
              <a:t> </a:t>
            </a:r>
            <a:r>
              <a:rPr sz="1800" spc="-5" dirty="0">
                <a:latin typeface="Times New Roman"/>
                <a:cs typeface="Times New Roman"/>
              </a:rPr>
              <a:t>özel</a:t>
            </a:r>
            <a:r>
              <a:rPr sz="1800" dirty="0">
                <a:latin typeface="Times New Roman"/>
                <a:cs typeface="Times New Roman"/>
              </a:rPr>
              <a:t> bilgi</a:t>
            </a:r>
            <a:r>
              <a:rPr sz="1800" spc="5" dirty="0">
                <a:latin typeface="Times New Roman"/>
                <a:cs typeface="Times New Roman"/>
              </a:rPr>
              <a:t> </a:t>
            </a:r>
            <a:r>
              <a:rPr sz="1800" spc="-10" dirty="0">
                <a:latin typeface="Times New Roman"/>
                <a:cs typeface="Times New Roman"/>
              </a:rPr>
              <a:t>ve </a:t>
            </a:r>
            <a:r>
              <a:rPr sz="1800" spc="-5" dirty="0">
                <a:latin typeface="Times New Roman"/>
                <a:cs typeface="Times New Roman"/>
              </a:rPr>
              <a:t> uzmanlık isteyen </a:t>
            </a:r>
            <a:r>
              <a:rPr sz="1800" dirty="0">
                <a:latin typeface="Times New Roman"/>
                <a:cs typeface="Times New Roman"/>
              </a:rPr>
              <a:t>konularının </a:t>
            </a:r>
            <a:r>
              <a:rPr sz="1800" spc="-5" dirty="0">
                <a:latin typeface="Times New Roman"/>
                <a:cs typeface="Times New Roman"/>
              </a:rPr>
              <a:t>eğitim </a:t>
            </a:r>
            <a:r>
              <a:rPr sz="1800" dirty="0">
                <a:latin typeface="Times New Roman"/>
                <a:cs typeface="Times New Roman"/>
              </a:rPr>
              <a:t>- öğretim </a:t>
            </a:r>
            <a:r>
              <a:rPr sz="1800" spc="-10" dirty="0">
                <a:latin typeface="Times New Roman"/>
                <a:cs typeface="Times New Roman"/>
              </a:rPr>
              <a:t>ve </a:t>
            </a:r>
            <a:r>
              <a:rPr sz="1800" spc="-5" dirty="0">
                <a:latin typeface="Times New Roman"/>
                <a:cs typeface="Times New Roman"/>
              </a:rPr>
              <a:t>uygulamaları </a:t>
            </a:r>
            <a:r>
              <a:rPr sz="1800" dirty="0">
                <a:latin typeface="Times New Roman"/>
                <a:cs typeface="Times New Roman"/>
              </a:rPr>
              <a:t>için, </a:t>
            </a:r>
            <a:r>
              <a:rPr sz="1800" spc="-5" dirty="0">
                <a:latin typeface="Times New Roman"/>
                <a:cs typeface="Times New Roman"/>
              </a:rPr>
              <a:t>kendi uzmanlık </a:t>
            </a:r>
            <a:r>
              <a:rPr sz="1800" dirty="0">
                <a:latin typeface="Times New Roman"/>
                <a:cs typeface="Times New Roman"/>
              </a:rPr>
              <a:t> </a:t>
            </a:r>
            <a:r>
              <a:rPr sz="1800" spc="-5" dirty="0">
                <a:latin typeface="Times New Roman"/>
                <a:cs typeface="Times New Roman"/>
              </a:rPr>
              <a:t>alanlarındaki </a:t>
            </a:r>
            <a:r>
              <a:rPr sz="1800" spc="-10" dirty="0">
                <a:latin typeface="Times New Roman"/>
                <a:cs typeface="Times New Roman"/>
              </a:rPr>
              <a:t>çalışma ve </a:t>
            </a:r>
            <a:r>
              <a:rPr sz="1800" spc="-5" dirty="0">
                <a:latin typeface="Times New Roman"/>
                <a:cs typeface="Times New Roman"/>
              </a:rPr>
              <a:t>eserleri </a:t>
            </a:r>
            <a:r>
              <a:rPr sz="1800" dirty="0">
                <a:latin typeface="Times New Roman"/>
                <a:cs typeface="Times New Roman"/>
              </a:rPr>
              <a:t>ile </a:t>
            </a:r>
            <a:r>
              <a:rPr sz="1800" spc="-5" dirty="0">
                <a:latin typeface="Times New Roman"/>
                <a:cs typeface="Times New Roman"/>
              </a:rPr>
              <a:t>tanınmış kişiler, süreli </a:t>
            </a:r>
            <a:r>
              <a:rPr sz="1800" spc="-10" dirty="0">
                <a:latin typeface="Times New Roman"/>
                <a:cs typeface="Times New Roman"/>
              </a:rPr>
              <a:t>veya </a:t>
            </a:r>
            <a:r>
              <a:rPr sz="1800" spc="-5" dirty="0">
                <a:latin typeface="Times New Roman"/>
                <a:cs typeface="Times New Roman"/>
              </a:rPr>
              <a:t>ders </a:t>
            </a:r>
            <a:r>
              <a:rPr sz="1800" spc="-10" dirty="0">
                <a:latin typeface="Times New Roman"/>
                <a:cs typeface="Times New Roman"/>
              </a:rPr>
              <a:t>saati </a:t>
            </a:r>
            <a:r>
              <a:rPr sz="1800" spc="-5" dirty="0">
                <a:latin typeface="Times New Roman"/>
                <a:cs typeface="Times New Roman"/>
              </a:rPr>
              <a:t>ücreti </a:t>
            </a:r>
            <a:r>
              <a:rPr sz="1800" dirty="0">
                <a:latin typeface="Times New Roman"/>
                <a:cs typeface="Times New Roman"/>
              </a:rPr>
              <a:t>ile </a:t>
            </a:r>
            <a:r>
              <a:rPr sz="1800" spc="5" dirty="0">
                <a:latin typeface="Times New Roman"/>
                <a:cs typeface="Times New Roman"/>
              </a:rPr>
              <a:t> </a:t>
            </a:r>
            <a:r>
              <a:rPr sz="1800" spc="-5" dirty="0">
                <a:latin typeface="Times New Roman"/>
                <a:cs typeface="Times New Roman"/>
              </a:rPr>
              <a:t>görevlendirilebilirler.</a:t>
            </a:r>
            <a:endParaRPr sz="1800" dirty="0">
              <a:latin typeface="Times New Roman"/>
              <a:cs typeface="Times New Roman"/>
            </a:endParaRPr>
          </a:p>
          <a:p>
            <a:pPr marL="12700" marR="5080" indent="365760">
              <a:lnSpc>
                <a:spcPct val="107800"/>
              </a:lnSpc>
              <a:spcBef>
                <a:spcPts val="1175"/>
              </a:spcBef>
            </a:pPr>
            <a:r>
              <a:rPr sz="1800" dirty="0">
                <a:latin typeface="Times New Roman"/>
                <a:cs typeface="Times New Roman"/>
              </a:rPr>
              <a:t>2547</a:t>
            </a:r>
            <a:r>
              <a:rPr sz="1800" spc="315" dirty="0">
                <a:latin typeface="Times New Roman"/>
                <a:cs typeface="Times New Roman"/>
              </a:rPr>
              <a:t> </a:t>
            </a:r>
            <a:r>
              <a:rPr sz="1800" spc="-10" dirty="0">
                <a:latin typeface="Times New Roman"/>
                <a:cs typeface="Times New Roman"/>
              </a:rPr>
              <a:t>sayılı</a:t>
            </a:r>
            <a:r>
              <a:rPr sz="1800" spc="300" dirty="0">
                <a:latin typeface="Times New Roman"/>
                <a:cs typeface="Times New Roman"/>
              </a:rPr>
              <a:t> </a:t>
            </a:r>
            <a:r>
              <a:rPr sz="1800" dirty="0">
                <a:latin typeface="Times New Roman"/>
                <a:cs typeface="Times New Roman"/>
              </a:rPr>
              <a:t>Kanunun</a:t>
            </a:r>
            <a:r>
              <a:rPr sz="1800" spc="290" dirty="0">
                <a:latin typeface="Times New Roman"/>
                <a:cs typeface="Times New Roman"/>
              </a:rPr>
              <a:t> </a:t>
            </a:r>
            <a:r>
              <a:rPr sz="1800" dirty="0">
                <a:latin typeface="Times New Roman"/>
                <a:cs typeface="Times New Roman"/>
              </a:rPr>
              <a:t>31’inci</a:t>
            </a:r>
            <a:r>
              <a:rPr sz="1800" spc="310" dirty="0">
                <a:latin typeface="Times New Roman"/>
                <a:cs typeface="Times New Roman"/>
              </a:rPr>
              <a:t> </a:t>
            </a:r>
            <a:r>
              <a:rPr sz="1800" spc="-5" dirty="0">
                <a:latin typeface="Times New Roman"/>
                <a:cs typeface="Times New Roman"/>
              </a:rPr>
              <a:t>maddesi</a:t>
            </a:r>
            <a:r>
              <a:rPr sz="1800" spc="280" dirty="0">
                <a:latin typeface="Times New Roman"/>
                <a:cs typeface="Times New Roman"/>
              </a:rPr>
              <a:t> </a:t>
            </a:r>
            <a:r>
              <a:rPr sz="1800" spc="-5" dirty="0">
                <a:latin typeface="Times New Roman"/>
                <a:cs typeface="Times New Roman"/>
              </a:rPr>
              <a:t>uyarınca</a:t>
            </a:r>
            <a:r>
              <a:rPr sz="1800" spc="295" dirty="0">
                <a:latin typeface="Times New Roman"/>
                <a:cs typeface="Times New Roman"/>
              </a:rPr>
              <a:t> </a:t>
            </a:r>
            <a:r>
              <a:rPr sz="1800" spc="-5" dirty="0">
                <a:latin typeface="Times New Roman"/>
                <a:cs typeface="Times New Roman"/>
              </a:rPr>
              <a:t>ders</a:t>
            </a:r>
            <a:r>
              <a:rPr sz="1800" spc="295" dirty="0">
                <a:latin typeface="Times New Roman"/>
                <a:cs typeface="Times New Roman"/>
              </a:rPr>
              <a:t> </a:t>
            </a:r>
            <a:r>
              <a:rPr sz="1800" spc="-10" dirty="0">
                <a:latin typeface="Times New Roman"/>
                <a:cs typeface="Times New Roman"/>
              </a:rPr>
              <a:t>saati</a:t>
            </a:r>
            <a:r>
              <a:rPr sz="1800" spc="310" dirty="0">
                <a:latin typeface="Times New Roman"/>
                <a:cs typeface="Times New Roman"/>
              </a:rPr>
              <a:t> </a:t>
            </a:r>
            <a:r>
              <a:rPr sz="1800" spc="-5" dirty="0">
                <a:latin typeface="Times New Roman"/>
                <a:cs typeface="Times New Roman"/>
              </a:rPr>
              <a:t>ücreti</a:t>
            </a:r>
            <a:r>
              <a:rPr sz="1800" spc="310" dirty="0">
                <a:latin typeface="Times New Roman"/>
                <a:cs typeface="Times New Roman"/>
              </a:rPr>
              <a:t> </a:t>
            </a:r>
            <a:r>
              <a:rPr sz="1800" spc="-5" dirty="0">
                <a:latin typeface="Times New Roman"/>
                <a:cs typeface="Times New Roman"/>
              </a:rPr>
              <a:t>karşılığında</a:t>
            </a:r>
            <a:r>
              <a:rPr sz="1800" spc="300" dirty="0">
                <a:latin typeface="Times New Roman"/>
                <a:cs typeface="Times New Roman"/>
              </a:rPr>
              <a:t> </a:t>
            </a:r>
            <a:r>
              <a:rPr sz="1800" spc="-5" dirty="0">
                <a:latin typeface="Times New Roman"/>
                <a:cs typeface="Times New Roman"/>
              </a:rPr>
              <a:t>öğretim </a:t>
            </a:r>
            <a:r>
              <a:rPr sz="1800" spc="-434" dirty="0">
                <a:latin typeface="Times New Roman"/>
                <a:cs typeface="Times New Roman"/>
              </a:rPr>
              <a:t> </a:t>
            </a:r>
            <a:r>
              <a:rPr sz="1800" spc="-5" dirty="0">
                <a:latin typeface="Times New Roman"/>
                <a:cs typeface="Times New Roman"/>
              </a:rPr>
              <a:t>görevlisi</a:t>
            </a:r>
            <a:r>
              <a:rPr sz="1800" spc="-15" dirty="0">
                <a:latin typeface="Times New Roman"/>
                <a:cs typeface="Times New Roman"/>
              </a:rPr>
              <a:t> </a:t>
            </a:r>
            <a:r>
              <a:rPr sz="1800" spc="-5" dirty="0">
                <a:latin typeface="Times New Roman"/>
                <a:cs typeface="Times New Roman"/>
              </a:rPr>
              <a:t>olarak</a:t>
            </a:r>
            <a:r>
              <a:rPr sz="1800" dirty="0">
                <a:latin typeface="Times New Roman"/>
                <a:cs typeface="Times New Roman"/>
              </a:rPr>
              <a:t> </a:t>
            </a:r>
            <a:r>
              <a:rPr sz="1800" spc="-5" dirty="0">
                <a:latin typeface="Times New Roman"/>
                <a:cs typeface="Times New Roman"/>
              </a:rPr>
              <a:t>görevlendirilenler</a:t>
            </a:r>
            <a:r>
              <a:rPr sz="1800" spc="-30" dirty="0">
                <a:latin typeface="Times New Roman"/>
                <a:cs typeface="Times New Roman"/>
              </a:rPr>
              <a:t> </a:t>
            </a:r>
            <a:r>
              <a:rPr sz="1800" dirty="0">
                <a:latin typeface="Times New Roman"/>
                <a:cs typeface="Times New Roman"/>
              </a:rPr>
              <a:t>için </a:t>
            </a:r>
            <a:r>
              <a:rPr sz="1800" b="1" spc="-5" dirty="0">
                <a:latin typeface="Times New Roman"/>
                <a:cs typeface="Times New Roman"/>
              </a:rPr>
              <a:t>haftalık</a:t>
            </a:r>
            <a:r>
              <a:rPr sz="1800" b="1" spc="-30" dirty="0">
                <a:latin typeface="Times New Roman"/>
                <a:cs typeface="Times New Roman"/>
              </a:rPr>
              <a:t> </a:t>
            </a:r>
            <a:r>
              <a:rPr sz="1800" b="1" spc="-5" dirty="0">
                <a:latin typeface="Times New Roman"/>
                <a:cs typeface="Times New Roman"/>
              </a:rPr>
              <a:t>ders</a:t>
            </a:r>
            <a:r>
              <a:rPr sz="1800" b="1" spc="5" dirty="0">
                <a:latin typeface="Times New Roman"/>
                <a:cs typeface="Times New Roman"/>
              </a:rPr>
              <a:t> </a:t>
            </a:r>
            <a:r>
              <a:rPr sz="1800" b="1" spc="-5" dirty="0">
                <a:latin typeface="Times New Roman"/>
                <a:cs typeface="Times New Roman"/>
              </a:rPr>
              <a:t>yükü</a:t>
            </a:r>
            <a:r>
              <a:rPr sz="1800" b="1" spc="-10" dirty="0">
                <a:latin typeface="Times New Roman"/>
                <a:cs typeface="Times New Roman"/>
              </a:rPr>
              <a:t> </a:t>
            </a:r>
            <a:r>
              <a:rPr sz="1800" b="1" spc="-5" dirty="0">
                <a:latin typeface="Times New Roman"/>
                <a:cs typeface="Times New Roman"/>
              </a:rPr>
              <a:t>zorunluluğu</a:t>
            </a:r>
            <a:r>
              <a:rPr sz="1800" b="1" dirty="0">
                <a:latin typeface="Times New Roman"/>
                <a:cs typeface="Times New Roman"/>
              </a:rPr>
              <a:t> </a:t>
            </a:r>
            <a:r>
              <a:rPr sz="1800" b="1" spc="-5" dirty="0">
                <a:latin typeface="Times New Roman"/>
                <a:cs typeface="Times New Roman"/>
              </a:rPr>
              <a:t>aranmaz.</a:t>
            </a:r>
            <a:endParaRPr sz="1800" dirty="0">
              <a:latin typeface="Times New Roman"/>
              <a:cs typeface="Times New Roman"/>
            </a:endParaRPr>
          </a:p>
          <a:p>
            <a:pPr marL="12700" marR="354330" indent="365760" algn="just">
              <a:lnSpc>
                <a:spcPct val="107000"/>
              </a:lnSpc>
              <a:spcBef>
                <a:spcPts val="1245"/>
              </a:spcBef>
            </a:pPr>
            <a:r>
              <a:rPr sz="1800" spc="-5" dirty="0">
                <a:latin typeface="Times New Roman"/>
                <a:cs typeface="Times New Roman"/>
              </a:rPr>
              <a:t>Ders </a:t>
            </a:r>
            <a:r>
              <a:rPr sz="1800" spc="-10" dirty="0">
                <a:latin typeface="Times New Roman"/>
                <a:cs typeface="Times New Roman"/>
              </a:rPr>
              <a:t>saati </a:t>
            </a:r>
            <a:r>
              <a:rPr sz="1800" spc="-5" dirty="0">
                <a:latin typeface="Times New Roman"/>
                <a:cs typeface="Times New Roman"/>
              </a:rPr>
              <a:t>ücreti karşılığı </a:t>
            </a:r>
            <a:r>
              <a:rPr sz="1800" dirty="0">
                <a:latin typeface="Times New Roman"/>
                <a:cs typeface="Times New Roman"/>
              </a:rPr>
              <a:t>kurum içi </a:t>
            </a:r>
            <a:r>
              <a:rPr sz="1800" spc="-10" dirty="0">
                <a:latin typeface="Times New Roman"/>
                <a:cs typeface="Times New Roman"/>
              </a:rPr>
              <a:t>ve </a:t>
            </a:r>
            <a:r>
              <a:rPr sz="1800" dirty="0">
                <a:latin typeface="Times New Roman"/>
                <a:cs typeface="Times New Roman"/>
              </a:rPr>
              <a:t>kurum dışı </a:t>
            </a:r>
            <a:r>
              <a:rPr sz="1800" spc="-5" dirty="0">
                <a:latin typeface="Times New Roman"/>
                <a:cs typeface="Times New Roman"/>
              </a:rPr>
              <a:t>personeli olarak görevlendirilen </a:t>
            </a:r>
            <a:r>
              <a:rPr sz="1800" dirty="0">
                <a:latin typeface="Times New Roman"/>
                <a:cs typeface="Times New Roman"/>
              </a:rPr>
              <a:t> </a:t>
            </a:r>
            <a:r>
              <a:rPr sz="1800" spc="-5" dirty="0">
                <a:latin typeface="Times New Roman"/>
                <a:cs typeface="Times New Roman"/>
              </a:rPr>
              <a:t>öğretim</a:t>
            </a:r>
            <a:r>
              <a:rPr sz="1800" dirty="0">
                <a:latin typeface="Times New Roman"/>
                <a:cs typeface="Times New Roman"/>
              </a:rPr>
              <a:t> görevlilerine</a:t>
            </a:r>
            <a:r>
              <a:rPr sz="1800" spc="5" dirty="0">
                <a:latin typeface="Times New Roman"/>
                <a:cs typeface="Times New Roman"/>
              </a:rPr>
              <a:t> </a:t>
            </a:r>
            <a:r>
              <a:rPr sz="1800" spc="-5" dirty="0">
                <a:latin typeface="Times New Roman"/>
                <a:cs typeface="Times New Roman"/>
              </a:rPr>
              <a:t>2914</a:t>
            </a:r>
            <a:r>
              <a:rPr sz="1800" dirty="0">
                <a:latin typeface="Times New Roman"/>
                <a:cs typeface="Times New Roman"/>
              </a:rPr>
              <a:t> </a:t>
            </a:r>
            <a:r>
              <a:rPr sz="1800" spc="-10" dirty="0">
                <a:latin typeface="Times New Roman"/>
                <a:cs typeface="Times New Roman"/>
              </a:rPr>
              <a:t>sayılı</a:t>
            </a:r>
            <a:r>
              <a:rPr sz="1800" spc="-5" dirty="0">
                <a:latin typeface="Times New Roman"/>
                <a:cs typeface="Times New Roman"/>
              </a:rPr>
              <a:t> Kanunun</a:t>
            </a:r>
            <a:r>
              <a:rPr sz="1800" dirty="0">
                <a:latin typeface="Times New Roman"/>
                <a:cs typeface="Times New Roman"/>
              </a:rPr>
              <a:t> 11’inci</a:t>
            </a:r>
            <a:r>
              <a:rPr sz="1800" spc="5" dirty="0">
                <a:latin typeface="Times New Roman"/>
                <a:cs typeface="Times New Roman"/>
              </a:rPr>
              <a:t> </a:t>
            </a:r>
            <a:r>
              <a:rPr sz="1800" spc="-5" dirty="0">
                <a:latin typeface="Times New Roman"/>
                <a:cs typeface="Times New Roman"/>
              </a:rPr>
              <a:t>maddesine</a:t>
            </a:r>
            <a:r>
              <a:rPr sz="1800" dirty="0">
                <a:latin typeface="Times New Roman"/>
                <a:cs typeface="Times New Roman"/>
              </a:rPr>
              <a:t> </a:t>
            </a:r>
            <a:r>
              <a:rPr sz="1800" spc="-5" dirty="0">
                <a:latin typeface="Times New Roman"/>
                <a:cs typeface="Times New Roman"/>
              </a:rPr>
              <a:t>göre</a:t>
            </a:r>
            <a:r>
              <a:rPr sz="1800" dirty="0">
                <a:latin typeface="Times New Roman"/>
                <a:cs typeface="Times New Roman"/>
              </a:rPr>
              <a:t> </a:t>
            </a:r>
            <a:r>
              <a:rPr sz="1800" spc="-5" dirty="0">
                <a:latin typeface="Times New Roman"/>
                <a:cs typeface="Times New Roman"/>
              </a:rPr>
              <a:t>normal</a:t>
            </a:r>
            <a:r>
              <a:rPr sz="1800" dirty="0">
                <a:latin typeface="Times New Roman"/>
                <a:cs typeface="Times New Roman"/>
              </a:rPr>
              <a:t> </a:t>
            </a:r>
            <a:r>
              <a:rPr sz="1800" dirty="0" err="1">
                <a:latin typeface="Times New Roman"/>
                <a:cs typeface="Times New Roman"/>
              </a:rPr>
              <a:t>örgün</a:t>
            </a:r>
            <a:r>
              <a:rPr sz="1800" dirty="0">
                <a:latin typeface="Times New Roman"/>
                <a:cs typeface="Times New Roman"/>
              </a:rPr>
              <a:t> </a:t>
            </a:r>
            <a:r>
              <a:rPr sz="1800" spc="5" dirty="0">
                <a:latin typeface="Times New Roman"/>
                <a:cs typeface="Times New Roman"/>
              </a:rPr>
              <a:t> </a:t>
            </a:r>
            <a:r>
              <a:rPr sz="1800" spc="-5" dirty="0" err="1" smtClean="0">
                <a:latin typeface="Times New Roman"/>
                <a:cs typeface="Times New Roman"/>
              </a:rPr>
              <a:t>eğitimde</a:t>
            </a:r>
            <a:r>
              <a:rPr lang="tr-TR" sz="1800" spc="-5" dirty="0" smtClean="0">
                <a:latin typeface="Times New Roman"/>
                <a:cs typeface="Times New Roman"/>
              </a:rPr>
              <a:t> ve ikinci öğretimde ders sınırlarını aşmamak üzere girdikleri ders saatlerinin ücretleri öğretim görevlisi katsayısı dikkate alınarak </a:t>
            </a:r>
            <a:r>
              <a:rPr sz="1800" dirty="0" err="1" smtClean="0">
                <a:latin typeface="Times New Roman"/>
                <a:cs typeface="Times New Roman"/>
              </a:rPr>
              <a:t>ödenir</a:t>
            </a:r>
            <a:r>
              <a:rPr sz="1800" dirty="0">
                <a:latin typeface="Times New Roman"/>
                <a:cs typeface="Times New Roman"/>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710310"/>
            <a:ext cx="8080375" cy="5515997"/>
          </a:xfrm>
          <a:prstGeom prst="rect">
            <a:avLst/>
          </a:prstGeom>
        </p:spPr>
        <p:txBody>
          <a:bodyPr vert="horz" wrap="square" lIns="0" tIns="11430" rIns="0" bIns="0" rtlCol="0">
            <a:spAutoFit/>
          </a:bodyPr>
          <a:lstStyle/>
          <a:p>
            <a:pPr marL="12700" marR="5715" indent="365760" algn="just">
              <a:lnSpc>
                <a:spcPct val="107000"/>
              </a:lnSpc>
              <a:spcBef>
                <a:spcPts val="90"/>
              </a:spcBef>
            </a:pPr>
            <a:r>
              <a:rPr sz="1800" dirty="0">
                <a:latin typeface="Times New Roman"/>
                <a:cs typeface="Times New Roman"/>
              </a:rPr>
              <a:t>5510</a:t>
            </a:r>
            <a:r>
              <a:rPr sz="1800" spc="5" dirty="0">
                <a:latin typeface="Times New Roman"/>
                <a:cs typeface="Times New Roman"/>
              </a:rPr>
              <a:t> </a:t>
            </a:r>
            <a:r>
              <a:rPr sz="1800" spc="-10" dirty="0">
                <a:latin typeface="Times New Roman"/>
                <a:cs typeface="Times New Roman"/>
              </a:rPr>
              <a:t>sayılı</a:t>
            </a:r>
            <a:r>
              <a:rPr sz="1800" spc="-5" dirty="0">
                <a:latin typeface="Times New Roman"/>
                <a:cs typeface="Times New Roman"/>
              </a:rPr>
              <a:t> Kanun’un</a:t>
            </a:r>
            <a:r>
              <a:rPr sz="1800" dirty="0">
                <a:latin typeface="Times New Roman"/>
                <a:cs typeface="Times New Roman"/>
              </a:rPr>
              <a:t> </a:t>
            </a:r>
            <a:r>
              <a:rPr sz="1800" spc="5" dirty="0">
                <a:latin typeface="Times New Roman"/>
                <a:cs typeface="Times New Roman"/>
              </a:rPr>
              <a:t>4/1-a</a:t>
            </a:r>
            <a:r>
              <a:rPr sz="1800" spc="10" dirty="0">
                <a:latin typeface="Times New Roman"/>
                <a:cs typeface="Times New Roman"/>
              </a:rPr>
              <a:t> </a:t>
            </a:r>
            <a:r>
              <a:rPr sz="1800" spc="-5" dirty="0">
                <a:latin typeface="Times New Roman"/>
                <a:cs typeface="Times New Roman"/>
              </a:rPr>
              <a:t>maddesinde</a:t>
            </a:r>
            <a:r>
              <a:rPr sz="1800" dirty="0">
                <a:latin typeface="Times New Roman"/>
                <a:cs typeface="Times New Roman"/>
              </a:rPr>
              <a:t> </a:t>
            </a:r>
            <a:r>
              <a:rPr sz="1800" spc="-10" dirty="0">
                <a:latin typeface="Times New Roman"/>
                <a:cs typeface="Times New Roman"/>
              </a:rPr>
              <a:t>hizmet</a:t>
            </a:r>
            <a:r>
              <a:rPr sz="1800" spc="-5" dirty="0">
                <a:latin typeface="Times New Roman"/>
                <a:cs typeface="Times New Roman"/>
              </a:rPr>
              <a:t> akdi</a:t>
            </a:r>
            <a:r>
              <a:rPr sz="1800" dirty="0">
                <a:latin typeface="Times New Roman"/>
                <a:cs typeface="Times New Roman"/>
              </a:rPr>
              <a:t> ile</a:t>
            </a:r>
            <a:r>
              <a:rPr sz="1800" spc="5" dirty="0">
                <a:latin typeface="Times New Roman"/>
                <a:cs typeface="Times New Roman"/>
              </a:rPr>
              <a:t> </a:t>
            </a:r>
            <a:r>
              <a:rPr sz="1800" dirty="0">
                <a:latin typeface="Times New Roman"/>
                <a:cs typeface="Times New Roman"/>
              </a:rPr>
              <a:t>bir</a:t>
            </a:r>
            <a:r>
              <a:rPr sz="1800" spc="5" dirty="0">
                <a:latin typeface="Times New Roman"/>
                <a:cs typeface="Times New Roman"/>
              </a:rPr>
              <a:t> </a:t>
            </a:r>
            <a:r>
              <a:rPr sz="1800" spc="-20" dirty="0">
                <a:latin typeface="Times New Roman"/>
                <a:cs typeface="Times New Roman"/>
              </a:rPr>
              <a:t>veya</a:t>
            </a:r>
            <a:r>
              <a:rPr sz="1800" spc="409" dirty="0">
                <a:latin typeface="Times New Roman"/>
                <a:cs typeface="Times New Roman"/>
              </a:rPr>
              <a:t> </a:t>
            </a:r>
            <a:r>
              <a:rPr sz="1800" dirty="0">
                <a:latin typeface="Times New Roman"/>
                <a:cs typeface="Times New Roman"/>
              </a:rPr>
              <a:t>birden</a:t>
            </a:r>
            <a:r>
              <a:rPr sz="1800" spc="450" dirty="0">
                <a:latin typeface="Times New Roman"/>
                <a:cs typeface="Times New Roman"/>
              </a:rPr>
              <a:t> </a:t>
            </a:r>
            <a:r>
              <a:rPr sz="1800" spc="-10" dirty="0">
                <a:latin typeface="Times New Roman"/>
                <a:cs typeface="Times New Roman"/>
              </a:rPr>
              <a:t>fazla </a:t>
            </a:r>
            <a:r>
              <a:rPr sz="1800" spc="-5" dirty="0">
                <a:latin typeface="Times New Roman"/>
                <a:cs typeface="Times New Roman"/>
              </a:rPr>
              <a:t> işveren</a:t>
            </a:r>
            <a:r>
              <a:rPr sz="1800" dirty="0">
                <a:latin typeface="Times New Roman"/>
                <a:cs typeface="Times New Roman"/>
              </a:rPr>
              <a:t> </a:t>
            </a:r>
            <a:r>
              <a:rPr sz="1800" spc="-5" dirty="0">
                <a:latin typeface="Times New Roman"/>
                <a:cs typeface="Times New Roman"/>
              </a:rPr>
              <a:t>tarafından</a:t>
            </a:r>
            <a:r>
              <a:rPr sz="1800" dirty="0">
                <a:latin typeface="Times New Roman"/>
                <a:cs typeface="Times New Roman"/>
              </a:rPr>
              <a:t> </a:t>
            </a:r>
            <a:r>
              <a:rPr sz="1800" spc="-5" dirty="0">
                <a:latin typeface="Times New Roman"/>
                <a:cs typeface="Times New Roman"/>
              </a:rPr>
              <a:t>çalıştıranların</a:t>
            </a:r>
            <a:r>
              <a:rPr sz="1800" dirty="0">
                <a:latin typeface="Times New Roman"/>
                <a:cs typeface="Times New Roman"/>
              </a:rPr>
              <a:t> </a:t>
            </a:r>
            <a:r>
              <a:rPr sz="1800" spc="-5" dirty="0">
                <a:latin typeface="Times New Roman"/>
                <a:cs typeface="Times New Roman"/>
              </a:rPr>
              <a:t>sigortalı</a:t>
            </a:r>
            <a:r>
              <a:rPr sz="1800" dirty="0">
                <a:latin typeface="Times New Roman"/>
                <a:cs typeface="Times New Roman"/>
              </a:rPr>
              <a:t> </a:t>
            </a:r>
            <a:r>
              <a:rPr sz="1800" spc="-10" dirty="0">
                <a:latin typeface="Times New Roman"/>
                <a:cs typeface="Times New Roman"/>
              </a:rPr>
              <a:t>sayılacağı</a:t>
            </a:r>
            <a:r>
              <a:rPr sz="1800" spc="-5" dirty="0">
                <a:latin typeface="Times New Roman"/>
                <a:cs typeface="Times New Roman"/>
              </a:rPr>
              <a:t> öngörüldüğünden,</a:t>
            </a:r>
            <a:r>
              <a:rPr sz="1800" spc="445" dirty="0">
                <a:latin typeface="Times New Roman"/>
                <a:cs typeface="Times New Roman"/>
              </a:rPr>
              <a:t> </a:t>
            </a:r>
            <a:r>
              <a:rPr sz="1800" dirty="0">
                <a:latin typeface="Times New Roman"/>
                <a:cs typeface="Times New Roman"/>
              </a:rPr>
              <a:t>4/1-a </a:t>
            </a:r>
            <a:r>
              <a:rPr sz="1800" spc="5" dirty="0">
                <a:latin typeface="Times New Roman"/>
                <a:cs typeface="Times New Roman"/>
              </a:rPr>
              <a:t> </a:t>
            </a:r>
            <a:r>
              <a:rPr sz="1800" spc="-5" dirty="0">
                <a:latin typeface="Times New Roman"/>
                <a:cs typeface="Times New Roman"/>
              </a:rPr>
              <a:t>kapsamında sigortalı çalışan kişinin ek </a:t>
            </a:r>
            <a:r>
              <a:rPr sz="1800" dirty="0">
                <a:latin typeface="Times New Roman"/>
                <a:cs typeface="Times New Roman"/>
              </a:rPr>
              <a:t>ders </a:t>
            </a:r>
            <a:r>
              <a:rPr sz="1800" spc="-5" dirty="0">
                <a:latin typeface="Times New Roman"/>
                <a:cs typeface="Times New Roman"/>
              </a:rPr>
              <a:t>karşılığı günlük </a:t>
            </a:r>
            <a:r>
              <a:rPr sz="1800" spc="-10" dirty="0">
                <a:latin typeface="Times New Roman"/>
                <a:cs typeface="Times New Roman"/>
              </a:rPr>
              <a:t>çalışma </a:t>
            </a:r>
            <a:r>
              <a:rPr sz="1800" spc="-5" dirty="0">
                <a:latin typeface="Times New Roman"/>
                <a:cs typeface="Times New Roman"/>
              </a:rPr>
              <a:t>süresi </a:t>
            </a:r>
            <a:r>
              <a:rPr sz="1800" dirty="0">
                <a:latin typeface="Times New Roman"/>
                <a:cs typeface="Times New Roman"/>
              </a:rPr>
              <a:t>5 </a:t>
            </a:r>
            <a:r>
              <a:rPr sz="1800" spc="-5" dirty="0">
                <a:latin typeface="Times New Roman"/>
                <a:cs typeface="Times New Roman"/>
              </a:rPr>
              <a:t>saatten az </a:t>
            </a:r>
            <a:r>
              <a:rPr sz="1800" dirty="0">
                <a:latin typeface="Times New Roman"/>
                <a:cs typeface="Times New Roman"/>
              </a:rPr>
              <a:t> ise </a:t>
            </a:r>
            <a:r>
              <a:rPr sz="1800" spc="-5" dirty="0">
                <a:latin typeface="Times New Roman"/>
                <a:cs typeface="Times New Roman"/>
              </a:rPr>
              <a:t>çalıştığı saatler </a:t>
            </a:r>
            <a:r>
              <a:rPr sz="1800" dirty="0">
                <a:latin typeface="Times New Roman"/>
                <a:cs typeface="Times New Roman"/>
              </a:rPr>
              <a:t>toplanarak </a:t>
            </a:r>
            <a:r>
              <a:rPr sz="1800" spc="-5" dirty="0">
                <a:latin typeface="Times New Roman"/>
                <a:cs typeface="Times New Roman"/>
              </a:rPr>
              <a:t>7,5 </a:t>
            </a:r>
            <a:r>
              <a:rPr sz="1800" spc="-10" dirty="0">
                <a:latin typeface="Times New Roman"/>
                <a:cs typeface="Times New Roman"/>
              </a:rPr>
              <a:t>saate bölünmesi </a:t>
            </a:r>
            <a:r>
              <a:rPr sz="1800" dirty="0">
                <a:latin typeface="Times New Roman"/>
                <a:cs typeface="Times New Roman"/>
              </a:rPr>
              <a:t>sonucu </a:t>
            </a:r>
            <a:r>
              <a:rPr sz="1800" spc="-10" dirty="0">
                <a:latin typeface="Times New Roman"/>
                <a:cs typeface="Times New Roman"/>
              </a:rPr>
              <a:t>küsurat tama </a:t>
            </a:r>
            <a:r>
              <a:rPr sz="1800" dirty="0">
                <a:latin typeface="Times New Roman"/>
                <a:cs typeface="Times New Roman"/>
              </a:rPr>
              <a:t>iblağ </a:t>
            </a:r>
            <a:r>
              <a:rPr sz="1800" spc="-5" dirty="0">
                <a:latin typeface="Times New Roman"/>
                <a:cs typeface="Times New Roman"/>
              </a:rPr>
              <a:t>edilerek </a:t>
            </a:r>
            <a:r>
              <a:rPr sz="1800" dirty="0">
                <a:latin typeface="Times New Roman"/>
                <a:cs typeface="Times New Roman"/>
              </a:rPr>
              <a:t> tespit</a:t>
            </a:r>
            <a:r>
              <a:rPr sz="1800" spc="5" dirty="0">
                <a:latin typeface="Times New Roman"/>
                <a:cs typeface="Times New Roman"/>
              </a:rPr>
              <a:t> </a:t>
            </a:r>
            <a:r>
              <a:rPr sz="1800" spc="-5" dirty="0">
                <a:latin typeface="Times New Roman"/>
                <a:cs typeface="Times New Roman"/>
              </a:rPr>
              <a:t>edilen</a:t>
            </a:r>
            <a:r>
              <a:rPr sz="1800" spc="25" dirty="0">
                <a:latin typeface="Times New Roman"/>
                <a:cs typeface="Times New Roman"/>
              </a:rPr>
              <a:t> </a:t>
            </a:r>
            <a:r>
              <a:rPr sz="1800" spc="-5" dirty="0">
                <a:latin typeface="Times New Roman"/>
                <a:cs typeface="Times New Roman"/>
              </a:rPr>
              <a:t>gün</a:t>
            </a:r>
            <a:r>
              <a:rPr sz="1800" dirty="0">
                <a:latin typeface="Times New Roman"/>
                <a:cs typeface="Times New Roman"/>
              </a:rPr>
              <a:t> </a:t>
            </a:r>
            <a:r>
              <a:rPr sz="1800" spc="-5" dirty="0">
                <a:latin typeface="Times New Roman"/>
                <a:cs typeface="Times New Roman"/>
              </a:rPr>
              <a:t>üzerinden Sosyal Güvenlik</a:t>
            </a:r>
            <a:r>
              <a:rPr sz="1800" spc="-10" dirty="0">
                <a:latin typeface="Times New Roman"/>
                <a:cs typeface="Times New Roman"/>
              </a:rPr>
              <a:t> </a:t>
            </a:r>
            <a:r>
              <a:rPr sz="1800" dirty="0">
                <a:latin typeface="Times New Roman"/>
                <a:cs typeface="Times New Roman"/>
              </a:rPr>
              <a:t>Kurumuna</a:t>
            </a:r>
            <a:r>
              <a:rPr sz="1800" spc="20" dirty="0">
                <a:latin typeface="Times New Roman"/>
                <a:cs typeface="Times New Roman"/>
              </a:rPr>
              <a:t> </a:t>
            </a:r>
            <a:r>
              <a:rPr sz="1800" spc="-5" dirty="0">
                <a:latin typeface="Times New Roman"/>
                <a:cs typeface="Times New Roman"/>
              </a:rPr>
              <a:t>bildirilmesi</a:t>
            </a:r>
            <a:r>
              <a:rPr sz="1800" spc="-10" dirty="0">
                <a:latin typeface="Times New Roman"/>
                <a:cs typeface="Times New Roman"/>
              </a:rPr>
              <a:t> </a:t>
            </a:r>
            <a:r>
              <a:rPr sz="1800" spc="-5" dirty="0">
                <a:latin typeface="Times New Roman"/>
                <a:cs typeface="Times New Roman"/>
              </a:rPr>
              <a:t>gereklidir.</a:t>
            </a:r>
            <a:endParaRPr sz="1800" dirty="0">
              <a:latin typeface="Times New Roman"/>
              <a:cs typeface="Times New Roman"/>
            </a:endParaRPr>
          </a:p>
          <a:p>
            <a:pPr>
              <a:lnSpc>
                <a:spcPct val="100000"/>
              </a:lnSpc>
              <a:spcBef>
                <a:spcPts val="45"/>
              </a:spcBef>
            </a:pPr>
            <a:endParaRPr sz="1700" dirty="0">
              <a:latin typeface="Times New Roman"/>
              <a:cs typeface="Times New Roman"/>
            </a:endParaRPr>
          </a:p>
          <a:p>
            <a:pPr marL="12700" marR="5715" indent="365760" algn="just">
              <a:lnSpc>
                <a:spcPct val="99700"/>
              </a:lnSpc>
              <a:spcBef>
                <a:spcPts val="5"/>
              </a:spcBef>
            </a:pPr>
            <a:r>
              <a:rPr sz="1800" dirty="0">
                <a:latin typeface="Times New Roman"/>
                <a:cs typeface="Times New Roman"/>
              </a:rPr>
              <a:t>7,5 </a:t>
            </a:r>
            <a:r>
              <a:rPr sz="1800" spc="-5" dirty="0">
                <a:latin typeface="Times New Roman"/>
                <a:cs typeface="Times New Roman"/>
              </a:rPr>
              <a:t>saatlik </a:t>
            </a:r>
            <a:r>
              <a:rPr sz="1800" dirty="0">
                <a:latin typeface="Times New Roman"/>
                <a:cs typeface="Times New Roman"/>
              </a:rPr>
              <a:t>günlük </a:t>
            </a:r>
            <a:r>
              <a:rPr sz="1800" spc="-5" dirty="0">
                <a:latin typeface="Times New Roman"/>
                <a:cs typeface="Times New Roman"/>
              </a:rPr>
              <a:t>çalışma </a:t>
            </a:r>
            <a:r>
              <a:rPr sz="1800" dirty="0">
                <a:latin typeface="Times New Roman"/>
                <a:cs typeface="Times New Roman"/>
              </a:rPr>
              <a:t>süresine </a:t>
            </a:r>
            <a:r>
              <a:rPr sz="1800" spc="-5" dirty="0">
                <a:latin typeface="Times New Roman"/>
                <a:cs typeface="Times New Roman"/>
              </a:rPr>
              <a:t>bölünmesiyle </a:t>
            </a:r>
            <a:r>
              <a:rPr sz="1800" dirty="0">
                <a:latin typeface="Times New Roman"/>
                <a:cs typeface="Times New Roman"/>
              </a:rPr>
              <a:t>o </a:t>
            </a:r>
            <a:r>
              <a:rPr sz="1800" spc="5" dirty="0">
                <a:latin typeface="Times New Roman"/>
                <a:cs typeface="Times New Roman"/>
              </a:rPr>
              <a:t>ay </a:t>
            </a:r>
            <a:r>
              <a:rPr sz="1800" spc="-10" dirty="0">
                <a:latin typeface="Times New Roman"/>
                <a:cs typeface="Times New Roman"/>
              </a:rPr>
              <a:t>ki </a:t>
            </a:r>
            <a:r>
              <a:rPr sz="1800" spc="5" dirty="0">
                <a:latin typeface="Times New Roman"/>
                <a:cs typeface="Times New Roman"/>
              </a:rPr>
              <a:t>prim </a:t>
            </a:r>
            <a:r>
              <a:rPr sz="1800" spc="-5" dirty="0">
                <a:latin typeface="Times New Roman"/>
                <a:cs typeface="Times New Roman"/>
              </a:rPr>
              <a:t>ödeme gün sayısı </a:t>
            </a:r>
            <a:r>
              <a:rPr sz="1800" dirty="0">
                <a:latin typeface="Times New Roman"/>
                <a:cs typeface="Times New Roman"/>
              </a:rPr>
              <a:t> </a:t>
            </a:r>
            <a:r>
              <a:rPr sz="1800" spc="-5" dirty="0">
                <a:latin typeface="Times New Roman"/>
                <a:cs typeface="Times New Roman"/>
              </a:rPr>
              <a:t>bulunacaktır. Örneğin günde </a:t>
            </a:r>
            <a:r>
              <a:rPr sz="1800" dirty="0">
                <a:latin typeface="Times New Roman"/>
                <a:cs typeface="Times New Roman"/>
              </a:rPr>
              <a:t>2 </a:t>
            </a:r>
            <a:r>
              <a:rPr sz="1800" spc="-10" dirty="0">
                <a:latin typeface="Times New Roman"/>
                <a:cs typeface="Times New Roman"/>
              </a:rPr>
              <a:t>saat </a:t>
            </a:r>
            <a:r>
              <a:rPr sz="1800" spc="-5" dirty="0">
                <a:latin typeface="Times New Roman"/>
                <a:cs typeface="Times New Roman"/>
              </a:rPr>
              <a:t>çalışan </a:t>
            </a:r>
            <a:r>
              <a:rPr sz="1800" spc="-10" dirty="0">
                <a:latin typeface="Times New Roman"/>
                <a:cs typeface="Times New Roman"/>
              </a:rPr>
              <a:t>ve </a:t>
            </a:r>
            <a:r>
              <a:rPr sz="1800" dirty="0">
                <a:latin typeface="Times New Roman"/>
                <a:cs typeface="Times New Roman"/>
              </a:rPr>
              <a:t>buna </a:t>
            </a:r>
            <a:r>
              <a:rPr sz="1800" spc="-5" dirty="0">
                <a:latin typeface="Times New Roman"/>
                <a:cs typeface="Times New Roman"/>
              </a:rPr>
              <a:t>göre ücret alan </a:t>
            </a:r>
            <a:r>
              <a:rPr sz="1800" dirty="0">
                <a:latin typeface="Times New Roman"/>
                <a:cs typeface="Times New Roman"/>
              </a:rPr>
              <a:t>bir </a:t>
            </a:r>
            <a:r>
              <a:rPr sz="1800" spc="-5" dirty="0">
                <a:latin typeface="Times New Roman"/>
                <a:cs typeface="Times New Roman"/>
              </a:rPr>
              <a:t>sigortalının </a:t>
            </a:r>
            <a:r>
              <a:rPr sz="1800" spc="-10" dirty="0" err="1">
                <a:latin typeface="Times New Roman"/>
                <a:cs typeface="Times New Roman"/>
              </a:rPr>
              <a:t>ayda</a:t>
            </a:r>
            <a:r>
              <a:rPr sz="1800" spc="-10" dirty="0">
                <a:latin typeface="Times New Roman"/>
                <a:cs typeface="Times New Roman"/>
              </a:rPr>
              <a:t> </a:t>
            </a:r>
            <a:r>
              <a:rPr sz="1800" spc="-5" dirty="0">
                <a:latin typeface="Times New Roman"/>
                <a:cs typeface="Times New Roman"/>
              </a:rPr>
              <a:t> </a:t>
            </a:r>
            <a:r>
              <a:rPr lang="tr-TR" spc="5" dirty="0" smtClean="0">
                <a:latin typeface="Times New Roman"/>
                <a:cs typeface="Times New Roman"/>
              </a:rPr>
              <a:t>20</a:t>
            </a:r>
            <a:r>
              <a:rPr sz="1800" spc="90" dirty="0" smtClean="0">
                <a:latin typeface="Times New Roman"/>
                <a:cs typeface="Times New Roman"/>
              </a:rPr>
              <a:t> </a:t>
            </a:r>
            <a:r>
              <a:rPr sz="1800" dirty="0">
                <a:latin typeface="Times New Roman"/>
                <a:cs typeface="Times New Roman"/>
              </a:rPr>
              <a:t>x</a:t>
            </a:r>
            <a:r>
              <a:rPr sz="1800" spc="40" dirty="0">
                <a:latin typeface="Times New Roman"/>
                <a:cs typeface="Times New Roman"/>
              </a:rPr>
              <a:t> </a:t>
            </a:r>
            <a:r>
              <a:rPr sz="1800" dirty="0">
                <a:latin typeface="Times New Roman"/>
                <a:cs typeface="Times New Roman"/>
              </a:rPr>
              <a:t>2</a:t>
            </a:r>
            <a:r>
              <a:rPr sz="1800" spc="90" dirty="0">
                <a:latin typeface="Times New Roman"/>
                <a:cs typeface="Times New Roman"/>
              </a:rPr>
              <a:t> </a:t>
            </a:r>
            <a:r>
              <a:rPr sz="1800" dirty="0">
                <a:latin typeface="Times New Roman"/>
                <a:cs typeface="Times New Roman"/>
              </a:rPr>
              <a:t>=</a:t>
            </a:r>
            <a:r>
              <a:rPr sz="1800" spc="70" dirty="0">
                <a:latin typeface="Times New Roman"/>
                <a:cs typeface="Times New Roman"/>
              </a:rPr>
              <a:t> </a:t>
            </a:r>
            <a:r>
              <a:rPr lang="tr-TR" spc="-10" dirty="0" smtClean="0">
                <a:latin typeface="Times New Roman"/>
                <a:cs typeface="Times New Roman"/>
              </a:rPr>
              <a:t>4</a:t>
            </a:r>
            <a:r>
              <a:rPr sz="1800" spc="-10" dirty="0" smtClean="0">
                <a:latin typeface="Times New Roman"/>
                <a:cs typeface="Times New Roman"/>
              </a:rPr>
              <a:t>0</a:t>
            </a:r>
            <a:r>
              <a:rPr sz="1800" spc="90" dirty="0" smtClean="0">
                <a:latin typeface="Times New Roman"/>
                <a:cs typeface="Times New Roman"/>
              </a:rPr>
              <a:t> </a:t>
            </a:r>
            <a:r>
              <a:rPr sz="1800" spc="-10" dirty="0">
                <a:latin typeface="Times New Roman"/>
                <a:cs typeface="Times New Roman"/>
              </a:rPr>
              <a:t>saat</a:t>
            </a:r>
            <a:r>
              <a:rPr sz="1800" spc="80" dirty="0">
                <a:latin typeface="Times New Roman"/>
                <a:cs typeface="Times New Roman"/>
              </a:rPr>
              <a:t> </a:t>
            </a:r>
            <a:r>
              <a:rPr sz="1800" spc="-10" dirty="0">
                <a:latin typeface="Times New Roman"/>
                <a:cs typeface="Times New Roman"/>
              </a:rPr>
              <a:t>çalışma</a:t>
            </a:r>
            <a:r>
              <a:rPr sz="1800" spc="70" dirty="0">
                <a:latin typeface="Times New Roman"/>
                <a:cs typeface="Times New Roman"/>
              </a:rPr>
              <a:t> </a:t>
            </a:r>
            <a:r>
              <a:rPr sz="1800" spc="-5" dirty="0">
                <a:latin typeface="Times New Roman"/>
                <a:cs typeface="Times New Roman"/>
              </a:rPr>
              <a:t>gerçekleştireceğinden</a:t>
            </a:r>
            <a:r>
              <a:rPr sz="1800" spc="105" dirty="0">
                <a:latin typeface="Times New Roman"/>
                <a:cs typeface="Times New Roman"/>
              </a:rPr>
              <a:t> </a:t>
            </a:r>
            <a:r>
              <a:rPr sz="1800" spc="-10" dirty="0">
                <a:latin typeface="Times New Roman"/>
                <a:cs typeface="Times New Roman"/>
              </a:rPr>
              <a:t>aylık</a:t>
            </a:r>
            <a:r>
              <a:rPr sz="1800" spc="70" dirty="0">
                <a:latin typeface="Times New Roman"/>
                <a:cs typeface="Times New Roman"/>
              </a:rPr>
              <a:t> </a:t>
            </a:r>
            <a:r>
              <a:rPr sz="1800" spc="5" dirty="0">
                <a:latin typeface="Times New Roman"/>
                <a:cs typeface="Times New Roman"/>
              </a:rPr>
              <a:t>prim</a:t>
            </a:r>
            <a:r>
              <a:rPr sz="1800" spc="50" dirty="0">
                <a:latin typeface="Times New Roman"/>
                <a:cs typeface="Times New Roman"/>
              </a:rPr>
              <a:t> </a:t>
            </a:r>
            <a:r>
              <a:rPr sz="1800" spc="-5" dirty="0">
                <a:latin typeface="Times New Roman"/>
                <a:cs typeface="Times New Roman"/>
              </a:rPr>
              <a:t>ödeme</a:t>
            </a:r>
            <a:r>
              <a:rPr sz="1800" spc="95" dirty="0">
                <a:latin typeface="Times New Roman"/>
                <a:cs typeface="Times New Roman"/>
              </a:rPr>
              <a:t> </a:t>
            </a:r>
            <a:r>
              <a:rPr sz="1800" spc="5" dirty="0">
                <a:latin typeface="Times New Roman"/>
                <a:cs typeface="Times New Roman"/>
              </a:rPr>
              <a:t>gün</a:t>
            </a:r>
            <a:r>
              <a:rPr sz="1800" spc="90" dirty="0">
                <a:latin typeface="Times New Roman"/>
                <a:cs typeface="Times New Roman"/>
              </a:rPr>
              <a:t> </a:t>
            </a:r>
            <a:r>
              <a:rPr sz="1800" spc="-10" dirty="0">
                <a:latin typeface="Times New Roman"/>
                <a:cs typeface="Times New Roman"/>
              </a:rPr>
              <a:t>sayısı:</a:t>
            </a:r>
            <a:r>
              <a:rPr sz="1800" spc="85" dirty="0">
                <a:latin typeface="Times New Roman"/>
                <a:cs typeface="Times New Roman"/>
              </a:rPr>
              <a:t> </a:t>
            </a:r>
            <a:r>
              <a:rPr lang="tr-TR" spc="5" dirty="0" smtClean="0">
                <a:latin typeface="Times New Roman"/>
                <a:cs typeface="Times New Roman"/>
              </a:rPr>
              <a:t>40</a:t>
            </a:r>
            <a:r>
              <a:rPr sz="1800" spc="40" dirty="0" smtClean="0">
                <a:latin typeface="Times New Roman"/>
                <a:cs typeface="Times New Roman"/>
              </a:rPr>
              <a:t> </a:t>
            </a:r>
            <a:r>
              <a:rPr sz="1800" dirty="0">
                <a:latin typeface="Times New Roman"/>
                <a:cs typeface="Times New Roman"/>
              </a:rPr>
              <a:t>/</a:t>
            </a:r>
            <a:r>
              <a:rPr sz="1800" spc="80" dirty="0">
                <a:latin typeface="Times New Roman"/>
                <a:cs typeface="Times New Roman"/>
              </a:rPr>
              <a:t> </a:t>
            </a:r>
            <a:r>
              <a:rPr sz="1800" spc="-5" dirty="0">
                <a:latin typeface="Times New Roman"/>
                <a:cs typeface="Times New Roman"/>
              </a:rPr>
              <a:t>7,5</a:t>
            </a:r>
            <a:r>
              <a:rPr sz="1800" spc="65" dirty="0">
                <a:latin typeface="Times New Roman"/>
                <a:cs typeface="Times New Roman"/>
              </a:rPr>
              <a:t> </a:t>
            </a:r>
            <a:r>
              <a:rPr sz="1800" dirty="0">
                <a:latin typeface="Times New Roman"/>
                <a:cs typeface="Times New Roman"/>
              </a:rPr>
              <a:t>= </a:t>
            </a:r>
            <a:r>
              <a:rPr sz="1800" spc="-434" dirty="0">
                <a:latin typeface="Times New Roman"/>
                <a:cs typeface="Times New Roman"/>
              </a:rPr>
              <a:t> </a:t>
            </a:r>
            <a:r>
              <a:rPr lang="tr-TR" dirty="0" smtClean="0">
                <a:latin typeface="Times New Roman"/>
                <a:cs typeface="Times New Roman"/>
              </a:rPr>
              <a:t>5.33</a:t>
            </a:r>
            <a:r>
              <a:rPr sz="1800" dirty="0" smtClean="0">
                <a:latin typeface="Times New Roman"/>
                <a:cs typeface="Times New Roman"/>
              </a:rPr>
              <a:t> </a:t>
            </a:r>
            <a:r>
              <a:rPr lang="tr-TR" sz="1800" dirty="0" smtClean="0">
                <a:latin typeface="Times New Roman"/>
                <a:cs typeface="Times New Roman"/>
              </a:rPr>
              <a:t> tama iblağ = 6</a:t>
            </a:r>
            <a:r>
              <a:rPr lang="tr-TR" sz="1800" spc="15" dirty="0" smtClean="0">
                <a:latin typeface="Times New Roman"/>
                <a:cs typeface="Times New Roman"/>
              </a:rPr>
              <a:t> </a:t>
            </a:r>
            <a:r>
              <a:rPr sz="1800" spc="-10" dirty="0" err="1" smtClean="0">
                <a:latin typeface="Times New Roman"/>
                <a:cs typeface="Times New Roman"/>
              </a:rPr>
              <a:t>gün</a:t>
            </a:r>
            <a:r>
              <a:rPr sz="1800" spc="15" dirty="0" smtClean="0">
                <a:latin typeface="Times New Roman"/>
                <a:cs typeface="Times New Roman"/>
              </a:rPr>
              <a:t> </a:t>
            </a:r>
            <a:r>
              <a:rPr sz="1800" spc="-5" dirty="0">
                <a:latin typeface="Times New Roman"/>
                <a:cs typeface="Times New Roman"/>
              </a:rPr>
              <a:t>üzerinden prim</a:t>
            </a:r>
            <a:r>
              <a:rPr sz="1800" spc="-20" dirty="0">
                <a:latin typeface="Times New Roman"/>
                <a:cs typeface="Times New Roman"/>
              </a:rPr>
              <a:t> </a:t>
            </a:r>
            <a:r>
              <a:rPr sz="1800" spc="-5" dirty="0">
                <a:latin typeface="Times New Roman"/>
                <a:cs typeface="Times New Roman"/>
              </a:rPr>
              <a:t>belgelerinin</a:t>
            </a:r>
            <a:r>
              <a:rPr sz="1800" spc="5" dirty="0">
                <a:latin typeface="Times New Roman"/>
                <a:cs typeface="Times New Roman"/>
              </a:rPr>
              <a:t> </a:t>
            </a:r>
            <a:r>
              <a:rPr sz="1800" spc="-5" dirty="0">
                <a:latin typeface="Times New Roman"/>
                <a:cs typeface="Times New Roman"/>
              </a:rPr>
              <a:t>düzenlenmesi</a:t>
            </a:r>
            <a:r>
              <a:rPr sz="1800" spc="15" dirty="0">
                <a:latin typeface="Times New Roman"/>
                <a:cs typeface="Times New Roman"/>
              </a:rPr>
              <a:t> </a:t>
            </a:r>
            <a:r>
              <a:rPr sz="1800" spc="-5" dirty="0">
                <a:latin typeface="Times New Roman"/>
                <a:cs typeface="Times New Roman"/>
              </a:rPr>
              <a:t>gereklidir.</a:t>
            </a:r>
            <a:endParaRPr sz="1800" dirty="0">
              <a:latin typeface="Times New Roman"/>
              <a:cs typeface="Times New Roman"/>
            </a:endParaRPr>
          </a:p>
          <a:p>
            <a:pPr marL="12700" marR="5080" indent="365760" algn="just">
              <a:lnSpc>
                <a:spcPct val="107000"/>
              </a:lnSpc>
              <a:spcBef>
                <a:spcPts val="1050"/>
              </a:spcBef>
            </a:pPr>
            <a:r>
              <a:rPr lang="tr-TR" spc="-5" dirty="0" smtClean="0">
                <a:latin typeface="Times New Roman"/>
                <a:cs typeface="Times New Roman"/>
              </a:rPr>
              <a:t>Ayrıca ilgili madde kapsamında çalıştırılan personelin aylık ödemesi günlük asgari ücretin ( 2024 ocak itibariyle 666,75 TL) altında kalacak bir ücrete denk geliyor ise aradaki fark kurum tarafından günlük asgari ücrete eşitlenerek ödenecektir. Örneğin farklı sebeplerle 15 Ocak 2024 – 14 Şubat 2024 ayı ek ders ödemesi toplamda 4 saat olan kişiye 486,96 TL brüt ek ders ödemesi çıkacaktır. Ancak SGK prim bildirgesi yapılırken 1 günden az bildirilemeyeceği için aradaki fark (666,75 – 486,96 = 179,79) kurum tarafından ek ders ücretine eklenerek en az 666,75 TL olarak ödenecektir.</a:t>
            </a:r>
            <a:endParaRPr lang="tr-TR" sz="1800" spc="-5" dirty="0" smtClean="0">
              <a:latin typeface="Times New Roman"/>
              <a:cs typeface="Times New Roman"/>
            </a:endParaRPr>
          </a:p>
          <a:p>
            <a:pPr marL="12700" marR="5080" indent="365760" algn="just">
              <a:lnSpc>
                <a:spcPct val="107000"/>
              </a:lnSpc>
              <a:spcBef>
                <a:spcPts val="1050"/>
              </a:spcBef>
            </a:pPr>
            <a:endParaRPr sz="1800" dirty="0">
              <a:latin typeface="Times New Roman"/>
              <a:cs typeface="Times New Roman"/>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1272641"/>
            <a:ext cx="8280920" cy="2292294"/>
          </a:xfrm>
          <a:prstGeom prst="rect">
            <a:avLst/>
          </a:prstGeom>
        </p:spPr>
        <p:txBody>
          <a:bodyPr wrap="square">
            <a:spAutoFit/>
          </a:bodyPr>
          <a:lstStyle/>
          <a:p>
            <a:pPr marL="12700" marR="5080" indent="365760" algn="just">
              <a:lnSpc>
                <a:spcPct val="107000"/>
              </a:lnSpc>
              <a:spcBef>
                <a:spcPts val="1050"/>
              </a:spcBef>
            </a:pPr>
            <a:r>
              <a:rPr lang="tr-TR" spc="-5" dirty="0">
                <a:latin typeface="Times New Roman"/>
                <a:cs typeface="Times New Roman"/>
              </a:rPr>
              <a:t>İşverenler,</a:t>
            </a:r>
            <a:r>
              <a:rPr lang="tr-TR" dirty="0">
                <a:latin typeface="Times New Roman"/>
                <a:cs typeface="Times New Roman"/>
              </a:rPr>
              <a:t> 4’üncü</a:t>
            </a:r>
            <a:r>
              <a:rPr lang="tr-TR" spc="5" dirty="0">
                <a:latin typeface="Times New Roman"/>
                <a:cs typeface="Times New Roman"/>
              </a:rPr>
              <a:t> </a:t>
            </a:r>
            <a:r>
              <a:rPr lang="tr-TR" spc="-5" dirty="0">
                <a:latin typeface="Times New Roman"/>
                <a:cs typeface="Times New Roman"/>
              </a:rPr>
              <a:t>maddenin</a:t>
            </a:r>
            <a:r>
              <a:rPr lang="tr-TR" dirty="0">
                <a:latin typeface="Times New Roman"/>
                <a:cs typeface="Times New Roman"/>
              </a:rPr>
              <a:t> </a:t>
            </a:r>
            <a:r>
              <a:rPr lang="tr-TR" spc="-5" dirty="0">
                <a:latin typeface="Times New Roman"/>
                <a:cs typeface="Times New Roman"/>
              </a:rPr>
              <a:t>birinci</a:t>
            </a:r>
            <a:r>
              <a:rPr lang="tr-TR" dirty="0">
                <a:latin typeface="Times New Roman"/>
                <a:cs typeface="Times New Roman"/>
              </a:rPr>
              <a:t> </a:t>
            </a:r>
            <a:r>
              <a:rPr lang="tr-TR" spc="-5" dirty="0">
                <a:latin typeface="Times New Roman"/>
                <a:cs typeface="Times New Roman"/>
              </a:rPr>
              <a:t>fıkrasının</a:t>
            </a:r>
            <a:r>
              <a:rPr lang="tr-TR" dirty="0">
                <a:latin typeface="Times New Roman"/>
                <a:cs typeface="Times New Roman"/>
              </a:rPr>
              <a:t> </a:t>
            </a:r>
            <a:r>
              <a:rPr lang="tr-TR" spc="-5" dirty="0">
                <a:latin typeface="Times New Roman"/>
                <a:cs typeface="Times New Roman"/>
              </a:rPr>
              <a:t>(a)</a:t>
            </a:r>
            <a:r>
              <a:rPr lang="tr-TR" dirty="0">
                <a:latin typeface="Times New Roman"/>
                <a:cs typeface="Times New Roman"/>
              </a:rPr>
              <a:t> bendi</a:t>
            </a:r>
            <a:r>
              <a:rPr lang="tr-TR" spc="5" dirty="0">
                <a:latin typeface="Times New Roman"/>
                <a:cs typeface="Times New Roman"/>
              </a:rPr>
              <a:t> </a:t>
            </a:r>
            <a:r>
              <a:rPr lang="tr-TR" spc="-5" dirty="0">
                <a:latin typeface="Times New Roman"/>
                <a:cs typeface="Times New Roman"/>
              </a:rPr>
              <a:t>kapsamında</a:t>
            </a:r>
            <a:r>
              <a:rPr lang="tr-TR" spc="440" dirty="0">
                <a:latin typeface="Times New Roman"/>
                <a:cs typeface="Times New Roman"/>
              </a:rPr>
              <a:t> </a:t>
            </a:r>
            <a:r>
              <a:rPr lang="tr-TR" spc="-5" dirty="0">
                <a:latin typeface="Times New Roman"/>
                <a:cs typeface="Times New Roman"/>
              </a:rPr>
              <a:t>sigortalı </a:t>
            </a:r>
            <a:r>
              <a:rPr lang="tr-TR" dirty="0">
                <a:latin typeface="Times New Roman"/>
                <a:cs typeface="Times New Roman"/>
              </a:rPr>
              <a:t> </a:t>
            </a:r>
            <a:r>
              <a:rPr lang="tr-TR" spc="-10" dirty="0">
                <a:latin typeface="Times New Roman"/>
                <a:cs typeface="Times New Roman"/>
              </a:rPr>
              <a:t>sayılan </a:t>
            </a:r>
            <a:r>
              <a:rPr lang="tr-TR" spc="-5" dirty="0">
                <a:latin typeface="Times New Roman"/>
                <a:cs typeface="Times New Roman"/>
              </a:rPr>
              <a:t>kişileri, </a:t>
            </a:r>
            <a:r>
              <a:rPr lang="tr-TR" dirty="0">
                <a:latin typeface="Times New Roman"/>
                <a:cs typeface="Times New Roman"/>
              </a:rPr>
              <a:t>7’nci </a:t>
            </a:r>
            <a:r>
              <a:rPr lang="tr-TR" spc="-10" dirty="0">
                <a:latin typeface="Times New Roman"/>
                <a:cs typeface="Times New Roman"/>
              </a:rPr>
              <a:t>maddenin </a:t>
            </a:r>
            <a:r>
              <a:rPr lang="tr-TR" dirty="0">
                <a:latin typeface="Times New Roman"/>
                <a:cs typeface="Times New Roman"/>
              </a:rPr>
              <a:t>birinci </a:t>
            </a:r>
            <a:r>
              <a:rPr lang="tr-TR" spc="-5" dirty="0">
                <a:latin typeface="Times New Roman"/>
                <a:cs typeface="Times New Roman"/>
              </a:rPr>
              <a:t>fıkrasının (a) bendinde belirtilen</a:t>
            </a:r>
            <a:r>
              <a:rPr lang="tr-TR" dirty="0">
                <a:latin typeface="Times New Roman"/>
                <a:cs typeface="Times New Roman"/>
              </a:rPr>
              <a:t> </a:t>
            </a:r>
            <a:r>
              <a:rPr lang="tr-TR" b="1" spc="-5" dirty="0">
                <a:latin typeface="Times New Roman"/>
                <a:cs typeface="Times New Roman"/>
              </a:rPr>
              <a:t>sigortalılık </a:t>
            </a:r>
            <a:r>
              <a:rPr lang="tr-TR" b="1" dirty="0">
                <a:latin typeface="Times New Roman"/>
                <a:cs typeface="Times New Roman"/>
              </a:rPr>
              <a:t> </a:t>
            </a:r>
            <a:r>
              <a:rPr lang="tr-TR" b="1" spc="-5" dirty="0">
                <a:latin typeface="Times New Roman"/>
                <a:cs typeface="Times New Roman"/>
              </a:rPr>
              <a:t>başlangıç tarihinden </a:t>
            </a:r>
            <a:r>
              <a:rPr lang="tr-TR" b="1" dirty="0">
                <a:latin typeface="Times New Roman"/>
                <a:cs typeface="Times New Roman"/>
              </a:rPr>
              <a:t>en geç </a:t>
            </a:r>
            <a:r>
              <a:rPr lang="tr-TR" b="1" spc="-10" dirty="0">
                <a:latin typeface="Times New Roman"/>
                <a:cs typeface="Times New Roman"/>
              </a:rPr>
              <a:t>bir </a:t>
            </a:r>
            <a:r>
              <a:rPr lang="tr-TR" b="1" spc="-5" dirty="0">
                <a:latin typeface="Times New Roman"/>
                <a:cs typeface="Times New Roman"/>
              </a:rPr>
              <a:t>gün önce</a:t>
            </a:r>
            <a:r>
              <a:rPr lang="tr-TR" spc="-5" dirty="0">
                <a:latin typeface="Times New Roman"/>
                <a:cs typeface="Times New Roman"/>
              </a:rPr>
              <a:t>, sigortalı </a:t>
            </a:r>
            <a:r>
              <a:rPr lang="tr-TR" dirty="0">
                <a:latin typeface="Times New Roman"/>
                <a:cs typeface="Times New Roman"/>
              </a:rPr>
              <a:t>işe </a:t>
            </a:r>
            <a:r>
              <a:rPr lang="tr-TR" spc="-5" dirty="0">
                <a:latin typeface="Times New Roman"/>
                <a:cs typeface="Times New Roman"/>
              </a:rPr>
              <a:t>giriş bildirgesi </a:t>
            </a:r>
            <a:r>
              <a:rPr lang="tr-TR" dirty="0">
                <a:latin typeface="Times New Roman"/>
                <a:cs typeface="Times New Roman"/>
              </a:rPr>
              <a:t>ile </a:t>
            </a:r>
            <a:r>
              <a:rPr lang="tr-TR" spc="-5" dirty="0">
                <a:latin typeface="Times New Roman"/>
                <a:cs typeface="Times New Roman"/>
              </a:rPr>
              <a:t>Kuruma </a:t>
            </a:r>
            <a:r>
              <a:rPr lang="tr-TR" dirty="0">
                <a:latin typeface="Times New Roman"/>
                <a:cs typeface="Times New Roman"/>
              </a:rPr>
              <a:t> </a:t>
            </a:r>
            <a:r>
              <a:rPr lang="tr-TR" spc="-5" dirty="0">
                <a:latin typeface="Times New Roman"/>
                <a:cs typeface="Times New Roman"/>
              </a:rPr>
              <a:t>bildirmekle yükümlüdür. </a:t>
            </a:r>
            <a:r>
              <a:rPr lang="tr-TR" spc="-10" dirty="0">
                <a:latin typeface="Times New Roman"/>
                <a:cs typeface="Times New Roman"/>
              </a:rPr>
              <a:t>Görevi </a:t>
            </a:r>
            <a:r>
              <a:rPr lang="tr-TR" dirty="0">
                <a:latin typeface="Times New Roman"/>
                <a:cs typeface="Times New Roman"/>
              </a:rPr>
              <a:t>sona </a:t>
            </a:r>
            <a:r>
              <a:rPr lang="tr-TR" spc="-5" dirty="0">
                <a:latin typeface="Times New Roman"/>
                <a:cs typeface="Times New Roman"/>
              </a:rPr>
              <a:t>erenler </a:t>
            </a:r>
            <a:r>
              <a:rPr lang="tr-TR" dirty="0">
                <a:latin typeface="Times New Roman"/>
                <a:cs typeface="Times New Roman"/>
              </a:rPr>
              <a:t>için </a:t>
            </a:r>
            <a:r>
              <a:rPr lang="tr-TR" spc="-5" dirty="0">
                <a:latin typeface="Times New Roman"/>
                <a:cs typeface="Times New Roman"/>
              </a:rPr>
              <a:t>ise </a:t>
            </a:r>
            <a:r>
              <a:rPr lang="tr-TR" dirty="0">
                <a:latin typeface="Times New Roman"/>
                <a:cs typeface="Times New Roman"/>
              </a:rPr>
              <a:t>sona </a:t>
            </a:r>
            <a:r>
              <a:rPr lang="tr-TR" spc="-15" dirty="0">
                <a:latin typeface="Times New Roman"/>
                <a:cs typeface="Times New Roman"/>
              </a:rPr>
              <a:t>erme </a:t>
            </a:r>
            <a:r>
              <a:rPr lang="tr-TR" dirty="0">
                <a:latin typeface="Times New Roman"/>
                <a:cs typeface="Times New Roman"/>
              </a:rPr>
              <a:t>tarihinden </a:t>
            </a:r>
            <a:r>
              <a:rPr lang="tr-TR" spc="-5" dirty="0">
                <a:latin typeface="Times New Roman"/>
                <a:cs typeface="Times New Roman"/>
              </a:rPr>
              <a:t>itibaren </a:t>
            </a:r>
            <a:r>
              <a:rPr lang="tr-TR" b="1" spc="-10" dirty="0">
                <a:latin typeface="Times New Roman"/>
                <a:cs typeface="Times New Roman"/>
              </a:rPr>
              <a:t>en </a:t>
            </a:r>
            <a:r>
              <a:rPr lang="tr-TR" b="1" spc="-5" dirty="0">
                <a:latin typeface="Times New Roman"/>
                <a:cs typeface="Times New Roman"/>
              </a:rPr>
              <a:t> </a:t>
            </a:r>
            <a:r>
              <a:rPr lang="tr-TR" b="1" dirty="0">
                <a:latin typeface="Times New Roman"/>
                <a:cs typeface="Times New Roman"/>
              </a:rPr>
              <a:t>geç</a:t>
            </a:r>
            <a:r>
              <a:rPr lang="tr-TR" b="1" spc="-5" dirty="0">
                <a:latin typeface="Times New Roman"/>
                <a:cs typeface="Times New Roman"/>
              </a:rPr>
              <a:t> </a:t>
            </a:r>
            <a:r>
              <a:rPr lang="tr-TR" b="1" spc="5" dirty="0">
                <a:latin typeface="Times New Roman"/>
                <a:cs typeface="Times New Roman"/>
              </a:rPr>
              <a:t>10</a:t>
            </a:r>
            <a:r>
              <a:rPr lang="tr-TR" b="1" spc="-10" dirty="0">
                <a:latin typeface="Times New Roman"/>
                <a:cs typeface="Times New Roman"/>
              </a:rPr>
              <a:t> </a:t>
            </a:r>
            <a:r>
              <a:rPr lang="tr-TR" b="1" spc="-5" dirty="0">
                <a:latin typeface="Times New Roman"/>
                <a:cs typeface="Times New Roman"/>
              </a:rPr>
              <a:t>gün içerisinde</a:t>
            </a:r>
            <a:r>
              <a:rPr lang="tr-TR" b="1" spc="5" dirty="0">
                <a:latin typeface="Times New Roman"/>
                <a:cs typeface="Times New Roman"/>
              </a:rPr>
              <a:t> </a:t>
            </a:r>
            <a:r>
              <a:rPr lang="tr-TR" dirty="0">
                <a:latin typeface="Times New Roman"/>
                <a:cs typeface="Times New Roman"/>
              </a:rPr>
              <a:t>işten</a:t>
            </a:r>
            <a:r>
              <a:rPr lang="tr-TR" spc="15" dirty="0">
                <a:latin typeface="Times New Roman"/>
                <a:cs typeface="Times New Roman"/>
              </a:rPr>
              <a:t> </a:t>
            </a:r>
            <a:r>
              <a:rPr lang="tr-TR" spc="-5" dirty="0">
                <a:latin typeface="Times New Roman"/>
                <a:cs typeface="Times New Roman"/>
              </a:rPr>
              <a:t>ayrılış</a:t>
            </a:r>
            <a:r>
              <a:rPr lang="tr-TR" spc="10" dirty="0">
                <a:latin typeface="Times New Roman"/>
                <a:cs typeface="Times New Roman"/>
              </a:rPr>
              <a:t> </a:t>
            </a:r>
            <a:r>
              <a:rPr lang="tr-TR" spc="-5" dirty="0">
                <a:latin typeface="Times New Roman"/>
                <a:cs typeface="Times New Roman"/>
              </a:rPr>
              <a:t>bildirgesinin</a:t>
            </a:r>
            <a:r>
              <a:rPr lang="tr-TR" spc="30" dirty="0">
                <a:latin typeface="Times New Roman"/>
                <a:cs typeface="Times New Roman"/>
              </a:rPr>
              <a:t> </a:t>
            </a:r>
            <a:r>
              <a:rPr lang="tr-TR" spc="-5" dirty="0">
                <a:latin typeface="Times New Roman"/>
                <a:cs typeface="Times New Roman"/>
              </a:rPr>
              <a:t>düzenlenmesi</a:t>
            </a:r>
            <a:r>
              <a:rPr lang="tr-TR" spc="10" dirty="0">
                <a:latin typeface="Times New Roman"/>
                <a:cs typeface="Times New Roman"/>
              </a:rPr>
              <a:t> </a:t>
            </a:r>
            <a:r>
              <a:rPr lang="tr-TR" spc="-5" dirty="0">
                <a:latin typeface="Times New Roman"/>
                <a:cs typeface="Times New Roman"/>
              </a:rPr>
              <a:t>gereklidir.</a:t>
            </a:r>
            <a:endParaRPr lang="tr-TR" dirty="0">
              <a:latin typeface="Times New Roman"/>
              <a:cs typeface="Times New Roman"/>
            </a:endParaRPr>
          </a:p>
          <a:p>
            <a:pPr marL="12700" marR="11430" indent="365760" algn="just">
              <a:lnSpc>
                <a:spcPts val="2140"/>
              </a:lnSpc>
              <a:spcBef>
                <a:spcPts val="1430"/>
              </a:spcBef>
            </a:pPr>
            <a:r>
              <a:rPr lang="tr-TR" dirty="0">
                <a:latin typeface="Times New Roman"/>
                <a:cs typeface="Times New Roman"/>
              </a:rPr>
              <a:t>2547 </a:t>
            </a:r>
            <a:r>
              <a:rPr lang="tr-TR" spc="-10" dirty="0">
                <a:latin typeface="Times New Roman"/>
                <a:cs typeface="Times New Roman"/>
              </a:rPr>
              <a:t>sayılı </a:t>
            </a:r>
            <a:r>
              <a:rPr lang="tr-TR" spc="-5" dirty="0">
                <a:latin typeface="Times New Roman"/>
                <a:cs typeface="Times New Roman"/>
              </a:rPr>
              <a:t>Yükseköğretim Kanunu’nun 31’inci maddesine göre sözleşmeli olarak </a:t>
            </a:r>
            <a:r>
              <a:rPr lang="tr-TR" dirty="0">
                <a:latin typeface="Times New Roman"/>
                <a:cs typeface="Times New Roman"/>
              </a:rPr>
              <a:t> </a:t>
            </a:r>
            <a:r>
              <a:rPr lang="tr-TR" spc="-5" dirty="0">
                <a:latin typeface="Times New Roman"/>
                <a:cs typeface="Times New Roman"/>
              </a:rPr>
              <a:t>görevlendirilen</a:t>
            </a:r>
            <a:r>
              <a:rPr lang="tr-TR" dirty="0">
                <a:latin typeface="Times New Roman"/>
                <a:cs typeface="Times New Roman"/>
              </a:rPr>
              <a:t> </a:t>
            </a:r>
            <a:r>
              <a:rPr lang="tr-TR" spc="-15" dirty="0">
                <a:latin typeface="Times New Roman"/>
                <a:cs typeface="Times New Roman"/>
              </a:rPr>
              <a:t>emekli</a:t>
            </a:r>
            <a:r>
              <a:rPr lang="tr-TR" spc="10" dirty="0">
                <a:latin typeface="Times New Roman"/>
                <a:cs typeface="Times New Roman"/>
              </a:rPr>
              <a:t> </a:t>
            </a:r>
            <a:r>
              <a:rPr lang="tr-TR" dirty="0">
                <a:latin typeface="Times New Roman"/>
                <a:cs typeface="Times New Roman"/>
              </a:rPr>
              <a:t>öğretim</a:t>
            </a:r>
            <a:r>
              <a:rPr lang="tr-TR" spc="-15" dirty="0">
                <a:latin typeface="Times New Roman"/>
                <a:cs typeface="Times New Roman"/>
              </a:rPr>
              <a:t> </a:t>
            </a:r>
            <a:r>
              <a:rPr lang="tr-TR" spc="-5" dirty="0">
                <a:latin typeface="Times New Roman"/>
                <a:cs typeface="Times New Roman"/>
              </a:rPr>
              <a:t>elemanlarına</a:t>
            </a:r>
            <a:r>
              <a:rPr lang="tr-TR" spc="10" dirty="0">
                <a:latin typeface="Times New Roman"/>
                <a:cs typeface="Times New Roman"/>
              </a:rPr>
              <a:t> </a:t>
            </a:r>
            <a:r>
              <a:rPr lang="tr-TR" b="1" spc="5" dirty="0">
                <a:latin typeface="Times New Roman"/>
                <a:cs typeface="Times New Roman"/>
              </a:rPr>
              <a:t>ek</a:t>
            </a:r>
            <a:r>
              <a:rPr lang="tr-TR" b="1" spc="-55" dirty="0">
                <a:latin typeface="Times New Roman"/>
                <a:cs typeface="Times New Roman"/>
              </a:rPr>
              <a:t> </a:t>
            </a:r>
            <a:r>
              <a:rPr lang="tr-TR" b="1" spc="-5" dirty="0">
                <a:latin typeface="Times New Roman"/>
                <a:cs typeface="Times New Roman"/>
              </a:rPr>
              <a:t>ders</a:t>
            </a:r>
            <a:r>
              <a:rPr lang="tr-TR" b="1" dirty="0">
                <a:latin typeface="Times New Roman"/>
                <a:cs typeface="Times New Roman"/>
              </a:rPr>
              <a:t> </a:t>
            </a:r>
            <a:r>
              <a:rPr lang="tr-TR" b="1" spc="5" dirty="0">
                <a:latin typeface="Times New Roman"/>
                <a:cs typeface="Times New Roman"/>
              </a:rPr>
              <a:t>ve </a:t>
            </a:r>
            <a:r>
              <a:rPr lang="tr-TR" b="1" spc="-5" dirty="0">
                <a:latin typeface="Times New Roman"/>
                <a:cs typeface="Times New Roman"/>
              </a:rPr>
              <a:t>sınav</a:t>
            </a:r>
            <a:r>
              <a:rPr lang="tr-TR" b="1" spc="25" dirty="0">
                <a:latin typeface="Times New Roman"/>
                <a:cs typeface="Times New Roman"/>
              </a:rPr>
              <a:t> </a:t>
            </a:r>
            <a:r>
              <a:rPr lang="tr-TR" b="1" spc="-5" dirty="0">
                <a:latin typeface="Times New Roman"/>
                <a:cs typeface="Times New Roman"/>
              </a:rPr>
              <a:t>ücreti</a:t>
            </a:r>
            <a:r>
              <a:rPr lang="tr-TR" b="1" spc="10" dirty="0">
                <a:latin typeface="Times New Roman"/>
                <a:cs typeface="Times New Roman"/>
              </a:rPr>
              <a:t> </a:t>
            </a:r>
            <a:r>
              <a:rPr lang="tr-TR" b="1" spc="-10" dirty="0">
                <a:latin typeface="Times New Roman"/>
                <a:cs typeface="Times New Roman"/>
              </a:rPr>
              <a:t>ödenemez.</a:t>
            </a:r>
            <a:endParaRPr lang="tr-TR" dirty="0"/>
          </a:p>
        </p:txBody>
      </p:sp>
    </p:spTree>
    <p:extLst>
      <p:ext uri="{BB962C8B-B14F-4D97-AF65-F5344CB8AC3E}">
        <p14:creationId xmlns:p14="http://schemas.microsoft.com/office/powerpoint/2010/main" val="1739848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p:cNvPicPr/>
          <p:nvPr/>
        </p:nvPicPr>
        <p:blipFill>
          <a:blip r:embed="rId2"/>
          <a:srcRect l="24532" t="20814" r="12474" b="22746"/>
          <a:stretch>
            <a:fillRect/>
          </a:stretch>
        </p:blipFill>
        <p:spPr bwMode="auto">
          <a:xfrm>
            <a:off x="714348" y="500042"/>
            <a:ext cx="7786742" cy="5929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063" y="322529"/>
            <a:ext cx="5591810" cy="454025"/>
          </a:xfrm>
          <a:prstGeom prst="rect">
            <a:avLst/>
          </a:prstGeom>
        </p:spPr>
        <p:txBody>
          <a:bodyPr vert="horz" wrap="square" lIns="0" tIns="13970" rIns="0" bIns="0" rtlCol="0">
            <a:spAutoFit/>
          </a:bodyPr>
          <a:lstStyle/>
          <a:p>
            <a:pPr marL="12700">
              <a:lnSpc>
                <a:spcPct val="100000"/>
              </a:lnSpc>
              <a:spcBef>
                <a:spcPts val="110"/>
              </a:spcBef>
            </a:pPr>
            <a:r>
              <a:rPr lang="tr-TR" spc="5" dirty="0" smtClean="0"/>
              <a:t>AVUKAT DAMLA D…. BORDRO</a:t>
            </a:r>
            <a:endParaRPr spc="5" dirty="0"/>
          </a:p>
        </p:txBody>
      </p:sp>
      <p:pic>
        <p:nvPicPr>
          <p:cNvPr id="4" name="3 Resim"/>
          <p:cNvPicPr/>
          <p:nvPr/>
        </p:nvPicPr>
        <p:blipFill>
          <a:blip r:embed="rId2"/>
          <a:srcRect l="2132" t="23861" r="5773" b="31454"/>
          <a:stretch>
            <a:fillRect/>
          </a:stretch>
        </p:blipFill>
        <p:spPr bwMode="auto">
          <a:xfrm>
            <a:off x="428596" y="1428736"/>
            <a:ext cx="8286808" cy="4286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063" y="322529"/>
            <a:ext cx="5591810" cy="454025"/>
          </a:xfrm>
          <a:prstGeom prst="rect">
            <a:avLst/>
          </a:prstGeom>
        </p:spPr>
        <p:txBody>
          <a:bodyPr vert="horz" wrap="square" lIns="0" tIns="13970" rIns="0" bIns="0" rtlCol="0">
            <a:spAutoFit/>
          </a:bodyPr>
          <a:lstStyle/>
          <a:p>
            <a:pPr marL="12700">
              <a:lnSpc>
                <a:spcPct val="100000"/>
              </a:lnSpc>
              <a:spcBef>
                <a:spcPts val="110"/>
              </a:spcBef>
            </a:pPr>
            <a:r>
              <a:rPr lang="tr-TR" spc="5" dirty="0" smtClean="0"/>
              <a:t>EMEKLİ ÜMİT Ş**** BORDRO</a:t>
            </a:r>
            <a:endParaRPr spc="5" dirty="0"/>
          </a:p>
        </p:txBody>
      </p:sp>
      <p:pic>
        <p:nvPicPr>
          <p:cNvPr id="4" name="3 Resim"/>
          <p:cNvPicPr/>
          <p:nvPr/>
        </p:nvPicPr>
        <p:blipFill>
          <a:blip r:embed="rId2"/>
          <a:srcRect l="1745" t="23644" r="13055" b="30112"/>
          <a:stretch>
            <a:fillRect/>
          </a:stretch>
        </p:blipFill>
        <p:spPr bwMode="auto">
          <a:xfrm>
            <a:off x="142844" y="1071546"/>
            <a:ext cx="8786874" cy="5250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453897"/>
            <a:ext cx="8076565" cy="2750624"/>
          </a:xfrm>
          <a:prstGeom prst="rect">
            <a:avLst/>
          </a:prstGeom>
        </p:spPr>
        <p:txBody>
          <a:bodyPr vert="horz" wrap="square" lIns="0" tIns="14604" rIns="0" bIns="0" rtlCol="0">
            <a:spAutoFit/>
          </a:bodyPr>
          <a:lstStyle/>
          <a:p>
            <a:pPr marL="12700" marR="5080" indent="365760" algn="just">
              <a:lnSpc>
                <a:spcPct val="99300"/>
              </a:lnSpc>
              <a:spcBef>
                <a:spcPts val="114"/>
              </a:spcBef>
            </a:pPr>
            <a:r>
              <a:rPr sz="1800" spc="-5" dirty="0">
                <a:solidFill>
                  <a:srgbClr val="043092"/>
                </a:solidFill>
                <a:latin typeface="Times New Roman"/>
                <a:cs typeface="Times New Roman"/>
              </a:rPr>
              <a:t>Yükseköğretim kurumlarında görevli öğretim üyeleri </a:t>
            </a:r>
            <a:r>
              <a:rPr sz="1800" dirty="0">
                <a:solidFill>
                  <a:srgbClr val="043092"/>
                </a:solidFill>
                <a:latin typeface="Times New Roman"/>
                <a:cs typeface="Times New Roman"/>
              </a:rPr>
              <a:t>ile öğretim </a:t>
            </a:r>
            <a:r>
              <a:rPr sz="1800" spc="-5" dirty="0">
                <a:solidFill>
                  <a:srgbClr val="043092"/>
                </a:solidFill>
                <a:latin typeface="Times New Roman"/>
                <a:cs typeface="Times New Roman"/>
              </a:rPr>
              <a:t>görevlileri bağlı </a:t>
            </a:r>
            <a:r>
              <a:rPr sz="1800" dirty="0">
                <a:solidFill>
                  <a:srgbClr val="043092"/>
                </a:solidFill>
                <a:latin typeface="Times New Roman"/>
                <a:cs typeface="Times New Roman"/>
              </a:rPr>
              <a:t> bulundukları</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fakülte</a:t>
            </a:r>
            <a:r>
              <a:rPr sz="1800" dirty="0">
                <a:solidFill>
                  <a:srgbClr val="043092"/>
                </a:solidFill>
                <a:latin typeface="Times New Roman"/>
                <a:cs typeface="Times New Roman"/>
              </a:rPr>
              <a:t> </a:t>
            </a:r>
            <a:r>
              <a:rPr sz="1800" spc="-15" dirty="0">
                <a:solidFill>
                  <a:srgbClr val="043092"/>
                </a:solidFill>
                <a:latin typeface="Times New Roman"/>
                <a:cs typeface="Times New Roman"/>
              </a:rPr>
              <a:t>veya</a:t>
            </a:r>
            <a:r>
              <a:rPr sz="1800" spc="-10" dirty="0">
                <a:solidFill>
                  <a:srgbClr val="043092"/>
                </a:solidFill>
                <a:latin typeface="Times New Roman"/>
                <a:cs typeface="Times New Roman"/>
              </a:rPr>
              <a:t> </a:t>
            </a:r>
            <a:r>
              <a:rPr sz="1800" spc="-5" dirty="0">
                <a:solidFill>
                  <a:srgbClr val="043092"/>
                </a:solidFill>
                <a:latin typeface="Times New Roman"/>
                <a:cs typeface="Times New Roman"/>
              </a:rPr>
              <a:t>yüksekokulda</a:t>
            </a:r>
            <a:r>
              <a:rPr sz="1800" dirty="0">
                <a:solidFill>
                  <a:srgbClr val="043092"/>
                </a:solidFill>
                <a:latin typeface="Times New Roman"/>
                <a:cs typeface="Times New Roman"/>
              </a:rPr>
              <a:t> </a:t>
            </a:r>
            <a:r>
              <a:rPr sz="1800" spc="-5" dirty="0">
                <a:solidFill>
                  <a:srgbClr val="043092"/>
                </a:solidFill>
                <a:latin typeface="Times New Roman"/>
                <a:cs typeface="Times New Roman"/>
              </a:rPr>
              <a:t>haftalık</a:t>
            </a:r>
            <a:r>
              <a:rPr sz="1800" dirty="0">
                <a:solidFill>
                  <a:srgbClr val="043092"/>
                </a:solidFill>
                <a:latin typeface="Times New Roman"/>
                <a:cs typeface="Times New Roman"/>
              </a:rPr>
              <a:t> </a:t>
            </a:r>
            <a:r>
              <a:rPr sz="1800" spc="-5" dirty="0">
                <a:solidFill>
                  <a:srgbClr val="043092"/>
                </a:solidFill>
                <a:latin typeface="Times New Roman"/>
                <a:cs typeface="Times New Roman"/>
              </a:rPr>
              <a:t>ders</a:t>
            </a:r>
            <a:r>
              <a:rPr sz="1800" dirty="0">
                <a:solidFill>
                  <a:srgbClr val="043092"/>
                </a:solidFill>
                <a:latin typeface="Times New Roman"/>
                <a:cs typeface="Times New Roman"/>
              </a:rPr>
              <a:t> </a:t>
            </a:r>
            <a:r>
              <a:rPr sz="1800" spc="-5" dirty="0">
                <a:solidFill>
                  <a:srgbClr val="043092"/>
                </a:solidFill>
                <a:latin typeface="Times New Roman"/>
                <a:cs typeface="Times New Roman"/>
              </a:rPr>
              <a:t>yükünü</a:t>
            </a:r>
            <a:r>
              <a:rPr sz="1800" spc="445" dirty="0">
                <a:solidFill>
                  <a:srgbClr val="043092"/>
                </a:solidFill>
                <a:latin typeface="Times New Roman"/>
                <a:cs typeface="Times New Roman"/>
              </a:rPr>
              <a:t> </a:t>
            </a:r>
            <a:r>
              <a:rPr sz="1800" spc="-5" dirty="0">
                <a:solidFill>
                  <a:srgbClr val="043092"/>
                </a:solidFill>
                <a:latin typeface="Times New Roman"/>
                <a:cs typeface="Times New Roman"/>
              </a:rPr>
              <a:t>dolduramadıkları </a:t>
            </a:r>
            <a:r>
              <a:rPr sz="1800" spc="-434" dirty="0">
                <a:solidFill>
                  <a:srgbClr val="043092"/>
                </a:solidFill>
                <a:latin typeface="Times New Roman"/>
                <a:cs typeface="Times New Roman"/>
              </a:rPr>
              <a:t> </a:t>
            </a:r>
            <a:r>
              <a:rPr sz="1800" spc="-5" dirty="0">
                <a:solidFill>
                  <a:srgbClr val="043092"/>
                </a:solidFill>
                <a:latin typeface="Times New Roman"/>
                <a:cs typeface="Times New Roman"/>
              </a:rPr>
              <a:t>takdirde,</a:t>
            </a:r>
            <a:r>
              <a:rPr sz="1800" dirty="0">
                <a:solidFill>
                  <a:srgbClr val="043092"/>
                </a:solidFill>
                <a:latin typeface="Times New Roman"/>
                <a:cs typeface="Times New Roman"/>
              </a:rPr>
              <a:t> </a:t>
            </a:r>
            <a:r>
              <a:rPr sz="1800" spc="-5" dirty="0">
                <a:solidFill>
                  <a:srgbClr val="043092"/>
                </a:solidFill>
                <a:latin typeface="Times New Roman"/>
                <a:cs typeface="Times New Roman"/>
              </a:rPr>
              <a:t>kendi</a:t>
            </a:r>
            <a:r>
              <a:rPr sz="1800" dirty="0">
                <a:solidFill>
                  <a:srgbClr val="043092"/>
                </a:solidFill>
                <a:latin typeface="Times New Roman"/>
                <a:cs typeface="Times New Roman"/>
              </a:rPr>
              <a:t> </a:t>
            </a:r>
            <a:r>
              <a:rPr sz="1800" spc="-5" dirty="0">
                <a:solidFill>
                  <a:srgbClr val="043092"/>
                </a:solidFill>
                <a:latin typeface="Times New Roman"/>
                <a:cs typeface="Times New Roman"/>
              </a:rPr>
              <a:t>üniversitelerinin</a:t>
            </a:r>
            <a:r>
              <a:rPr sz="1800" dirty="0">
                <a:solidFill>
                  <a:srgbClr val="043092"/>
                </a:solidFill>
                <a:latin typeface="Times New Roman"/>
                <a:cs typeface="Times New Roman"/>
              </a:rPr>
              <a:t> </a:t>
            </a:r>
            <a:r>
              <a:rPr sz="1800" spc="-5" dirty="0">
                <a:solidFill>
                  <a:srgbClr val="043092"/>
                </a:solidFill>
                <a:latin typeface="Times New Roman"/>
                <a:cs typeface="Times New Roman"/>
              </a:rPr>
              <a:t>diğer</a:t>
            </a:r>
            <a:r>
              <a:rPr sz="1800" dirty="0">
                <a:solidFill>
                  <a:srgbClr val="043092"/>
                </a:solidFill>
                <a:latin typeface="Times New Roman"/>
                <a:cs typeface="Times New Roman"/>
              </a:rPr>
              <a:t> birimlerinde</a:t>
            </a:r>
            <a:r>
              <a:rPr sz="1800" spc="5" dirty="0">
                <a:solidFill>
                  <a:srgbClr val="043092"/>
                </a:solidFill>
                <a:latin typeface="Times New Roman"/>
                <a:cs typeface="Times New Roman"/>
              </a:rPr>
              <a:t> </a:t>
            </a:r>
            <a:r>
              <a:rPr sz="1800" spc="-20" dirty="0">
                <a:solidFill>
                  <a:srgbClr val="043092"/>
                </a:solidFill>
                <a:latin typeface="Times New Roman"/>
                <a:cs typeface="Times New Roman"/>
              </a:rPr>
              <a:t>veya</a:t>
            </a:r>
            <a:r>
              <a:rPr sz="1800" spc="-15" dirty="0">
                <a:solidFill>
                  <a:srgbClr val="043092"/>
                </a:solidFill>
                <a:latin typeface="Times New Roman"/>
                <a:cs typeface="Times New Roman"/>
              </a:rPr>
              <a:t> </a:t>
            </a:r>
            <a:r>
              <a:rPr sz="1800" dirty="0">
                <a:solidFill>
                  <a:srgbClr val="043092"/>
                </a:solidFill>
                <a:latin typeface="Times New Roman"/>
                <a:cs typeface="Times New Roman"/>
              </a:rPr>
              <a:t>o</a:t>
            </a:r>
            <a:r>
              <a:rPr sz="1800" spc="5" dirty="0">
                <a:solidFill>
                  <a:srgbClr val="043092"/>
                </a:solidFill>
                <a:latin typeface="Times New Roman"/>
                <a:cs typeface="Times New Roman"/>
              </a:rPr>
              <a:t> </a:t>
            </a:r>
            <a:r>
              <a:rPr sz="1800" spc="-5" dirty="0">
                <a:solidFill>
                  <a:srgbClr val="043092"/>
                </a:solidFill>
                <a:latin typeface="Times New Roman"/>
                <a:cs typeface="Times New Roman"/>
              </a:rPr>
              <a:t>şehirdeki</a:t>
            </a:r>
            <a:r>
              <a:rPr sz="1800" dirty="0">
                <a:solidFill>
                  <a:srgbClr val="043092"/>
                </a:solidFill>
                <a:latin typeface="Times New Roman"/>
                <a:cs typeface="Times New Roman"/>
              </a:rPr>
              <a:t> </a:t>
            </a:r>
            <a:r>
              <a:rPr sz="1800" spc="-5" dirty="0">
                <a:solidFill>
                  <a:srgbClr val="043092"/>
                </a:solidFill>
                <a:latin typeface="Times New Roman"/>
                <a:cs typeface="Times New Roman"/>
              </a:rPr>
              <a:t>yükseköğretim </a:t>
            </a:r>
            <a:r>
              <a:rPr sz="1800" spc="-434" dirty="0">
                <a:solidFill>
                  <a:srgbClr val="043092"/>
                </a:solidFill>
                <a:latin typeface="Times New Roman"/>
                <a:cs typeface="Times New Roman"/>
              </a:rPr>
              <a:t> </a:t>
            </a:r>
            <a:r>
              <a:rPr sz="1800" spc="-5" dirty="0">
                <a:solidFill>
                  <a:srgbClr val="043092"/>
                </a:solidFill>
                <a:latin typeface="Times New Roman"/>
                <a:cs typeface="Times New Roman"/>
              </a:rPr>
              <a:t>kurumlarında</a:t>
            </a:r>
            <a:r>
              <a:rPr sz="1800" spc="10" dirty="0">
                <a:solidFill>
                  <a:srgbClr val="043092"/>
                </a:solidFill>
                <a:latin typeface="Times New Roman"/>
                <a:cs typeface="Times New Roman"/>
              </a:rPr>
              <a:t> </a:t>
            </a:r>
            <a:r>
              <a:rPr sz="1800" spc="-5" dirty="0">
                <a:solidFill>
                  <a:srgbClr val="043092"/>
                </a:solidFill>
                <a:latin typeface="Times New Roman"/>
                <a:cs typeface="Times New Roman"/>
              </a:rPr>
              <a:t>ders</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yükünü</a:t>
            </a:r>
            <a:r>
              <a:rPr sz="1800" spc="5" dirty="0">
                <a:solidFill>
                  <a:srgbClr val="043092"/>
                </a:solidFill>
                <a:latin typeface="Times New Roman"/>
                <a:cs typeface="Times New Roman"/>
              </a:rPr>
              <a:t> </a:t>
            </a:r>
            <a:r>
              <a:rPr sz="1800" spc="-10" dirty="0">
                <a:solidFill>
                  <a:srgbClr val="043092"/>
                </a:solidFill>
                <a:latin typeface="Times New Roman"/>
                <a:cs typeface="Times New Roman"/>
              </a:rPr>
              <a:t>doldurmak</a:t>
            </a:r>
            <a:r>
              <a:rPr sz="1800" dirty="0">
                <a:solidFill>
                  <a:srgbClr val="043092"/>
                </a:solidFill>
                <a:latin typeface="Times New Roman"/>
                <a:cs typeface="Times New Roman"/>
              </a:rPr>
              <a:t> </a:t>
            </a:r>
            <a:r>
              <a:rPr sz="1800" spc="-5" dirty="0">
                <a:solidFill>
                  <a:srgbClr val="043092"/>
                </a:solidFill>
                <a:latin typeface="Times New Roman"/>
                <a:cs typeface="Times New Roman"/>
              </a:rPr>
              <a:t>üzere</a:t>
            </a:r>
            <a:r>
              <a:rPr sz="1800" spc="20" dirty="0">
                <a:solidFill>
                  <a:srgbClr val="043092"/>
                </a:solidFill>
                <a:latin typeface="Times New Roman"/>
                <a:cs typeface="Times New Roman"/>
              </a:rPr>
              <a:t> </a:t>
            </a:r>
            <a:r>
              <a:rPr sz="1800" dirty="0">
                <a:solidFill>
                  <a:srgbClr val="043092"/>
                </a:solidFill>
                <a:latin typeface="Times New Roman"/>
                <a:cs typeface="Times New Roman"/>
              </a:rPr>
              <a:t>rektör</a:t>
            </a:r>
            <a:r>
              <a:rPr sz="1800" spc="15" dirty="0">
                <a:solidFill>
                  <a:srgbClr val="043092"/>
                </a:solidFill>
                <a:latin typeface="Times New Roman"/>
                <a:cs typeface="Times New Roman"/>
              </a:rPr>
              <a:t> </a:t>
            </a:r>
            <a:r>
              <a:rPr sz="1800" spc="-5" dirty="0">
                <a:solidFill>
                  <a:srgbClr val="043092"/>
                </a:solidFill>
                <a:latin typeface="Times New Roman"/>
                <a:cs typeface="Times New Roman"/>
              </a:rPr>
              <a:t>tarafından</a:t>
            </a:r>
            <a:r>
              <a:rPr sz="1800" spc="35" dirty="0">
                <a:solidFill>
                  <a:srgbClr val="043092"/>
                </a:solidFill>
                <a:latin typeface="Times New Roman"/>
                <a:cs typeface="Times New Roman"/>
              </a:rPr>
              <a:t> </a:t>
            </a:r>
            <a:r>
              <a:rPr sz="1800" spc="-5" dirty="0">
                <a:solidFill>
                  <a:srgbClr val="043092"/>
                </a:solidFill>
                <a:latin typeface="Times New Roman"/>
                <a:cs typeface="Times New Roman"/>
              </a:rPr>
              <a:t>görevlendirilebilirler.</a:t>
            </a:r>
            <a:endParaRPr sz="1800" dirty="0">
              <a:latin typeface="Times New Roman"/>
              <a:cs typeface="Times New Roman"/>
            </a:endParaRPr>
          </a:p>
          <a:p>
            <a:pPr>
              <a:lnSpc>
                <a:spcPct val="100000"/>
              </a:lnSpc>
            </a:pPr>
            <a:endParaRPr sz="2650" dirty="0">
              <a:latin typeface="Times New Roman"/>
              <a:cs typeface="Times New Roman"/>
            </a:endParaRPr>
          </a:p>
          <a:p>
            <a:pPr marL="378460">
              <a:lnSpc>
                <a:spcPct val="100000"/>
              </a:lnSpc>
            </a:pPr>
            <a:r>
              <a:rPr sz="1800" spc="-5" dirty="0">
                <a:latin typeface="Times New Roman"/>
                <a:cs typeface="Times New Roman"/>
              </a:rPr>
              <a:t>Ders</a:t>
            </a:r>
            <a:r>
              <a:rPr sz="1800" spc="25" dirty="0">
                <a:latin typeface="Times New Roman"/>
                <a:cs typeface="Times New Roman"/>
              </a:rPr>
              <a:t> </a:t>
            </a:r>
            <a:r>
              <a:rPr sz="1800" spc="-15" dirty="0">
                <a:latin typeface="Times New Roman"/>
                <a:cs typeface="Times New Roman"/>
              </a:rPr>
              <a:t>yükü</a:t>
            </a:r>
            <a:r>
              <a:rPr sz="1800" dirty="0">
                <a:latin typeface="Times New Roman"/>
                <a:cs typeface="Times New Roman"/>
              </a:rPr>
              <a:t> </a:t>
            </a:r>
            <a:r>
              <a:rPr sz="1800" spc="-5" dirty="0">
                <a:latin typeface="Times New Roman"/>
                <a:cs typeface="Times New Roman"/>
              </a:rPr>
              <a:t>içindeki çalışmalar</a:t>
            </a:r>
            <a:r>
              <a:rPr sz="1800" dirty="0">
                <a:latin typeface="Times New Roman"/>
                <a:cs typeface="Times New Roman"/>
              </a:rPr>
              <a:t> karşılığında </a:t>
            </a:r>
            <a:r>
              <a:rPr sz="1800" spc="-5" dirty="0">
                <a:latin typeface="Times New Roman"/>
                <a:cs typeface="Times New Roman"/>
              </a:rPr>
              <a:t>ek</a:t>
            </a:r>
            <a:r>
              <a:rPr sz="1800" spc="20" dirty="0">
                <a:latin typeface="Times New Roman"/>
                <a:cs typeface="Times New Roman"/>
              </a:rPr>
              <a:t> </a:t>
            </a:r>
            <a:r>
              <a:rPr sz="1800" spc="-5" dirty="0">
                <a:latin typeface="Times New Roman"/>
                <a:cs typeface="Times New Roman"/>
              </a:rPr>
              <a:t>ders</a:t>
            </a:r>
            <a:r>
              <a:rPr sz="1800" spc="5" dirty="0">
                <a:latin typeface="Times New Roman"/>
                <a:cs typeface="Times New Roman"/>
              </a:rPr>
              <a:t> </a:t>
            </a:r>
            <a:r>
              <a:rPr sz="1800" spc="-5" dirty="0">
                <a:latin typeface="Times New Roman"/>
                <a:cs typeface="Times New Roman"/>
              </a:rPr>
              <a:t>ücreti</a:t>
            </a:r>
            <a:r>
              <a:rPr sz="1800" spc="-10" dirty="0">
                <a:latin typeface="Times New Roman"/>
                <a:cs typeface="Times New Roman"/>
              </a:rPr>
              <a:t> ödenmez.</a:t>
            </a:r>
            <a:endParaRPr sz="1800" dirty="0">
              <a:latin typeface="Times New Roman"/>
              <a:cs typeface="Times New Roman"/>
            </a:endParaRPr>
          </a:p>
          <a:p>
            <a:pPr>
              <a:lnSpc>
                <a:spcPct val="100000"/>
              </a:lnSpc>
              <a:spcBef>
                <a:spcPts val="40"/>
              </a:spcBef>
            </a:pPr>
            <a:endParaRPr sz="2600" dirty="0">
              <a:latin typeface="Times New Roman"/>
              <a:cs typeface="Times New Roman"/>
            </a:endParaRPr>
          </a:p>
          <a:p>
            <a:pPr marL="12700" marR="13970" indent="365760" algn="just">
              <a:lnSpc>
                <a:spcPct val="100000"/>
              </a:lnSpc>
            </a:pPr>
            <a:r>
              <a:rPr sz="1800" spc="-5" dirty="0">
                <a:latin typeface="Times New Roman"/>
                <a:cs typeface="Times New Roman"/>
              </a:rPr>
              <a:t>Haftalık </a:t>
            </a:r>
            <a:r>
              <a:rPr sz="1800" dirty="0">
                <a:latin typeface="Times New Roman"/>
                <a:cs typeface="Times New Roman"/>
              </a:rPr>
              <a:t>ders </a:t>
            </a:r>
            <a:r>
              <a:rPr sz="1800" spc="-5" dirty="0">
                <a:latin typeface="Times New Roman"/>
                <a:cs typeface="Times New Roman"/>
              </a:rPr>
              <a:t>yükünün üstünde </a:t>
            </a:r>
            <a:r>
              <a:rPr sz="1800" spc="-10" dirty="0">
                <a:latin typeface="Times New Roman"/>
                <a:cs typeface="Times New Roman"/>
              </a:rPr>
              <a:t>başka </a:t>
            </a:r>
            <a:r>
              <a:rPr sz="1800" dirty="0">
                <a:latin typeface="Times New Roman"/>
                <a:cs typeface="Times New Roman"/>
              </a:rPr>
              <a:t>bir </a:t>
            </a:r>
            <a:r>
              <a:rPr sz="1800" spc="-5" dirty="0">
                <a:latin typeface="Times New Roman"/>
                <a:cs typeface="Times New Roman"/>
              </a:rPr>
              <a:t>yükseköğretim kurumunda görevlendirilen </a:t>
            </a:r>
            <a:r>
              <a:rPr sz="1800" spc="-434" dirty="0">
                <a:latin typeface="Times New Roman"/>
                <a:cs typeface="Times New Roman"/>
              </a:rPr>
              <a:t> </a:t>
            </a:r>
            <a:r>
              <a:rPr sz="1800" spc="-5" dirty="0">
                <a:latin typeface="Times New Roman"/>
                <a:cs typeface="Times New Roman"/>
              </a:rPr>
              <a:t>öğretim</a:t>
            </a:r>
            <a:r>
              <a:rPr sz="1800" spc="-25" dirty="0">
                <a:latin typeface="Times New Roman"/>
                <a:cs typeface="Times New Roman"/>
              </a:rPr>
              <a:t> </a:t>
            </a:r>
            <a:r>
              <a:rPr sz="1800" dirty="0">
                <a:latin typeface="Times New Roman"/>
                <a:cs typeface="Times New Roman"/>
              </a:rPr>
              <a:t>elemanlarına</a:t>
            </a:r>
            <a:r>
              <a:rPr sz="1800" spc="5" dirty="0">
                <a:latin typeface="Times New Roman"/>
                <a:cs typeface="Times New Roman"/>
              </a:rPr>
              <a:t> </a:t>
            </a:r>
            <a:r>
              <a:rPr sz="1800" spc="-5" dirty="0">
                <a:latin typeface="Times New Roman"/>
                <a:cs typeface="Times New Roman"/>
              </a:rPr>
              <a:t>görev</a:t>
            </a:r>
            <a:r>
              <a:rPr sz="1800" spc="-10" dirty="0">
                <a:latin typeface="Times New Roman"/>
                <a:cs typeface="Times New Roman"/>
              </a:rPr>
              <a:t> </a:t>
            </a:r>
            <a:r>
              <a:rPr sz="1800" spc="-5" dirty="0">
                <a:latin typeface="Times New Roman"/>
                <a:cs typeface="Times New Roman"/>
              </a:rPr>
              <a:t>aldıkları</a:t>
            </a:r>
            <a:r>
              <a:rPr sz="1800" spc="-10" dirty="0">
                <a:latin typeface="Times New Roman"/>
                <a:cs typeface="Times New Roman"/>
              </a:rPr>
              <a:t> </a:t>
            </a:r>
            <a:r>
              <a:rPr sz="1800" dirty="0">
                <a:latin typeface="Times New Roman"/>
                <a:cs typeface="Times New Roman"/>
              </a:rPr>
              <a:t>kurum</a:t>
            </a:r>
            <a:r>
              <a:rPr sz="1800" spc="-20" dirty="0">
                <a:latin typeface="Times New Roman"/>
                <a:cs typeface="Times New Roman"/>
              </a:rPr>
              <a:t> </a:t>
            </a:r>
            <a:r>
              <a:rPr sz="1800" dirty="0">
                <a:latin typeface="Times New Roman"/>
                <a:cs typeface="Times New Roman"/>
              </a:rPr>
              <a:t>bütçesinden </a:t>
            </a:r>
            <a:r>
              <a:rPr sz="1800" spc="-5" dirty="0">
                <a:latin typeface="Times New Roman"/>
                <a:cs typeface="Times New Roman"/>
              </a:rPr>
              <a:t>ek ders</a:t>
            </a:r>
            <a:r>
              <a:rPr sz="1800" spc="-25" dirty="0">
                <a:latin typeface="Times New Roman"/>
                <a:cs typeface="Times New Roman"/>
              </a:rPr>
              <a:t> </a:t>
            </a:r>
            <a:r>
              <a:rPr sz="1800" spc="-5" dirty="0">
                <a:latin typeface="Times New Roman"/>
                <a:cs typeface="Times New Roman"/>
              </a:rPr>
              <a:t>ücreti</a:t>
            </a:r>
            <a:r>
              <a:rPr sz="1800" spc="20" dirty="0">
                <a:latin typeface="Times New Roman"/>
                <a:cs typeface="Times New Roman"/>
              </a:rPr>
              <a:t> </a:t>
            </a:r>
            <a:r>
              <a:rPr sz="1800" dirty="0">
                <a:latin typeface="Times New Roman"/>
                <a:cs typeface="Times New Roman"/>
              </a:rPr>
              <a:t>ödenir.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69847" y="704214"/>
            <a:ext cx="6092190" cy="329565"/>
          </a:xfrm>
          <a:prstGeom prst="rect">
            <a:avLst/>
          </a:prstGeom>
        </p:spPr>
        <p:txBody>
          <a:bodyPr vert="horz" wrap="square" lIns="0" tIns="11430" rIns="0" bIns="0" rtlCol="0">
            <a:spAutoFit/>
          </a:bodyPr>
          <a:lstStyle/>
          <a:p>
            <a:pPr marL="12700">
              <a:lnSpc>
                <a:spcPct val="100000"/>
              </a:lnSpc>
              <a:spcBef>
                <a:spcPts val="90"/>
              </a:spcBef>
            </a:pPr>
            <a:r>
              <a:rPr sz="2000" dirty="0"/>
              <a:t>2547</a:t>
            </a:r>
            <a:r>
              <a:rPr sz="2000" spc="-45" dirty="0"/>
              <a:t> </a:t>
            </a:r>
            <a:r>
              <a:rPr sz="2000" dirty="0"/>
              <a:t>MADDE</a:t>
            </a:r>
            <a:r>
              <a:rPr sz="2000" spc="-5" dirty="0"/>
              <a:t> </a:t>
            </a:r>
            <a:r>
              <a:rPr sz="2000" dirty="0"/>
              <a:t>40/d</a:t>
            </a:r>
            <a:r>
              <a:rPr sz="2000" spc="-10" dirty="0"/>
              <a:t> GEREĞİNCE</a:t>
            </a:r>
            <a:r>
              <a:rPr sz="2000" spc="10" dirty="0"/>
              <a:t> </a:t>
            </a:r>
            <a:r>
              <a:rPr sz="2000" spc="-5" dirty="0"/>
              <a:t>GÖREVLENDİRME</a:t>
            </a:r>
            <a:endParaRPr sz="2000"/>
          </a:p>
        </p:txBody>
      </p:sp>
      <p:sp>
        <p:nvSpPr>
          <p:cNvPr id="3" name="object 3"/>
          <p:cNvSpPr txBox="1"/>
          <p:nvPr/>
        </p:nvSpPr>
        <p:spPr>
          <a:xfrm>
            <a:off x="536244" y="1268095"/>
            <a:ext cx="8074659" cy="1933799"/>
          </a:xfrm>
          <a:prstGeom prst="rect">
            <a:avLst/>
          </a:prstGeom>
        </p:spPr>
        <p:txBody>
          <a:bodyPr vert="horz" wrap="square" lIns="0" tIns="13970" rIns="0" bIns="0" rtlCol="0">
            <a:spAutoFit/>
          </a:bodyPr>
          <a:lstStyle/>
          <a:p>
            <a:pPr marL="12700" marR="5080" indent="365760" algn="just">
              <a:lnSpc>
                <a:spcPct val="99400"/>
              </a:lnSpc>
              <a:spcBef>
                <a:spcPts val="110"/>
              </a:spcBef>
            </a:pPr>
            <a:r>
              <a:rPr sz="1800" dirty="0">
                <a:latin typeface="Times New Roman"/>
                <a:cs typeface="Times New Roman"/>
              </a:rPr>
              <a:t>2547 </a:t>
            </a:r>
            <a:r>
              <a:rPr sz="1800" spc="-10" dirty="0">
                <a:latin typeface="Times New Roman"/>
                <a:cs typeface="Times New Roman"/>
              </a:rPr>
              <a:t>sayılı </a:t>
            </a:r>
            <a:r>
              <a:rPr sz="1800" spc="-5" dirty="0">
                <a:latin typeface="Times New Roman"/>
                <a:cs typeface="Times New Roman"/>
              </a:rPr>
              <a:t>Kanunun 40. Maddesinin </a:t>
            </a:r>
            <a:r>
              <a:rPr sz="1800" dirty="0">
                <a:latin typeface="Times New Roman"/>
                <a:cs typeface="Times New Roman"/>
              </a:rPr>
              <a:t>a </a:t>
            </a:r>
            <a:r>
              <a:rPr sz="1800" spc="-10" dirty="0">
                <a:latin typeface="Times New Roman"/>
                <a:cs typeface="Times New Roman"/>
              </a:rPr>
              <a:t>fıkrası </a:t>
            </a:r>
            <a:r>
              <a:rPr sz="1800" spc="-5" dirty="0">
                <a:latin typeface="Times New Roman"/>
                <a:cs typeface="Times New Roman"/>
              </a:rPr>
              <a:t>uyarınca, kendi üniversitelerinin </a:t>
            </a:r>
            <a:r>
              <a:rPr sz="1800" spc="-10" dirty="0">
                <a:latin typeface="Times New Roman"/>
                <a:cs typeface="Times New Roman"/>
              </a:rPr>
              <a:t>aynı </a:t>
            </a:r>
            <a:r>
              <a:rPr sz="1800" spc="-5" dirty="0">
                <a:latin typeface="Times New Roman"/>
                <a:cs typeface="Times New Roman"/>
              </a:rPr>
              <a:t> şehirdeki diğer birimlerinden veya aynı şehirdeki diğer </a:t>
            </a:r>
            <a:r>
              <a:rPr sz="1800" dirty="0">
                <a:latin typeface="Times New Roman"/>
                <a:cs typeface="Times New Roman"/>
              </a:rPr>
              <a:t>yükseköğretim kurumlarından </a:t>
            </a:r>
            <a:r>
              <a:rPr sz="1800" spc="5" dirty="0">
                <a:latin typeface="Times New Roman"/>
                <a:cs typeface="Times New Roman"/>
              </a:rPr>
              <a:t> </a:t>
            </a:r>
            <a:r>
              <a:rPr sz="1800" b="1" spc="-5" dirty="0">
                <a:latin typeface="Times New Roman"/>
                <a:cs typeface="Times New Roman"/>
              </a:rPr>
              <a:t>görevlendirilebilecek</a:t>
            </a:r>
            <a:r>
              <a:rPr sz="1800" b="1" dirty="0">
                <a:latin typeface="Times New Roman"/>
                <a:cs typeface="Times New Roman"/>
              </a:rPr>
              <a:t> </a:t>
            </a:r>
            <a:r>
              <a:rPr sz="1800" b="1" spc="-5" dirty="0">
                <a:latin typeface="Times New Roman"/>
                <a:cs typeface="Times New Roman"/>
              </a:rPr>
              <a:t>öğretim</a:t>
            </a:r>
            <a:r>
              <a:rPr sz="1800" b="1" dirty="0">
                <a:latin typeface="Times New Roman"/>
                <a:cs typeface="Times New Roman"/>
              </a:rPr>
              <a:t> </a:t>
            </a:r>
            <a:r>
              <a:rPr sz="1800" b="1" spc="-5" dirty="0">
                <a:latin typeface="Times New Roman"/>
                <a:cs typeface="Times New Roman"/>
              </a:rPr>
              <a:t>elemanı</a:t>
            </a:r>
            <a:r>
              <a:rPr sz="1800" b="1" dirty="0">
                <a:latin typeface="Times New Roman"/>
                <a:cs typeface="Times New Roman"/>
              </a:rPr>
              <a:t> </a:t>
            </a:r>
            <a:r>
              <a:rPr sz="1800" b="1" spc="-5" dirty="0">
                <a:latin typeface="Times New Roman"/>
                <a:cs typeface="Times New Roman"/>
              </a:rPr>
              <a:t>bulunmaması</a:t>
            </a:r>
            <a:r>
              <a:rPr sz="1800" b="1" dirty="0">
                <a:latin typeface="Times New Roman"/>
                <a:cs typeface="Times New Roman"/>
              </a:rPr>
              <a:t> halinde,</a:t>
            </a:r>
            <a:r>
              <a:rPr sz="1800" b="1" spc="5" dirty="0">
                <a:latin typeface="Times New Roman"/>
                <a:cs typeface="Times New Roman"/>
              </a:rPr>
              <a:t> </a:t>
            </a:r>
            <a:r>
              <a:rPr sz="1800" b="1" spc="-5" dirty="0">
                <a:latin typeface="Times New Roman"/>
                <a:cs typeface="Times New Roman"/>
              </a:rPr>
              <a:t>başka</a:t>
            </a:r>
            <a:r>
              <a:rPr sz="1800" b="1" dirty="0">
                <a:latin typeface="Times New Roman"/>
                <a:cs typeface="Times New Roman"/>
              </a:rPr>
              <a:t> </a:t>
            </a:r>
            <a:r>
              <a:rPr sz="1800" b="1" spc="-5" dirty="0">
                <a:latin typeface="Times New Roman"/>
                <a:cs typeface="Times New Roman"/>
              </a:rPr>
              <a:t>şehirlerdeki </a:t>
            </a:r>
            <a:r>
              <a:rPr sz="1800" b="1" dirty="0">
                <a:latin typeface="Times New Roman"/>
                <a:cs typeface="Times New Roman"/>
              </a:rPr>
              <a:t> </a:t>
            </a:r>
            <a:r>
              <a:rPr sz="1800" b="1" spc="-5" dirty="0">
                <a:latin typeface="Times New Roman"/>
                <a:cs typeface="Times New Roman"/>
              </a:rPr>
              <a:t>yükseköğretim </a:t>
            </a:r>
            <a:r>
              <a:rPr sz="1800" b="1" dirty="0">
                <a:latin typeface="Times New Roman"/>
                <a:cs typeface="Times New Roman"/>
              </a:rPr>
              <a:t>kurumlarından </a:t>
            </a:r>
            <a:r>
              <a:rPr sz="1800" b="1" spc="-10" dirty="0">
                <a:latin typeface="Times New Roman"/>
                <a:cs typeface="Times New Roman"/>
              </a:rPr>
              <a:t>ders </a:t>
            </a:r>
            <a:r>
              <a:rPr sz="1800" b="1" spc="-5" dirty="0">
                <a:latin typeface="Times New Roman"/>
                <a:cs typeface="Times New Roman"/>
              </a:rPr>
              <a:t>vermek </a:t>
            </a:r>
            <a:r>
              <a:rPr sz="1800" b="1" dirty="0">
                <a:latin typeface="Times New Roman"/>
                <a:cs typeface="Times New Roman"/>
              </a:rPr>
              <a:t>üzere görevlendirilen </a:t>
            </a:r>
            <a:r>
              <a:rPr sz="1800" b="1" spc="-5" dirty="0">
                <a:latin typeface="Times New Roman"/>
                <a:cs typeface="Times New Roman"/>
              </a:rPr>
              <a:t>öğretim </a:t>
            </a:r>
            <a:r>
              <a:rPr sz="1800" b="1" dirty="0">
                <a:latin typeface="Times New Roman"/>
                <a:cs typeface="Times New Roman"/>
              </a:rPr>
              <a:t>elemanlarına </a:t>
            </a:r>
            <a:r>
              <a:rPr sz="1800" b="1" spc="5" dirty="0">
                <a:latin typeface="Times New Roman"/>
                <a:cs typeface="Times New Roman"/>
              </a:rPr>
              <a:t> </a:t>
            </a:r>
            <a:r>
              <a:rPr sz="1800" dirty="0">
                <a:latin typeface="Times New Roman"/>
                <a:cs typeface="Times New Roman"/>
              </a:rPr>
              <a:t>6245 </a:t>
            </a:r>
            <a:r>
              <a:rPr sz="1800" spc="-10" dirty="0">
                <a:latin typeface="Times New Roman"/>
                <a:cs typeface="Times New Roman"/>
              </a:rPr>
              <a:t>sayılı </a:t>
            </a:r>
            <a:r>
              <a:rPr sz="1800" spc="-5" dirty="0">
                <a:latin typeface="Times New Roman"/>
                <a:cs typeface="Times New Roman"/>
              </a:rPr>
              <a:t>Harcırah </a:t>
            </a:r>
            <a:r>
              <a:rPr sz="1800" dirty="0">
                <a:latin typeface="Times New Roman"/>
                <a:cs typeface="Times New Roman"/>
              </a:rPr>
              <a:t>Kanununa </a:t>
            </a:r>
            <a:r>
              <a:rPr sz="1800" spc="-5" dirty="0">
                <a:latin typeface="Times New Roman"/>
                <a:cs typeface="Times New Roman"/>
              </a:rPr>
              <a:t>göre </a:t>
            </a:r>
            <a:r>
              <a:rPr sz="1800" spc="-10" dirty="0">
                <a:latin typeface="Times New Roman"/>
                <a:cs typeface="Times New Roman"/>
              </a:rPr>
              <a:t>geçici </a:t>
            </a:r>
            <a:r>
              <a:rPr sz="1800" spc="-5" dirty="0">
                <a:latin typeface="Times New Roman"/>
                <a:cs typeface="Times New Roman"/>
              </a:rPr>
              <a:t>görev yolluğu </a:t>
            </a:r>
            <a:r>
              <a:rPr sz="1800" spc="-10" dirty="0">
                <a:latin typeface="Times New Roman"/>
                <a:cs typeface="Times New Roman"/>
              </a:rPr>
              <a:t>ve </a:t>
            </a:r>
            <a:r>
              <a:rPr sz="1800" spc="-5" dirty="0">
                <a:latin typeface="Times New Roman"/>
                <a:cs typeface="Times New Roman"/>
              </a:rPr>
              <a:t>anılan </a:t>
            </a:r>
            <a:r>
              <a:rPr sz="1800" spc="-10" dirty="0">
                <a:latin typeface="Times New Roman"/>
                <a:cs typeface="Times New Roman"/>
              </a:rPr>
              <a:t>fıkradaki </a:t>
            </a:r>
            <a:r>
              <a:rPr sz="1800" spc="-5" dirty="0">
                <a:latin typeface="Times New Roman"/>
                <a:cs typeface="Times New Roman"/>
              </a:rPr>
              <a:t>esaslara </a:t>
            </a:r>
            <a:r>
              <a:rPr sz="1800" dirty="0">
                <a:latin typeface="Times New Roman"/>
                <a:cs typeface="Times New Roman"/>
              </a:rPr>
              <a:t> </a:t>
            </a:r>
            <a:r>
              <a:rPr sz="1800" spc="-5" dirty="0">
                <a:latin typeface="Times New Roman"/>
                <a:cs typeface="Times New Roman"/>
              </a:rPr>
              <a:t>göre</a:t>
            </a:r>
            <a:r>
              <a:rPr sz="1800" spc="114" dirty="0">
                <a:latin typeface="Times New Roman"/>
                <a:cs typeface="Times New Roman"/>
              </a:rPr>
              <a:t> </a:t>
            </a:r>
            <a:r>
              <a:rPr sz="1800" spc="-5" dirty="0">
                <a:latin typeface="Times New Roman"/>
                <a:cs typeface="Times New Roman"/>
              </a:rPr>
              <a:t>iki</a:t>
            </a:r>
            <a:r>
              <a:rPr sz="1800" spc="10" dirty="0">
                <a:latin typeface="Times New Roman"/>
                <a:cs typeface="Times New Roman"/>
              </a:rPr>
              <a:t> </a:t>
            </a:r>
            <a:r>
              <a:rPr sz="1800" spc="-10" dirty="0">
                <a:latin typeface="Times New Roman"/>
                <a:cs typeface="Times New Roman"/>
              </a:rPr>
              <a:t>katı </a:t>
            </a:r>
            <a:r>
              <a:rPr sz="1800" spc="-5" dirty="0">
                <a:latin typeface="Times New Roman"/>
                <a:cs typeface="Times New Roman"/>
              </a:rPr>
              <a:t>ek</a:t>
            </a:r>
            <a:r>
              <a:rPr sz="1800" spc="-10" dirty="0">
                <a:latin typeface="Times New Roman"/>
                <a:cs typeface="Times New Roman"/>
              </a:rPr>
              <a:t> </a:t>
            </a:r>
            <a:r>
              <a:rPr sz="1800" spc="-5" dirty="0">
                <a:latin typeface="Times New Roman"/>
                <a:cs typeface="Times New Roman"/>
              </a:rPr>
              <a:t>ders</a:t>
            </a:r>
            <a:r>
              <a:rPr sz="1800" dirty="0">
                <a:latin typeface="Times New Roman"/>
                <a:cs typeface="Times New Roman"/>
              </a:rPr>
              <a:t> </a:t>
            </a:r>
            <a:r>
              <a:rPr sz="1800" spc="-5" dirty="0">
                <a:latin typeface="Times New Roman"/>
                <a:cs typeface="Times New Roman"/>
              </a:rPr>
              <a:t>ücreti </a:t>
            </a:r>
            <a:r>
              <a:rPr sz="1800" spc="-5" dirty="0" err="1">
                <a:latin typeface="Times New Roman"/>
                <a:cs typeface="Times New Roman"/>
              </a:rPr>
              <a:t>ödenir</a:t>
            </a:r>
            <a:r>
              <a:rPr sz="1800" spc="-5" dirty="0" smtClean="0">
                <a:latin typeface="Times New Roman"/>
                <a:cs typeface="Times New Roman"/>
              </a:rPr>
              <a:t>.</a:t>
            </a:r>
            <a:r>
              <a:rPr lang="tr-TR" sz="1800" spc="-5" dirty="0" smtClean="0">
                <a:solidFill>
                  <a:srgbClr val="043092"/>
                </a:solidFill>
                <a:latin typeface="Times New Roman"/>
                <a:cs typeface="Times New Roman"/>
              </a:rPr>
              <a:t> </a:t>
            </a:r>
            <a:r>
              <a:rPr lang="tr-TR" sz="1800" spc="-5" dirty="0" smtClean="0">
                <a:solidFill>
                  <a:srgbClr val="FF0000"/>
                </a:solidFill>
                <a:latin typeface="Times New Roman"/>
                <a:cs typeface="Times New Roman"/>
              </a:rPr>
              <a:t>( BU MADDE KAPSAMINDA 2023 GÖREVLİ ZEY***  K*****)</a:t>
            </a:r>
            <a:endParaRPr sz="1800" dirty="0">
              <a:solidFill>
                <a:srgbClr val="FF0000"/>
              </a:solidFill>
              <a:latin typeface="Times New Roman"/>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60656" y="332656"/>
            <a:ext cx="6611497" cy="430887"/>
          </a:xfrm>
        </p:spPr>
        <p:txBody>
          <a:bodyPr/>
          <a:lstStyle/>
          <a:p>
            <a:pPr algn="ctr"/>
            <a:r>
              <a:rPr lang="tr-TR" dirty="0"/>
              <a:t>DERS YÜK FORMU HESAPLAMA</a:t>
            </a: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18640" t="9798" r="22259" b="7701"/>
          <a:stretch/>
        </p:blipFill>
        <p:spPr bwMode="auto">
          <a:xfrm>
            <a:off x="209920" y="1124744"/>
            <a:ext cx="8712968" cy="5472608"/>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2051720" y="256490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1907704" y="2610623"/>
            <a:ext cx="360040" cy="890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79120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3649" y="322529"/>
            <a:ext cx="6408712" cy="861774"/>
          </a:xfrm>
        </p:spPr>
        <p:txBody>
          <a:bodyPr/>
          <a:lstStyle/>
          <a:p>
            <a:r>
              <a:rPr lang="tr-TR" dirty="0" smtClean="0"/>
              <a:t>DERS YÜK FORMU HESAPLAMA</a:t>
            </a:r>
            <a:endParaRPr lang="tr-TR" dirty="0"/>
          </a:p>
        </p:txBody>
      </p:sp>
      <p:sp>
        <p:nvSpPr>
          <p:cNvPr id="3" name="Metin Yer Tutucusu 2"/>
          <p:cNvSpPr>
            <a:spLocks noGrp="1"/>
          </p:cNvSpPr>
          <p:nvPr>
            <p:ph type="body" idx="1"/>
          </p:nvPr>
        </p:nvSpPr>
        <p:spPr/>
        <p:txBody>
          <a:bodyPr/>
          <a:lstStyle/>
          <a:p>
            <a:endParaRPr lang="tr-TR" dirty="0"/>
          </a:p>
        </p:txBody>
      </p:sp>
      <p:pic>
        <p:nvPicPr>
          <p:cNvPr id="5" name="Resim 4"/>
          <p:cNvPicPr/>
          <p:nvPr/>
        </p:nvPicPr>
        <p:blipFill rotWithShape="1">
          <a:blip r:embed="rId2"/>
          <a:srcRect l="19731" t="9798" r="18981" b="8093"/>
          <a:stretch/>
        </p:blipFill>
        <p:spPr bwMode="auto">
          <a:xfrm>
            <a:off x="107504" y="980728"/>
            <a:ext cx="9001000" cy="5877272"/>
          </a:xfrm>
          <a:prstGeom prst="rect">
            <a:avLst/>
          </a:prstGeom>
          <a:ln>
            <a:noFill/>
          </a:ln>
          <a:extLst>
            <a:ext uri="{53640926-AAD7-44D8-BBD7-CCE9431645EC}">
              <a14:shadowObscured xmlns:a14="http://schemas.microsoft.com/office/drawing/2010/main"/>
            </a:ext>
          </a:extLst>
        </p:spPr>
      </p:pic>
      <p:sp>
        <p:nvSpPr>
          <p:cNvPr id="4" name="Dikdörtgen 3"/>
          <p:cNvSpPr/>
          <p:nvPr/>
        </p:nvSpPr>
        <p:spPr>
          <a:xfrm>
            <a:off x="1691680" y="2636912"/>
            <a:ext cx="360040"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43789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611560" y="980728"/>
            <a:ext cx="7403586" cy="4463017"/>
          </a:xfrm>
        </p:spPr>
        <p:txBody>
          <a:bodyPr/>
          <a:lstStyle/>
          <a:p>
            <a:pPr marL="12700" marR="75565" algn="just">
              <a:lnSpc>
                <a:spcPct val="100000"/>
              </a:lnSpc>
              <a:spcBef>
                <a:spcPts val="409"/>
              </a:spcBef>
            </a:pPr>
            <a:r>
              <a:rPr lang="tr-TR" spc="-5" dirty="0">
                <a:latin typeface="Times New Roman"/>
                <a:cs typeface="Times New Roman"/>
              </a:rPr>
              <a:t>Ancak yükseköğretim</a:t>
            </a:r>
            <a:r>
              <a:rPr lang="tr-TR" dirty="0">
                <a:latin typeface="Times New Roman"/>
                <a:cs typeface="Times New Roman"/>
              </a:rPr>
              <a:t> </a:t>
            </a:r>
            <a:r>
              <a:rPr lang="tr-TR" spc="-5" dirty="0">
                <a:latin typeface="Times New Roman"/>
                <a:cs typeface="Times New Roman"/>
              </a:rPr>
              <a:t>kurumlarının</a:t>
            </a:r>
            <a:r>
              <a:rPr lang="tr-TR" dirty="0">
                <a:latin typeface="Times New Roman"/>
                <a:cs typeface="Times New Roman"/>
              </a:rPr>
              <a:t> </a:t>
            </a:r>
            <a:r>
              <a:rPr lang="tr-TR" spc="-10" dirty="0">
                <a:latin typeface="Times New Roman"/>
                <a:cs typeface="Times New Roman"/>
              </a:rPr>
              <a:t>uygulamalı</a:t>
            </a:r>
            <a:r>
              <a:rPr lang="tr-TR" spc="-5" dirty="0">
                <a:latin typeface="Times New Roman"/>
                <a:cs typeface="Times New Roman"/>
              </a:rPr>
              <a:t> </a:t>
            </a:r>
            <a:r>
              <a:rPr lang="tr-TR" dirty="0">
                <a:latin typeface="Times New Roman"/>
                <a:cs typeface="Times New Roman"/>
              </a:rPr>
              <a:t>birimlerinde</a:t>
            </a:r>
            <a:r>
              <a:rPr lang="tr-TR" spc="5" dirty="0">
                <a:latin typeface="Times New Roman"/>
                <a:cs typeface="Times New Roman"/>
              </a:rPr>
              <a:t> </a:t>
            </a:r>
            <a:r>
              <a:rPr lang="tr-TR" dirty="0">
                <a:latin typeface="Times New Roman"/>
                <a:cs typeface="Times New Roman"/>
              </a:rPr>
              <a:t>görev</a:t>
            </a:r>
            <a:r>
              <a:rPr lang="tr-TR" spc="5" dirty="0">
                <a:latin typeface="Times New Roman"/>
                <a:cs typeface="Times New Roman"/>
              </a:rPr>
              <a:t> </a:t>
            </a:r>
            <a:r>
              <a:rPr lang="tr-TR" spc="-10" dirty="0">
                <a:latin typeface="Times New Roman"/>
                <a:cs typeface="Times New Roman"/>
              </a:rPr>
              <a:t>yapacak</a:t>
            </a:r>
            <a:r>
              <a:rPr lang="tr-TR" spc="-5" dirty="0">
                <a:latin typeface="Times New Roman"/>
                <a:cs typeface="Times New Roman"/>
              </a:rPr>
              <a:t> </a:t>
            </a:r>
            <a:r>
              <a:rPr lang="tr-TR" dirty="0">
                <a:latin typeface="Times New Roman"/>
                <a:cs typeface="Times New Roman"/>
              </a:rPr>
              <a:t>olan </a:t>
            </a:r>
            <a:r>
              <a:rPr lang="tr-TR" spc="5" dirty="0">
                <a:latin typeface="Times New Roman"/>
                <a:cs typeface="Times New Roman"/>
              </a:rPr>
              <a:t> </a:t>
            </a:r>
            <a:r>
              <a:rPr lang="tr-TR" spc="-5" dirty="0">
                <a:latin typeface="Times New Roman"/>
                <a:cs typeface="Times New Roman"/>
              </a:rPr>
              <a:t>öğretim</a:t>
            </a:r>
            <a:r>
              <a:rPr lang="tr-TR" spc="-25" dirty="0">
                <a:latin typeface="Times New Roman"/>
                <a:cs typeface="Times New Roman"/>
              </a:rPr>
              <a:t> </a:t>
            </a:r>
            <a:r>
              <a:rPr lang="tr-TR" spc="-5" dirty="0">
                <a:latin typeface="Times New Roman"/>
                <a:cs typeface="Times New Roman"/>
              </a:rPr>
              <a:t>görevlileri</a:t>
            </a:r>
            <a:r>
              <a:rPr lang="tr-TR" spc="20" dirty="0">
                <a:latin typeface="Times New Roman"/>
                <a:cs typeface="Times New Roman"/>
              </a:rPr>
              <a:t> </a:t>
            </a:r>
            <a:r>
              <a:rPr lang="tr-TR" dirty="0">
                <a:latin typeface="Times New Roman"/>
                <a:cs typeface="Times New Roman"/>
              </a:rPr>
              <a:t>için</a:t>
            </a:r>
            <a:r>
              <a:rPr lang="tr-TR" spc="15" dirty="0">
                <a:latin typeface="Times New Roman"/>
                <a:cs typeface="Times New Roman"/>
              </a:rPr>
              <a:t> </a:t>
            </a:r>
            <a:r>
              <a:rPr lang="tr-TR" spc="-5" dirty="0">
                <a:latin typeface="Times New Roman"/>
                <a:cs typeface="Times New Roman"/>
              </a:rPr>
              <a:t>ders</a:t>
            </a:r>
            <a:r>
              <a:rPr lang="tr-TR" spc="10" dirty="0">
                <a:latin typeface="Times New Roman"/>
                <a:cs typeface="Times New Roman"/>
              </a:rPr>
              <a:t> </a:t>
            </a:r>
            <a:r>
              <a:rPr lang="tr-TR" spc="-15" dirty="0">
                <a:latin typeface="Times New Roman"/>
                <a:cs typeface="Times New Roman"/>
              </a:rPr>
              <a:t>yükü</a:t>
            </a:r>
            <a:r>
              <a:rPr lang="tr-TR" spc="-5" dirty="0">
                <a:latin typeface="Times New Roman"/>
                <a:cs typeface="Times New Roman"/>
              </a:rPr>
              <a:t> aranmaz</a:t>
            </a:r>
            <a:r>
              <a:rPr lang="tr-TR" spc="10" dirty="0">
                <a:latin typeface="Times New Roman"/>
                <a:cs typeface="Times New Roman"/>
              </a:rPr>
              <a:t> </a:t>
            </a:r>
            <a:r>
              <a:rPr lang="tr-TR" spc="5" dirty="0">
                <a:latin typeface="Times New Roman"/>
                <a:cs typeface="Times New Roman"/>
              </a:rPr>
              <a:t>ve</a:t>
            </a:r>
            <a:r>
              <a:rPr lang="tr-TR" spc="-5" dirty="0">
                <a:latin typeface="Times New Roman"/>
                <a:cs typeface="Times New Roman"/>
              </a:rPr>
              <a:t> </a:t>
            </a:r>
            <a:r>
              <a:rPr lang="tr-TR" dirty="0">
                <a:latin typeface="Times New Roman"/>
                <a:cs typeface="Times New Roman"/>
              </a:rPr>
              <a:t>bunlara</a:t>
            </a:r>
            <a:r>
              <a:rPr lang="tr-TR" spc="-5" dirty="0">
                <a:latin typeface="Times New Roman"/>
                <a:cs typeface="Times New Roman"/>
              </a:rPr>
              <a:t> ders</a:t>
            </a:r>
            <a:r>
              <a:rPr lang="tr-TR" spc="-10" dirty="0">
                <a:latin typeface="Times New Roman"/>
                <a:cs typeface="Times New Roman"/>
              </a:rPr>
              <a:t> </a:t>
            </a:r>
            <a:r>
              <a:rPr lang="tr-TR" spc="-5" dirty="0">
                <a:latin typeface="Times New Roman"/>
                <a:cs typeface="Times New Roman"/>
              </a:rPr>
              <a:t>ücreti </a:t>
            </a:r>
            <a:r>
              <a:rPr lang="tr-TR" spc="-10" dirty="0">
                <a:latin typeface="Times New Roman"/>
                <a:cs typeface="Times New Roman"/>
              </a:rPr>
              <a:t>ödenmez.</a:t>
            </a:r>
            <a:endParaRPr lang="tr-TR" dirty="0">
              <a:latin typeface="Times New Roman"/>
              <a:cs typeface="Times New Roman"/>
            </a:endParaRPr>
          </a:p>
          <a:p>
            <a:pPr marL="12700" marR="5080" algn="just">
              <a:lnSpc>
                <a:spcPct val="99400"/>
              </a:lnSpc>
              <a:spcBef>
                <a:spcPts val="470"/>
              </a:spcBef>
            </a:pPr>
            <a:r>
              <a:rPr lang="tr-TR" spc="-5" dirty="0">
                <a:latin typeface="Times New Roman"/>
                <a:cs typeface="Times New Roman"/>
              </a:rPr>
              <a:t>Doktora</a:t>
            </a:r>
            <a:r>
              <a:rPr lang="tr-TR" dirty="0">
                <a:latin typeface="Times New Roman"/>
                <a:cs typeface="Times New Roman"/>
              </a:rPr>
              <a:t> </a:t>
            </a:r>
            <a:r>
              <a:rPr lang="tr-TR" spc="-5" dirty="0">
                <a:latin typeface="Times New Roman"/>
                <a:cs typeface="Times New Roman"/>
              </a:rPr>
              <a:t>çalışmalarını</a:t>
            </a:r>
            <a:r>
              <a:rPr lang="tr-TR" dirty="0">
                <a:latin typeface="Times New Roman"/>
                <a:cs typeface="Times New Roman"/>
              </a:rPr>
              <a:t> </a:t>
            </a:r>
            <a:r>
              <a:rPr lang="tr-TR" spc="-5" dirty="0">
                <a:latin typeface="Times New Roman"/>
                <a:cs typeface="Times New Roman"/>
              </a:rPr>
              <a:t>başarı</a:t>
            </a:r>
            <a:r>
              <a:rPr lang="tr-TR" dirty="0">
                <a:latin typeface="Times New Roman"/>
                <a:cs typeface="Times New Roman"/>
              </a:rPr>
              <a:t> ile </a:t>
            </a:r>
            <a:r>
              <a:rPr lang="tr-TR" spc="-10" dirty="0">
                <a:latin typeface="Times New Roman"/>
                <a:cs typeface="Times New Roman"/>
              </a:rPr>
              <a:t>tamamlamış,</a:t>
            </a:r>
            <a:r>
              <a:rPr lang="tr-TR" spc="-5" dirty="0">
                <a:latin typeface="Times New Roman"/>
                <a:cs typeface="Times New Roman"/>
              </a:rPr>
              <a:t> </a:t>
            </a:r>
            <a:r>
              <a:rPr lang="tr-TR" dirty="0">
                <a:latin typeface="Times New Roman"/>
                <a:cs typeface="Times New Roman"/>
              </a:rPr>
              <a:t>tıpta, diş </a:t>
            </a:r>
            <a:r>
              <a:rPr lang="tr-TR" spc="-5" dirty="0">
                <a:latin typeface="Times New Roman"/>
                <a:cs typeface="Times New Roman"/>
              </a:rPr>
              <a:t>hekimliğinde,</a:t>
            </a:r>
            <a:r>
              <a:rPr lang="tr-TR" dirty="0">
                <a:latin typeface="Times New Roman"/>
                <a:cs typeface="Times New Roman"/>
              </a:rPr>
              <a:t> </a:t>
            </a:r>
            <a:r>
              <a:rPr lang="tr-TR" spc="-5" dirty="0">
                <a:latin typeface="Times New Roman"/>
                <a:cs typeface="Times New Roman"/>
              </a:rPr>
              <a:t>eczacılıkta</a:t>
            </a:r>
            <a:r>
              <a:rPr lang="tr-TR" dirty="0">
                <a:latin typeface="Times New Roman"/>
                <a:cs typeface="Times New Roman"/>
              </a:rPr>
              <a:t> </a:t>
            </a:r>
            <a:r>
              <a:rPr lang="tr-TR" spc="5" dirty="0">
                <a:latin typeface="Times New Roman"/>
                <a:cs typeface="Times New Roman"/>
              </a:rPr>
              <a:t>ve </a:t>
            </a:r>
            <a:r>
              <a:rPr lang="tr-TR" spc="10" dirty="0">
                <a:latin typeface="Times New Roman"/>
                <a:cs typeface="Times New Roman"/>
              </a:rPr>
              <a:t> </a:t>
            </a:r>
            <a:r>
              <a:rPr lang="tr-TR" spc="-5" dirty="0">
                <a:latin typeface="Times New Roman"/>
                <a:cs typeface="Times New Roman"/>
              </a:rPr>
              <a:t>veteriner </a:t>
            </a:r>
            <a:r>
              <a:rPr lang="tr-TR" spc="-10" dirty="0">
                <a:latin typeface="Times New Roman"/>
                <a:cs typeface="Times New Roman"/>
              </a:rPr>
              <a:t>hekimlikte </a:t>
            </a:r>
            <a:r>
              <a:rPr lang="tr-TR" spc="-5" dirty="0">
                <a:latin typeface="Times New Roman"/>
                <a:cs typeface="Times New Roman"/>
              </a:rPr>
              <a:t>uzmanlık unvanını </a:t>
            </a:r>
            <a:r>
              <a:rPr lang="tr-TR" spc="-20" dirty="0">
                <a:latin typeface="Times New Roman"/>
                <a:cs typeface="Times New Roman"/>
              </a:rPr>
              <a:t>veya </a:t>
            </a:r>
            <a:r>
              <a:rPr lang="tr-TR" spc="-5" dirty="0">
                <a:latin typeface="Times New Roman"/>
                <a:cs typeface="Times New Roman"/>
              </a:rPr>
              <a:t>Üniversitelerarası </a:t>
            </a:r>
            <a:r>
              <a:rPr lang="tr-TR" dirty="0">
                <a:latin typeface="Times New Roman"/>
                <a:cs typeface="Times New Roman"/>
              </a:rPr>
              <a:t>Kurulun önerisi üzerine </a:t>
            </a:r>
            <a:r>
              <a:rPr lang="tr-TR" spc="5" dirty="0">
                <a:latin typeface="Times New Roman"/>
                <a:cs typeface="Times New Roman"/>
              </a:rPr>
              <a:t> </a:t>
            </a:r>
            <a:r>
              <a:rPr lang="tr-TR" spc="-5" dirty="0">
                <a:latin typeface="Times New Roman"/>
                <a:cs typeface="Times New Roman"/>
              </a:rPr>
              <a:t>Yükseköğretim </a:t>
            </a:r>
            <a:r>
              <a:rPr lang="tr-TR" dirty="0">
                <a:latin typeface="Times New Roman"/>
                <a:cs typeface="Times New Roman"/>
              </a:rPr>
              <a:t>Kurulunca tespit </a:t>
            </a:r>
            <a:r>
              <a:rPr lang="tr-TR" spc="-5" dirty="0">
                <a:latin typeface="Times New Roman"/>
                <a:cs typeface="Times New Roman"/>
              </a:rPr>
              <a:t>edilen </a:t>
            </a:r>
            <a:r>
              <a:rPr lang="tr-TR" dirty="0">
                <a:latin typeface="Times New Roman"/>
                <a:cs typeface="Times New Roman"/>
              </a:rPr>
              <a:t>belli </a:t>
            </a:r>
            <a:r>
              <a:rPr lang="tr-TR" spc="-5" dirty="0">
                <a:latin typeface="Times New Roman"/>
                <a:cs typeface="Times New Roman"/>
              </a:rPr>
              <a:t>sanat dallarının birinde yeterlik </a:t>
            </a:r>
            <a:r>
              <a:rPr lang="tr-TR" dirty="0">
                <a:latin typeface="Times New Roman"/>
                <a:cs typeface="Times New Roman"/>
              </a:rPr>
              <a:t>kazanmış </a:t>
            </a:r>
            <a:r>
              <a:rPr lang="tr-TR" spc="5" dirty="0">
                <a:latin typeface="Times New Roman"/>
                <a:cs typeface="Times New Roman"/>
              </a:rPr>
              <a:t> </a:t>
            </a:r>
            <a:r>
              <a:rPr lang="tr-TR" dirty="0">
                <a:latin typeface="Times New Roman"/>
                <a:cs typeface="Times New Roman"/>
              </a:rPr>
              <a:t>olan</a:t>
            </a:r>
            <a:r>
              <a:rPr lang="tr-TR" spc="420" dirty="0">
                <a:latin typeface="Times New Roman"/>
                <a:cs typeface="Times New Roman"/>
              </a:rPr>
              <a:t> </a:t>
            </a:r>
            <a:r>
              <a:rPr lang="tr-TR" dirty="0">
                <a:latin typeface="Times New Roman"/>
                <a:cs typeface="Times New Roman"/>
              </a:rPr>
              <a:t>22/02/2018</a:t>
            </a:r>
            <a:r>
              <a:rPr lang="tr-TR" spc="430" dirty="0">
                <a:latin typeface="Times New Roman"/>
                <a:cs typeface="Times New Roman"/>
              </a:rPr>
              <a:t> </a:t>
            </a:r>
            <a:r>
              <a:rPr lang="tr-TR" dirty="0">
                <a:latin typeface="Times New Roman"/>
                <a:cs typeface="Times New Roman"/>
              </a:rPr>
              <a:t>tarihli</a:t>
            </a:r>
            <a:r>
              <a:rPr lang="tr-TR" spc="420" dirty="0">
                <a:latin typeface="Times New Roman"/>
                <a:cs typeface="Times New Roman"/>
              </a:rPr>
              <a:t> </a:t>
            </a:r>
            <a:r>
              <a:rPr lang="tr-TR" spc="-10" dirty="0">
                <a:latin typeface="Times New Roman"/>
                <a:cs typeface="Times New Roman"/>
              </a:rPr>
              <a:t>ve</a:t>
            </a:r>
            <a:r>
              <a:rPr lang="tr-TR" spc="430" dirty="0">
                <a:latin typeface="Times New Roman"/>
                <a:cs typeface="Times New Roman"/>
              </a:rPr>
              <a:t> </a:t>
            </a:r>
            <a:r>
              <a:rPr lang="tr-TR" dirty="0">
                <a:latin typeface="Times New Roman"/>
                <a:cs typeface="Times New Roman"/>
              </a:rPr>
              <a:t>7100</a:t>
            </a:r>
            <a:r>
              <a:rPr lang="tr-TR" spc="425" dirty="0">
                <a:latin typeface="Times New Roman"/>
                <a:cs typeface="Times New Roman"/>
              </a:rPr>
              <a:t> </a:t>
            </a:r>
            <a:r>
              <a:rPr lang="tr-TR" spc="-5" dirty="0">
                <a:latin typeface="Times New Roman"/>
                <a:cs typeface="Times New Roman"/>
              </a:rPr>
              <a:t>sayılı</a:t>
            </a:r>
            <a:r>
              <a:rPr lang="tr-TR" spc="5" dirty="0">
                <a:latin typeface="Times New Roman"/>
                <a:cs typeface="Times New Roman"/>
              </a:rPr>
              <a:t> </a:t>
            </a:r>
            <a:r>
              <a:rPr lang="tr-TR" spc="-5" dirty="0">
                <a:latin typeface="Times New Roman"/>
                <a:cs typeface="Times New Roman"/>
              </a:rPr>
              <a:t>Yükseköğretim</a:t>
            </a:r>
            <a:r>
              <a:rPr lang="tr-TR" spc="415" dirty="0">
                <a:latin typeface="Times New Roman"/>
                <a:cs typeface="Times New Roman"/>
              </a:rPr>
              <a:t> </a:t>
            </a:r>
            <a:r>
              <a:rPr lang="tr-TR" dirty="0">
                <a:latin typeface="Times New Roman"/>
                <a:cs typeface="Times New Roman"/>
              </a:rPr>
              <a:t>Kanunu</a:t>
            </a:r>
            <a:r>
              <a:rPr lang="tr-TR" spc="430" dirty="0">
                <a:latin typeface="Times New Roman"/>
                <a:cs typeface="Times New Roman"/>
              </a:rPr>
              <a:t> </a:t>
            </a:r>
            <a:r>
              <a:rPr lang="tr-TR" dirty="0">
                <a:latin typeface="Times New Roman"/>
                <a:cs typeface="Times New Roman"/>
              </a:rPr>
              <a:t>ile</a:t>
            </a:r>
            <a:r>
              <a:rPr lang="tr-TR" spc="430" dirty="0">
                <a:latin typeface="Times New Roman"/>
                <a:cs typeface="Times New Roman"/>
              </a:rPr>
              <a:t> </a:t>
            </a:r>
            <a:r>
              <a:rPr lang="tr-TR" spc="-5" dirty="0">
                <a:latin typeface="Times New Roman"/>
                <a:cs typeface="Times New Roman"/>
              </a:rPr>
              <a:t>Bazı</a:t>
            </a:r>
            <a:r>
              <a:rPr lang="tr-TR" spc="440" dirty="0">
                <a:latin typeface="Times New Roman"/>
                <a:cs typeface="Times New Roman"/>
              </a:rPr>
              <a:t> </a:t>
            </a:r>
            <a:r>
              <a:rPr lang="tr-TR" dirty="0">
                <a:latin typeface="Times New Roman"/>
                <a:cs typeface="Times New Roman"/>
              </a:rPr>
              <a:t>Kanun</a:t>
            </a:r>
            <a:r>
              <a:rPr lang="tr-TR" spc="5" dirty="0">
                <a:latin typeface="Times New Roman"/>
                <a:cs typeface="Times New Roman"/>
              </a:rPr>
              <a:t> </a:t>
            </a:r>
            <a:r>
              <a:rPr lang="tr-TR" spc="-15" dirty="0">
                <a:latin typeface="Times New Roman"/>
                <a:cs typeface="Times New Roman"/>
              </a:rPr>
              <a:t>ve </a:t>
            </a:r>
            <a:r>
              <a:rPr lang="tr-TR" spc="-440" dirty="0">
                <a:latin typeface="Times New Roman"/>
                <a:cs typeface="Times New Roman"/>
              </a:rPr>
              <a:t> </a:t>
            </a:r>
            <a:r>
              <a:rPr lang="tr-TR" dirty="0">
                <a:latin typeface="Times New Roman"/>
                <a:cs typeface="Times New Roman"/>
              </a:rPr>
              <a:t>Kanun </a:t>
            </a:r>
            <a:r>
              <a:rPr lang="tr-TR" spc="-5" dirty="0">
                <a:latin typeface="Times New Roman"/>
                <a:cs typeface="Times New Roman"/>
              </a:rPr>
              <a:t>Hükmünde Kararnamelerde Değişiklik Yapılması Hakkında Kanunun 34’üncü </a:t>
            </a:r>
            <a:r>
              <a:rPr lang="tr-TR" dirty="0">
                <a:latin typeface="Times New Roman"/>
                <a:cs typeface="Times New Roman"/>
              </a:rPr>
              <a:t> </a:t>
            </a:r>
            <a:r>
              <a:rPr lang="tr-TR" spc="-5" dirty="0">
                <a:latin typeface="Times New Roman"/>
                <a:cs typeface="Times New Roman"/>
              </a:rPr>
              <a:t>maddesinin ikinci </a:t>
            </a:r>
            <a:r>
              <a:rPr lang="tr-TR" spc="-10" dirty="0">
                <a:latin typeface="Times New Roman"/>
                <a:cs typeface="Times New Roman"/>
              </a:rPr>
              <a:t>fıkrası </a:t>
            </a:r>
            <a:r>
              <a:rPr lang="tr-TR" spc="-5" dirty="0">
                <a:latin typeface="Times New Roman"/>
                <a:cs typeface="Times New Roman"/>
              </a:rPr>
              <a:t>kapsamındakiler </a:t>
            </a:r>
            <a:r>
              <a:rPr lang="tr-TR" spc="5" dirty="0">
                <a:latin typeface="Times New Roman"/>
                <a:cs typeface="Times New Roman"/>
              </a:rPr>
              <a:t>de </a:t>
            </a:r>
            <a:r>
              <a:rPr lang="tr-TR" spc="-5" dirty="0">
                <a:latin typeface="Times New Roman"/>
                <a:cs typeface="Times New Roman"/>
              </a:rPr>
              <a:t>dahil </a:t>
            </a:r>
            <a:r>
              <a:rPr lang="tr-TR" spc="-10" dirty="0">
                <a:latin typeface="Times New Roman"/>
                <a:cs typeface="Times New Roman"/>
              </a:rPr>
              <a:t>olmak </a:t>
            </a:r>
            <a:r>
              <a:rPr lang="tr-TR" spc="-5" dirty="0">
                <a:latin typeface="Times New Roman"/>
                <a:cs typeface="Times New Roman"/>
              </a:rPr>
              <a:t>üzere uygulamalı </a:t>
            </a:r>
            <a:r>
              <a:rPr lang="tr-TR" dirty="0">
                <a:latin typeface="Times New Roman"/>
                <a:cs typeface="Times New Roman"/>
              </a:rPr>
              <a:t>birimlerde </a:t>
            </a:r>
            <a:r>
              <a:rPr lang="tr-TR" spc="5" dirty="0">
                <a:latin typeface="Times New Roman"/>
                <a:cs typeface="Times New Roman"/>
              </a:rPr>
              <a:t> </a:t>
            </a:r>
            <a:r>
              <a:rPr lang="tr-TR" spc="-5" dirty="0">
                <a:latin typeface="Times New Roman"/>
                <a:cs typeface="Times New Roman"/>
              </a:rPr>
              <a:t>görev </a:t>
            </a:r>
            <a:r>
              <a:rPr lang="tr-TR" spc="-10" dirty="0">
                <a:latin typeface="Times New Roman"/>
                <a:cs typeface="Times New Roman"/>
              </a:rPr>
              <a:t>yapan </a:t>
            </a:r>
            <a:r>
              <a:rPr lang="tr-TR" dirty="0">
                <a:latin typeface="Times New Roman"/>
                <a:cs typeface="Times New Roman"/>
              </a:rPr>
              <a:t>öğretim görevlilerine talepleri üzerine </a:t>
            </a:r>
            <a:r>
              <a:rPr lang="tr-TR" spc="-10" dirty="0">
                <a:latin typeface="Times New Roman"/>
                <a:cs typeface="Times New Roman"/>
              </a:rPr>
              <a:t>ve </a:t>
            </a:r>
            <a:r>
              <a:rPr lang="tr-TR" spc="-5" dirty="0">
                <a:latin typeface="Times New Roman"/>
                <a:cs typeface="Times New Roman"/>
              </a:rPr>
              <a:t>üniversite yönetim </a:t>
            </a:r>
            <a:r>
              <a:rPr lang="tr-TR" dirty="0">
                <a:latin typeface="Times New Roman"/>
                <a:cs typeface="Times New Roman"/>
              </a:rPr>
              <a:t>kurulunun </a:t>
            </a:r>
            <a:r>
              <a:rPr lang="tr-TR" spc="5" dirty="0">
                <a:latin typeface="Times New Roman"/>
                <a:cs typeface="Times New Roman"/>
              </a:rPr>
              <a:t> </a:t>
            </a:r>
            <a:r>
              <a:rPr lang="tr-TR" spc="-10" dirty="0">
                <a:latin typeface="Times New Roman"/>
                <a:cs typeface="Times New Roman"/>
              </a:rPr>
              <a:t>uygun</a:t>
            </a:r>
            <a:r>
              <a:rPr lang="tr-TR" spc="-5" dirty="0">
                <a:latin typeface="Times New Roman"/>
                <a:cs typeface="Times New Roman"/>
              </a:rPr>
              <a:t> görmesi</a:t>
            </a:r>
            <a:r>
              <a:rPr lang="tr-TR" dirty="0">
                <a:latin typeface="Times New Roman"/>
                <a:cs typeface="Times New Roman"/>
              </a:rPr>
              <a:t> halinde</a:t>
            </a:r>
            <a:r>
              <a:rPr lang="tr-TR" spc="5" dirty="0">
                <a:latin typeface="Times New Roman"/>
                <a:cs typeface="Times New Roman"/>
              </a:rPr>
              <a:t> </a:t>
            </a:r>
            <a:r>
              <a:rPr lang="tr-TR" spc="-5" dirty="0">
                <a:latin typeface="Times New Roman"/>
                <a:cs typeface="Times New Roman"/>
              </a:rPr>
              <a:t>ders</a:t>
            </a:r>
            <a:r>
              <a:rPr lang="tr-TR" dirty="0">
                <a:latin typeface="Times New Roman"/>
                <a:cs typeface="Times New Roman"/>
              </a:rPr>
              <a:t> </a:t>
            </a:r>
            <a:r>
              <a:rPr lang="tr-TR" spc="-5" dirty="0">
                <a:latin typeface="Times New Roman"/>
                <a:cs typeface="Times New Roman"/>
              </a:rPr>
              <a:t>görevi</a:t>
            </a:r>
            <a:r>
              <a:rPr lang="tr-TR" dirty="0">
                <a:latin typeface="Times New Roman"/>
                <a:cs typeface="Times New Roman"/>
              </a:rPr>
              <a:t> </a:t>
            </a:r>
            <a:r>
              <a:rPr lang="tr-TR" spc="-5" dirty="0">
                <a:latin typeface="Times New Roman"/>
                <a:cs typeface="Times New Roman"/>
              </a:rPr>
              <a:t>verilebilir.</a:t>
            </a:r>
            <a:r>
              <a:rPr lang="tr-TR" dirty="0">
                <a:latin typeface="Times New Roman"/>
                <a:cs typeface="Times New Roman"/>
              </a:rPr>
              <a:t> </a:t>
            </a:r>
            <a:r>
              <a:rPr lang="tr-TR" spc="-15" dirty="0">
                <a:latin typeface="Times New Roman"/>
                <a:cs typeface="Times New Roman"/>
              </a:rPr>
              <a:t>Bu</a:t>
            </a:r>
            <a:r>
              <a:rPr lang="tr-TR" spc="-10" dirty="0">
                <a:latin typeface="Times New Roman"/>
                <a:cs typeface="Times New Roman"/>
              </a:rPr>
              <a:t> </a:t>
            </a:r>
            <a:r>
              <a:rPr lang="tr-TR" spc="-5" dirty="0">
                <a:latin typeface="Times New Roman"/>
                <a:cs typeface="Times New Roman"/>
              </a:rPr>
              <a:t>şekilde</a:t>
            </a:r>
            <a:r>
              <a:rPr lang="tr-TR" dirty="0">
                <a:latin typeface="Times New Roman"/>
                <a:cs typeface="Times New Roman"/>
              </a:rPr>
              <a:t> </a:t>
            </a:r>
            <a:r>
              <a:rPr lang="tr-TR" spc="-10" dirty="0">
                <a:latin typeface="Times New Roman"/>
                <a:cs typeface="Times New Roman"/>
              </a:rPr>
              <a:t>ders</a:t>
            </a:r>
            <a:r>
              <a:rPr lang="tr-TR" spc="430" dirty="0">
                <a:latin typeface="Times New Roman"/>
                <a:cs typeface="Times New Roman"/>
              </a:rPr>
              <a:t> </a:t>
            </a:r>
            <a:r>
              <a:rPr lang="tr-TR" spc="-5" dirty="0">
                <a:latin typeface="Times New Roman"/>
                <a:cs typeface="Times New Roman"/>
              </a:rPr>
              <a:t>görevi</a:t>
            </a:r>
            <a:r>
              <a:rPr lang="tr-TR" spc="445" dirty="0">
                <a:latin typeface="Times New Roman"/>
                <a:cs typeface="Times New Roman"/>
              </a:rPr>
              <a:t> </a:t>
            </a:r>
            <a:r>
              <a:rPr lang="tr-TR" spc="-5" dirty="0">
                <a:latin typeface="Times New Roman"/>
                <a:cs typeface="Times New Roman"/>
              </a:rPr>
              <a:t>verilen </a:t>
            </a:r>
            <a:r>
              <a:rPr lang="tr-TR" dirty="0">
                <a:latin typeface="Times New Roman"/>
                <a:cs typeface="Times New Roman"/>
              </a:rPr>
              <a:t> </a:t>
            </a:r>
            <a:r>
              <a:rPr lang="tr-TR" spc="-5" dirty="0">
                <a:latin typeface="Times New Roman"/>
                <a:cs typeface="Times New Roman"/>
              </a:rPr>
              <a:t>uygulamalı birimlerde </a:t>
            </a:r>
            <a:r>
              <a:rPr lang="tr-TR" dirty="0">
                <a:latin typeface="Times New Roman"/>
                <a:cs typeface="Times New Roman"/>
              </a:rPr>
              <a:t>görev </a:t>
            </a:r>
            <a:r>
              <a:rPr lang="tr-TR" spc="-10" dirty="0">
                <a:latin typeface="Times New Roman"/>
                <a:cs typeface="Times New Roman"/>
              </a:rPr>
              <a:t>yapan </a:t>
            </a:r>
            <a:r>
              <a:rPr lang="tr-TR" spc="-5" dirty="0">
                <a:latin typeface="Times New Roman"/>
                <a:cs typeface="Times New Roman"/>
              </a:rPr>
              <a:t>öğretim görevlilerine haftada </a:t>
            </a:r>
            <a:r>
              <a:rPr lang="tr-TR" spc="5" dirty="0">
                <a:latin typeface="Times New Roman"/>
                <a:cs typeface="Times New Roman"/>
              </a:rPr>
              <a:t>on </a:t>
            </a:r>
            <a:r>
              <a:rPr lang="tr-TR" spc="-5" dirty="0">
                <a:latin typeface="Times New Roman"/>
                <a:cs typeface="Times New Roman"/>
              </a:rPr>
              <a:t>iki </a:t>
            </a:r>
            <a:r>
              <a:rPr lang="tr-TR" spc="-10" dirty="0">
                <a:latin typeface="Times New Roman"/>
                <a:cs typeface="Times New Roman"/>
              </a:rPr>
              <a:t>saati aşan </a:t>
            </a:r>
            <a:r>
              <a:rPr lang="tr-TR" dirty="0">
                <a:latin typeface="Times New Roman"/>
                <a:cs typeface="Times New Roman"/>
              </a:rPr>
              <a:t>ders </a:t>
            </a:r>
            <a:r>
              <a:rPr lang="tr-TR" spc="5" dirty="0">
                <a:latin typeface="Times New Roman"/>
                <a:cs typeface="Times New Roman"/>
              </a:rPr>
              <a:t> </a:t>
            </a:r>
            <a:r>
              <a:rPr lang="tr-TR" spc="-5" dirty="0">
                <a:latin typeface="Times New Roman"/>
                <a:cs typeface="Times New Roman"/>
              </a:rPr>
              <a:t>görevleri</a:t>
            </a:r>
            <a:r>
              <a:rPr lang="tr-TR" spc="10" dirty="0">
                <a:latin typeface="Times New Roman"/>
                <a:cs typeface="Times New Roman"/>
              </a:rPr>
              <a:t> </a:t>
            </a:r>
            <a:r>
              <a:rPr lang="tr-TR" dirty="0">
                <a:latin typeface="Times New Roman"/>
                <a:cs typeface="Times New Roman"/>
              </a:rPr>
              <a:t>için</a:t>
            </a:r>
            <a:r>
              <a:rPr lang="tr-TR" spc="-10" dirty="0">
                <a:latin typeface="Times New Roman"/>
                <a:cs typeface="Times New Roman"/>
              </a:rPr>
              <a:t> </a:t>
            </a:r>
            <a:r>
              <a:rPr lang="tr-TR" spc="-5" dirty="0">
                <a:latin typeface="Times New Roman"/>
                <a:cs typeface="Times New Roman"/>
              </a:rPr>
              <a:t>haftada</a:t>
            </a:r>
            <a:r>
              <a:rPr lang="tr-TR" dirty="0">
                <a:latin typeface="Times New Roman"/>
                <a:cs typeface="Times New Roman"/>
              </a:rPr>
              <a:t> </a:t>
            </a:r>
            <a:r>
              <a:rPr lang="tr-TR" spc="5" dirty="0">
                <a:latin typeface="Times New Roman"/>
                <a:cs typeface="Times New Roman"/>
              </a:rPr>
              <a:t>on</a:t>
            </a:r>
            <a:r>
              <a:rPr lang="tr-TR" spc="-5" dirty="0">
                <a:latin typeface="Times New Roman"/>
                <a:cs typeface="Times New Roman"/>
              </a:rPr>
              <a:t> </a:t>
            </a:r>
            <a:r>
              <a:rPr lang="tr-TR" spc="-10" dirty="0">
                <a:latin typeface="Times New Roman"/>
                <a:cs typeface="Times New Roman"/>
              </a:rPr>
              <a:t>saate</a:t>
            </a:r>
            <a:r>
              <a:rPr lang="tr-TR" spc="5" dirty="0">
                <a:latin typeface="Times New Roman"/>
                <a:cs typeface="Times New Roman"/>
              </a:rPr>
              <a:t> </a:t>
            </a:r>
            <a:r>
              <a:rPr lang="tr-TR" spc="-5" dirty="0">
                <a:latin typeface="Times New Roman"/>
                <a:cs typeface="Times New Roman"/>
              </a:rPr>
              <a:t>kadar</a:t>
            </a:r>
            <a:r>
              <a:rPr lang="tr-TR" spc="10" dirty="0">
                <a:latin typeface="Times New Roman"/>
                <a:cs typeface="Times New Roman"/>
              </a:rPr>
              <a:t> </a:t>
            </a:r>
            <a:r>
              <a:rPr lang="tr-TR" spc="-5" dirty="0">
                <a:latin typeface="Times New Roman"/>
                <a:cs typeface="Times New Roman"/>
              </a:rPr>
              <a:t>ek ders</a:t>
            </a:r>
            <a:r>
              <a:rPr lang="tr-TR" spc="-20" dirty="0">
                <a:latin typeface="Times New Roman"/>
                <a:cs typeface="Times New Roman"/>
              </a:rPr>
              <a:t> </a:t>
            </a:r>
            <a:r>
              <a:rPr lang="tr-TR" spc="-5" dirty="0">
                <a:latin typeface="Times New Roman"/>
                <a:cs typeface="Times New Roman"/>
              </a:rPr>
              <a:t>ücreti</a:t>
            </a:r>
            <a:r>
              <a:rPr lang="tr-TR" spc="5" dirty="0">
                <a:latin typeface="Times New Roman"/>
                <a:cs typeface="Times New Roman"/>
              </a:rPr>
              <a:t> </a:t>
            </a:r>
            <a:r>
              <a:rPr lang="tr-TR" dirty="0">
                <a:latin typeface="Times New Roman"/>
                <a:cs typeface="Times New Roman"/>
              </a:rPr>
              <a:t>ile</a:t>
            </a:r>
            <a:r>
              <a:rPr lang="tr-TR" spc="-15" dirty="0">
                <a:latin typeface="Times New Roman"/>
                <a:cs typeface="Times New Roman"/>
              </a:rPr>
              <a:t> </a:t>
            </a:r>
            <a:r>
              <a:rPr lang="tr-TR" spc="-5" dirty="0">
                <a:latin typeface="Times New Roman"/>
                <a:cs typeface="Times New Roman"/>
              </a:rPr>
              <a:t>sınav</a:t>
            </a:r>
            <a:r>
              <a:rPr lang="tr-TR" spc="5" dirty="0">
                <a:latin typeface="Times New Roman"/>
                <a:cs typeface="Times New Roman"/>
              </a:rPr>
              <a:t> </a:t>
            </a:r>
            <a:r>
              <a:rPr lang="tr-TR" spc="-5" dirty="0">
                <a:latin typeface="Times New Roman"/>
                <a:cs typeface="Times New Roman"/>
              </a:rPr>
              <a:t>ücreti</a:t>
            </a:r>
            <a:r>
              <a:rPr lang="tr-TR" spc="-35" dirty="0">
                <a:latin typeface="Times New Roman"/>
                <a:cs typeface="Times New Roman"/>
              </a:rPr>
              <a:t> </a:t>
            </a:r>
            <a:r>
              <a:rPr lang="tr-TR" dirty="0">
                <a:latin typeface="Times New Roman"/>
                <a:cs typeface="Times New Roman"/>
              </a:rPr>
              <a:t>ödenir.</a:t>
            </a:r>
          </a:p>
          <a:p>
            <a:endParaRPr lang="tr-TR" dirty="0"/>
          </a:p>
        </p:txBody>
      </p:sp>
    </p:spTree>
    <p:extLst>
      <p:ext uri="{BB962C8B-B14F-4D97-AF65-F5344CB8AC3E}">
        <p14:creationId xmlns:p14="http://schemas.microsoft.com/office/powerpoint/2010/main" val="1982673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Metin Yer Tutucusu 2"/>
          <p:cNvSpPr>
            <a:spLocks noGrp="1"/>
          </p:cNvSpPr>
          <p:nvPr>
            <p:ph type="body" idx="1"/>
          </p:nvPr>
        </p:nvSpPr>
        <p:spPr/>
        <p:txBody>
          <a:bodyPr/>
          <a:lstStyle/>
          <a:p>
            <a:endParaRPr lang="tr-TR" dirty="0"/>
          </a:p>
        </p:txBody>
      </p:sp>
      <p:pic>
        <p:nvPicPr>
          <p:cNvPr id="6" name="Resim 5"/>
          <p:cNvPicPr/>
          <p:nvPr/>
        </p:nvPicPr>
        <p:blipFill rotWithShape="1">
          <a:blip r:embed="rId2"/>
          <a:srcRect l="25022" t="11366" r="29013" b="12601"/>
          <a:stretch/>
        </p:blipFill>
        <p:spPr bwMode="auto">
          <a:xfrm>
            <a:off x="323528" y="322529"/>
            <a:ext cx="8568952" cy="6202815"/>
          </a:xfrm>
          <a:prstGeom prst="rect">
            <a:avLst/>
          </a:prstGeom>
          <a:ln>
            <a:noFill/>
          </a:ln>
          <a:extLst>
            <a:ext uri="{53640926-AAD7-44D8-BBD7-CCE9431645EC}">
              <a14:shadowObscured xmlns:a14="http://schemas.microsoft.com/office/drawing/2010/main"/>
            </a:ext>
          </a:extLst>
        </p:spPr>
      </p:pic>
      <p:sp>
        <p:nvSpPr>
          <p:cNvPr id="4" name="Dikdörtgen 3"/>
          <p:cNvSpPr/>
          <p:nvPr/>
        </p:nvSpPr>
        <p:spPr>
          <a:xfrm>
            <a:off x="2051720" y="2060848"/>
            <a:ext cx="360040" cy="1211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36065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6344" t="10191" r="28131" b="13384"/>
          <a:stretch/>
        </p:blipFill>
        <p:spPr bwMode="auto">
          <a:xfrm>
            <a:off x="395536" y="260648"/>
            <a:ext cx="8640960" cy="6597352"/>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907704" y="2132856"/>
            <a:ext cx="432048"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762255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573" t="11366" r="27910" b="9465"/>
          <a:stretch/>
        </p:blipFill>
        <p:spPr bwMode="auto">
          <a:xfrm>
            <a:off x="107504" y="32832"/>
            <a:ext cx="9036496" cy="6480720"/>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774063" y="1844824"/>
            <a:ext cx="421673"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662413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545" t="12975" r="28020" b="13423"/>
          <a:stretch/>
        </p:blipFill>
        <p:spPr bwMode="auto">
          <a:xfrm>
            <a:off x="0" y="0"/>
            <a:ext cx="9036495" cy="6957391"/>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691680" y="1844824"/>
            <a:ext cx="360040" cy="1427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791903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4063" y="322529"/>
            <a:ext cx="5591809" cy="430887"/>
          </a:xfrm>
        </p:spPr>
        <p:txBody>
          <a:bodyPr/>
          <a:lstStyle/>
          <a:p>
            <a:pPr algn="ctr"/>
            <a:r>
              <a:rPr lang="tr-TR" dirty="0" smtClean="0"/>
              <a:t>İDARİ GÖREV = DEKAN</a:t>
            </a:r>
            <a:endParaRPr lang="tr-TR" dirty="0"/>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25573" t="10387" r="28792" b="11425"/>
          <a:stretch/>
        </p:blipFill>
        <p:spPr bwMode="auto">
          <a:xfrm>
            <a:off x="0" y="1124744"/>
            <a:ext cx="9144000" cy="5472608"/>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774063" y="2636912"/>
            <a:ext cx="349665"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620069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336" t="11983" r="27944" b="17562"/>
          <a:stretch/>
        </p:blipFill>
        <p:spPr bwMode="auto">
          <a:xfrm>
            <a:off x="107504" y="116632"/>
            <a:ext cx="8784976" cy="6552727"/>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774063" y="2060848"/>
            <a:ext cx="349665"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172916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573" t="12149" r="27579" b="13188"/>
          <a:stretch/>
        </p:blipFill>
        <p:spPr bwMode="auto">
          <a:xfrm>
            <a:off x="179512" y="188640"/>
            <a:ext cx="8964488" cy="6669360"/>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907704" y="2060848"/>
            <a:ext cx="28803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275048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25132" t="12150" r="27249" b="7701"/>
          <a:stretch/>
        </p:blipFill>
        <p:spPr bwMode="auto">
          <a:xfrm>
            <a:off x="0" y="44624"/>
            <a:ext cx="9144000" cy="6768752"/>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774063" y="1759585"/>
            <a:ext cx="349665" cy="1093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68588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904" t="12345" r="28792" b="13581"/>
          <a:stretch/>
        </p:blipFill>
        <p:spPr bwMode="auto">
          <a:xfrm>
            <a:off x="0" y="188640"/>
            <a:ext cx="9036495" cy="6552728"/>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691680" y="1916832"/>
            <a:ext cx="36004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524473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43888" y="322529"/>
            <a:ext cx="6784495" cy="430887"/>
          </a:xfrm>
        </p:spPr>
        <p:txBody>
          <a:bodyPr/>
          <a:lstStyle/>
          <a:p>
            <a:pPr algn="ctr"/>
            <a:r>
              <a:rPr lang="tr-TR" dirty="0" smtClean="0"/>
              <a:t>İDARİ GÖREV = DEKAN YARDIMCISI</a:t>
            </a:r>
            <a:endParaRPr lang="tr-TR" dirty="0"/>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26455" t="11562" r="29453" b="7701"/>
          <a:stretch/>
        </p:blipFill>
        <p:spPr bwMode="auto">
          <a:xfrm>
            <a:off x="179512" y="753416"/>
            <a:ext cx="8964488" cy="5915944"/>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835696" y="2276872"/>
            <a:ext cx="360040" cy="995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65919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6244" y="859663"/>
            <a:ext cx="8072120" cy="282129"/>
          </a:xfrm>
          <a:prstGeom prst="rect">
            <a:avLst/>
          </a:prstGeom>
        </p:spPr>
        <p:txBody>
          <a:bodyPr vert="horz" wrap="square" lIns="0" tIns="12700" rIns="0" bIns="0" rtlCol="0">
            <a:spAutoFit/>
          </a:bodyPr>
          <a:lstStyle/>
          <a:p>
            <a:pPr marL="12700" algn="ctr">
              <a:lnSpc>
                <a:spcPts val="2095"/>
              </a:lnSpc>
              <a:spcBef>
                <a:spcPts val="100"/>
              </a:spcBef>
            </a:pPr>
            <a:r>
              <a:rPr sz="1800" spc="-5" dirty="0">
                <a:latin typeface="Arial"/>
                <a:cs typeface="Arial"/>
              </a:rPr>
              <a:t>Araştırma</a:t>
            </a:r>
            <a:r>
              <a:rPr sz="1800" spc="35" dirty="0">
                <a:latin typeface="Arial"/>
                <a:cs typeface="Arial"/>
              </a:rPr>
              <a:t> </a:t>
            </a:r>
            <a:r>
              <a:rPr sz="1800" spc="-5" dirty="0">
                <a:latin typeface="Arial"/>
                <a:cs typeface="Arial"/>
              </a:rPr>
              <a:t>Görevlilerinin</a:t>
            </a:r>
            <a:r>
              <a:rPr sz="1800" spc="20" dirty="0">
                <a:latin typeface="Arial"/>
                <a:cs typeface="Arial"/>
              </a:rPr>
              <a:t> </a:t>
            </a:r>
            <a:r>
              <a:rPr sz="1800" spc="-10" dirty="0">
                <a:latin typeface="Arial"/>
                <a:cs typeface="Arial"/>
              </a:rPr>
              <a:t>Ders</a:t>
            </a:r>
            <a:r>
              <a:rPr sz="1800" spc="-20" dirty="0">
                <a:latin typeface="Arial"/>
                <a:cs typeface="Arial"/>
              </a:rPr>
              <a:t> </a:t>
            </a:r>
            <a:r>
              <a:rPr sz="1800">
                <a:latin typeface="Arial"/>
                <a:cs typeface="Arial"/>
              </a:rPr>
              <a:t>Yükü</a:t>
            </a:r>
            <a:r>
              <a:rPr sz="1800" smtClean="0"/>
              <a:t>:</a:t>
            </a:r>
            <a:endParaRPr sz="1800">
              <a:latin typeface="Arial"/>
              <a:cs typeface="Arial"/>
            </a:endParaRPr>
          </a:p>
        </p:txBody>
      </p:sp>
      <p:sp>
        <p:nvSpPr>
          <p:cNvPr id="3" name="object 3"/>
          <p:cNvSpPr txBox="1"/>
          <p:nvPr/>
        </p:nvSpPr>
        <p:spPr>
          <a:xfrm>
            <a:off x="530530" y="1268760"/>
            <a:ext cx="8077834" cy="5109732"/>
          </a:xfrm>
          <a:prstGeom prst="rect">
            <a:avLst/>
          </a:prstGeom>
        </p:spPr>
        <p:txBody>
          <a:bodyPr vert="horz" wrap="square" lIns="0" tIns="13335" rIns="0" bIns="0" rtlCol="0">
            <a:spAutoFit/>
          </a:bodyPr>
          <a:lstStyle/>
          <a:p>
            <a:pPr marL="12700" marR="5080" algn="just">
              <a:lnSpc>
                <a:spcPct val="99500"/>
              </a:lnSpc>
              <a:spcBef>
                <a:spcPts val="105"/>
              </a:spcBef>
            </a:pPr>
            <a:r>
              <a:rPr lang="tr-TR" sz="2000" dirty="0" smtClean="0">
                <a:latin typeface="+mj-lt"/>
                <a:cs typeface="Times New Roman"/>
              </a:rPr>
              <a:t>Yükseköğretim Kurumlarında Araştırma Görevlisi kadrosunda bulunanlara ders yükümlülüğü verilemez ve dolayısıyla bunlara ek ders ücreti verilemez. </a:t>
            </a:r>
          </a:p>
          <a:p>
            <a:pPr marL="12700" marR="5080" algn="just">
              <a:lnSpc>
                <a:spcPct val="99500"/>
              </a:lnSpc>
              <a:spcBef>
                <a:spcPts val="105"/>
              </a:spcBef>
            </a:pPr>
            <a:r>
              <a:rPr lang="tr-TR" sz="2000" dirty="0" smtClean="0">
                <a:latin typeface="+mj-lt"/>
                <a:cs typeface="Times New Roman"/>
              </a:rPr>
              <a:t>Ancak;</a:t>
            </a:r>
          </a:p>
          <a:p>
            <a:pPr marL="12700" marR="5080" algn="just">
              <a:lnSpc>
                <a:spcPct val="99500"/>
              </a:lnSpc>
              <a:spcBef>
                <a:spcPts val="105"/>
              </a:spcBef>
            </a:pPr>
            <a:r>
              <a:rPr lang="tr-TR" sz="2000" dirty="0" smtClean="0">
                <a:latin typeface="+mj-lt"/>
                <a:cs typeface="Times New Roman"/>
              </a:rPr>
              <a:t>Doktora	çalışmalarını	başarı	ile	tamamlamış,	tıpta,	diş hekimliğinde, </a:t>
            </a:r>
            <a:r>
              <a:rPr sz="2000" dirty="0" err="1" smtClean="0">
                <a:latin typeface="+mj-lt"/>
                <a:cs typeface="Times New Roman"/>
              </a:rPr>
              <a:t>eczacılıkta</a:t>
            </a:r>
            <a:r>
              <a:rPr sz="2000" dirty="0" smtClean="0">
                <a:latin typeface="+mj-lt"/>
                <a:cs typeface="Times New Roman"/>
              </a:rPr>
              <a:t> </a:t>
            </a:r>
            <a:r>
              <a:rPr sz="2000" spc="-15" dirty="0">
                <a:latin typeface="Times New Roman"/>
                <a:cs typeface="Times New Roman"/>
              </a:rPr>
              <a:t>ve </a:t>
            </a:r>
            <a:r>
              <a:rPr sz="2000" spc="-5" dirty="0">
                <a:latin typeface="Times New Roman"/>
                <a:cs typeface="Times New Roman"/>
              </a:rPr>
              <a:t>veteriner hekimlikte uzmanlık unvanını </a:t>
            </a:r>
            <a:r>
              <a:rPr sz="2000" dirty="0">
                <a:latin typeface="Times New Roman"/>
                <a:cs typeface="Times New Roman"/>
              </a:rPr>
              <a:t>veya </a:t>
            </a:r>
            <a:r>
              <a:rPr sz="2000" spc="-5" dirty="0">
                <a:latin typeface="Times New Roman"/>
                <a:cs typeface="Times New Roman"/>
              </a:rPr>
              <a:t>Üniversitelerarası </a:t>
            </a:r>
            <a:r>
              <a:rPr sz="2000" dirty="0">
                <a:latin typeface="Times New Roman"/>
                <a:cs typeface="Times New Roman"/>
              </a:rPr>
              <a:t> </a:t>
            </a:r>
            <a:r>
              <a:rPr sz="2000" spc="-5" dirty="0">
                <a:latin typeface="Times New Roman"/>
                <a:cs typeface="Times New Roman"/>
              </a:rPr>
              <a:t>Kurulun</a:t>
            </a:r>
            <a:r>
              <a:rPr sz="2000" dirty="0">
                <a:latin typeface="Times New Roman"/>
                <a:cs typeface="Times New Roman"/>
              </a:rPr>
              <a:t> </a:t>
            </a:r>
            <a:r>
              <a:rPr sz="2000" spc="-5" dirty="0">
                <a:latin typeface="Times New Roman"/>
                <a:cs typeface="Times New Roman"/>
              </a:rPr>
              <a:t>önerisi</a:t>
            </a:r>
            <a:r>
              <a:rPr sz="2000" dirty="0">
                <a:latin typeface="Times New Roman"/>
                <a:cs typeface="Times New Roman"/>
              </a:rPr>
              <a:t> </a:t>
            </a:r>
            <a:r>
              <a:rPr sz="2000" spc="-10" dirty="0">
                <a:latin typeface="Times New Roman"/>
                <a:cs typeface="Times New Roman"/>
              </a:rPr>
              <a:t>üzerine</a:t>
            </a:r>
            <a:r>
              <a:rPr sz="2000" spc="-5" dirty="0">
                <a:latin typeface="Times New Roman"/>
                <a:cs typeface="Times New Roman"/>
              </a:rPr>
              <a:t> Yükseköğretim</a:t>
            </a:r>
            <a:r>
              <a:rPr sz="2000" dirty="0">
                <a:latin typeface="Times New Roman"/>
                <a:cs typeface="Times New Roman"/>
              </a:rPr>
              <a:t> </a:t>
            </a:r>
            <a:r>
              <a:rPr sz="2000" spc="-10" dirty="0">
                <a:latin typeface="Times New Roman"/>
                <a:cs typeface="Times New Roman"/>
              </a:rPr>
              <a:t>Kurulunca</a:t>
            </a:r>
            <a:r>
              <a:rPr sz="2000" spc="-5" dirty="0">
                <a:latin typeface="Times New Roman"/>
                <a:cs typeface="Times New Roman"/>
              </a:rPr>
              <a:t> </a:t>
            </a:r>
            <a:r>
              <a:rPr sz="2000" dirty="0">
                <a:latin typeface="Times New Roman"/>
                <a:cs typeface="Times New Roman"/>
              </a:rPr>
              <a:t>tespit</a:t>
            </a:r>
            <a:r>
              <a:rPr sz="2000" spc="5" dirty="0">
                <a:latin typeface="Times New Roman"/>
                <a:cs typeface="Times New Roman"/>
              </a:rPr>
              <a:t> </a:t>
            </a:r>
            <a:r>
              <a:rPr sz="2000" spc="-5" dirty="0">
                <a:latin typeface="Times New Roman"/>
                <a:cs typeface="Times New Roman"/>
              </a:rPr>
              <a:t>edilen</a:t>
            </a:r>
            <a:r>
              <a:rPr sz="2000" dirty="0">
                <a:latin typeface="Times New Roman"/>
                <a:cs typeface="Times New Roman"/>
              </a:rPr>
              <a:t> </a:t>
            </a:r>
            <a:r>
              <a:rPr sz="2000" spc="-5" dirty="0">
                <a:latin typeface="Times New Roman"/>
                <a:cs typeface="Times New Roman"/>
              </a:rPr>
              <a:t>belli</a:t>
            </a:r>
            <a:r>
              <a:rPr sz="2000" dirty="0">
                <a:latin typeface="Times New Roman"/>
                <a:cs typeface="Times New Roman"/>
              </a:rPr>
              <a:t> </a:t>
            </a:r>
            <a:r>
              <a:rPr sz="2000" spc="-5" dirty="0">
                <a:latin typeface="Times New Roman"/>
                <a:cs typeface="Times New Roman"/>
              </a:rPr>
              <a:t>sanat </a:t>
            </a:r>
            <a:r>
              <a:rPr sz="2000" spc="-484" dirty="0">
                <a:latin typeface="Times New Roman"/>
                <a:cs typeface="Times New Roman"/>
              </a:rPr>
              <a:t> </a:t>
            </a:r>
            <a:r>
              <a:rPr sz="2000" spc="-5" dirty="0">
                <a:latin typeface="Times New Roman"/>
                <a:cs typeface="Times New Roman"/>
              </a:rPr>
              <a:t>dallarının</a:t>
            </a:r>
            <a:r>
              <a:rPr sz="2000" dirty="0">
                <a:latin typeface="Times New Roman"/>
                <a:cs typeface="Times New Roman"/>
              </a:rPr>
              <a:t> birinde</a:t>
            </a:r>
            <a:r>
              <a:rPr sz="2000" spc="5" dirty="0">
                <a:latin typeface="Times New Roman"/>
                <a:cs typeface="Times New Roman"/>
              </a:rPr>
              <a:t> </a:t>
            </a:r>
            <a:r>
              <a:rPr sz="2000" spc="-5" dirty="0">
                <a:latin typeface="Times New Roman"/>
                <a:cs typeface="Times New Roman"/>
              </a:rPr>
              <a:t>yeterlik</a:t>
            </a:r>
            <a:r>
              <a:rPr sz="2000" dirty="0">
                <a:latin typeface="Times New Roman"/>
                <a:cs typeface="Times New Roman"/>
              </a:rPr>
              <a:t> </a:t>
            </a:r>
            <a:r>
              <a:rPr sz="2000" spc="-5" dirty="0">
                <a:latin typeface="Times New Roman"/>
                <a:cs typeface="Times New Roman"/>
              </a:rPr>
              <a:t>kazanmış</a:t>
            </a:r>
            <a:r>
              <a:rPr sz="2000" dirty="0">
                <a:latin typeface="Times New Roman"/>
                <a:cs typeface="Times New Roman"/>
              </a:rPr>
              <a:t> </a:t>
            </a:r>
            <a:r>
              <a:rPr sz="2000" spc="-5" dirty="0">
                <a:latin typeface="Times New Roman"/>
                <a:cs typeface="Times New Roman"/>
              </a:rPr>
              <a:t>olan</a:t>
            </a:r>
            <a:r>
              <a:rPr sz="2000" dirty="0">
                <a:latin typeface="Times New Roman"/>
                <a:cs typeface="Times New Roman"/>
              </a:rPr>
              <a:t> </a:t>
            </a:r>
            <a:r>
              <a:rPr sz="2000" spc="-5" dirty="0">
                <a:latin typeface="Times New Roman"/>
                <a:cs typeface="Times New Roman"/>
              </a:rPr>
              <a:t>araştırma</a:t>
            </a:r>
            <a:r>
              <a:rPr sz="2000" dirty="0">
                <a:latin typeface="Times New Roman"/>
                <a:cs typeface="Times New Roman"/>
              </a:rPr>
              <a:t> </a:t>
            </a:r>
            <a:r>
              <a:rPr sz="2000" spc="-5" dirty="0">
                <a:latin typeface="Times New Roman"/>
                <a:cs typeface="Times New Roman"/>
              </a:rPr>
              <a:t>görevlilerine,</a:t>
            </a:r>
            <a:r>
              <a:rPr sz="2000" dirty="0">
                <a:latin typeface="Times New Roman"/>
                <a:cs typeface="Times New Roman"/>
              </a:rPr>
              <a:t> </a:t>
            </a:r>
            <a:r>
              <a:rPr sz="2000" b="1" spc="-5" dirty="0">
                <a:latin typeface="Times New Roman"/>
                <a:cs typeface="Times New Roman"/>
              </a:rPr>
              <a:t>talepleri </a:t>
            </a:r>
            <a:r>
              <a:rPr sz="2000" b="1" dirty="0">
                <a:latin typeface="Times New Roman"/>
                <a:cs typeface="Times New Roman"/>
              </a:rPr>
              <a:t> </a:t>
            </a:r>
            <a:r>
              <a:rPr sz="2000" b="1" spc="-10" dirty="0">
                <a:latin typeface="Times New Roman"/>
                <a:cs typeface="Times New Roman"/>
              </a:rPr>
              <a:t>üzerine </a:t>
            </a:r>
            <a:r>
              <a:rPr sz="2000" b="1" spc="-15" dirty="0">
                <a:latin typeface="Times New Roman"/>
                <a:cs typeface="Times New Roman"/>
              </a:rPr>
              <a:t>ve </a:t>
            </a:r>
            <a:r>
              <a:rPr sz="2000" b="1" spc="-5" dirty="0">
                <a:latin typeface="Times New Roman"/>
                <a:cs typeface="Times New Roman"/>
              </a:rPr>
              <a:t>Üniversite </a:t>
            </a:r>
            <a:r>
              <a:rPr sz="2000" b="1" dirty="0">
                <a:latin typeface="Times New Roman"/>
                <a:cs typeface="Times New Roman"/>
              </a:rPr>
              <a:t>Yönetim </a:t>
            </a:r>
            <a:r>
              <a:rPr sz="2000" b="1" spc="-5" dirty="0">
                <a:latin typeface="Times New Roman"/>
                <a:cs typeface="Times New Roman"/>
              </a:rPr>
              <a:t>Kurulunun </a:t>
            </a:r>
            <a:r>
              <a:rPr sz="2000" b="1" spc="-10" dirty="0">
                <a:latin typeface="Times New Roman"/>
                <a:cs typeface="Times New Roman"/>
              </a:rPr>
              <a:t>uygun </a:t>
            </a:r>
            <a:r>
              <a:rPr sz="2000" b="1" spc="-5" dirty="0">
                <a:latin typeface="Times New Roman"/>
                <a:cs typeface="Times New Roman"/>
              </a:rPr>
              <a:t>görmesi halinde </a:t>
            </a:r>
            <a:r>
              <a:rPr sz="2000" b="1" dirty="0">
                <a:latin typeface="Times New Roman"/>
                <a:cs typeface="Times New Roman"/>
              </a:rPr>
              <a:t>ders </a:t>
            </a:r>
            <a:r>
              <a:rPr sz="2000" b="1" spc="-10" dirty="0">
                <a:latin typeface="Times New Roman"/>
                <a:cs typeface="Times New Roman"/>
              </a:rPr>
              <a:t>görevi </a:t>
            </a:r>
            <a:r>
              <a:rPr sz="2000" b="1" spc="-5" dirty="0">
                <a:latin typeface="Times New Roman"/>
                <a:cs typeface="Times New Roman"/>
              </a:rPr>
              <a:t> </a:t>
            </a:r>
            <a:r>
              <a:rPr sz="2000" b="1" spc="-5" dirty="0" err="1">
                <a:latin typeface="Times New Roman"/>
                <a:cs typeface="Times New Roman"/>
              </a:rPr>
              <a:t>verilebilir</a:t>
            </a:r>
            <a:r>
              <a:rPr sz="2000" b="1" spc="-5" dirty="0" smtClean="0">
                <a:latin typeface="Times New Roman"/>
                <a:cs typeface="Times New Roman"/>
              </a:rPr>
              <a:t>.</a:t>
            </a:r>
            <a:r>
              <a:rPr lang="tr-TR" sz="2000" b="1" spc="-5" dirty="0" smtClean="0">
                <a:latin typeface="Times New Roman"/>
                <a:cs typeface="Times New Roman"/>
              </a:rPr>
              <a:t>(22/2/2018 tarihli ve 7100 sayılı Yükseköğretim Kanununda yapılan değişiklik)</a:t>
            </a:r>
            <a:endParaRPr sz="2000" b="1" dirty="0">
              <a:latin typeface="Times New Roman"/>
              <a:cs typeface="Times New Roman"/>
            </a:endParaRPr>
          </a:p>
          <a:p>
            <a:pPr>
              <a:lnSpc>
                <a:spcPct val="100000"/>
              </a:lnSpc>
              <a:spcBef>
                <a:spcPts val="5"/>
              </a:spcBef>
            </a:pPr>
            <a:endParaRPr sz="2950" dirty="0">
              <a:latin typeface="Times New Roman"/>
              <a:cs typeface="Times New Roman"/>
            </a:endParaRPr>
          </a:p>
          <a:p>
            <a:pPr marL="12700" marR="7620" algn="just">
              <a:lnSpc>
                <a:spcPct val="99500"/>
              </a:lnSpc>
            </a:pPr>
            <a:r>
              <a:rPr sz="2000" dirty="0">
                <a:latin typeface="Times New Roman"/>
                <a:cs typeface="Times New Roman"/>
              </a:rPr>
              <a:t>Bu </a:t>
            </a:r>
            <a:r>
              <a:rPr sz="2000" spc="-10" dirty="0">
                <a:latin typeface="Times New Roman"/>
                <a:cs typeface="Times New Roman"/>
              </a:rPr>
              <a:t>şekilde </a:t>
            </a:r>
            <a:r>
              <a:rPr sz="2000" dirty="0">
                <a:latin typeface="Times New Roman"/>
                <a:cs typeface="Times New Roman"/>
              </a:rPr>
              <a:t>ders </a:t>
            </a:r>
            <a:r>
              <a:rPr sz="2000" spc="-10" dirty="0">
                <a:latin typeface="Times New Roman"/>
                <a:cs typeface="Times New Roman"/>
              </a:rPr>
              <a:t>görevi </a:t>
            </a:r>
            <a:r>
              <a:rPr sz="2000" spc="-5" dirty="0">
                <a:latin typeface="Times New Roman"/>
                <a:cs typeface="Times New Roman"/>
              </a:rPr>
              <a:t>verilen araştırma görevlilerine </a:t>
            </a:r>
            <a:r>
              <a:rPr sz="2000" dirty="0">
                <a:latin typeface="Times New Roman"/>
                <a:cs typeface="Times New Roman"/>
              </a:rPr>
              <a:t>haftada on </a:t>
            </a:r>
            <a:r>
              <a:rPr sz="2000" spc="-10" dirty="0">
                <a:latin typeface="Times New Roman"/>
                <a:cs typeface="Times New Roman"/>
              </a:rPr>
              <a:t>iki </a:t>
            </a:r>
            <a:r>
              <a:rPr sz="2000" spc="-5" dirty="0">
                <a:latin typeface="Times New Roman"/>
                <a:cs typeface="Times New Roman"/>
              </a:rPr>
              <a:t>saati </a:t>
            </a:r>
            <a:r>
              <a:rPr sz="2000" dirty="0">
                <a:latin typeface="Times New Roman"/>
                <a:cs typeface="Times New Roman"/>
              </a:rPr>
              <a:t>aşan </a:t>
            </a:r>
            <a:r>
              <a:rPr sz="2000" spc="5" dirty="0">
                <a:latin typeface="Times New Roman"/>
                <a:cs typeface="Times New Roman"/>
              </a:rPr>
              <a:t> </a:t>
            </a:r>
            <a:r>
              <a:rPr sz="2000" dirty="0">
                <a:latin typeface="Times New Roman"/>
                <a:cs typeface="Times New Roman"/>
              </a:rPr>
              <a:t>ders</a:t>
            </a:r>
            <a:r>
              <a:rPr sz="2000" spc="5" dirty="0">
                <a:latin typeface="Times New Roman"/>
                <a:cs typeface="Times New Roman"/>
              </a:rPr>
              <a:t> </a:t>
            </a:r>
            <a:r>
              <a:rPr sz="2000" spc="-5" dirty="0">
                <a:latin typeface="Times New Roman"/>
                <a:cs typeface="Times New Roman"/>
              </a:rPr>
              <a:t>görevleri</a:t>
            </a:r>
            <a:r>
              <a:rPr sz="2000" dirty="0">
                <a:latin typeface="Times New Roman"/>
                <a:cs typeface="Times New Roman"/>
              </a:rPr>
              <a:t> için</a:t>
            </a:r>
            <a:r>
              <a:rPr sz="2000" spc="5" dirty="0">
                <a:latin typeface="Times New Roman"/>
                <a:cs typeface="Times New Roman"/>
              </a:rPr>
              <a:t> </a:t>
            </a:r>
            <a:r>
              <a:rPr sz="2000" b="1" spc="-5" dirty="0">
                <a:latin typeface="Times New Roman"/>
                <a:cs typeface="Times New Roman"/>
              </a:rPr>
              <a:t>haftada</a:t>
            </a:r>
            <a:r>
              <a:rPr sz="2000" b="1" dirty="0">
                <a:latin typeface="Times New Roman"/>
                <a:cs typeface="Times New Roman"/>
              </a:rPr>
              <a:t> on</a:t>
            </a:r>
            <a:r>
              <a:rPr sz="2000" b="1" spc="5" dirty="0">
                <a:latin typeface="Times New Roman"/>
                <a:cs typeface="Times New Roman"/>
              </a:rPr>
              <a:t> </a:t>
            </a:r>
            <a:r>
              <a:rPr sz="2000" b="1" spc="-5" dirty="0">
                <a:latin typeface="Times New Roman"/>
                <a:cs typeface="Times New Roman"/>
              </a:rPr>
              <a:t>saate</a:t>
            </a:r>
            <a:r>
              <a:rPr sz="2000" b="1" dirty="0">
                <a:latin typeface="Times New Roman"/>
                <a:cs typeface="Times New Roman"/>
              </a:rPr>
              <a:t> </a:t>
            </a:r>
            <a:r>
              <a:rPr sz="2000" b="1" spc="-10" dirty="0">
                <a:latin typeface="Times New Roman"/>
                <a:cs typeface="Times New Roman"/>
              </a:rPr>
              <a:t>kadar,</a:t>
            </a:r>
            <a:r>
              <a:rPr sz="2000" b="1" spc="-5" dirty="0">
                <a:latin typeface="Times New Roman"/>
                <a:cs typeface="Times New Roman"/>
              </a:rPr>
              <a:t> </a:t>
            </a:r>
            <a:r>
              <a:rPr sz="2000" dirty="0">
                <a:latin typeface="Times New Roman"/>
                <a:cs typeface="Times New Roman"/>
              </a:rPr>
              <a:t>2914</a:t>
            </a:r>
            <a:r>
              <a:rPr sz="2000" spc="5" dirty="0">
                <a:latin typeface="Times New Roman"/>
                <a:cs typeface="Times New Roman"/>
              </a:rPr>
              <a:t> </a:t>
            </a:r>
            <a:r>
              <a:rPr sz="2000" spc="-10" dirty="0">
                <a:latin typeface="Times New Roman"/>
                <a:cs typeface="Times New Roman"/>
              </a:rPr>
              <a:t>sayılı</a:t>
            </a:r>
            <a:r>
              <a:rPr sz="2000" spc="-5" dirty="0">
                <a:latin typeface="Times New Roman"/>
                <a:cs typeface="Times New Roman"/>
              </a:rPr>
              <a:t> Kanunun</a:t>
            </a:r>
            <a:r>
              <a:rPr sz="2000" dirty="0">
                <a:latin typeface="Times New Roman"/>
                <a:cs typeface="Times New Roman"/>
              </a:rPr>
              <a:t> </a:t>
            </a:r>
            <a:r>
              <a:rPr sz="2000" spc="-5" dirty="0">
                <a:latin typeface="Times New Roman"/>
                <a:cs typeface="Times New Roman"/>
              </a:rPr>
              <a:t>11’inci </a:t>
            </a:r>
            <a:r>
              <a:rPr sz="2000" spc="-484" dirty="0">
                <a:latin typeface="Times New Roman"/>
                <a:cs typeface="Times New Roman"/>
              </a:rPr>
              <a:t> </a:t>
            </a:r>
            <a:r>
              <a:rPr sz="2000" spc="-5" dirty="0">
                <a:latin typeface="Times New Roman"/>
                <a:cs typeface="Times New Roman"/>
              </a:rPr>
              <a:t>maddesinde </a:t>
            </a:r>
            <a:r>
              <a:rPr sz="2000" spc="-20" dirty="0">
                <a:latin typeface="Times New Roman"/>
                <a:cs typeface="Times New Roman"/>
              </a:rPr>
              <a:t>yer </a:t>
            </a:r>
            <a:r>
              <a:rPr sz="2000" dirty="0">
                <a:latin typeface="Times New Roman"/>
                <a:cs typeface="Times New Roman"/>
              </a:rPr>
              <a:t>alan </a:t>
            </a:r>
            <a:r>
              <a:rPr sz="2000" spc="-5" dirty="0">
                <a:latin typeface="Times New Roman"/>
                <a:cs typeface="Times New Roman"/>
              </a:rPr>
              <a:t>esaslar çerçevesinde </a:t>
            </a:r>
            <a:r>
              <a:rPr sz="2000" b="1" dirty="0">
                <a:latin typeface="Times New Roman"/>
                <a:cs typeface="Times New Roman"/>
              </a:rPr>
              <a:t>öğretim görevlileri </a:t>
            </a:r>
            <a:r>
              <a:rPr sz="2000" spc="-5" dirty="0">
                <a:latin typeface="Times New Roman"/>
                <a:cs typeface="Times New Roman"/>
              </a:rPr>
              <a:t>için belirlenmiş </a:t>
            </a:r>
            <a:r>
              <a:rPr sz="2000" dirty="0">
                <a:latin typeface="Times New Roman"/>
                <a:cs typeface="Times New Roman"/>
              </a:rPr>
              <a:t> </a:t>
            </a:r>
            <a:r>
              <a:rPr sz="2000" spc="-5" dirty="0">
                <a:latin typeface="Times New Roman"/>
                <a:cs typeface="Times New Roman"/>
              </a:rPr>
              <a:t>olan ek </a:t>
            </a:r>
            <a:r>
              <a:rPr sz="2000" dirty="0">
                <a:latin typeface="Times New Roman"/>
                <a:cs typeface="Times New Roman"/>
              </a:rPr>
              <a:t>ders </a:t>
            </a:r>
            <a:r>
              <a:rPr sz="2000" spc="-5" dirty="0">
                <a:latin typeface="Times New Roman"/>
                <a:cs typeface="Times New Roman"/>
              </a:rPr>
              <a:t>ücreti gösterge </a:t>
            </a:r>
            <a:r>
              <a:rPr sz="2000" spc="-10" dirty="0">
                <a:latin typeface="Times New Roman"/>
                <a:cs typeface="Times New Roman"/>
              </a:rPr>
              <a:t>rakamı</a:t>
            </a:r>
            <a:r>
              <a:rPr sz="2000" spc="480" dirty="0">
                <a:latin typeface="Times New Roman"/>
                <a:cs typeface="Times New Roman"/>
              </a:rPr>
              <a:t> </a:t>
            </a:r>
            <a:r>
              <a:rPr sz="2000" dirty="0">
                <a:latin typeface="Times New Roman"/>
                <a:cs typeface="Times New Roman"/>
              </a:rPr>
              <a:t>(160 </a:t>
            </a:r>
            <a:r>
              <a:rPr sz="2000" spc="-10" dirty="0">
                <a:latin typeface="Times New Roman"/>
                <a:cs typeface="Times New Roman"/>
              </a:rPr>
              <a:t>Puan) </a:t>
            </a:r>
            <a:r>
              <a:rPr sz="2000" spc="-5" dirty="0">
                <a:latin typeface="Times New Roman"/>
                <a:cs typeface="Times New Roman"/>
              </a:rPr>
              <a:t>üzerinden ek </a:t>
            </a:r>
            <a:r>
              <a:rPr sz="2000" dirty="0">
                <a:latin typeface="Times New Roman"/>
                <a:cs typeface="Times New Roman"/>
              </a:rPr>
              <a:t>ders </a:t>
            </a:r>
            <a:r>
              <a:rPr sz="2000" spc="-5" dirty="0">
                <a:latin typeface="Times New Roman"/>
                <a:cs typeface="Times New Roman"/>
              </a:rPr>
              <a:t>ücreti ile </a:t>
            </a:r>
            <a:r>
              <a:rPr sz="2000" dirty="0">
                <a:latin typeface="Times New Roman"/>
                <a:cs typeface="Times New Roman"/>
              </a:rPr>
              <a:t> </a:t>
            </a:r>
            <a:r>
              <a:rPr sz="2000" spc="-5" dirty="0">
                <a:latin typeface="Times New Roman"/>
                <a:cs typeface="Times New Roman"/>
              </a:rPr>
              <a:t>sınav</a:t>
            </a:r>
            <a:r>
              <a:rPr sz="2000" spc="-15" dirty="0">
                <a:latin typeface="Times New Roman"/>
                <a:cs typeface="Times New Roman"/>
              </a:rPr>
              <a:t> </a:t>
            </a:r>
            <a:r>
              <a:rPr sz="2000" spc="-5" dirty="0">
                <a:latin typeface="Times New Roman"/>
                <a:cs typeface="Times New Roman"/>
              </a:rPr>
              <a:t>ücreti</a:t>
            </a:r>
            <a:r>
              <a:rPr sz="2000" spc="10" dirty="0">
                <a:latin typeface="Times New Roman"/>
                <a:cs typeface="Times New Roman"/>
              </a:rPr>
              <a:t> </a:t>
            </a:r>
            <a:r>
              <a:rPr sz="2000" dirty="0">
                <a:latin typeface="Times New Roman"/>
                <a:cs typeface="Times New Roman"/>
              </a:rPr>
              <a:t>(300</a:t>
            </a:r>
            <a:r>
              <a:rPr sz="2000" spc="10" dirty="0">
                <a:latin typeface="Times New Roman"/>
                <a:cs typeface="Times New Roman"/>
              </a:rPr>
              <a:t> </a:t>
            </a:r>
            <a:r>
              <a:rPr sz="2000" spc="-10" dirty="0">
                <a:latin typeface="Times New Roman"/>
                <a:cs typeface="Times New Roman"/>
              </a:rPr>
              <a:t>Puan)</a:t>
            </a:r>
            <a:r>
              <a:rPr sz="2000" spc="25" dirty="0">
                <a:latin typeface="Times New Roman"/>
                <a:cs typeface="Times New Roman"/>
              </a:rPr>
              <a:t> </a:t>
            </a:r>
            <a:r>
              <a:rPr sz="2000" spc="-5" dirty="0">
                <a:latin typeface="Times New Roman"/>
                <a:cs typeface="Times New Roman"/>
              </a:rPr>
              <a:t>ödenir.</a:t>
            </a:r>
            <a:endParaRPr sz="2000" dirty="0">
              <a:latin typeface="Times New Roman"/>
              <a:cs typeface="Times New Roma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5573" t="10973" r="28571" b="16716"/>
          <a:stretch/>
        </p:blipFill>
        <p:spPr bwMode="auto">
          <a:xfrm>
            <a:off x="-1016" y="34220"/>
            <a:ext cx="9145016" cy="6840760"/>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1774063" y="2060848"/>
            <a:ext cx="421673" cy="12113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55152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9592" y="322529"/>
            <a:ext cx="7488831" cy="430887"/>
          </a:xfrm>
        </p:spPr>
        <p:txBody>
          <a:bodyPr/>
          <a:lstStyle/>
          <a:p>
            <a:pPr algn="ctr"/>
            <a:r>
              <a:rPr lang="tr-TR" dirty="0" smtClean="0"/>
              <a:t>ÖĞRETİM GÖREVLİSİ DERS YÜKÜ</a:t>
            </a:r>
            <a:endParaRPr lang="tr-TR"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6234" t="12934" r="28020" b="12404"/>
          <a:stretch/>
        </p:blipFill>
        <p:spPr bwMode="auto">
          <a:xfrm>
            <a:off x="251520" y="980728"/>
            <a:ext cx="8892480" cy="5760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1121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26013" t="14110" r="29123" b="14168"/>
          <a:stretch/>
        </p:blipFill>
        <p:spPr bwMode="auto">
          <a:xfrm>
            <a:off x="0" y="116632"/>
            <a:ext cx="9144000" cy="69847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402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4063" y="322529"/>
            <a:ext cx="5591810" cy="454025"/>
          </a:xfrm>
          <a:prstGeom prst="rect">
            <a:avLst/>
          </a:prstGeom>
        </p:spPr>
        <p:txBody>
          <a:bodyPr vert="horz" wrap="square" lIns="0" tIns="13970" rIns="0" bIns="0" rtlCol="0">
            <a:spAutoFit/>
          </a:bodyPr>
          <a:lstStyle/>
          <a:p>
            <a:pPr marL="12700">
              <a:lnSpc>
                <a:spcPct val="100000"/>
              </a:lnSpc>
              <a:spcBef>
                <a:spcPts val="110"/>
              </a:spcBef>
            </a:pPr>
            <a:r>
              <a:rPr spc="5" dirty="0"/>
              <a:t>EK</a:t>
            </a:r>
            <a:r>
              <a:rPr spc="-50" dirty="0"/>
              <a:t> </a:t>
            </a:r>
            <a:r>
              <a:rPr spc="-5" dirty="0"/>
              <a:t>DERS</a:t>
            </a:r>
            <a:r>
              <a:rPr spc="-20" dirty="0"/>
              <a:t> </a:t>
            </a:r>
            <a:r>
              <a:rPr spc="-5" dirty="0"/>
              <a:t>HESAPLAMA</a:t>
            </a:r>
            <a:r>
              <a:rPr spc="-35" dirty="0"/>
              <a:t> </a:t>
            </a:r>
            <a:r>
              <a:rPr dirty="0"/>
              <a:t>ÖRNEK</a:t>
            </a:r>
            <a:r>
              <a:rPr spc="-20" dirty="0"/>
              <a:t> </a:t>
            </a:r>
            <a:r>
              <a:rPr spc="5" dirty="0"/>
              <a:t>1</a:t>
            </a:r>
          </a:p>
        </p:txBody>
      </p:sp>
      <p:pic>
        <p:nvPicPr>
          <p:cNvPr id="3" name="2 Resim"/>
          <p:cNvPicPr/>
          <p:nvPr/>
        </p:nvPicPr>
        <p:blipFill>
          <a:blip r:embed="rId2" cstate="print"/>
          <a:srcRect l="2368" t="17496" r="31671" b="21719"/>
          <a:stretch>
            <a:fillRect/>
          </a:stretch>
        </p:blipFill>
        <p:spPr bwMode="auto">
          <a:xfrm>
            <a:off x="212266" y="1124744"/>
            <a:ext cx="8715403" cy="4929222"/>
          </a:xfrm>
          <a:prstGeom prst="rect">
            <a:avLst/>
          </a:prstGeom>
          <a:noFill/>
          <a:ln w="9525">
            <a:noFill/>
            <a:miter lim="800000"/>
            <a:headEnd/>
            <a:tailEnd/>
          </a:ln>
        </p:spPr>
      </p:pic>
      <p:sp>
        <p:nvSpPr>
          <p:cNvPr id="4" name="Yuvarlatılmış Dikdörtgen 3"/>
          <p:cNvSpPr/>
          <p:nvPr/>
        </p:nvSpPr>
        <p:spPr>
          <a:xfrm>
            <a:off x="2195736" y="2060848"/>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flipH="1">
            <a:off x="1187624" y="3356993"/>
            <a:ext cx="288032" cy="2232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1560" y="322529"/>
            <a:ext cx="8136903" cy="1306768"/>
          </a:xfrm>
          <a:prstGeom prst="rect">
            <a:avLst/>
          </a:prstGeom>
        </p:spPr>
        <p:txBody>
          <a:bodyPr vert="horz" wrap="square" lIns="0" tIns="13970" rIns="0" bIns="0" rtlCol="0">
            <a:spAutoFit/>
          </a:bodyPr>
          <a:lstStyle/>
          <a:p>
            <a:pPr marL="12700">
              <a:lnSpc>
                <a:spcPct val="100000"/>
              </a:lnSpc>
              <a:spcBef>
                <a:spcPts val="110"/>
              </a:spcBef>
            </a:pPr>
            <a:r>
              <a:rPr lang="tr-TR" spc="5" dirty="0" smtClean="0"/>
              <a:t>Hemşirelikte Yönetsel Sorunların Analizi dersi 3 teorik iken neden sadece 1 saatini ek ders hesabına eklemiş olabilir ? </a:t>
            </a:r>
            <a:endParaRPr spc="5" dirty="0"/>
          </a:p>
        </p:txBody>
      </p:sp>
      <p:pic>
        <p:nvPicPr>
          <p:cNvPr id="3" name="2 Resim"/>
          <p:cNvPicPr/>
          <p:nvPr/>
        </p:nvPicPr>
        <p:blipFill>
          <a:blip r:embed="rId2" cstate="print"/>
          <a:srcRect l="5866" t="18703" r="34462" b="32428"/>
          <a:stretch>
            <a:fillRect/>
          </a:stretch>
        </p:blipFill>
        <p:spPr bwMode="auto">
          <a:xfrm>
            <a:off x="0" y="1844824"/>
            <a:ext cx="8858279" cy="4929222"/>
          </a:xfrm>
          <a:prstGeom prst="rect">
            <a:avLst/>
          </a:prstGeom>
          <a:noFill/>
          <a:ln w="9525">
            <a:noFill/>
            <a:miter lim="800000"/>
            <a:headEnd/>
            <a:tailEnd/>
          </a:ln>
        </p:spPr>
      </p:pic>
      <p:sp>
        <p:nvSpPr>
          <p:cNvPr id="4" name="Yuvarlatılmış Dikdörtgen 3"/>
          <p:cNvSpPr/>
          <p:nvPr/>
        </p:nvSpPr>
        <p:spPr>
          <a:xfrm flipH="1">
            <a:off x="971600" y="3068960"/>
            <a:ext cx="432048"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267744" y="1894709"/>
            <a:ext cx="3312368" cy="598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6295" y="322834"/>
            <a:ext cx="4797425" cy="391160"/>
          </a:xfrm>
          <a:prstGeom prst="rect">
            <a:avLst/>
          </a:prstGeom>
        </p:spPr>
        <p:txBody>
          <a:bodyPr vert="horz" wrap="square" lIns="0" tIns="12700" rIns="0" bIns="0" rtlCol="0">
            <a:spAutoFit/>
          </a:bodyPr>
          <a:lstStyle/>
          <a:p>
            <a:pPr marL="12700">
              <a:lnSpc>
                <a:spcPct val="100000"/>
              </a:lnSpc>
              <a:spcBef>
                <a:spcPts val="100"/>
              </a:spcBef>
            </a:pPr>
            <a:r>
              <a:rPr sz="2400" dirty="0"/>
              <a:t>EK</a:t>
            </a:r>
            <a:r>
              <a:rPr sz="2400" spc="-60" dirty="0"/>
              <a:t> </a:t>
            </a:r>
            <a:r>
              <a:rPr sz="2400" spc="-5" dirty="0"/>
              <a:t>DERS</a:t>
            </a:r>
            <a:r>
              <a:rPr sz="2400" spc="-10" dirty="0"/>
              <a:t> </a:t>
            </a:r>
            <a:r>
              <a:rPr sz="2400" spc="-5" dirty="0"/>
              <a:t>HESAPLAMA</a:t>
            </a:r>
            <a:r>
              <a:rPr sz="2400" dirty="0"/>
              <a:t> ÖRNEK</a:t>
            </a:r>
            <a:r>
              <a:rPr sz="2400" spc="-25" dirty="0"/>
              <a:t> </a:t>
            </a:r>
            <a:r>
              <a:rPr lang="tr-TR" sz="2400" spc="-25" dirty="0" smtClean="0"/>
              <a:t>3</a:t>
            </a:r>
            <a:endParaRPr sz="2400" dirty="0"/>
          </a:p>
        </p:txBody>
      </p:sp>
      <p:pic>
        <p:nvPicPr>
          <p:cNvPr id="3" name="2 Resim"/>
          <p:cNvPicPr/>
          <p:nvPr/>
        </p:nvPicPr>
        <p:blipFill>
          <a:blip r:embed="rId2" cstate="print"/>
          <a:srcRect l="2470" t="29563" r="36304" b="15508"/>
          <a:stretch>
            <a:fillRect/>
          </a:stretch>
        </p:blipFill>
        <p:spPr bwMode="auto">
          <a:xfrm>
            <a:off x="214282" y="1000108"/>
            <a:ext cx="8929718" cy="5072098"/>
          </a:xfrm>
          <a:prstGeom prst="rect">
            <a:avLst/>
          </a:prstGeom>
          <a:noFill/>
          <a:ln w="9525">
            <a:noFill/>
            <a:miter lim="800000"/>
            <a:headEnd/>
            <a:tailEnd/>
          </a:ln>
        </p:spPr>
      </p:pic>
      <p:sp>
        <p:nvSpPr>
          <p:cNvPr id="4" name="Yuvarlatılmış Dikdörtgen 3"/>
          <p:cNvSpPr/>
          <p:nvPr/>
        </p:nvSpPr>
        <p:spPr>
          <a:xfrm flipH="1">
            <a:off x="755576" y="3286465"/>
            <a:ext cx="488312" cy="2446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1835696" y="1785049"/>
            <a:ext cx="3960440" cy="779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6295" y="322834"/>
            <a:ext cx="5706065" cy="382156"/>
          </a:xfrm>
          <a:prstGeom prst="rect">
            <a:avLst/>
          </a:prstGeom>
        </p:spPr>
        <p:txBody>
          <a:bodyPr vert="horz" wrap="square" lIns="0" tIns="12700" rIns="0" bIns="0" rtlCol="0">
            <a:spAutoFit/>
          </a:bodyPr>
          <a:lstStyle/>
          <a:p>
            <a:pPr marL="12700">
              <a:lnSpc>
                <a:spcPct val="100000"/>
              </a:lnSpc>
              <a:spcBef>
                <a:spcPts val="100"/>
              </a:spcBef>
            </a:pPr>
            <a:r>
              <a:rPr lang="tr-TR" sz="2400" dirty="0" smtClean="0"/>
              <a:t>31. Madde Hemşire Görevlendirmesi</a:t>
            </a:r>
            <a:endParaRPr sz="2400" dirty="0"/>
          </a:p>
        </p:txBody>
      </p:sp>
      <p:pic>
        <p:nvPicPr>
          <p:cNvPr id="3" name="2 Resim"/>
          <p:cNvPicPr/>
          <p:nvPr/>
        </p:nvPicPr>
        <p:blipFill>
          <a:blip r:embed="rId2" cstate="print"/>
          <a:srcRect l="8837" t="23831" r="33783" b="18250"/>
          <a:stretch>
            <a:fillRect/>
          </a:stretch>
        </p:blipFill>
        <p:spPr bwMode="auto">
          <a:xfrm>
            <a:off x="357158" y="928670"/>
            <a:ext cx="8572560" cy="5072098"/>
          </a:xfrm>
          <a:prstGeom prst="rect">
            <a:avLst/>
          </a:prstGeom>
          <a:noFill/>
          <a:ln w="9525">
            <a:noFill/>
            <a:miter lim="800000"/>
            <a:headEnd/>
            <a:tailEnd/>
          </a:ln>
        </p:spPr>
      </p:pic>
      <p:sp>
        <p:nvSpPr>
          <p:cNvPr id="4" name="Yuvarlatılmış Dikdörtgen 3"/>
          <p:cNvSpPr/>
          <p:nvPr/>
        </p:nvSpPr>
        <p:spPr>
          <a:xfrm>
            <a:off x="3087394" y="2132856"/>
            <a:ext cx="3112088" cy="214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127674" y="1694633"/>
            <a:ext cx="3020390" cy="366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899592" y="3068960"/>
            <a:ext cx="375784" cy="934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6295" y="322834"/>
            <a:ext cx="4797425" cy="391160"/>
          </a:xfrm>
          <a:prstGeom prst="rect">
            <a:avLst/>
          </a:prstGeom>
        </p:spPr>
        <p:txBody>
          <a:bodyPr vert="horz" wrap="square" lIns="0" tIns="12700" rIns="0" bIns="0" rtlCol="0">
            <a:spAutoFit/>
          </a:bodyPr>
          <a:lstStyle/>
          <a:p>
            <a:pPr marL="12700">
              <a:lnSpc>
                <a:spcPct val="100000"/>
              </a:lnSpc>
              <a:spcBef>
                <a:spcPts val="100"/>
              </a:spcBef>
            </a:pPr>
            <a:r>
              <a:rPr sz="2400" dirty="0"/>
              <a:t>EK</a:t>
            </a:r>
            <a:r>
              <a:rPr sz="2400" spc="-60" dirty="0"/>
              <a:t> </a:t>
            </a:r>
            <a:r>
              <a:rPr sz="2400" spc="-5" dirty="0"/>
              <a:t>DERS</a:t>
            </a:r>
            <a:r>
              <a:rPr sz="2400" spc="-10" dirty="0"/>
              <a:t> </a:t>
            </a:r>
            <a:r>
              <a:rPr sz="2400" spc="-5" dirty="0"/>
              <a:t>HESAPLAMA</a:t>
            </a:r>
            <a:r>
              <a:rPr sz="2400" dirty="0"/>
              <a:t> </a:t>
            </a:r>
            <a:r>
              <a:rPr sz="2400"/>
              <a:t>ÖRNEK</a:t>
            </a:r>
            <a:r>
              <a:rPr sz="2400" spc="-25"/>
              <a:t> </a:t>
            </a:r>
            <a:r>
              <a:rPr lang="tr-TR" sz="2400" spc="-25" dirty="0" smtClean="0"/>
              <a:t>5</a:t>
            </a:r>
            <a:endParaRPr sz="2400"/>
          </a:p>
        </p:txBody>
      </p:sp>
      <p:pic>
        <p:nvPicPr>
          <p:cNvPr id="3" name="2 Resim"/>
          <p:cNvPicPr/>
          <p:nvPr/>
        </p:nvPicPr>
        <p:blipFill>
          <a:blip r:embed="rId2" cstate="print"/>
          <a:srcRect l="15801" t="17798" r="44224" b="6591"/>
          <a:stretch>
            <a:fillRect/>
          </a:stretch>
        </p:blipFill>
        <p:spPr bwMode="auto">
          <a:xfrm>
            <a:off x="323528" y="908720"/>
            <a:ext cx="8572560" cy="5786477"/>
          </a:xfrm>
          <a:prstGeom prst="rect">
            <a:avLst/>
          </a:prstGeom>
          <a:noFill/>
          <a:ln w="9525">
            <a:noFill/>
            <a:miter lim="800000"/>
            <a:headEnd/>
            <a:tailEnd/>
          </a:ln>
        </p:spPr>
      </p:pic>
      <p:sp>
        <p:nvSpPr>
          <p:cNvPr id="4" name="Yuvarlatılmış Dikdörtgen 3"/>
          <p:cNvSpPr/>
          <p:nvPr/>
        </p:nvSpPr>
        <p:spPr>
          <a:xfrm flipV="1">
            <a:off x="1475656" y="1916832"/>
            <a:ext cx="44779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555776" y="1196752"/>
            <a:ext cx="316835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6295" y="322834"/>
            <a:ext cx="4797425" cy="391160"/>
          </a:xfrm>
          <a:prstGeom prst="rect">
            <a:avLst/>
          </a:prstGeom>
        </p:spPr>
        <p:txBody>
          <a:bodyPr vert="horz" wrap="square" lIns="0" tIns="12700" rIns="0" bIns="0" rtlCol="0">
            <a:spAutoFit/>
          </a:bodyPr>
          <a:lstStyle/>
          <a:p>
            <a:pPr marL="12700" algn="ctr">
              <a:lnSpc>
                <a:spcPct val="100000"/>
              </a:lnSpc>
              <a:spcBef>
                <a:spcPts val="100"/>
              </a:spcBef>
            </a:pPr>
            <a:r>
              <a:rPr lang="tr-TR" sz="2400" dirty="0" smtClean="0"/>
              <a:t>HATAYI BULALIM ?</a:t>
            </a:r>
            <a:endParaRPr sz="2400" dirty="0"/>
          </a:p>
        </p:txBody>
      </p:sp>
      <p:pic>
        <p:nvPicPr>
          <p:cNvPr id="3" name="2 Resim"/>
          <p:cNvPicPr/>
          <p:nvPr/>
        </p:nvPicPr>
        <p:blipFill>
          <a:blip r:embed="rId2" cstate="print"/>
          <a:srcRect t="19523" r="35147" b="24506"/>
          <a:stretch>
            <a:fillRect/>
          </a:stretch>
        </p:blipFill>
        <p:spPr bwMode="auto">
          <a:xfrm>
            <a:off x="285720" y="1071546"/>
            <a:ext cx="8358246" cy="5072098"/>
          </a:xfrm>
          <a:prstGeom prst="rect">
            <a:avLst/>
          </a:prstGeom>
          <a:noFill/>
          <a:ln w="9525">
            <a:noFill/>
            <a:miter lim="800000"/>
            <a:headEnd/>
            <a:tailEnd/>
          </a:ln>
        </p:spPr>
      </p:pic>
      <p:sp>
        <p:nvSpPr>
          <p:cNvPr id="4" name="Yuvarlatılmış Dikdörtgen 3"/>
          <p:cNvSpPr/>
          <p:nvPr/>
        </p:nvSpPr>
        <p:spPr>
          <a:xfrm>
            <a:off x="2771800" y="2276872"/>
            <a:ext cx="3249087" cy="718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1619672" y="3789040"/>
            <a:ext cx="591808" cy="1222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1142976" y="500042"/>
            <a:ext cx="6699250" cy="5724644"/>
          </a:xfrm>
        </p:spPr>
        <p:txBody>
          <a:bodyPr/>
          <a:lstStyle/>
          <a:p>
            <a:pPr algn="ctr"/>
            <a:r>
              <a:rPr lang="tr-TR" sz="2800" dirty="0" smtClean="0"/>
              <a:t>GELİR VERGİSİ İSTİSNASININ UYGULANMASI HAKKINDA…!</a:t>
            </a:r>
          </a:p>
          <a:p>
            <a:pPr algn="ctr"/>
            <a:r>
              <a:rPr lang="tr-TR" sz="2800" dirty="0" smtClean="0"/>
              <a:t>Brüt Asgari Ücret: 20.002,50</a:t>
            </a:r>
          </a:p>
          <a:p>
            <a:pPr algn="ctr"/>
            <a:r>
              <a:rPr lang="tr-TR" sz="2800" dirty="0" smtClean="0"/>
              <a:t>Net Asgari Ücret : 17.002,12</a:t>
            </a:r>
          </a:p>
          <a:p>
            <a:pPr algn="ctr"/>
            <a:r>
              <a:rPr lang="tr-TR" sz="3200" b="1" dirty="0" smtClean="0"/>
              <a:t>Damga v. Muafiyeti :</a:t>
            </a:r>
          </a:p>
          <a:p>
            <a:pPr algn="ctr"/>
            <a:r>
              <a:rPr lang="tr-TR" sz="2800" dirty="0" smtClean="0">
                <a:solidFill>
                  <a:srgbClr val="FF0000"/>
                </a:solidFill>
              </a:rPr>
              <a:t>20.002,50  x 0,00759 = 151,82</a:t>
            </a:r>
          </a:p>
          <a:p>
            <a:pPr algn="ctr"/>
            <a:r>
              <a:rPr lang="tr-TR" sz="3200" b="1" dirty="0" smtClean="0"/>
              <a:t>Gelir Vergisi Muafiyeti : </a:t>
            </a:r>
          </a:p>
          <a:p>
            <a:pPr algn="ctr"/>
            <a:r>
              <a:rPr lang="tr-TR" sz="2800" dirty="0" smtClean="0">
                <a:solidFill>
                  <a:srgbClr val="FF0000"/>
                </a:solidFill>
              </a:rPr>
              <a:t>17.002.12 x 15 / 100 = 2.550,12</a:t>
            </a:r>
          </a:p>
          <a:p>
            <a:pPr algn="ctr"/>
            <a:r>
              <a:rPr lang="tr-TR" sz="2800" dirty="0" smtClean="0"/>
              <a:t>Yıl Ortası Gelir Vergisi Muafiyeti : Asgari ücretlinin matrah oranı % 20 ye çıkınca genel muafiyet tutarı da yükselecektir.</a:t>
            </a:r>
          </a:p>
          <a:p>
            <a:pPr algn="ctr"/>
            <a:r>
              <a:rPr lang="tr-TR" sz="2800" dirty="0">
                <a:solidFill>
                  <a:srgbClr val="FF0000"/>
                </a:solidFill>
              </a:rPr>
              <a:t>17.002.12 x 20 </a:t>
            </a:r>
            <a:r>
              <a:rPr lang="tr-TR" sz="2800" dirty="0" smtClean="0">
                <a:solidFill>
                  <a:srgbClr val="FF0000"/>
                </a:solidFill>
              </a:rPr>
              <a:t>/ 100 = 3.400,42</a:t>
            </a:r>
          </a:p>
          <a:p>
            <a:pPr algn="ctr"/>
            <a:endParaRPr lang="tr-TR" sz="2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5536" y="836712"/>
            <a:ext cx="8259724" cy="1676100"/>
          </a:xfrm>
          <a:prstGeom prst="rect">
            <a:avLst/>
          </a:prstGeom>
        </p:spPr>
        <p:txBody>
          <a:bodyPr vert="horz" wrap="square" lIns="0" tIns="13970" rIns="0" bIns="0" rtlCol="0">
            <a:spAutoFit/>
          </a:bodyPr>
          <a:lstStyle/>
          <a:p>
            <a:pPr marL="12700" marR="5080" algn="just">
              <a:lnSpc>
                <a:spcPct val="99500"/>
              </a:lnSpc>
              <a:spcBef>
                <a:spcPts val="110"/>
              </a:spcBef>
            </a:pPr>
            <a:r>
              <a:rPr sz="1800" spc="-5" dirty="0">
                <a:latin typeface="Times New Roman"/>
                <a:cs typeface="Times New Roman"/>
              </a:rPr>
              <a:t>Öğretim</a:t>
            </a:r>
            <a:r>
              <a:rPr sz="1800" dirty="0">
                <a:latin typeface="Times New Roman"/>
                <a:cs typeface="Times New Roman"/>
              </a:rPr>
              <a:t> elemanlarının,</a:t>
            </a:r>
            <a:r>
              <a:rPr sz="1800" spc="5" dirty="0">
                <a:latin typeface="Times New Roman"/>
                <a:cs typeface="Times New Roman"/>
              </a:rPr>
              <a:t> </a:t>
            </a:r>
            <a:r>
              <a:rPr sz="1800" dirty="0">
                <a:latin typeface="Times New Roman"/>
                <a:cs typeface="Times New Roman"/>
              </a:rPr>
              <a:t>teorik</a:t>
            </a:r>
            <a:r>
              <a:rPr sz="1800" spc="5" dirty="0">
                <a:latin typeface="Times New Roman"/>
                <a:cs typeface="Times New Roman"/>
              </a:rPr>
              <a:t> </a:t>
            </a:r>
            <a:r>
              <a:rPr sz="1800" spc="-5" dirty="0">
                <a:latin typeface="Times New Roman"/>
                <a:cs typeface="Times New Roman"/>
              </a:rPr>
              <a:t>derslerle</a:t>
            </a:r>
            <a:r>
              <a:rPr sz="1800" dirty="0">
                <a:latin typeface="Times New Roman"/>
                <a:cs typeface="Times New Roman"/>
              </a:rPr>
              <a:t> teorik</a:t>
            </a:r>
            <a:r>
              <a:rPr sz="1800" spc="5" dirty="0">
                <a:latin typeface="Times New Roman"/>
                <a:cs typeface="Times New Roman"/>
              </a:rPr>
              <a:t> </a:t>
            </a:r>
            <a:r>
              <a:rPr sz="1800" spc="-5" dirty="0">
                <a:latin typeface="Times New Roman"/>
                <a:cs typeface="Times New Roman"/>
              </a:rPr>
              <a:t>dersler</a:t>
            </a:r>
            <a:r>
              <a:rPr sz="1800" dirty="0">
                <a:latin typeface="Times New Roman"/>
                <a:cs typeface="Times New Roman"/>
              </a:rPr>
              <a:t> </a:t>
            </a:r>
            <a:r>
              <a:rPr sz="1800" spc="-5" dirty="0">
                <a:latin typeface="Times New Roman"/>
                <a:cs typeface="Times New Roman"/>
              </a:rPr>
              <a:t>dışındaki</a:t>
            </a:r>
            <a:r>
              <a:rPr sz="1800" spc="440" dirty="0">
                <a:latin typeface="Times New Roman"/>
                <a:cs typeface="Times New Roman"/>
              </a:rPr>
              <a:t> </a:t>
            </a:r>
            <a:r>
              <a:rPr sz="1800" spc="-5" dirty="0">
                <a:latin typeface="Times New Roman"/>
                <a:cs typeface="Times New Roman"/>
              </a:rPr>
              <a:t>uygulama,</a:t>
            </a:r>
            <a:r>
              <a:rPr sz="1800" spc="445" dirty="0">
                <a:latin typeface="Times New Roman"/>
                <a:cs typeface="Times New Roman"/>
              </a:rPr>
              <a:t> </a:t>
            </a:r>
            <a:r>
              <a:rPr sz="1800" dirty="0">
                <a:latin typeface="Times New Roman"/>
                <a:cs typeface="Times New Roman"/>
              </a:rPr>
              <a:t>proje, </a:t>
            </a:r>
            <a:r>
              <a:rPr sz="1800" spc="5" dirty="0">
                <a:latin typeface="Times New Roman"/>
                <a:cs typeface="Times New Roman"/>
              </a:rPr>
              <a:t> </a:t>
            </a:r>
            <a:r>
              <a:rPr sz="1800" spc="-5" dirty="0">
                <a:latin typeface="Times New Roman"/>
                <a:cs typeface="Times New Roman"/>
              </a:rPr>
              <a:t>bitirme ödevi, </a:t>
            </a:r>
            <a:r>
              <a:rPr sz="1800" dirty="0">
                <a:latin typeface="Times New Roman"/>
                <a:cs typeface="Times New Roman"/>
              </a:rPr>
              <a:t>tez </a:t>
            </a:r>
            <a:r>
              <a:rPr sz="1800" spc="-5" dirty="0">
                <a:latin typeface="Times New Roman"/>
                <a:cs typeface="Times New Roman"/>
              </a:rPr>
              <a:t>danışmanlıkları, </a:t>
            </a:r>
            <a:r>
              <a:rPr sz="1800" spc="-10" dirty="0">
                <a:latin typeface="Times New Roman"/>
                <a:cs typeface="Times New Roman"/>
              </a:rPr>
              <a:t>seminer, </a:t>
            </a:r>
            <a:r>
              <a:rPr sz="1800" spc="-5" dirty="0">
                <a:latin typeface="Times New Roman"/>
                <a:cs typeface="Times New Roman"/>
              </a:rPr>
              <a:t>doktora </a:t>
            </a:r>
            <a:r>
              <a:rPr sz="1800" spc="-10" dirty="0">
                <a:latin typeface="Times New Roman"/>
                <a:cs typeface="Times New Roman"/>
              </a:rPr>
              <a:t>çalışmaları ve </a:t>
            </a:r>
            <a:r>
              <a:rPr sz="1800" spc="-5" dirty="0">
                <a:latin typeface="Times New Roman"/>
                <a:cs typeface="Times New Roman"/>
              </a:rPr>
              <a:t>ara sınavların </a:t>
            </a:r>
            <a:r>
              <a:rPr sz="1800" spc="5" dirty="0">
                <a:latin typeface="Times New Roman"/>
                <a:cs typeface="Times New Roman"/>
              </a:rPr>
              <a:t>ne </a:t>
            </a:r>
            <a:r>
              <a:rPr sz="1800" spc="10" dirty="0">
                <a:latin typeface="Times New Roman"/>
                <a:cs typeface="Times New Roman"/>
              </a:rPr>
              <a:t> </a:t>
            </a:r>
            <a:r>
              <a:rPr sz="1800" dirty="0">
                <a:latin typeface="Times New Roman"/>
                <a:cs typeface="Times New Roman"/>
              </a:rPr>
              <a:t>ölçüde</a:t>
            </a:r>
            <a:r>
              <a:rPr sz="1800" spc="5" dirty="0">
                <a:latin typeface="Times New Roman"/>
                <a:cs typeface="Times New Roman"/>
              </a:rPr>
              <a:t> </a:t>
            </a:r>
            <a:r>
              <a:rPr sz="1800" spc="-5" dirty="0">
                <a:latin typeface="Times New Roman"/>
                <a:cs typeface="Times New Roman"/>
              </a:rPr>
              <a:t>ders</a:t>
            </a:r>
            <a:r>
              <a:rPr sz="1800" dirty="0">
                <a:latin typeface="Times New Roman"/>
                <a:cs typeface="Times New Roman"/>
              </a:rPr>
              <a:t> </a:t>
            </a:r>
            <a:r>
              <a:rPr sz="1800" spc="-5" dirty="0">
                <a:latin typeface="Times New Roman"/>
                <a:cs typeface="Times New Roman"/>
              </a:rPr>
              <a:t>yükünden</a:t>
            </a:r>
            <a:r>
              <a:rPr sz="1800" dirty="0">
                <a:latin typeface="Times New Roman"/>
                <a:cs typeface="Times New Roman"/>
              </a:rPr>
              <a:t> </a:t>
            </a:r>
            <a:r>
              <a:rPr sz="1800" spc="-10" dirty="0">
                <a:latin typeface="Times New Roman"/>
                <a:cs typeface="Times New Roman"/>
              </a:rPr>
              <a:t>sayılacağı;</a:t>
            </a:r>
            <a:r>
              <a:rPr sz="1800" spc="-5" dirty="0">
                <a:latin typeface="Times New Roman"/>
                <a:cs typeface="Times New Roman"/>
              </a:rPr>
              <a:t> kendi</a:t>
            </a:r>
            <a:r>
              <a:rPr sz="1800" dirty="0">
                <a:latin typeface="Times New Roman"/>
                <a:cs typeface="Times New Roman"/>
              </a:rPr>
              <a:t> </a:t>
            </a:r>
            <a:r>
              <a:rPr sz="1800" spc="-5" dirty="0">
                <a:latin typeface="Times New Roman"/>
                <a:cs typeface="Times New Roman"/>
              </a:rPr>
              <a:t>üniversiteleri</a:t>
            </a:r>
            <a:r>
              <a:rPr sz="1800" dirty="0">
                <a:latin typeface="Times New Roman"/>
                <a:cs typeface="Times New Roman"/>
              </a:rPr>
              <a:t> </a:t>
            </a:r>
            <a:r>
              <a:rPr sz="1800" spc="-5" dirty="0">
                <a:latin typeface="Times New Roman"/>
                <a:cs typeface="Times New Roman"/>
              </a:rPr>
              <a:t>dışındaki</a:t>
            </a:r>
            <a:r>
              <a:rPr sz="1800" dirty="0">
                <a:latin typeface="Times New Roman"/>
                <a:cs typeface="Times New Roman"/>
              </a:rPr>
              <a:t> </a:t>
            </a:r>
            <a:r>
              <a:rPr sz="1800" spc="-5" dirty="0">
                <a:latin typeface="Times New Roman"/>
                <a:cs typeface="Times New Roman"/>
              </a:rPr>
              <a:t>devlet</a:t>
            </a:r>
            <a:r>
              <a:rPr sz="1800" dirty="0">
                <a:latin typeface="Times New Roman"/>
                <a:cs typeface="Times New Roman"/>
              </a:rPr>
              <a:t> </a:t>
            </a:r>
            <a:r>
              <a:rPr sz="1800" spc="-15" dirty="0">
                <a:latin typeface="Times New Roman"/>
                <a:cs typeface="Times New Roman"/>
              </a:rPr>
              <a:t>veya</a:t>
            </a:r>
            <a:r>
              <a:rPr sz="1800" spc="-10" dirty="0">
                <a:latin typeface="Times New Roman"/>
                <a:cs typeface="Times New Roman"/>
              </a:rPr>
              <a:t> </a:t>
            </a:r>
            <a:r>
              <a:rPr sz="1800" dirty="0">
                <a:latin typeface="Times New Roman"/>
                <a:cs typeface="Times New Roman"/>
              </a:rPr>
              <a:t>vakıf </a:t>
            </a:r>
            <a:r>
              <a:rPr sz="1800" spc="5" dirty="0">
                <a:latin typeface="Times New Roman"/>
                <a:cs typeface="Times New Roman"/>
              </a:rPr>
              <a:t> </a:t>
            </a:r>
            <a:r>
              <a:rPr sz="1800" dirty="0">
                <a:latin typeface="Times New Roman"/>
                <a:cs typeface="Times New Roman"/>
              </a:rPr>
              <a:t>üniversitelerine </a:t>
            </a:r>
            <a:r>
              <a:rPr sz="1800" spc="-5" dirty="0">
                <a:latin typeface="Times New Roman"/>
                <a:cs typeface="Times New Roman"/>
              </a:rPr>
              <a:t>bağlı yükseköğretim kurumlarında haftada verebilecekleri azami </a:t>
            </a:r>
            <a:r>
              <a:rPr sz="1800" spc="5" dirty="0">
                <a:latin typeface="Times New Roman"/>
                <a:cs typeface="Times New Roman"/>
              </a:rPr>
              <a:t>ders </a:t>
            </a:r>
            <a:r>
              <a:rPr sz="1800" spc="10" dirty="0">
                <a:latin typeface="Times New Roman"/>
                <a:cs typeface="Times New Roman"/>
              </a:rPr>
              <a:t> </a:t>
            </a:r>
            <a:r>
              <a:rPr sz="1800" spc="-5" dirty="0">
                <a:latin typeface="Times New Roman"/>
                <a:cs typeface="Times New Roman"/>
              </a:rPr>
              <a:t>saatleri</a:t>
            </a:r>
            <a:r>
              <a:rPr sz="1800" dirty="0">
                <a:latin typeface="Times New Roman"/>
                <a:cs typeface="Times New Roman"/>
              </a:rPr>
              <a:t> </a:t>
            </a:r>
            <a:r>
              <a:rPr sz="1800" spc="-10" dirty="0">
                <a:latin typeface="Times New Roman"/>
                <a:cs typeface="Times New Roman"/>
              </a:rPr>
              <a:t>ve</a:t>
            </a:r>
            <a:r>
              <a:rPr sz="1800" spc="-5" dirty="0">
                <a:latin typeface="Times New Roman"/>
                <a:cs typeface="Times New Roman"/>
              </a:rPr>
              <a:t> uzaktan</a:t>
            </a:r>
            <a:r>
              <a:rPr sz="1800" dirty="0">
                <a:latin typeface="Times New Roman"/>
                <a:cs typeface="Times New Roman"/>
              </a:rPr>
              <a:t> </a:t>
            </a:r>
            <a:r>
              <a:rPr sz="1800" spc="-5" dirty="0">
                <a:latin typeface="Times New Roman"/>
                <a:cs typeface="Times New Roman"/>
              </a:rPr>
              <a:t>öğretim</a:t>
            </a:r>
            <a:r>
              <a:rPr sz="1800" dirty="0">
                <a:latin typeface="Times New Roman"/>
                <a:cs typeface="Times New Roman"/>
              </a:rPr>
              <a:t> programlarında</a:t>
            </a:r>
            <a:r>
              <a:rPr sz="1800" spc="5" dirty="0">
                <a:latin typeface="Times New Roman"/>
                <a:cs typeface="Times New Roman"/>
              </a:rPr>
              <a:t> </a:t>
            </a:r>
            <a:r>
              <a:rPr sz="1800" spc="-5" dirty="0">
                <a:latin typeface="Times New Roman"/>
                <a:cs typeface="Times New Roman"/>
              </a:rPr>
              <a:t>verdikleri</a:t>
            </a:r>
            <a:r>
              <a:rPr sz="1800" dirty="0">
                <a:latin typeface="Times New Roman"/>
                <a:cs typeface="Times New Roman"/>
              </a:rPr>
              <a:t> </a:t>
            </a:r>
            <a:r>
              <a:rPr sz="1800" spc="-5" dirty="0">
                <a:latin typeface="Times New Roman"/>
                <a:cs typeface="Times New Roman"/>
              </a:rPr>
              <a:t>derslerin</a:t>
            </a:r>
            <a:r>
              <a:rPr sz="1800" dirty="0">
                <a:latin typeface="Times New Roman"/>
                <a:cs typeface="Times New Roman"/>
              </a:rPr>
              <a:t> </a:t>
            </a:r>
            <a:r>
              <a:rPr sz="1800" spc="-5" dirty="0">
                <a:latin typeface="Times New Roman"/>
                <a:cs typeface="Times New Roman"/>
              </a:rPr>
              <a:t>örgün</a:t>
            </a:r>
            <a:r>
              <a:rPr sz="1800" dirty="0">
                <a:latin typeface="Times New Roman"/>
                <a:cs typeface="Times New Roman"/>
              </a:rPr>
              <a:t> </a:t>
            </a:r>
            <a:r>
              <a:rPr sz="1800" spc="-5" dirty="0">
                <a:latin typeface="Times New Roman"/>
                <a:cs typeface="Times New Roman"/>
              </a:rPr>
              <a:t>öğretim </a:t>
            </a:r>
            <a:r>
              <a:rPr sz="1800" dirty="0">
                <a:latin typeface="Times New Roman"/>
                <a:cs typeface="Times New Roman"/>
              </a:rPr>
              <a:t> </a:t>
            </a:r>
            <a:r>
              <a:rPr sz="1800" spc="-5" dirty="0">
                <a:latin typeface="Times New Roman"/>
                <a:cs typeface="Times New Roman"/>
              </a:rPr>
              <a:t>programlarında verilen </a:t>
            </a:r>
            <a:r>
              <a:rPr sz="1800" spc="-10" dirty="0">
                <a:latin typeface="Times New Roman"/>
                <a:cs typeface="Times New Roman"/>
              </a:rPr>
              <a:t>kaç </a:t>
            </a:r>
            <a:r>
              <a:rPr sz="1800" dirty="0">
                <a:latin typeface="Times New Roman"/>
                <a:cs typeface="Times New Roman"/>
              </a:rPr>
              <a:t>ders saatine </a:t>
            </a:r>
            <a:r>
              <a:rPr sz="1800" spc="-5" dirty="0">
                <a:latin typeface="Times New Roman"/>
                <a:cs typeface="Times New Roman"/>
              </a:rPr>
              <a:t>tekabül ettiği Yükseköğretim </a:t>
            </a:r>
            <a:r>
              <a:rPr sz="1800" dirty="0">
                <a:latin typeface="Times New Roman"/>
                <a:cs typeface="Times New Roman"/>
              </a:rPr>
              <a:t>Kurulu </a:t>
            </a:r>
            <a:r>
              <a:rPr sz="1800" spc="-5" dirty="0">
                <a:latin typeface="Times New Roman"/>
                <a:cs typeface="Times New Roman"/>
              </a:rPr>
              <a:t>tarafından </a:t>
            </a:r>
            <a:r>
              <a:rPr sz="1800" dirty="0">
                <a:latin typeface="Times New Roman"/>
                <a:cs typeface="Times New Roman"/>
              </a:rPr>
              <a:t> belirlenir.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1220342" y="1844824"/>
            <a:ext cx="6699250" cy="2215991"/>
          </a:xfrm>
        </p:spPr>
        <p:txBody>
          <a:bodyPr/>
          <a:lstStyle/>
          <a:p>
            <a:pPr algn="ctr"/>
            <a:r>
              <a:rPr lang="tr-TR" sz="4800" b="1" dirty="0" smtClean="0"/>
              <a:t>EK DERS ÖDEME BELGELERİ VE SÜRECİNİ UYGULAYALIM</a:t>
            </a:r>
            <a:endParaRPr lang="tr-TR" sz="4800" b="1" dirty="0"/>
          </a:p>
        </p:txBody>
      </p:sp>
    </p:spTree>
    <p:extLst>
      <p:ext uri="{BB962C8B-B14F-4D97-AF65-F5344CB8AC3E}">
        <p14:creationId xmlns:p14="http://schemas.microsoft.com/office/powerpoint/2010/main" val="1957351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1520" y="332656"/>
            <a:ext cx="8496944" cy="738664"/>
          </a:xfrm>
        </p:spPr>
        <p:txBody>
          <a:bodyPr/>
          <a:lstStyle/>
          <a:p>
            <a:pPr algn="ctr"/>
            <a:r>
              <a:rPr lang="tr-TR" sz="2400" dirty="0" smtClean="0"/>
              <a:t>1. AŞAMA  BÖLÜM DERS YÜKLERİ VE HAFTALIK PROGRAMLARI</a:t>
            </a:r>
            <a:endParaRPr lang="tr-TR" sz="2400" dirty="0"/>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4656" t="11035" r="11142" b="6961"/>
          <a:stretch/>
        </p:blipFill>
        <p:spPr bwMode="auto">
          <a:xfrm>
            <a:off x="129017" y="1071320"/>
            <a:ext cx="8928992" cy="5472608"/>
          </a:xfrm>
          <a:prstGeom prst="rect">
            <a:avLst/>
          </a:prstGeom>
          <a:solidFill>
            <a:srgbClr val="FF0000"/>
          </a:solidFill>
          <a:ln/>
          <a:extLst>
            <a:ext uri="{53640926-AAD7-44D8-BBD7-CCE9431645EC}">
              <a14:shadowObscured xmlns:a14="http://schemas.microsoft.com/office/drawing/2010/main"/>
            </a:ext>
          </a:extLst>
        </p:spPr>
        <p:style>
          <a:lnRef idx="2">
            <a:schemeClr val="dk1">
              <a:shade val="50000"/>
            </a:schemeClr>
          </a:lnRef>
          <a:fillRef idx="1">
            <a:schemeClr val="dk1"/>
          </a:fillRef>
          <a:effectRef idx="0">
            <a:schemeClr val="dk1"/>
          </a:effectRef>
          <a:fontRef idx="minor">
            <a:schemeClr val="lt1"/>
          </a:fontRef>
        </p:style>
      </p:pic>
      <p:sp>
        <p:nvSpPr>
          <p:cNvPr id="5" name="Yuvarlatılmış Dikdörtgen 4"/>
          <p:cNvSpPr/>
          <p:nvPr/>
        </p:nvSpPr>
        <p:spPr>
          <a:xfrm>
            <a:off x="539552" y="2852936"/>
            <a:ext cx="704336" cy="144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827584" y="4941168"/>
            <a:ext cx="648072"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3203848" y="2204864"/>
            <a:ext cx="216024" cy="4248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19550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4063" y="322529"/>
            <a:ext cx="5591809" cy="861774"/>
          </a:xfrm>
        </p:spPr>
        <p:txBody>
          <a:bodyPr/>
          <a:lstStyle/>
          <a:p>
            <a:pPr algn="ctr"/>
            <a:r>
              <a:rPr lang="tr-TR" dirty="0" smtClean="0"/>
              <a:t>2. AŞAMA BİRİM İÇİ YKK ALINMASI</a:t>
            </a:r>
            <a:endParaRPr lang="tr-TR" dirty="0"/>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16150" t="10309" r="15942" b="8709"/>
          <a:stretch/>
        </p:blipFill>
        <p:spPr bwMode="auto">
          <a:xfrm>
            <a:off x="323528" y="1198613"/>
            <a:ext cx="8712967" cy="5112568"/>
          </a:xfrm>
          <a:prstGeom prst="rect">
            <a:avLst/>
          </a:prstGeom>
          <a:ln>
            <a:noFill/>
          </a:ln>
          <a:extLst>
            <a:ext uri="{53640926-AAD7-44D8-BBD7-CCE9431645EC}">
              <a14:shadowObscured xmlns:a14="http://schemas.microsoft.com/office/drawing/2010/main"/>
            </a:ext>
          </a:extLst>
        </p:spPr>
      </p:pic>
      <p:sp>
        <p:nvSpPr>
          <p:cNvPr id="5" name="Yuvarlatılmış Dikdörtgen 4"/>
          <p:cNvSpPr/>
          <p:nvPr/>
        </p:nvSpPr>
        <p:spPr>
          <a:xfrm>
            <a:off x="3131840" y="1759585"/>
            <a:ext cx="1872208" cy="2292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365872" y="3140968"/>
            <a:ext cx="1238576" cy="1311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1243888" y="3286465"/>
            <a:ext cx="3112088" cy="214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p:cNvSpPr/>
          <p:nvPr/>
        </p:nvSpPr>
        <p:spPr>
          <a:xfrm>
            <a:off x="1272488" y="4211980"/>
            <a:ext cx="3112088" cy="214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7452319" y="4005064"/>
            <a:ext cx="1153639"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683568" y="4798823"/>
            <a:ext cx="648072" cy="214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Yuvarlatılmış Dikdörtgen 10"/>
          <p:cNvSpPr/>
          <p:nvPr/>
        </p:nvSpPr>
        <p:spPr>
          <a:xfrm>
            <a:off x="6084168" y="4735009"/>
            <a:ext cx="792088" cy="196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Yuvarlatılmış Dikdörtgen 11"/>
          <p:cNvSpPr/>
          <p:nvPr/>
        </p:nvSpPr>
        <p:spPr>
          <a:xfrm>
            <a:off x="4139951" y="4931336"/>
            <a:ext cx="1297791" cy="206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499143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7584" y="322529"/>
            <a:ext cx="7560839" cy="658199"/>
          </a:xfrm>
        </p:spPr>
        <p:txBody>
          <a:bodyPr/>
          <a:lstStyle/>
          <a:p>
            <a:r>
              <a:rPr lang="tr-TR" dirty="0" smtClean="0"/>
              <a:t>3. AŞAMA REKTÖRLÜK OLURU ALINMASI</a:t>
            </a:r>
            <a:endParaRPr lang="tr-TR"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2361" t="12026" r="26984" b="9939"/>
          <a:stretch/>
        </p:blipFill>
        <p:spPr bwMode="auto">
          <a:xfrm>
            <a:off x="179512" y="980728"/>
            <a:ext cx="8712968" cy="5616624"/>
          </a:xfrm>
          <a:prstGeom prst="rect">
            <a:avLst/>
          </a:prstGeom>
          <a:ln>
            <a:noFill/>
          </a:ln>
          <a:extLst>
            <a:ext uri="{53640926-AAD7-44D8-BBD7-CCE9431645EC}">
              <a14:shadowObscured xmlns:a14="http://schemas.microsoft.com/office/drawing/2010/main"/>
            </a:ext>
          </a:extLst>
        </p:spPr>
      </p:pic>
      <p:sp>
        <p:nvSpPr>
          <p:cNvPr id="5" name="Yuvarlatılmış Dikdörtgen 4"/>
          <p:cNvSpPr/>
          <p:nvPr/>
        </p:nvSpPr>
        <p:spPr>
          <a:xfrm>
            <a:off x="2915816" y="1486886"/>
            <a:ext cx="1368152" cy="249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7740352" y="3272155"/>
            <a:ext cx="951848" cy="142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1619672" y="3447083"/>
            <a:ext cx="2880320" cy="125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varlatılmış Dikdörtgen 7"/>
          <p:cNvSpPr/>
          <p:nvPr/>
        </p:nvSpPr>
        <p:spPr>
          <a:xfrm>
            <a:off x="6588224" y="4927260"/>
            <a:ext cx="2137512" cy="229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2727924" y="6093297"/>
            <a:ext cx="3112088" cy="144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09178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2" y="322529"/>
            <a:ext cx="8280919" cy="861774"/>
          </a:xfrm>
        </p:spPr>
        <p:txBody>
          <a:bodyPr/>
          <a:lstStyle/>
          <a:p>
            <a:pPr algn="ctr"/>
            <a:r>
              <a:rPr lang="tr-TR" dirty="0" smtClean="0"/>
              <a:t>YÜK FORMLARININ TOPLANMASI VE KONTROLÜ</a:t>
            </a:r>
            <a:endParaRPr lang="tr-TR"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6088" t="13251" r="27951" b="8229"/>
          <a:stretch/>
        </p:blipFill>
        <p:spPr bwMode="auto">
          <a:xfrm>
            <a:off x="179512" y="1184302"/>
            <a:ext cx="8784976" cy="54850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65142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322529"/>
            <a:ext cx="8280919" cy="861774"/>
          </a:xfrm>
        </p:spPr>
        <p:txBody>
          <a:bodyPr/>
          <a:lstStyle/>
          <a:p>
            <a:pPr algn="ctr"/>
            <a:r>
              <a:rPr lang="tr-TR" dirty="0" smtClean="0"/>
              <a:t>AKADEMİK TAKVİME GÖRE DERS İCMALİNİN HAZIRLANMASI</a:t>
            </a:r>
            <a:endParaRPr lang="tr-TR"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0705" t="12761" r="20221" b="9700"/>
          <a:stretch/>
        </p:blipFill>
        <p:spPr bwMode="auto">
          <a:xfrm>
            <a:off x="107504" y="1340768"/>
            <a:ext cx="9036496" cy="54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326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74063" y="322529"/>
            <a:ext cx="5591809" cy="430887"/>
          </a:xfrm>
        </p:spPr>
        <p:txBody>
          <a:bodyPr/>
          <a:lstStyle/>
          <a:p>
            <a:r>
              <a:rPr lang="tr-TR" dirty="0" smtClean="0"/>
              <a:t>EK DERS İCMALİNİ İŞLEME</a:t>
            </a:r>
            <a:endParaRPr lang="tr-TR" dirty="0"/>
          </a:p>
        </p:txBody>
      </p:sp>
      <p:sp>
        <p:nvSpPr>
          <p:cNvPr id="3" name="Metin Yer Tutucusu 2"/>
          <p:cNvSpPr>
            <a:spLocks noGrp="1"/>
          </p:cNvSpPr>
          <p:nvPr>
            <p:ph type="body" idx="1"/>
          </p:nvPr>
        </p:nvSpPr>
        <p:spPr/>
        <p:txBody>
          <a:bodyPr/>
          <a:lstStyle/>
          <a:p>
            <a:endParaRPr lang="tr-TR" dirty="0"/>
          </a:p>
        </p:txBody>
      </p:sp>
      <p:pic>
        <p:nvPicPr>
          <p:cNvPr id="5" name="Resim 4"/>
          <p:cNvPicPr/>
          <p:nvPr/>
        </p:nvPicPr>
        <p:blipFill rotWithShape="1">
          <a:blip r:embed="rId2"/>
          <a:srcRect l="1933" t="19141" r="5176" b="11418"/>
          <a:stretch/>
        </p:blipFill>
        <p:spPr bwMode="auto">
          <a:xfrm>
            <a:off x="87723" y="980729"/>
            <a:ext cx="8964488" cy="58772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90146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1521" y="322529"/>
            <a:ext cx="8496944" cy="1437056"/>
          </a:xfrm>
        </p:spPr>
        <p:txBody>
          <a:bodyPr/>
          <a:lstStyle/>
          <a:p>
            <a:pPr algn="ctr"/>
            <a:r>
              <a:rPr lang="tr-TR" dirty="0" smtClean="0"/>
              <a:t>DİĞER BİRİMLERDEN GELENLER DE DAHİL OLMAK ÜZERE İZİNLİ-GÖREVLİ VE RAPORLU PERSONELİN KONTROLÜ</a:t>
            </a:r>
            <a:endParaRPr lang="tr-TR"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623" t="19141" r="30848" b="19516"/>
          <a:stretch/>
        </p:blipFill>
        <p:spPr bwMode="auto">
          <a:xfrm>
            <a:off x="114440" y="1759585"/>
            <a:ext cx="9036496" cy="4680520"/>
          </a:xfrm>
          <a:prstGeom prst="rect">
            <a:avLst/>
          </a:prstGeom>
          <a:ln>
            <a:noFill/>
          </a:ln>
          <a:extLst>
            <a:ext uri="{53640926-AAD7-44D8-BBD7-CCE9431645EC}">
              <a14:shadowObscured xmlns:a14="http://schemas.microsoft.com/office/drawing/2010/main"/>
            </a:ext>
          </a:extLst>
        </p:spPr>
      </p:pic>
      <p:sp>
        <p:nvSpPr>
          <p:cNvPr id="5" name="Yuvarlatılmış Dikdörtgen 4"/>
          <p:cNvSpPr/>
          <p:nvPr/>
        </p:nvSpPr>
        <p:spPr>
          <a:xfrm>
            <a:off x="5652120" y="5373216"/>
            <a:ext cx="2286082"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347471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2539" y="236969"/>
            <a:ext cx="8741949" cy="1107996"/>
          </a:xfrm>
        </p:spPr>
        <p:txBody>
          <a:bodyPr/>
          <a:lstStyle/>
          <a:p>
            <a:pPr algn="ctr"/>
            <a:r>
              <a:rPr lang="tr-TR" sz="2400" dirty="0" smtClean="0"/>
              <a:t>İLGİLİ ÖDEME HAFTALARINI İLGİLENDİREN TELAFİ KARARI VEYA DERS DEĞİŞİKLİĞİ İLE İLGİLİ YKK VAR İSE BUNLARIN İCMALE İŞLENMESİ</a:t>
            </a:r>
            <a:endParaRPr lang="tr-TR" sz="2400" dirty="0"/>
          </a:p>
        </p:txBody>
      </p:sp>
      <p:sp>
        <p:nvSpPr>
          <p:cNvPr id="3" name="Metin Yer Tutucusu 2"/>
          <p:cNvSpPr>
            <a:spLocks noGrp="1"/>
          </p:cNvSpPr>
          <p:nvPr>
            <p:ph type="body" idx="1"/>
          </p:nvPr>
        </p:nvSpPr>
        <p:spPr/>
        <p:txBody>
          <a:bodyPr/>
          <a:lstStyle/>
          <a:p>
            <a:endParaRPr lang="tr-TR" dirty="0"/>
          </a:p>
        </p:txBody>
      </p:sp>
      <p:pic>
        <p:nvPicPr>
          <p:cNvPr id="4" name="Resim 3"/>
          <p:cNvPicPr/>
          <p:nvPr/>
        </p:nvPicPr>
        <p:blipFill rotWithShape="1">
          <a:blip r:embed="rId2"/>
          <a:srcRect l="20981" t="10061" r="22153" b="9700"/>
          <a:stretch/>
        </p:blipFill>
        <p:spPr bwMode="auto">
          <a:xfrm>
            <a:off x="0" y="1484784"/>
            <a:ext cx="8964488" cy="5184576"/>
          </a:xfrm>
          <a:prstGeom prst="rect">
            <a:avLst/>
          </a:prstGeom>
          <a:ln>
            <a:noFill/>
          </a:ln>
          <a:extLst>
            <a:ext uri="{53640926-AAD7-44D8-BBD7-CCE9431645EC}">
              <a14:shadowObscured xmlns:a14="http://schemas.microsoft.com/office/drawing/2010/main"/>
            </a:ext>
          </a:extLst>
        </p:spPr>
      </p:pic>
      <p:sp>
        <p:nvSpPr>
          <p:cNvPr id="5" name="Yuvarlatılmış Dikdörtgen 4"/>
          <p:cNvSpPr/>
          <p:nvPr/>
        </p:nvSpPr>
        <p:spPr>
          <a:xfrm>
            <a:off x="2411760" y="3164883"/>
            <a:ext cx="504056" cy="1921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863124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322529"/>
            <a:ext cx="8496943" cy="1292662"/>
          </a:xfrm>
        </p:spPr>
        <p:txBody>
          <a:bodyPr/>
          <a:lstStyle/>
          <a:p>
            <a:pPr algn="ctr"/>
            <a:r>
              <a:rPr lang="tr-TR" dirty="0" smtClean="0"/>
              <a:t>FİNAL SINAV ÜCRETLERİNİ DE BİRLİKTE ÖDÜYORSAK SINAV PUANTAJININ DA EKLENMESİ GEREKECEKTİR.</a:t>
            </a:r>
            <a:endParaRPr lang="tr-TR" dirty="0"/>
          </a:p>
        </p:txBody>
      </p:sp>
      <p:sp>
        <p:nvSpPr>
          <p:cNvPr id="3" name="Metin Yer Tutucusu 2"/>
          <p:cNvSpPr>
            <a:spLocks noGrp="1"/>
          </p:cNvSpPr>
          <p:nvPr>
            <p:ph type="body" idx="1"/>
          </p:nvPr>
        </p:nvSpPr>
        <p:spPr/>
        <p:txBody>
          <a:bodyPr/>
          <a:lstStyle/>
          <a:p>
            <a:endParaRPr lang="tr-TR" dirty="0"/>
          </a:p>
        </p:txBody>
      </p:sp>
      <p:pic>
        <p:nvPicPr>
          <p:cNvPr id="6" name="Resim 5"/>
          <p:cNvPicPr/>
          <p:nvPr/>
        </p:nvPicPr>
        <p:blipFill rotWithShape="1">
          <a:blip r:embed="rId2"/>
          <a:srcRect l="661" t="16657" r="15345" b="14952"/>
          <a:stretch/>
        </p:blipFill>
        <p:spPr bwMode="auto">
          <a:xfrm>
            <a:off x="323528" y="1615190"/>
            <a:ext cx="8424936" cy="51261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5557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534684615"/>
              </p:ext>
            </p:extLst>
          </p:nvPr>
        </p:nvGraphicFramePr>
        <p:xfrm>
          <a:off x="723900" y="1295400"/>
          <a:ext cx="7653655" cy="4325235"/>
        </p:xfrm>
        <a:graphic>
          <a:graphicData uri="http://schemas.openxmlformats.org/drawingml/2006/table">
            <a:tbl>
              <a:tblPr firstRow="1" bandRow="1">
                <a:tableStyleId>{2D5ABB26-0587-4C30-8999-92F81FD0307C}</a:tableStyleId>
              </a:tblPr>
              <a:tblGrid>
                <a:gridCol w="1887220">
                  <a:extLst>
                    <a:ext uri="{9D8B030D-6E8A-4147-A177-3AD203B41FA5}">
                      <a16:colId xmlns:a16="http://schemas.microsoft.com/office/drawing/2014/main" val="20000"/>
                    </a:ext>
                  </a:extLst>
                </a:gridCol>
                <a:gridCol w="98933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3775">
                  <a:extLst>
                    <a:ext uri="{9D8B030D-6E8A-4147-A177-3AD203B41FA5}">
                      <a16:colId xmlns:a16="http://schemas.microsoft.com/office/drawing/2014/main" val="20003"/>
                    </a:ext>
                  </a:extLst>
                </a:gridCol>
                <a:gridCol w="975360">
                  <a:extLst>
                    <a:ext uri="{9D8B030D-6E8A-4147-A177-3AD203B41FA5}">
                      <a16:colId xmlns:a16="http://schemas.microsoft.com/office/drawing/2014/main" val="20004"/>
                    </a:ext>
                  </a:extLst>
                </a:gridCol>
                <a:gridCol w="954405">
                  <a:extLst>
                    <a:ext uri="{9D8B030D-6E8A-4147-A177-3AD203B41FA5}">
                      <a16:colId xmlns:a16="http://schemas.microsoft.com/office/drawing/2014/main" val="20005"/>
                    </a:ext>
                  </a:extLst>
                </a:gridCol>
                <a:gridCol w="862965">
                  <a:extLst>
                    <a:ext uri="{9D8B030D-6E8A-4147-A177-3AD203B41FA5}">
                      <a16:colId xmlns:a16="http://schemas.microsoft.com/office/drawing/2014/main" val="20006"/>
                    </a:ext>
                  </a:extLst>
                </a:gridCol>
              </a:tblGrid>
              <a:tr h="964819">
                <a:tc>
                  <a:txBody>
                    <a:bodyPr/>
                    <a:lstStyle/>
                    <a:p>
                      <a:pPr>
                        <a:lnSpc>
                          <a:spcPct val="100000"/>
                        </a:lnSpc>
                      </a:pPr>
                      <a:endParaRPr sz="1200" dirty="0">
                        <a:latin typeface="Times New Roman"/>
                        <a:cs typeface="Times New Roman"/>
                      </a:endParaRPr>
                    </a:p>
                  </a:txBody>
                  <a:tcPr marL="0" marR="0" marT="0" marB="0">
                    <a:solidFill>
                      <a:srgbClr val="2D5294"/>
                    </a:solidFill>
                  </a:tcPr>
                </a:tc>
                <a:tc>
                  <a:txBody>
                    <a:bodyPr/>
                    <a:lstStyle/>
                    <a:p>
                      <a:pPr>
                        <a:lnSpc>
                          <a:spcPct val="100000"/>
                        </a:lnSpc>
                      </a:pPr>
                      <a:endParaRPr sz="1200" dirty="0">
                        <a:latin typeface="Times New Roman"/>
                        <a:cs typeface="Times New Roman"/>
                      </a:endParaRPr>
                    </a:p>
                  </a:txBody>
                  <a:tcPr marL="0" marR="0" marT="0" marB="0">
                    <a:solidFill>
                      <a:srgbClr val="2D5294"/>
                    </a:solidFill>
                  </a:tcPr>
                </a:tc>
                <a:tc gridSpan="3">
                  <a:txBody>
                    <a:bodyPr/>
                    <a:lstStyle/>
                    <a:p>
                      <a:pPr marL="569595">
                        <a:lnSpc>
                          <a:spcPts val="3075"/>
                        </a:lnSpc>
                      </a:pPr>
                      <a:r>
                        <a:rPr sz="2000" b="1" spc="15" dirty="0">
                          <a:solidFill>
                            <a:srgbClr val="FFFFFF"/>
                          </a:solidFill>
                          <a:latin typeface="Calibri"/>
                          <a:cs typeface="Calibri"/>
                        </a:rPr>
                        <a:t>M</a:t>
                      </a:r>
                      <a:r>
                        <a:rPr sz="2000" b="1" spc="5" dirty="0">
                          <a:solidFill>
                            <a:srgbClr val="FFFFFF"/>
                          </a:solidFill>
                          <a:latin typeface="Calibri"/>
                          <a:cs typeface="Calibri"/>
                        </a:rPr>
                        <a:t>a</a:t>
                      </a:r>
                      <a:r>
                        <a:rPr sz="2000" b="1" dirty="0">
                          <a:solidFill>
                            <a:srgbClr val="FFFFFF"/>
                          </a:solidFill>
                          <a:latin typeface="Calibri"/>
                          <a:cs typeface="Calibri"/>
                        </a:rPr>
                        <a:t>k</a:t>
                      </a:r>
                      <a:r>
                        <a:rPr sz="2000" b="1" spc="30" dirty="0">
                          <a:solidFill>
                            <a:srgbClr val="FFFFFF"/>
                          </a:solidFill>
                          <a:latin typeface="Calibri"/>
                          <a:cs typeface="Calibri"/>
                        </a:rPr>
                        <a:t>s</a:t>
                      </a:r>
                      <a:r>
                        <a:rPr sz="2000" b="1" spc="15" dirty="0">
                          <a:solidFill>
                            <a:srgbClr val="FFFFFF"/>
                          </a:solidFill>
                          <a:latin typeface="Calibri"/>
                          <a:cs typeface="Calibri"/>
                        </a:rPr>
                        <a:t>i</a:t>
                      </a:r>
                      <a:r>
                        <a:rPr sz="2000" b="1" spc="-5" dirty="0">
                          <a:solidFill>
                            <a:srgbClr val="FFFFFF"/>
                          </a:solidFill>
                          <a:latin typeface="Calibri"/>
                          <a:cs typeface="Calibri"/>
                        </a:rPr>
                        <a:t>m</a:t>
                      </a:r>
                      <a:r>
                        <a:rPr sz="2000" b="1" spc="20" dirty="0">
                          <a:solidFill>
                            <a:srgbClr val="FFFFFF"/>
                          </a:solidFill>
                          <a:latin typeface="Calibri"/>
                          <a:cs typeface="Calibri"/>
                        </a:rPr>
                        <a:t>u</a:t>
                      </a:r>
                      <a:r>
                        <a:rPr sz="2000" b="1" dirty="0">
                          <a:solidFill>
                            <a:srgbClr val="FFFFFF"/>
                          </a:solidFill>
                          <a:latin typeface="Calibri"/>
                          <a:cs typeface="Calibri"/>
                        </a:rPr>
                        <a:t>m</a:t>
                      </a:r>
                      <a:r>
                        <a:rPr sz="2000" b="1" spc="-135" dirty="0">
                          <a:solidFill>
                            <a:srgbClr val="FFFFFF"/>
                          </a:solidFill>
                          <a:latin typeface="Calibri"/>
                          <a:cs typeface="Calibri"/>
                        </a:rPr>
                        <a:t> </a:t>
                      </a:r>
                      <a:r>
                        <a:rPr sz="2000" b="1" spc="10" dirty="0">
                          <a:solidFill>
                            <a:srgbClr val="FFFFFF"/>
                          </a:solidFill>
                          <a:latin typeface="Calibri"/>
                          <a:cs typeface="Calibri"/>
                        </a:rPr>
                        <a:t>E</a:t>
                      </a:r>
                      <a:r>
                        <a:rPr sz="2000" b="1" dirty="0">
                          <a:solidFill>
                            <a:srgbClr val="FFFFFF"/>
                          </a:solidFill>
                          <a:latin typeface="Calibri"/>
                          <a:cs typeface="Calibri"/>
                        </a:rPr>
                        <a:t>k</a:t>
                      </a:r>
                      <a:r>
                        <a:rPr sz="2000" b="1" spc="-145" dirty="0">
                          <a:solidFill>
                            <a:srgbClr val="FFFFFF"/>
                          </a:solidFill>
                          <a:latin typeface="Calibri"/>
                          <a:cs typeface="Calibri"/>
                        </a:rPr>
                        <a:t> </a:t>
                      </a:r>
                      <a:r>
                        <a:rPr sz="2000" b="1" spc="20" dirty="0">
                          <a:solidFill>
                            <a:srgbClr val="FFFFFF"/>
                          </a:solidFill>
                          <a:latin typeface="Calibri"/>
                          <a:cs typeface="Calibri"/>
                        </a:rPr>
                        <a:t>D</a:t>
                      </a:r>
                      <a:r>
                        <a:rPr sz="2000" b="1" spc="-10" dirty="0">
                          <a:solidFill>
                            <a:srgbClr val="FFFFFF"/>
                          </a:solidFill>
                          <a:latin typeface="Calibri"/>
                          <a:cs typeface="Calibri"/>
                        </a:rPr>
                        <a:t>er</a:t>
                      </a:r>
                      <a:r>
                        <a:rPr sz="2000" b="1" dirty="0">
                          <a:solidFill>
                            <a:srgbClr val="FFFFFF"/>
                          </a:solidFill>
                          <a:latin typeface="Calibri"/>
                          <a:cs typeface="Calibri"/>
                        </a:rPr>
                        <a:t>s</a:t>
                      </a:r>
                      <a:r>
                        <a:rPr sz="2000" b="1" spc="-135" dirty="0">
                          <a:solidFill>
                            <a:srgbClr val="FFFFFF"/>
                          </a:solidFill>
                          <a:latin typeface="Calibri"/>
                          <a:cs typeface="Calibri"/>
                        </a:rPr>
                        <a:t> </a:t>
                      </a:r>
                      <a:r>
                        <a:rPr sz="2000" b="1" spc="5" dirty="0">
                          <a:solidFill>
                            <a:srgbClr val="FFFFFF"/>
                          </a:solidFill>
                          <a:latin typeface="Calibri"/>
                          <a:cs typeface="Calibri"/>
                        </a:rPr>
                        <a:t>Saa</a:t>
                      </a:r>
                      <a:r>
                        <a:rPr sz="2000" b="1" spc="25" dirty="0">
                          <a:solidFill>
                            <a:srgbClr val="FFFFFF"/>
                          </a:solidFill>
                          <a:latin typeface="Calibri"/>
                          <a:cs typeface="Calibri"/>
                        </a:rPr>
                        <a:t>t</a:t>
                      </a:r>
                      <a:r>
                        <a:rPr sz="2000" b="1" dirty="0">
                          <a:solidFill>
                            <a:srgbClr val="FFFFFF"/>
                          </a:solidFill>
                          <a:latin typeface="Calibri"/>
                          <a:cs typeface="Calibri"/>
                        </a:rPr>
                        <a:t>i</a:t>
                      </a:r>
                      <a:endParaRPr sz="2000" dirty="0">
                        <a:latin typeface="Calibri"/>
                        <a:cs typeface="Calibri"/>
                      </a:endParaRPr>
                    </a:p>
                  </a:txBody>
                  <a:tcPr marL="0" marR="0" marT="0" marB="0">
                    <a:lnB w="38100">
                      <a:solidFill>
                        <a:srgbClr val="FFFFFF"/>
                      </a:solidFill>
                      <a:prstDash val="solid"/>
                    </a:lnB>
                    <a:solidFill>
                      <a:srgbClr val="2D5294"/>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B w="38100">
                      <a:solidFill>
                        <a:srgbClr val="FFFFFF"/>
                      </a:solidFill>
                      <a:prstDash val="solid"/>
                    </a:lnB>
                    <a:solidFill>
                      <a:srgbClr val="2D5294"/>
                    </a:solidFill>
                  </a:tcPr>
                </a:tc>
                <a:tc>
                  <a:txBody>
                    <a:bodyPr/>
                    <a:lstStyle/>
                    <a:p>
                      <a:pPr>
                        <a:lnSpc>
                          <a:spcPct val="100000"/>
                        </a:lnSpc>
                      </a:pPr>
                      <a:endParaRPr sz="1200">
                        <a:latin typeface="Times New Roman"/>
                        <a:cs typeface="Times New Roman"/>
                      </a:endParaRPr>
                    </a:p>
                  </a:txBody>
                  <a:tcPr marL="0" marR="0" marT="0" marB="0">
                    <a:solidFill>
                      <a:srgbClr val="2D5294"/>
                    </a:solidFill>
                  </a:tcPr>
                </a:tc>
                <a:extLst>
                  <a:ext uri="{0D108BD9-81ED-4DB2-BD59-A6C34878D82A}">
                    <a16:rowId xmlns:a16="http://schemas.microsoft.com/office/drawing/2014/main" val="10000"/>
                  </a:ext>
                </a:extLst>
              </a:tr>
              <a:tr h="1064386">
                <a:tc>
                  <a:txBody>
                    <a:bodyPr/>
                    <a:lstStyle/>
                    <a:p>
                      <a:pPr marL="342900">
                        <a:lnSpc>
                          <a:spcPct val="100000"/>
                        </a:lnSpc>
                        <a:spcBef>
                          <a:spcPts val="2225"/>
                        </a:spcBef>
                      </a:pPr>
                      <a:r>
                        <a:rPr sz="2000" b="1" spc="10" dirty="0">
                          <a:solidFill>
                            <a:srgbClr val="FFFFFF"/>
                          </a:solidFill>
                          <a:latin typeface="Calibri"/>
                          <a:cs typeface="Calibri"/>
                        </a:rPr>
                        <a:t>G</a:t>
                      </a:r>
                      <a:r>
                        <a:rPr sz="2000" b="1" spc="20" dirty="0">
                          <a:solidFill>
                            <a:srgbClr val="FFFFFF"/>
                          </a:solidFill>
                          <a:latin typeface="Calibri"/>
                          <a:cs typeface="Calibri"/>
                        </a:rPr>
                        <a:t>ö</a:t>
                      </a:r>
                      <a:r>
                        <a:rPr sz="2000" b="1" spc="-10" dirty="0">
                          <a:solidFill>
                            <a:srgbClr val="FFFFFF"/>
                          </a:solidFill>
                          <a:latin typeface="Calibri"/>
                          <a:cs typeface="Calibri"/>
                        </a:rPr>
                        <a:t>re</a:t>
                      </a:r>
                      <a:r>
                        <a:rPr sz="2000" b="1" dirty="0">
                          <a:solidFill>
                            <a:srgbClr val="FFFFFF"/>
                          </a:solidFill>
                          <a:latin typeface="Calibri"/>
                          <a:cs typeface="Calibri"/>
                        </a:rPr>
                        <a:t>v</a:t>
                      </a:r>
                      <a:r>
                        <a:rPr sz="2000" b="1" spc="-105" dirty="0">
                          <a:solidFill>
                            <a:srgbClr val="FFFFFF"/>
                          </a:solidFill>
                          <a:latin typeface="Calibri"/>
                          <a:cs typeface="Calibri"/>
                        </a:rPr>
                        <a:t> </a:t>
                      </a:r>
                      <a:r>
                        <a:rPr sz="2000" b="1" spc="-10" dirty="0">
                          <a:solidFill>
                            <a:srgbClr val="FFFFFF"/>
                          </a:solidFill>
                          <a:latin typeface="Calibri"/>
                          <a:cs typeface="Calibri"/>
                        </a:rPr>
                        <a:t>U</a:t>
                      </a:r>
                      <a:r>
                        <a:rPr sz="2000" b="1" dirty="0">
                          <a:solidFill>
                            <a:srgbClr val="FFFFFF"/>
                          </a:solidFill>
                          <a:latin typeface="Calibri"/>
                          <a:cs typeface="Calibri"/>
                        </a:rPr>
                        <a:t>n</a:t>
                      </a:r>
                      <a:r>
                        <a:rPr sz="2000" b="1" spc="30" dirty="0">
                          <a:solidFill>
                            <a:srgbClr val="FFFFFF"/>
                          </a:solidFill>
                          <a:latin typeface="Calibri"/>
                          <a:cs typeface="Calibri"/>
                        </a:rPr>
                        <a:t>v</a:t>
                      </a:r>
                      <a:r>
                        <a:rPr sz="2000" b="1" spc="5" dirty="0">
                          <a:solidFill>
                            <a:srgbClr val="FFFFFF"/>
                          </a:solidFill>
                          <a:latin typeface="Calibri"/>
                          <a:cs typeface="Calibri"/>
                        </a:rPr>
                        <a:t>a</a:t>
                      </a:r>
                      <a:r>
                        <a:rPr sz="2000" b="1" spc="20" dirty="0">
                          <a:solidFill>
                            <a:srgbClr val="FFFFFF"/>
                          </a:solidFill>
                          <a:latin typeface="Calibri"/>
                          <a:cs typeface="Calibri"/>
                        </a:rPr>
                        <a:t>n</a:t>
                      </a:r>
                      <a:r>
                        <a:rPr sz="2000" b="1" spc="-10" dirty="0">
                          <a:solidFill>
                            <a:srgbClr val="FFFFFF"/>
                          </a:solidFill>
                          <a:latin typeface="Calibri"/>
                          <a:cs typeface="Calibri"/>
                        </a:rPr>
                        <a:t>l</a:t>
                      </a:r>
                      <a:r>
                        <a:rPr sz="2000" b="1" spc="25" dirty="0">
                          <a:solidFill>
                            <a:srgbClr val="FFFFFF"/>
                          </a:solidFill>
                          <a:latin typeface="Calibri"/>
                          <a:cs typeface="Calibri"/>
                        </a:rPr>
                        <a:t>a</a:t>
                      </a:r>
                      <a:r>
                        <a:rPr sz="2000" b="1" spc="-10" dirty="0">
                          <a:solidFill>
                            <a:srgbClr val="FFFFFF"/>
                          </a:solidFill>
                          <a:latin typeface="Calibri"/>
                          <a:cs typeface="Calibri"/>
                        </a:rPr>
                        <a:t>r</a:t>
                      </a:r>
                      <a:r>
                        <a:rPr sz="2000" b="1" dirty="0">
                          <a:solidFill>
                            <a:srgbClr val="FFFFFF"/>
                          </a:solidFill>
                          <a:latin typeface="Calibri"/>
                          <a:cs typeface="Calibri"/>
                        </a:rPr>
                        <a:t>ı</a:t>
                      </a:r>
                      <a:endParaRPr sz="2000" dirty="0">
                        <a:latin typeface="Calibri"/>
                        <a:cs typeface="Calibri"/>
                      </a:endParaRPr>
                    </a:p>
                  </a:txBody>
                  <a:tcPr marL="0" marR="0" marT="282575" marB="0">
                    <a:solidFill>
                      <a:srgbClr val="2D5294"/>
                    </a:solidFill>
                  </a:tcPr>
                </a:tc>
                <a:tc>
                  <a:txBody>
                    <a:bodyPr/>
                    <a:lstStyle/>
                    <a:p>
                      <a:pPr marL="126364" marR="129539" indent="81915" algn="ctr">
                        <a:lnSpc>
                          <a:spcPct val="102600"/>
                        </a:lnSpc>
                        <a:spcBef>
                          <a:spcPts val="1015"/>
                        </a:spcBef>
                      </a:pPr>
                      <a:r>
                        <a:rPr sz="1400" b="1" spc="0" dirty="0">
                          <a:solidFill>
                            <a:srgbClr val="FFFFFF"/>
                          </a:solidFill>
                          <a:latin typeface="Calibri"/>
                          <a:cs typeface="Calibri"/>
                        </a:rPr>
                        <a:t>Haftalık </a:t>
                      </a:r>
                      <a:r>
                        <a:rPr sz="2000" b="1" spc="-490" dirty="0">
                          <a:solidFill>
                            <a:srgbClr val="FFFFFF"/>
                          </a:solidFill>
                          <a:latin typeface="Calibri"/>
                          <a:cs typeface="Calibri"/>
                        </a:rPr>
                        <a:t> </a:t>
                      </a:r>
                      <a:r>
                        <a:rPr sz="1600" b="1" spc="20" dirty="0">
                          <a:solidFill>
                            <a:srgbClr val="FFFFFF"/>
                          </a:solidFill>
                          <a:latin typeface="Calibri"/>
                          <a:cs typeface="Calibri"/>
                        </a:rPr>
                        <a:t>D</a:t>
                      </a:r>
                      <a:r>
                        <a:rPr sz="1600" b="1" spc="-10" dirty="0">
                          <a:solidFill>
                            <a:srgbClr val="FFFFFF"/>
                          </a:solidFill>
                          <a:latin typeface="Calibri"/>
                          <a:cs typeface="Calibri"/>
                        </a:rPr>
                        <a:t>er</a:t>
                      </a:r>
                      <a:r>
                        <a:rPr sz="1600" b="1" dirty="0">
                          <a:solidFill>
                            <a:srgbClr val="FFFFFF"/>
                          </a:solidFill>
                          <a:latin typeface="Calibri"/>
                          <a:cs typeface="Calibri"/>
                        </a:rPr>
                        <a:t>s</a:t>
                      </a:r>
                      <a:r>
                        <a:rPr sz="1600" b="1" spc="-60" dirty="0">
                          <a:solidFill>
                            <a:srgbClr val="FFFFFF"/>
                          </a:solidFill>
                          <a:latin typeface="Calibri"/>
                          <a:cs typeface="Calibri"/>
                        </a:rPr>
                        <a:t> </a:t>
                      </a:r>
                      <a:r>
                        <a:rPr sz="1600" b="1" dirty="0">
                          <a:solidFill>
                            <a:srgbClr val="FFFFFF"/>
                          </a:solidFill>
                          <a:latin typeface="Calibri"/>
                          <a:cs typeface="Calibri"/>
                        </a:rPr>
                        <a:t>Y</a:t>
                      </a:r>
                      <a:r>
                        <a:rPr sz="1600" b="1" spc="15" dirty="0">
                          <a:solidFill>
                            <a:srgbClr val="FFFFFF"/>
                          </a:solidFill>
                          <a:latin typeface="Calibri"/>
                          <a:cs typeface="Calibri"/>
                        </a:rPr>
                        <a:t>ü</a:t>
                      </a:r>
                      <a:r>
                        <a:rPr sz="1600" b="1" dirty="0">
                          <a:solidFill>
                            <a:srgbClr val="FFFFFF"/>
                          </a:solidFill>
                          <a:latin typeface="Calibri"/>
                          <a:cs typeface="Calibri"/>
                        </a:rPr>
                        <a:t>kü</a:t>
                      </a:r>
                      <a:endParaRPr sz="1600" dirty="0">
                        <a:latin typeface="Calibri"/>
                        <a:cs typeface="Calibri"/>
                      </a:endParaRPr>
                    </a:p>
                  </a:txBody>
                  <a:tcPr marL="0" marR="0" marT="128905" marB="0">
                    <a:solidFill>
                      <a:srgbClr val="2D5294"/>
                    </a:solidFill>
                  </a:tcPr>
                </a:tc>
                <a:tc gridSpan="2">
                  <a:txBody>
                    <a:bodyPr/>
                    <a:lstStyle/>
                    <a:p>
                      <a:pPr>
                        <a:lnSpc>
                          <a:spcPct val="100000"/>
                        </a:lnSpc>
                        <a:spcBef>
                          <a:spcPts val="45"/>
                        </a:spcBef>
                      </a:pPr>
                      <a:endParaRPr sz="1600" spc="0" dirty="0">
                        <a:latin typeface="Times New Roman"/>
                        <a:cs typeface="Times New Roman"/>
                      </a:endParaRPr>
                    </a:p>
                    <a:p>
                      <a:pPr marL="212725">
                        <a:lnSpc>
                          <a:spcPct val="100000"/>
                        </a:lnSpc>
                      </a:pPr>
                      <a:r>
                        <a:rPr sz="2000" b="1" spc="0" dirty="0">
                          <a:latin typeface="Calibri"/>
                          <a:cs typeface="Calibri"/>
                        </a:rPr>
                        <a:t>Normal Örgün Eğitim</a:t>
                      </a:r>
                      <a:endParaRPr sz="2000" spc="0" dirty="0">
                        <a:latin typeface="Calibri"/>
                        <a:cs typeface="Calibri"/>
                      </a:endParaRPr>
                    </a:p>
                  </a:txBody>
                  <a:tcPr marL="0" marR="0" marT="5715" marB="0">
                    <a:lnT w="38100">
                      <a:solidFill>
                        <a:srgbClr val="FFFFFF"/>
                      </a:solidFill>
                      <a:prstDash val="solid"/>
                    </a:lnT>
                    <a:lnB w="38100">
                      <a:solidFill>
                        <a:srgbClr val="FFFFFF"/>
                      </a:solidFill>
                      <a:prstDash val="solid"/>
                    </a:lnB>
                    <a:solidFill>
                      <a:srgbClr val="ACB8C8"/>
                    </a:solidFill>
                  </a:tcPr>
                </a:tc>
                <a:tc hMerge="1">
                  <a:txBody>
                    <a:bodyPr/>
                    <a:lstStyle/>
                    <a:p>
                      <a:endParaRPr/>
                    </a:p>
                  </a:txBody>
                  <a:tcPr marL="0" marR="0" marT="0" marB="0"/>
                </a:tc>
                <a:tc>
                  <a:txBody>
                    <a:bodyPr/>
                    <a:lstStyle/>
                    <a:p>
                      <a:pPr marL="255904" marR="177800" indent="-88900" algn="l" defTabSz="914400" eaLnBrk="1" fontAlgn="auto" latinLnBrk="0" hangingPunct="1">
                        <a:lnSpc>
                          <a:spcPct val="103400"/>
                        </a:lnSpc>
                        <a:spcBef>
                          <a:spcPts val="505"/>
                        </a:spcBef>
                        <a:spcAft>
                          <a:spcPts val="0"/>
                        </a:spcAft>
                        <a:buClrTx/>
                        <a:buSzTx/>
                        <a:buFontTx/>
                        <a:buNone/>
                        <a:tabLst/>
                        <a:defRPr/>
                      </a:pPr>
                      <a:r>
                        <a:rPr lang="tr-TR" sz="1400" b="1" spc="0" dirty="0" smtClean="0">
                          <a:latin typeface="+mn-lt"/>
                          <a:cs typeface="Calibri"/>
                        </a:rPr>
                        <a:t>II.Örgün Eğitim</a:t>
                      </a:r>
                      <a:endParaRPr lang="tr-TR" sz="1400" spc="0" dirty="0" smtClean="0">
                        <a:latin typeface="+mn-lt"/>
                        <a:cs typeface="Calibri"/>
                      </a:endParaRPr>
                    </a:p>
                  </a:txBody>
                  <a:tcPr marL="0" marR="0" marT="64135" marB="0">
                    <a:lnT w="38100">
                      <a:solidFill>
                        <a:srgbClr val="FFFFFF"/>
                      </a:solidFill>
                      <a:prstDash val="solid"/>
                    </a:lnT>
                    <a:lnB w="38100">
                      <a:solidFill>
                        <a:srgbClr val="FFFFFF"/>
                      </a:solidFill>
                      <a:prstDash val="solid"/>
                    </a:lnB>
                    <a:solidFill>
                      <a:schemeClr val="bg2">
                        <a:lumMod val="50000"/>
                      </a:schemeClr>
                    </a:solidFill>
                  </a:tcPr>
                </a:tc>
                <a:tc>
                  <a:txBody>
                    <a:bodyPr/>
                    <a:lstStyle/>
                    <a:p>
                      <a:pPr marL="39370" algn="ctr">
                        <a:lnSpc>
                          <a:spcPct val="100000"/>
                        </a:lnSpc>
                        <a:spcBef>
                          <a:spcPts val="2225"/>
                        </a:spcBef>
                      </a:pPr>
                      <a:r>
                        <a:rPr sz="1800" b="1" spc="0" dirty="0">
                          <a:solidFill>
                            <a:srgbClr val="FFFFFF"/>
                          </a:solidFill>
                          <a:latin typeface="Calibri"/>
                          <a:cs typeface="Calibri"/>
                        </a:rPr>
                        <a:t>Toplam</a:t>
                      </a:r>
                      <a:endParaRPr sz="1800" spc="0" dirty="0">
                        <a:latin typeface="Calibri"/>
                        <a:cs typeface="Calibri"/>
                      </a:endParaRPr>
                    </a:p>
                  </a:txBody>
                  <a:tcPr marL="0" marR="0" marT="282575" marB="0">
                    <a:lnT w="38100">
                      <a:solidFill>
                        <a:srgbClr val="FFFFFF"/>
                      </a:solidFill>
                      <a:prstDash val="solid"/>
                    </a:lnT>
                    <a:solidFill>
                      <a:srgbClr val="2D5294"/>
                    </a:solidFill>
                  </a:tcPr>
                </a:tc>
                <a:tc>
                  <a:txBody>
                    <a:bodyPr/>
                    <a:lstStyle/>
                    <a:p>
                      <a:pPr marL="143510" marR="190500" indent="60960" algn="ctr">
                        <a:lnSpc>
                          <a:spcPct val="102600"/>
                        </a:lnSpc>
                        <a:spcBef>
                          <a:spcPts val="434"/>
                        </a:spcBef>
                      </a:pPr>
                      <a:r>
                        <a:rPr sz="1400" b="1" spc="0" dirty="0" smtClean="0">
                          <a:solidFill>
                            <a:srgbClr val="FFFFFF"/>
                          </a:solidFill>
                          <a:latin typeface="Calibri"/>
                          <a:cs typeface="Calibri"/>
                        </a:rPr>
                        <a:t>Gen</a:t>
                      </a:r>
                      <a:r>
                        <a:rPr lang="tr-TR" sz="1400" b="1" spc="0" dirty="0" smtClean="0">
                          <a:solidFill>
                            <a:srgbClr val="FFFFFF"/>
                          </a:solidFill>
                          <a:latin typeface="Calibri"/>
                          <a:cs typeface="Calibri"/>
                        </a:rPr>
                        <a:t>el</a:t>
                      </a:r>
                      <a:r>
                        <a:rPr lang="tr-TR" sz="1400" b="1" spc="0" baseline="0" dirty="0" smtClean="0">
                          <a:solidFill>
                            <a:srgbClr val="FFFFFF"/>
                          </a:solidFill>
                          <a:latin typeface="Calibri"/>
                          <a:cs typeface="Calibri"/>
                        </a:rPr>
                        <a:t> </a:t>
                      </a:r>
                      <a:r>
                        <a:rPr sz="1200" b="1" spc="0" dirty="0" err="1" smtClean="0">
                          <a:solidFill>
                            <a:srgbClr val="FFFFFF"/>
                          </a:solidFill>
                          <a:latin typeface="Calibri"/>
                          <a:cs typeface="Calibri"/>
                        </a:rPr>
                        <a:t>Topla</a:t>
                      </a:r>
                      <a:r>
                        <a:rPr lang="tr-TR" sz="1200" b="1" spc="0" dirty="0" smtClean="0">
                          <a:solidFill>
                            <a:srgbClr val="FFFFFF"/>
                          </a:solidFill>
                          <a:latin typeface="Calibri"/>
                          <a:cs typeface="Calibri"/>
                        </a:rPr>
                        <a:t>m</a:t>
                      </a:r>
                      <a:endParaRPr sz="1400" spc="0" dirty="0">
                        <a:latin typeface="Calibri"/>
                        <a:cs typeface="Calibri"/>
                      </a:endParaRPr>
                    </a:p>
                  </a:txBody>
                  <a:tcPr marL="0" marR="0" marT="55244" marB="0">
                    <a:solidFill>
                      <a:srgbClr val="2D5294"/>
                    </a:solidFill>
                  </a:tcPr>
                </a:tc>
                <a:extLst>
                  <a:ext uri="{0D108BD9-81ED-4DB2-BD59-A6C34878D82A}">
                    <a16:rowId xmlns:a16="http://schemas.microsoft.com/office/drawing/2014/main" val="10001"/>
                  </a:ext>
                </a:extLst>
              </a:tr>
              <a:tr h="487654">
                <a:tc>
                  <a:txBody>
                    <a:bodyPr/>
                    <a:lstStyle/>
                    <a:p>
                      <a:pPr>
                        <a:lnSpc>
                          <a:spcPct val="100000"/>
                        </a:lnSpc>
                      </a:pPr>
                      <a:endParaRPr sz="1200">
                        <a:latin typeface="Times New Roman"/>
                        <a:cs typeface="Times New Roman"/>
                      </a:endParaRPr>
                    </a:p>
                  </a:txBody>
                  <a:tcPr marL="0" marR="0" marT="0" marB="0">
                    <a:lnB w="38100">
                      <a:solidFill>
                        <a:srgbClr val="FFFFFF"/>
                      </a:solidFill>
                      <a:prstDash val="solid"/>
                    </a:lnB>
                    <a:solidFill>
                      <a:srgbClr val="2D5294"/>
                    </a:solidFill>
                  </a:tcPr>
                </a:tc>
                <a:tc>
                  <a:txBody>
                    <a:bodyPr/>
                    <a:lstStyle/>
                    <a:p>
                      <a:pPr>
                        <a:lnSpc>
                          <a:spcPct val="100000"/>
                        </a:lnSpc>
                      </a:pPr>
                      <a:endParaRPr sz="1200" dirty="0">
                        <a:latin typeface="Times New Roman"/>
                        <a:cs typeface="Times New Roman"/>
                      </a:endParaRPr>
                    </a:p>
                  </a:txBody>
                  <a:tcPr marL="0" marR="0" marT="0" marB="0">
                    <a:lnB w="38100">
                      <a:solidFill>
                        <a:srgbClr val="FFFFFF"/>
                      </a:solidFill>
                      <a:prstDash val="solid"/>
                    </a:lnB>
                    <a:solidFill>
                      <a:srgbClr val="2D5294"/>
                    </a:solidFill>
                  </a:tcPr>
                </a:tc>
                <a:tc>
                  <a:txBody>
                    <a:bodyPr/>
                    <a:lstStyle/>
                    <a:p>
                      <a:pPr algn="ctr">
                        <a:lnSpc>
                          <a:spcPct val="100000"/>
                        </a:lnSpc>
                        <a:spcBef>
                          <a:spcPts val="10"/>
                        </a:spcBef>
                      </a:pPr>
                      <a:r>
                        <a:rPr lang="tr-TR" sz="2000" b="1" spc="0" dirty="0" smtClean="0">
                          <a:latin typeface="Calibri"/>
                          <a:cs typeface="Calibri"/>
                        </a:rPr>
                        <a:t>Mecburi</a:t>
                      </a:r>
                      <a:endParaRPr sz="2000" spc="0" dirty="0">
                        <a:latin typeface="Calibri"/>
                        <a:cs typeface="Calibri"/>
                      </a:endParaRPr>
                    </a:p>
                  </a:txBody>
                  <a:tcPr marL="0" marR="0" marT="1270" marB="0">
                    <a:lnT w="38100">
                      <a:solidFill>
                        <a:srgbClr val="FFFFFF"/>
                      </a:solidFill>
                      <a:prstDash val="solid"/>
                    </a:lnT>
                    <a:lnB w="38100">
                      <a:solidFill>
                        <a:srgbClr val="FFFFFF"/>
                      </a:solidFill>
                      <a:prstDash val="solid"/>
                    </a:lnB>
                    <a:solidFill>
                      <a:srgbClr val="ACB8C8"/>
                    </a:solidFill>
                  </a:tcPr>
                </a:tc>
                <a:tc>
                  <a:txBody>
                    <a:bodyPr/>
                    <a:lstStyle/>
                    <a:p>
                      <a:pPr algn="ctr">
                        <a:lnSpc>
                          <a:spcPct val="100000"/>
                        </a:lnSpc>
                        <a:spcBef>
                          <a:spcPts val="10"/>
                        </a:spcBef>
                      </a:pPr>
                      <a:r>
                        <a:rPr sz="2000" b="1" spc="0" dirty="0">
                          <a:latin typeface="Calibri"/>
                          <a:cs typeface="Calibri"/>
                        </a:rPr>
                        <a:t>İstekle</a:t>
                      </a:r>
                      <a:endParaRPr sz="2000" spc="0" dirty="0">
                        <a:latin typeface="Calibri"/>
                        <a:cs typeface="Calibri"/>
                      </a:endParaRPr>
                    </a:p>
                  </a:txBody>
                  <a:tcPr marL="0" marR="0" marT="1270" marB="0">
                    <a:lnT w="38100">
                      <a:solidFill>
                        <a:srgbClr val="FFFFFF"/>
                      </a:solidFill>
                      <a:prstDash val="solid"/>
                    </a:lnT>
                    <a:lnB w="38100">
                      <a:solidFill>
                        <a:srgbClr val="FFFFFF"/>
                      </a:solidFill>
                      <a:prstDash val="solid"/>
                    </a:lnB>
                    <a:solidFill>
                      <a:srgbClr val="ACB8C8"/>
                    </a:solidFill>
                  </a:tcPr>
                </a:tc>
                <a:tc>
                  <a:txBody>
                    <a:bodyPr/>
                    <a:lstStyle/>
                    <a:p>
                      <a:pPr algn="ctr">
                        <a:lnSpc>
                          <a:spcPct val="100000"/>
                        </a:lnSpc>
                        <a:spcBef>
                          <a:spcPts val="10"/>
                        </a:spcBef>
                      </a:pPr>
                      <a:r>
                        <a:rPr sz="2000" b="1" spc="0" dirty="0">
                          <a:latin typeface="Calibri"/>
                          <a:cs typeface="Calibri"/>
                        </a:rPr>
                        <a:t>İstekle</a:t>
                      </a:r>
                      <a:endParaRPr sz="2000" spc="0" dirty="0">
                        <a:latin typeface="Calibri"/>
                        <a:cs typeface="Calibri"/>
                      </a:endParaRPr>
                    </a:p>
                  </a:txBody>
                  <a:tcPr marL="0" marR="0" marT="1270" marB="0">
                    <a:lnT w="38100">
                      <a:solidFill>
                        <a:srgbClr val="FFFFFF"/>
                      </a:solidFill>
                      <a:prstDash val="solid"/>
                    </a:lnT>
                    <a:lnB w="38100">
                      <a:solidFill>
                        <a:srgbClr val="FFFFFF"/>
                      </a:solidFill>
                      <a:prstDash val="solid"/>
                    </a:lnB>
                    <a:solidFill>
                      <a:schemeClr val="bg2">
                        <a:lumMod val="50000"/>
                      </a:schemeClr>
                    </a:solidFill>
                  </a:tcPr>
                </a:tc>
                <a:tc>
                  <a:txBody>
                    <a:bodyPr/>
                    <a:lstStyle/>
                    <a:p>
                      <a:pPr algn="r">
                        <a:lnSpc>
                          <a:spcPct val="100000"/>
                        </a:lnSpc>
                      </a:pPr>
                      <a:endParaRPr sz="1200" dirty="0">
                        <a:latin typeface="Times New Roman"/>
                        <a:cs typeface="Times New Roman"/>
                      </a:endParaRPr>
                    </a:p>
                  </a:txBody>
                  <a:tcPr marL="0" marR="0" marT="0" marB="0">
                    <a:lnB w="38100">
                      <a:solidFill>
                        <a:srgbClr val="FFFFFF"/>
                      </a:solidFill>
                      <a:prstDash val="solid"/>
                    </a:lnB>
                    <a:solidFill>
                      <a:srgbClr val="2D5294"/>
                    </a:solidFill>
                  </a:tcPr>
                </a:tc>
                <a:tc>
                  <a:txBody>
                    <a:bodyPr/>
                    <a:lstStyle/>
                    <a:p>
                      <a:pPr>
                        <a:lnSpc>
                          <a:spcPct val="100000"/>
                        </a:lnSpc>
                      </a:pPr>
                      <a:endParaRPr sz="1200" dirty="0">
                        <a:latin typeface="Times New Roman"/>
                        <a:cs typeface="Times New Roman"/>
                      </a:endParaRPr>
                    </a:p>
                  </a:txBody>
                  <a:tcPr marL="0" marR="0" marT="0" marB="0">
                    <a:lnB w="38100">
                      <a:solidFill>
                        <a:srgbClr val="FFFFFF"/>
                      </a:solidFill>
                      <a:prstDash val="solid"/>
                    </a:lnB>
                    <a:solidFill>
                      <a:srgbClr val="2D5294"/>
                    </a:solidFill>
                  </a:tcPr>
                </a:tc>
                <a:extLst>
                  <a:ext uri="{0D108BD9-81ED-4DB2-BD59-A6C34878D82A}">
                    <a16:rowId xmlns:a16="http://schemas.microsoft.com/office/drawing/2014/main" val="10002"/>
                  </a:ext>
                </a:extLst>
              </a:tr>
              <a:tr h="451383">
                <a:tc>
                  <a:txBody>
                    <a:bodyPr/>
                    <a:lstStyle/>
                    <a:p>
                      <a:pPr marL="65405">
                        <a:lnSpc>
                          <a:spcPct val="100000"/>
                        </a:lnSpc>
                        <a:spcBef>
                          <a:spcPts val="15"/>
                        </a:spcBef>
                      </a:pPr>
                      <a:r>
                        <a:rPr sz="2000" b="1" spc="0" dirty="0">
                          <a:latin typeface="Calibri"/>
                          <a:cs typeface="Calibri"/>
                        </a:rPr>
                        <a:t>Profesör</a:t>
                      </a:r>
                      <a:endParaRPr sz="2000" spc="0" dirty="0">
                        <a:latin typeface="Calibri"/>
                        <a:cs typeface="Calibri"/>
                      </a:endParaRPr>
                    </a:p>
                  </a:txBody>
                  <a:tcPr marL="0" marR="0" marT="1905" marB="0">
                    <a:lnR w="19050">
                      <a:solidFill>
                        <a:srgbClr val="FFFFFF"/>
                      </a:solidFill>
                      <a:prstDash val="solid"/>
                    </a:lnR>
                    <a:lnT w="38100">
                      <a:solidFill>
                        <a:srgbClr val="FFFFFF"/>
                      </a:solidFill>
                      <a:prstDash val="solid"/>
                    </a:lnT>
                    <a:lnB w="38100">
                      <a:solidFill>
                        <a:srgbClr val="FFFFFF"/>
                      </a:solidFill>
                      <a:prstDash val="solid"/>
                    </a:lnB>
                    <a:solidFill>
                      <a:srgbClr val="2D5294"/>
                    </a:solidFill>
                  </a:tcPr>
                </a:tc>
                <a:tc>
                  <a:txBody>
                    <a:bodyPr/>
                    <a:lstStyle/>
                    <a:p>
                      <a:pPr marL="6985" algn="ctr">
                        <a:lnSpc>
                          <a:spcPct val="100000"/>
                        </a:lnSpc>
                        <a:spcBef>
                          <a:spcPts val="15"/>
                        </a:spcBef>
                      </a:pPr>
                      <a:r>
                        <a:rPr sz="2000" b="1" spc="0" dirty="0">
                          <a:latin typeface="Calibri"/>
                          <a:cs typeface="Calibri"/>
                        </a:rPr>
                        <a:t>10</a:t>
                      </a:r>
                      <a:endParaRPr sz="2000" spc="0">
                        <a:latin typeface="Calibri"/>
                        <a:cs typeface="Calibri"/>
                      </a:endParaRPr>
                    </a:p>
                  </a:txBody>
                  <a:tcPr marL="0" marR="0" marT="1905" marB="0">
                    <a:lnL w="19050">
                      <a:solidFill>
                        <a:srgbClr val="FFFFFF"/>
                      </a:solidFill>
                      <a:prstDash val="solid"/>
                    </a:lnL>
                    <a:lnT w="38100">
                      <a:solidFill>
                        <a:srgbClr val="FFFFFF"/>
                      </a:solidFill>
                      <a:prstDash val="solid"/>
                    </a:lnT>
                    <a:lnB w="38100">
                      <a:solidFill>
                        <a:srgbClr val="FFFFFF"/>
                      </a:solidFill>
                      <a:prstDash val="solid"/>
                    </a:lnB>
                    <a:solidFill>
                      <a:srgbClr val="D9E0F3"/>
                    </a:solidFill>
                  </a:tcPr>
                </a:tc>
                <a:tc>
                  <a:txBody>
                    <a:bodyPr/>
                    <a:lstStyle/>
                    <a:p>
                      <a:pPr marL="635" algn="ctr">
                        <a:lnSpc>
                          <a:spcPct val="100000"/>
                        </a:lnSpc>
                        <a:spcBef>
                          <a:spcPts val="15"/>
                        </a:spcBef>
                      </a:pPr>
                      <a:r>
                        <a:rPr sz="2000" b="1" spc="0" dirty="0">
                          <a:latin typeface="Calibri"/>
                          <a:cs typeface="Calibri"/>
                        </a:rPr>
                        <a:t>2</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algn="ctr">
                        <a:lnSpc>
                          <a:spcPct val="100000"/>
                        </a:lnSpc>
                        <a:spcBef>
                          <a:spcPts val="15"/>
                        </a:spcBef>
                      </a:pPr>
                      <a:r>
                        <a:rPr sz="2000" b="1" spc="0" dirty="0">
                          <a:latin typeface="Calibri"/>
                          <a:cs typeface="Calibri"/>
                        </a:rPr>
                        <a:t>18</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algn="ctr">
                        <a:lnSpc>
                          <a:spcPct val="100000"/>
                        </a:lnSpc>
                        <a:spcBef>
                          <a:spcPts val="15"/>
                        </a:spcBef>
                      </a:pPr>
                      <a:r>
                        <a:rPr sz="2000" b="1" spc="0" dirty="0">
                          <a:latin typeface="Calibri"/>
                          <a:cs typeface="Calibri"/>
                        </a:rPr>
                        <a:t>10</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marR="31115" algn="ctr">
                        <a:lnSpc>
                          <a:spcPct val="100000"/>
                        </a:lnSpc>
                        <a:spcBef>
                          <a:spcPts val="15"/>
                        </a:spcBef>
                      </a:pPr>
                      <a:r>
                        <a:rPr sz="2000" b="1" spc="0" dirty="0">
                          <a:latin typeface="Calibri"/>
                          <a:cs typeface="Calibri"/>
                        </a:rPr>
                        <a:t>30</a:t>
                      </a:r>
                      <a:endParaRPr sz="2000" spc="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marL="307975">
                        <a:lnSpc>
                          <a:spcPct val="100000"/>
                        </a:lnSpc>
                        <a:spcBef>
                          <a:spcPts val="15"/>
                        </a:spcBef>
                      </a:pPr>
                      <a:r>
                        <a:rPr sz="2000" b="1" spc="0" dirty="0">
                          <a:latin typeface="Calibri"/>
                          <a:cs typeface="Calibri"/>
                        </a:rPr>
                        <a:t>40</a:t>
                      </a:r>
                      <a:endParaRPr sz="2000" spc="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extLst>
                  <a:ext uri="{0D108BD9-81ED-4DB2-BD59-A6C34878D82A}">
                    <a16:rowId xmlns:a16="http://schemas.microsoft.com/office/drawing/2014/main" val="10003"/>
                  </a:ext>
                </a:extLst>
              </a:tr>
              <a:tr h="469772">
                <a:tc>
                  <a:txBody>
                    <a:bodyPr/>
                    <a:lstStyle/>
                    <a:p>
                      <a:pPr marL="65405">
                        <a:lnSpc>
                          <a:spcPct val="100000"/>
                        </a:lnSpc>
                        <a:spcBef>
                          <a:spcPts val="15"/>
                        </a:spcBef>
                      </a:pPr>
                      <a:r>
                        <a:rPr sz="2000" b="1" spc="0" dirty="0">
                          <a:latin typeface="Calibri"/>
                          <a:cs typeface="Calibri"/>
                        </a:rPr>
                        <a:t>Doçent</a:t>
                      </a:r>
                      <a:endParaRPr sz="2000" spc="0" dirty="0">
                        <a:latin typeface="Calibri"/>
                        <a:cs typeface="Calibri"/>
                      </a:endParaRPr>
                    </a:p>
                  </a:txBody>
                  <a:tcPr marL="0" marR="0" marT="1905" marB="0">
                    <a:lnR w="19050">
                      <a:solidFill>
                        <a:srgbClr val="FFFFFF"/>
                      </a:solidFill>
                      <a:prstDash val="solid"/>
                    </a:lnR>
                    <a:lnT w="38100">
                      <a:solidFill>
                        <a:srgbClr val="FFFFFF"/>
                      </a:solidFill>
                      <a:prstDash val="solid"/>
                    </a:lnT>
                    <a:lnB w="38100">
                      <a:solidFill>
                        <a:srgbClr val="FFFFFF"/>
                      </a:solidFill>
                      <a:prstDash val="solid"/>
                    </a:lnB>
                    <a:solidFill>
                      <a:srgbClr val="2D5294"/>
                    </a:solidFill>
                  </a:tcPr>
                </a:tc>
                <a:tc>
                  <a:txBody>
                    <a:bodyPr/>
                    <a:lstStyle/>
                    <a:p>
                      <a:pPr marL="6985" algn="ctr">
                        <a:lnSpc>
                          <a:spcPct val="100000"/>
                        </a:lnSpc>
                        <a:spcBef>
                          <a:spcPts val="15"/>
                        </a:spcBef>
                      </a:pPr>
                      <a:r>
                        <a:rPr sz="2000" b="1" spc="0" dirty="0">
                          <a:latin typeface="Calibri"/>
                          <a:cs typeface="Calibri"/>
                        </a:rPr>
                        <a:t>10</a:t>
                      </a:r>
                      <a:endParaRPr sz="2000" spc="0">
                        <a:latin typeface="Calibri"/>
                        <a:cs typeface="Calibri"/>
                      </a:endParaRPr>
                    </a:p>
                  </a:txBody>
                  <a:tcPr marL="0" marR="0" marT="1905" marB="0">
                    <a:lnL w="19050">
                      <a:solidFill>
                        <a:srgbClr val="FFFFFF"/>
                      </a:solidFill>
                      <a:prstDash val="solid"/>
                    </a:lnL>
                    <a:lnT w="38100">
                      <a:solidFill>
                        <a:srgbClr val="FFFFFF"/>
                      </a:solidFill>
                      <a:prstDash val="solid"/>
                    </a:lnT>
                    <a:lnB w="38100">
                      <a:solidFill>
                        <a:srgbClr val="FFFFFF"/>
                      </a:solidFill>
                      <a:prstDash val="solid"/>
                    </a:lnB>
                    <a:solidFill>
                      <a:srgbClr val="D9E0F3"/>
                    </a:solidFill>
                  </a:tcPr>
                </a:tc>
                <a:tc>
                  <a:txBody>
                    <a:bodyPr/>
                    <a:lstStyle/>
                    <a:p>
                      <a:pPr marL="635" algn="ctr">
                        <a:lnSpc>
                          <a:spcPct val="100000"/>
                        </a:lnSpc>
                        <a:spcBef>
                          <a:spcPts val="15"/>
                        </a:spcBef>
                      </a:pPr>
                      <a:r>
                        <a:rPr sz="2000" b="1" spc="0" dirty="0">
                          <a:latin typeface="Calibri"/>
                          <a:cs typeface="Calibri"/>
                        </a:rPr>
                        <a:t>4</a:t>
                      </a:r>
                      <a:endParaRPr sz="2000" spc="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algn="ctr">
                        <a:lnSpc>
                          <a:spcPct val="100000"/>
                        </a:lnSpc>
                        <a:spcBef>
                          <a:spcPts val="15"/>
                        </a:spcBef>
                      </a:pPr>
                      <a:r>
                        <a:rPr sz="2000" b="1" spc="0" dirty="0">
                          <a:latin typeface="Calibri"/>
                          <a:cs typeface="Calibri"/>
                        </a:rPr>
                        <a:t>16</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algn="ctr">
                        <a:lnSpc>
                          <a:spcPct val="100000"/>
                        </a:lnSpc>
                        <a:spcBef>
                          <a:spcPts val="15"/>
                        </a:spcBef>
                      </a:pPr>
                      <a:r>
                        <a:rPr sz="2000" b="1" spc="0" dirty="0">
                          <a:latin typeface="Calibri"/>
                          <a:cs typeface="Calibri"/>
                        </a:rPr>
                        <a:t>10</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marR="31115" algn="ctr">
                        <a:lnSpc>
                          <a:spcPct val="100000"/>
                        </a:lnSpc>
                        <a:spcBef>
                          <a:spcPts val="15"/>
                        </a:spcBef>
                      </a:pPr>
                      <a:r>
                        <a:rPr sz="2000" b="1" spc="0" dirty="0">
                          <a:latin typeface="Calibri"/>
                          <a:cs typeface="Calibri"/>
                        </a:rPr>
                        <a:t>30</a:t>
                      </a:r>
                      <a:endParaRPr sz="2000" spc="0" dirty="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tc>
                  <a:txBody>
                    <a:bodyPr/>
                    <a:lstStyle/>
                    <a:p>
                      <a:pPr marL="307975">
                        <a:lnSpc>
                          <a:spcPct val="100000"/>
                        </a:lnSpc>
                        <a:spcBef>
                          <a:spcPts val="15"/>
                        </a:spcBef>
                      </a:pPr>
                      <a:r>
                        <a:rPr sz="2000" b="1" spc="0" dirty="0">
                          <a:latin typeface="Calibri"/>
                          <a:cs typeface="Calibri"/>
                        </a:rPr>
                        <a:t>40</a:t>
                      </a:r>
                      <a:endParaRPr sz="2000" spc="0">
                        <a:latin typeface="Calibri"/>
                        <a:cs typeface="Calibri"/>
                      </a:endParaRPr>
                    </a:p>
                  </a:txBody>
                  <a:tcPr marL="0" marR="0" marT="1905" marB="0">
                    <a:lnT w="38100">
                      <a:solidFill>
                        <a:srgbClr val="FFFFFF"/>
                      </a:solidFill>
                      <a:prstDash val="solid"/>
                    </a:lnT>
                    <a:lnB w="38100">
                      <a:solidFill>
                        <a:srgbClr val="FFFFFF"/>
                      </a:solidFill>
                      <a:prstDash val="solid"/>
                    </a:lnB>
                    <a:solidFill>
                      <a:srgbClr val="D9E0F3"/>
                    </a:solidFill>
                  </a:tcPr>
                </a:tc>
                <a:extLst>
                  <a:ext uri="{0D108BD9-81ED-4DB2-BD59-A6C34878D82A}">
                    <a16:rowId xmlns:a16="http://schemas.microsoft.com/office/drawing/2014/main" val="10004"/>
                  </a:ext>
                </a:extLst>
              </a:tr>
              <a:tr h="456374">
                <a:tc>
                  <a:txBody>
                    <a:bodyPr/>
                    <a:lstStyle/>
                    <a:p>
                      <a:pPr marL="65405">
                        <a:lnSpc>
                          <a:spcPct val="100000"/>
                        </a:lnSpc>
                        <a:spcBef>
                          <a:spcPts val="10"/>
                        </a:spcBef>
                      </a:pPr>
                      <a:r>
                        <a:rPr sz="2000" b="1" spc="0" dirty="0">
                          <a:latin typeface="Calibri"/>
                          <a:cs typeface="Calibri"/>
                        </a:rPr>
                        <a:t>Dr. Öğr. Üyesi</a:t>
                      </a:r>
                      <a:endParaRPr sz="2000" spc="0" dirty="0">
                        <a:latin typeface="Calibri"/>
                        <a:cs typeface="Calibri"/>
                      </a:endParaRPr>
                    </a:p>
                  </a:txBody>
                  <a:tcPr marL="0" marR="0" marT="1270" marB="0">
                    <a:lnR w="19050">
                      <a:solidFill>
                        <a:srgbClr val="FFFFFF"/>
                      </a:solidFill>
                      <a:prstDash val="solid"/>
                    </a:lnR>
                    <a:lnT w="38100">
                      <a:solidFill>
                        <a:srgbClr val="FFFFFF"/>
                      </a:solidFill>
                      <a:prstDash val="solid"/>
                    </a:lnT>
                    <a:lnB w="53975">
                      <a:solidFill>
                        <a:srgbClr val="FFFFFF"/>
                      </a:solidFill>
                      <a:prstDash val="solid"/>
                    </a:lnB>
                    <a:solidFill>
                      <a:srgbClr val="2D5294"/>
                    </a:solidFill>
                  </a:tcPr>
                </a:tc>
                <a:tc>
                  <a:txBody>
                    <a:bodyPr/>
                    <a:lstStyle/>
                    <a:p>
                      <a:pPr marL="6985" algn="ctr">
                        <a:lnSpc>
                          <a:spcPct val="100000"/>
                        </a:lnSpc>
                        <a:spcBef>
                          <a:spcPts val="10"/>
                        </a:spcBef>
                      </a:pPr>
                      <a:r>
                        <a:rPr sz="2000" b="1" spc="0" dirty="0">
                          <a:latin typeface="Calibri"/>
                          <a:cs typeface="Calibri"/>
                        </a:rPr>
                        <a:t>10</a:t>
                      </a:r>
                      <a:endParaRPr sz="2000" spc="0" dirty="0">
                        <a:latin typeface="Calibri"/>
                        <a:cs typeface="Calibri"/>
                      </a:endParaRPr>
                    </a:p>
                  </a:txBody>
                  <a:tcPr marL="0" marR="0" marT="1270" marB="0">
                    <a:lnL w="19050">
                      <a:solidFill>
                        <a:srgbClr val="FFFFFF"/>
                      </a:solidFill>
                      <a:prstDash val="solid"/>
                    </a:lnL>
                    <a:lnT w="38100">
                      <a:solidFill>
                        <a:srgbClr val="FFFFFF"/>
                      </a:solidFill>
                      <a:prstDash val="solid"/>
                    </a:lnT>
                    <a:lnB w="53975">
                      <a:solidFill>
                        <a:srgbClr val="FFFFFF"/>
                      </a:solidFill>
                      <a:prstDash val="solid"/>
                    </a:lnB>
                    <a:solidFill>
                      <a:srgbClr val="D9E0F3"/>
                    </a:solidFill>
                  </a:tcPr>
                </a:tc>
                <a:tc>
                  <a:txBody>
                    <a:bodyPr/>
                    <a:lstStyle/>
                    <a:p>
                      <a:pPr marL="635" algn="ctr">
                        <a:lnSpc>
                          <a:spcPct val="100000"/>
                        </a:lnSpc>
                        <a:spcBef>
                          <a:spcPts val="10"/>
                        </a:spcBef>
                      </a:pPr>
                      <a:r>
                        <a:rPr sz="2000" b="1" spc="0" dirty="0">
                          <a:latin typeface="Calibri"/>
                          <a:cs typeface="Calibri"/>
                        </a:rPr>
                        <a:t>8</a:t>
                      </a:r>
                      <a:endParaRPr sz="2000" spc="0">
                        <a:latin typeface="Calibri"/>
                        <a:cs typeface="Calibri"/>
                      </a:endParaRPr>
                    </a:p>
                  </a:txBody>
                  <a:tcPr marL="0" marR="0" marT="1270" marB="0">
                    <a:lnT w="38100">
                      <a:solidFill>
                        <a:srgbClr val="FFFFFF"/>
                      </a:solidFill>
                      <a:prstDash val="solid"/>
                    </a:lnT>
                    <a:lnB w="53975">
                      <a:solidFill>
                        <a:srgbClr val="FFFFFF"/>
                      </a:solidFill>
                      <a:prstDash val="solid"/>
                    </a:lnB>
                    <a:solidFill>
                      <a:srgbClr val="D9E0F3"/>
                    </a:solidFill>
                  </a:tcPr>
                </a:tc>
                <a:tc>
                  <a:txBody>
                    <a:bodyPr/>
                    <a:lstStyle/>
                    <a:p>
                      <a:pPr algn="ctr">
                        <a:lnSpc>
                          <a:spcPct val="100000"/>
                        </a:lnSpc>
                        <a:spcBef>
                          <a:spcPts val="10"/>
                        </a:spcBef>
                      </a:pPr>
                      <a:r>
                        <a:rPr sz="2000" b="1" spc="0" dirty="0">
                          <a:latin typeface="Calibri"/>
                          <a:cs typeface="Calibri"/>
                        </a:rPr>
                        <a:t>12</a:t>
                      </a:r>
                      <a:endParaRPr sz="2000" spc="0" dirty="0">
                        <a:latin typeface="Calibri"/>
                        <a:cs typeface="Calibri"/>
                      </a:endParaRPr>
                    </a:p>
                  </a:txBody>
                  <a:tcPr marL="0" marR="0" marT="1270" marB="0">
                    <a:lnT w="38100">
                      <a:solidFill>
                        <a:srgbClr val="FFFFFF"/>
                      </a:solidFill>
                      <a:prstDash val="solid"/>
                    </a:lnT>
                    <a:lnB w="53975">
                      <a:solidFill>
                        <a:srgbClr val="FFFFFF"/>
                      </a:solidFill>
                      <a:prstDash val="solid"/>
                    </a:lnB>
                    <a:solidFill>
                      <a:srgbClr val="D9E0F3"/>
                    </a:solidFill>
                  </a:tcPr>
                </a:tc>
                <a:tc>
                  <a:txBody>
                    <a:bodyPr/>
                    <a:lstStyle/>
                    <a:p>
                      <a:pPr algn="ctr">
                        <a:lnSpc>
                          <a:spcPct val="100000"/>
                        </a:lnSpc>
                        <a:spcBef>
                          <a:spcPts val="10"/>
                        </a:spcBef>
                      </a:pPr>
                      <a:r>
                        <a:rPr sz="2000" b="1" spc="0" dirty="0">
                          <a:latin typeface="Calibri"/>
                          <a:cs typeface="Calibri"/>
                        </a:rPr>
                        <a:t>10</a:t>
                      </a:r>
                      <a:endParaRPr sz="2000" spc="0" dirty="0">
                        <a:latin typeface="Calibri"/>
                        <a:cs typeface="Calibri"/>
                      </a:endParaRPr>
                    </a:p>
                  </a:txBody>
                  <a:tcPr marL="0" marR="0" marT="1270" marB="0">
                    <a:lnT w="38100">
                      <a:solidFill>
                        <a:srgbClr val="FFFFFF"/>
                      </a:solidFill>
                      <a:prstDash val="solid"/>
                    </a:lnT>
                    <a:lnB w="53975">
                      <a:solidFill>
                        <a:srgbClr val="FFFFFF"/>
                      </a:solidFill>
                      <a:prstDash val="solid"/>
                    </a:lnB>
                    <a:solidFill>
                      <a:srgbClr val="D9E0F3"/>
                    </a:solidFill>
                  </a:tcPr>
                </a:tc>
                <a:tc>
                  <a:txBody>
                    <a:bodyPr/>
                    <a:lstStyle/>
                    <a:p>
                      <a:pPr marR="31115" algn="ctr">
                        <a:lnSpc>
                          <a:spcPct val="100000"/>
                        </a:lnSpc>
                        <a:spcBef>
                          <a:spcPts val="10"/>
                        </a:spcBef>
                      </a:pPr>
                      <a:r>
                        <a:rPr sz="2000" b="1" spc="0" dirty="0">
                          <a:latin typeface="Calibri"/>
                          <a:cs typeface="Calibri"/>
                        </a:rPr>
                        <a:t>30</a:t>
                      </a:r>
                      <a:endParaRPr sz="2000" spc="0" dirty="0">
                        <a:latin typeface="Calibri"/>
                        <a:cs typeface="Calibri"/>
                      </a:endParaRPr>
                    </a:p>
                  </a:txBody>
                  <a:tcPr marL="0" marR="0" marT="1270" marB="0">
                    <a:lnT w="38100">
                      <a:solidFill>
                        <a:srgbClr val="FFFFFF"/>
                      </a:solidFill>
                      <a:prstDash val="solid"/>
                    </a:lnT>
                    <a:lnB w="53975">
                      <a:solidFill>
                        <a:srgbClr val="FFFFFF"/>
                      </a:solidFill>
                      <a:prstDash val="solid"/>
                    </a:lnB>
                    <a:solidFill>
                      <a:srgbClr val="D9E0F3"/>
                    </a:solidFill>
                  </a:tcPr>
                </a:tc>
                <a:tc>
                  <a:txBody>
                    <a:bodyPr/>
                    <a:lstStyle/>
                    <a:p>
                      <a:pPr marL="307975">
                        <a:lnSpc>
                          <a:spcPct val="100000"/>
                        </a:lnSpc>
                        <a:spcBef>
                          <a:spcPts val="10"/>
                        </a:spcBef>
                      </a:pPr>
                      <a:r>
                        <a:rPr sz="2000" b="1" spc="0" dirty="0">
                          <a:latin typeface="Calibri"/>
                          <a:cs typeface="Calibri"/>
                        </a:rPr>
                        <a:t>40</a:t>
                      </a:r>
                      <a:endParaRPr sz="2000" spc="0">
                        <a:latin typeface="Calibri"/>
                        <a:cs typeface="Calibri"/>
                      </a:endParaRPr>
                    </a:p>
                  </a:txBody>
                  <a:tcPr marL="0" marR="0" marT="1270" marB="0">
                    <a:lnT w="38100">
                      <a:solidFill>
                        <a:srgbClr val="FFFFFF"/>
                      </a:solidFill>
                      <a:prstDash val="solid"/>
                    </a:lnT>
                    <a:lnB w="53975">
                      <a:solidFill>
                        <a:srgbClr val="FFFFFF"/>
                      </a:solidFill>
                      <a:prstDash val="solid"/>
                    </a:lnB>
                    <a:solidFill>
                      <a:srgbClr val="D9E0F3"/>
                    </a:solidFill>
                  </a:tcPr>
                </a:tc>
                <a:extLst>
                  <a:ext uri="{0D108BD9-81ED-4DB2-BD59-A6C34878D82A}">
                    <a16:rowId xmlns:a16="http://schemas.microsoft.com/office/drawing/2014/main" val="10005"/>
                  </a:ext>
                </a:extLst>
              </a:tr>
              <a:tr h="430847">
                <a:tc>
                  <a:txBody>
                    <a:bodyPr/>
                    <a:lstStyle/>
                    <a:p>
                      <a:pPr marL="65405">
                        <a:lnSpc>
                          <a:spcPts val="3180"/>
                        </a:lnSpc>
                      </a:pPr>
                      <a:r>
                        <a:rPr sz="2000" b="1" spc="0" dirty="0">
                          <a:latin typeface="Calibri"/>
                          <a:cs typeface="Calibri"/>
                        </a:rPr>
                        <a:t>Öğr. Görevlisi</a:t>
                      </a:r>
                      <a:endParaRPr sz="2000" spc="0">
                        <a:latin typeface="Calibri"/>
                        <a:cs typeface="Calibri"/>
                      </a:endParaRPr>
                    </a:p>
                  </a:txBody>
                  <a:tcPr marL="0" marR="0" marT="0" marB="0">
                    <a:lnR w="19050">
                      <a:solidFill>
                        <a:srgbClr val="FFFFFF"/>
                      </a:solidFill>
                      <a:prstDash val="solid"/>
                    </a:lnR>
                    <a:lnT w="53975">
                      <a:solidFill>
                        <a:srgbClr val="FFFFFF"/>
                      </a:solidFill>
                      <a:prstDash val="solid"/>
                    </a:lnT>
                    <a:solidFill>
                      <a:srgbClr val="2D5294"/>
                    </a:solidFill>
                  </a:tcPr>
                </a:tc>
                <a:tc>
                  <a:txBody>
                    <a:bodyPr/>
                    <a:lstStyle/>
                    <a:p>
                      <a:pPr marL="6985" algn="ctr">
                        <a:lnSpc>
                          <a:spcPts val="3180"/>
                        </a:lnSpc>
                      </a:pPr>
                      <a:r>
                        <a:rPr sz="2000" b="1" spc="0" dirty="0">
                          <a:latin typeface="Calibri"/>
                          <a:cs typeface="Calibri"/>
                        </a:rPr>
                        <a:t>12</a:t>
                      </a:r>
                      <a:endParaRPr sz="2000" spc="0" dirty="0">
                        <a:latin typeface="Calibri"/>
                        <a:cs typeface="Calibri"/>
                      </a:endParaRPr>
                    </a:p>
                  </a:txBody>
                  <a:tcPr marL="0" marR="0" marT="0" marB="0">
                    <a:lnL w="19050">
                      <a:solidFill>
                        <a:srgbClr val="FFFFFF"/>
                      </a:solidFill>
                      <a:prstDash val="solid"/>
                    </a:lnL>
                    <a:lnT w="53975">
                      <a:solidFill>
                        <a:srgbClr val="FFFFFF"/>
                      </a:solidFill>
                      <a:prstDash val="solid"/>
                    </a:lnT>
                    <a:solidFill>
                      <a:srgbClr val="D9E0F3"/>
                    </a:solidFill>
                  </a:tcPr>
                </a:tc>
                <a:tc>
                  <a:txBody>
                    <a:bodyPr/>
                    <a:lstStyle/>
                    <a:p>
                      <a:pPr algn="ctr">
                        <a:lnSpc>
                          <a:spcPts val="3180"/>
                        </a:lnSpc>
                      </a:pPr>
                      <a:r>
                        <a:rPr sz="2000" b="1" spc="0" dirty="0">
                          <a:latin typeface="Calibri"/>
                          <a:cs typeface="Calibri"/>
                        </a:rPr>
                        <a:t>12</a:t>
                      </a:r>
                      <a:endParaRPr sz="2000" spc="0" dirty="0">
                        <a:latin typeface="Calibri"/>
                        <a:cs typeface="Calibri"/>
                      </a:endParaRPr>
                    </a:p>
                  </a:txBody>
                  <a:tcPr marL="0" marR="0" marT="0" marB="0">
                    <a:lnT w="53975">
                      <a:solidFill>
                        <a:srgbClr val="FFFFFF"/>
                      </a:solidFill>
                      <a:prstDash val="solid"/>
                    </a:lnT>
                    <a:solidFill>
                      <a:srgbClr val="D9E0F3"/>
                    </a:solidFill>
                  </a:tcPr>
                </a:tc>
                <a:tc>
                  <a:txBody>
                    <a:bodyPr/>
                    <a:lstStyle/>
                    <a:p>
                      <a:pPr algn="ctr">
                        <a:lnSpc>
                          <a:spcPts val="3180"/>
                        </a:lnSpc>
                      </a:pPr>
                      <a:r>
                        <a:rPr sz="2000" b="1" spc="0" dirty="0">
                          <a:latin typeface="Calibri"/>
                          <a:cs typeface="Calibri"/>
                        </a:rPr>
                        <a:t>8</a:t>
                      </a:r>
                      <a:endParaRPr sz="2000" spc="0" dirty="0">
                        <a:latin typeface="Calibri"/>
                        <a:cs typeface="Calibri"/>
                      </a:endParaRPr>
                    </a:p>
                  </a:txBody>
                  <a:tcPr marL="0" marR="0" marT="0" marB="0">
                    <a:lnT w="53975">
                      <a:solidFill>
                        <a:srgbClr val="FFFFFF"/>
                      </a:solidFill>
                      <a:prstDash val="solid"/>
                    </a:lnT>
                    <a:solidFill>
                      <a:srgbClr val="D9E0F3"/>
                    </a:solidFill>
                  </a:tcPr>
                </a:tc>
                <a:tc>
                  <a:txBody>
                    <a:bodyPr/>
                    <a:lstStyle/>
                    <a:p>
                      <a:pPr algn="ctr">
                        <a:lnSpc>
                          <a:spcPts val="3180"/>
                        </a:lnSpc>
                      </a:pPr>
                      <a:r>
                        <a:rPr sz="2000" b="1" spc="0" dirty="0">
                          <a:latin typeface="Calibri"/>
                          <a:cs typeface="Calibri"/>
                        </a:rPr>
                        <a:t>10</a:t>
                      </a:r>
                      <a:endParaRPr sz="2000" spc="0" dirty="0">
                        <a:latin typeface="Calibri"/>
                        <a:cs typeface="Calibri"/>
                      </a:endParaRPr>
                    </a:p>
                  </a:txBody>
                  <a:tcPr marL="0" marR="0" marT="0" marB="0">
                    <a:lnT w="53975">
                      <a:solidFill>
                        <a:srgbClr val="FFFFFF"/>
                      </a:solidFill>
                      <a:prstDash val="solid"/>
                    </a:lnT>
                    <a:solidFill>
                      <a:srgbClr val="D9E0F3"/>
                    </a:solidFill>
                  </a:tcPr>
                </a:tc>
                <a:tc>
                  <a:txBody>
                    <a:bodyPr/>
                    <a:lstStyle/>
                    <a:p>
                      <a:pPr marR="31115" algn="ctr">
                        <a:lnSpc>
                          <a:spcPts val="3180"/>
                        </a:lnSpc>
                      </a:pPr>
                      <a:r>
                        <a:rPr sz="2000" b="1" spc="0" dirty="0">
                          <a:latin typeface="Calibri"/>
                          <a:cs typeface="Calibri"/>
                        </a:rPr>
                        <a:t>30</a:t>
                      </a:r>
                      <a:endParaRPr sz="2000" spc="0" dirty="0">
                        <a:latin typeface="Calibri"/>
                        <a:cs typeface="Calibri"/>
                      </a:endParaRPr>
                    </a:p>
                  </a:txBody>
                  <a:tcPr marL="0" marR="0" marT="0" marB="0">
                    <a:lnT w="53975">
                      <a:solidFill>
                        <a:srgbClr val="FFFFFF"/>
                      </a:solidFill>
                      <a:prstDash val="solid"/>
                    </a:lnT>
                    <a:solidFill>
                      <a:srgbClr val="D9E0F3"/>
                    </a:solidFill>
                  </a:tcPr>
                </a:tc>
                <a:tc>
                  <a:txBody>
                    <a:bodyPr/>
                    <a:lstStyle/>
                    <a:p>
                      <a:pPr marL="307975">
                        <a:lnSpc>
                          <a:spcPts val="3180"/>
                        </a:lnSpc>
                      </a:pPr>
                      <a:r>
                        <a:rPr sz="2000" b="1" spc="0" dirty="0">
                          <a:latin typeface="Calibri"/>
                          <a:cs typeface="Calibri"/>
                        </a:rPr>
                        <a:t>42</a:t>
                      </a:r>
                      <a:endParaRPr sz="2000" spc="0" dirty="0">
                        <a:latin typeface="Calibri"/>
                        <a:cs typeface="Calibri"/>
                      </a:endParaRPr>
                    </a:p>
                  </a:txBody>
                  <a:tcPr marL="0" marR="0" marT="0" marB="0">
                    <a:lnT w="53975">
                      <a:solidFill>
                        <a:srgbClr val="FFFFFF"/>
                      </a:solidFill>
                      <a:prstDash val="solid"/>
                    </a:lnT>
                    <a:solidFill>
                      <a:srgbClr val="D9E0F3"/>
                    </a:solidFill>
                  </a:tcPr>
                </a:tc>
                <a:extLst>
                  <a:ext uri="{0D108BD9-81ED-4DB2-BD59-A6C34878D82A}">
                    <a16:rowId xmlns:a16="http://schemas.microsoft.com/office/drawing/2014/main" val="10006"/>
                  </a:ext>
                </a:extLst>
              </a:tr>
            </a:tbl>
          </a:graphicData>
        </a:graphic>
      </p:graphicFrame>
      <p:sp>
        <p:nvSpPr>
          <p:cNvPr id="3" name="object 3"/>
          <p:cNvSpPr txBox="1">
            <a:spLocks noGrp="1"/>
          </p:cNvSpPr>
          <p:nvPr>
            <p:ph type="title"/>
          </p:nvPr>
        </p:nvSpPr>
        <p:spPr>
          <a:xfrm>
            <a:off x="1612519" y="609422"/>
            <a:ext cx="6003925" cy="454025"/>
          </a:xfrm>
          <a:prstGeom prst="rect">
            <a:avLst/>
          </a:prstGeom>
        </p:spPr>
        <p:txBody>
          <a:bodyPr vert="horz" wrap="square" lIns="0" tIns="13970" rIns="0" bIns="0" rtlCol="0">
            <a:spAutoFit/>
          </a:bodyPr>
          <a:lstStyle/>
          <a:p>
            <a:pPr marL="12700">
              <a:lnSpc>
                <a:spcPct val="100000"/>
              </a:lnSpc>
              <a:spcBef>
                <a:spcPts val="110"/>
              </a:spcBef>
            </a:pPr>
            <a:r>
              <a:rPr dirty="0"/>
              <a:t>Ders</a:t>
            </a:r>
            <a:r>
              <a:rPr spc="-25" dirty="0"/>
              <a:t> </a:t>
            </a:r>
            <a:r>
              <a:rPr spc="-10" dirty="0"/>
              <a:t>Yükü</a:t>
            </a:r>
            <a:r>
              <a:rPr spc="15" dirty="0"/>
              <a:t> </a:t>
            </a:r>
            <a:r>
              <a:rPr spc="5" dirty="0"/>
              <a:t>ve</a:t>
            </a:r>
            <a:r>
              <a:rPr spc="-40" dirty="0"/>
              <a:t> </a:t>
            </a:r>
            <a:r>
              <a:rPr spc="15" dirty="0"/>
              <a:t>Ek</a:t>
            </a:r>
            <a:r>
              <a:rPr spc="-60" dirty="0"/>
              <a:t> </a:t>
            </a:r>
            <a:r>
              <a:rPr dirty="0"/>
              <a:t>Ders</a:t>
            </a:r>
            <a:r>
              <a:rPr spc="-20" dirty="0"/>
              <a:t> </a:t>
            </a:r>
            <a:r>
              <a:rPr spc="-5" dirty="0"/>
              <a:t>Saatleri</a:t>
            </a:r>
            <a:r>
              <a:rPr spc="-15" dirty="0"/>
              <a:t> </a:t>
            </a:r>
            <a:r>
              <a:rPr spc="-5" dirty="0"/>
              <a:t>Tablosu</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t="19753" r="5215" b="6173"/>
          <a:stretch/>
        </p:blipFill>
        <p:spPr>
          <a:xfrm>
            <a:off x="179512" y="332656"/>
            <a:ext cx="8712968" cy="6264696"/>
          </a:xfrm>
          <a:prstGeom prst="rect">
            <a:avLst/>
          </a:prstGeom>
        </p:spPr>
      </p:pic>
      <p:sp>
        <p:nvSpPr>
          <p:cNvPr id="5" name="Dikdörtgen 4"/>
          <p:cNvSpPr/>
          <p:nvPr/>
        </p:nvSpPr>
        <p:spPr>
          <a:xfrm>
            <a:off x="1979712" y="3429000"/>
            <a:ext cx="1440160"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Sağ Ok 5"/>
          <p:cNvSpPr/>
          <p:nvPr/>
        </p:nvSpPr>
        <p:spPr>
          <a:xfrm>
            <a:off x="1691680" y="2708920"/>
            <a:ext cx="1410456"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081242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4322" t="17561" r="6156" b="13292"/>
          <a:stretch/>
        </p:blipFill>
        <p:spPr>
          <a:xfrm>
            <a:off x="251520" y="764704"/>
            <a:ext cx="8640960" cy="5976664"/>
          </a:xfrm>
          <a:prstGeom prst="rect">
            <a:avLst/>
          </a:prstGeom>
        </p:spPr>
      </p:pic>
      <p:sp>
        <p:nvSpPr>
          <p:cNvPr id="5" name="Dikdörtgen 4"/>
          <p:cNvSpPr/>
          <p:nvPr/>
        </p:nvSpPr>
        <p:spPr>
          <a:xfrm>
            <a:off x="1043608" y="6093296"/>
            <a:ext cx="417646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1083165" y="2060848"/>
            <a:ext cx="57606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Aşağı Ok 6"/>
          <p:cNvSpPr/>
          <p:nvPr/>
        </p:nvSpPr>
        <p:spPr>
          <a:xfrm rot="10800000">
            <a:off x="5099366" y="2215981"/>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Aşağı Ok 7"/>
          <p:cNvSpPr/>
          <p:nvPr/>
        </p:nvSpPr>
        <p:spPr>
          <a:xfrm rot="8750391">
            <a:off x="2913017" y="1550907"/>
            <a:ext cx="298115" cy="25731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Aşağı Ok 8"/>
          <p:cNvSpPr/>
          <p:nvPr/>
        </p:nvSpPr>
        <p:spPr>
          <a:xfrm rot="16200000">
            <a:off x="122883" y="1071336"/>
            <a:ext cx="257275"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264830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3" y="322529"/>
            <a:ext cx="7992888" cy="430887"/>
          </a:xfrm>
        </p:spPr>
        <p:txBody>
          <a:bodyPr/>
          <a:lstStyle/>
          <a:p>
            <a:pPr algn="ctr"/>
            <a:r>
              <a:rPr lang="tr-TR" dirty="0" smtClean="0"/>
              <a:t>KONTROLLER BİTTİ İCMALİMİZ OLUŞTU</a:t>
            </a:r>
            <a:endParaRPr lang="tr-TR" dirty="0"/>
          </a:p>
        </p:txBody>
      </p:sp>
      <p:sp>
        <p:nvSpPr>
          <p:cNvPr id="3" name="Metin Yer Tutucusu 2"/>
          <p:cNvSpPr>
            <a:spLocks noGrp="1"/>
          </p:cNvSpPr>
          <p:nvPr>
            <p:ph type="body" idx="1"/>
          </p:nvPr>
        </p:nvSpPr>
        <p:spPr/>
        <p:txBody>
          <a:bodyPr/>
          <a:lstStyle/>
          <a:p>
            <a:endParaRPr lang="tr-TR" dirty="0"/>
          </a:p>
        </p:txBody>
      </p:sp>
      <p:pic>
        <p:nvPicPr>
          <p:cNvPr id="5" name="Resim 4"/>
          <p:cNvPicPr/>
          <p:nvPr/>
        </p:nvPicPr>
        <p:blipFill rotWithShape="1">
          <a:blip r:embed="rId2"/>
          <a:srcRect l="1933" t="19141" r="5176" b="11418"/>
          <a:stretch/>
        </p:blipFill>
        <p:spPr bwMode="auto">
          <a:xfrm>
            <a:off x="87723" y="980729"/>
            <a:ext cx="8964488" cy="58772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08990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3528" y="322529"/>
            <a:ext cx="8496943" cy="738664"/>
          </a:xfrm>
        </p:spPr>
        <p:txBody>
          <a:bodyPr/>
          <a:lstStyle/>
          <a:p>
            <a:pPr algn="ctr"/>
            <a:r>
              <a:rPr lang="tr-TR" sz="2400" dirty="0" smtClean="0"/>
              <a:t>EK DERS BORDROSUNUN HESAPLATILMASI VE KONTROLÜ (ÖZELLİKLE PUANTAJIN KONTROLÜ)</a:t>
            </a:r>
            <a:endParaRPr lang="tr-TR" sz="2400" dirty="0"/>
          </a:p>
        </p:txBody>
      </p:sp>
      <p:sp>
        <p:nvSpPr>
          <p:cNvPr id="3" name="Metin Yer Tutucusu 2"/>
          <p:cNvSpPr>
            <a:spLocks noGrp="1"/>
          </p:cNvSpPr>
          <p:nvPr>
            <p:ph type="body" idx="1"/>
          </p:nvPr>
        </p:nvSpPr>
        <p:spPr/>
        <p:txBody>
          <a:bodyPr/>
          <a:lstStyle/>
          <a:p>
            <a:endParaRPr lang="tr-TR"/>
          </a:p>
        </p:txBody>
      </p:sp>
      <p:pic>
        <p:nvPicPr>
          <p:cNvPr id="4" name="Resim 3"/>
          <p:cNvPicPr/>
          <p:nvPr/>
        </p:nvPicPr>
        <p:blipFill rotWithShape="1">
          <a:blip r:embed="rId2"/>
          <a:srcRect l="2347" t="16689" r="4624" b="11173"/>
          <a:stretch/>
        </p:blipFill>
        <p:spPr bwMode="auto">
          <a:xfrm>
            <a:off x="251520" y="1196752"/>
            <a:ext cx="8712968" cy="56612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66149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322529"/>
            <a:ext cx="8496943" cy="861774"/>
          </a:xfrm>
        </p:spPr>
        <p:txBody>
          <a:bodyPr/>
          <a:lstStyle/>
          <a:p>
            <a:pPr algn="ctr"/>
            <a:r>
              <a:rPr lang="tr-TR" dirty="0" smtClean="0"/>
              <a:t>BANKA LİSTESİ KONTROLÜ (NET TUTARLAR VE İBAN NUMARALARI)</a:t>
            </a:r>
            <a:endParaRPr lang="tr-TR" dirty="0"/>
          </a:p>
        </p:txBody>
      </p:sp>
      <p:sp>
        <p:nvSpPr>
          <p:cNvPr id="3" name="Metin Yer Tutucusu 2"/>
          <p:cNvSpPr>
            <a:spLocks noGrp="1"/>
          </p:cNvSpPr>
          <p:nvPr>
            <p:ph type="body" idx="1"/>
          </p:nvPr>
        </p:nvSpPr>
        <p:spPr>
          <a:xfrm>
            <a:off x="666622" y="1412776"/>
            <a:ext cx="6699250" cy="1512570"/>
          </a:xfrm>
        </p:spPr>
        <p:txBody>
          <a:bodyPr/>
          <a:lstStyle/>
          <a:p>
            <a:endParaRPr lang="tr-TR" dirty="0"/>
          </a:p>
        </p:txBody>
      </p:sp>
      <p:pic>
        <p:nvPicPr>
          <p:cNvPr id="4" name="Resim 3"/>
          <p:cNvPicPr/>
          <p:nvPr/>
        </p:nvPicPr>
        <p:blipFill rotWithShape="1">
          <a:blip r:embed="rId2"/>
          <a:srcRect l="1795" t="16198" r="40511" b="20006"/>
          <a:stretch/>
        </p:blipFill>
        <p:spPr bwMode="auto">
          <a:xfrm>
            <a:off x="179512" y="1412776"/>
            <a:ext cx="8856983" cy="5445224"/>
          </a:xfrm>
          <a:prstGeom prst="rect">
            <a:avLst/>
          </a:prstGeom>
          <a:ln>
            <a:noFill/>
          </a:ln>
          <a:extLst>
            <a:ext uri="{53640926-AAD7-44D8-BBD7-CCE9431645EC}">
              <a14:shadowObscured xmlns:a14="http://schemas.microsoft.com/office/drawing/2010/main"/>
            </a:ext>
          </a:extLst>
        </p:spPr>
      </p:pic>
      <p:sp>
        <p:nvSpPr>
          <p:cNvPr id="5" name="Yuvarlatılmış Dikdörtgen 4"/>
          <p:cNvSpPr/>
          <p:nvPr/>
        </p:nvSpPr>
        <p:spPr>
          <a:xfrm>
            <a:off x="4499992" y="6309320"/>
            <a:ext cx="864096" cy="144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418914" y="6309320"/>
            <a:ext cx="1869351" cy="144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4808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Yer Tutucusu"/>
          <p:cNvSpPr>
            <a:spLocks noGrp="1"/>
          </p:cNvSpPr>
          <p:nvPr>
            <p:ph type="body" idx="1"/>
          </p:nvPr>
        </p:nvSpPr>
        <p:spPr>
          <a:xfrm>
            <a:off x="1243888" y="1759585"/>
            <a:ext cx="6699250" cy="3939540"/>
          </a:xfrm>
        </p:spPr>
        <p:txBody>
          <a:bodyPr/>
          <a:lstStyle/>
          <a:p>
            <a:pPr algn="ctr"/>
            <a:r>
              <a:rPr lang="tr-TR" sz="4400" b="1" dirty="0" smtClean="0">
                <a:solidFill>
                  <a:srgbClr val="FF0000"/>
                </a:solidFill>
              </a:rPr>
              <a:t>DİNLEDİĞİNİZ İÇİN TEŞEKKÜR EDER HEPİNİZE İYİ ÇALIŞMALAR DİLERİM.</a:t>
            </a:r>
          </a:p>
          <a:p>
            <a:pPr algn="ctr"/>
            <a:endParaRPr lang="tr-TR" sz="4400" b="1" dirty="0" smtClean="0">
              <a:solidFill>
                <a:srgbClr val="FF0000"/>
              </a:solidFill>
            </a:endParaRPr>
          </a:p>
          <a:p>
            <a:endParaRPr lang="tr-TR" sz="80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6564" y="100025"/>
            <a:ext cx="3000375" cy="454025"/>
          </a:xfrm>
          <a:prstGeom prst="rect">
            <a:avLst/>
          </a:prstGeom>
        </p:spPr>
        <p:txBody>
          <a:bodyPr vert="horz" wrap="square" lIns="0" tIns="13970" rIns="0" bIns="0" rtlCol="0">
            <a:spAutoFit/>
          </a:bodyPr>
          <a:lstStyle/>
          <a:p>
            <a:pPr marL="12700">
              <a:lnSpc>
                <a:spcPct val="100000"/>
              </a:lnSpc>
              <a:spcBef>
                <a:spcPts val="110"/>
              </a:spcBef>
            </a:pPr>
            <a:r>
              <a:rPr dirty="0"/>
              <a:t>GENEL</a:t>
            </a:r>
            <a:r>
              <a:rPr spc="-100" dirty="0"/>
              <a:t> </a:t>
            </a:r>
            <a:r>
              <a:rPr dirty="0"/>
              <a:t>ESASLAR</a:t>
            </a:r>
          </a:p>
        </p:txBody>
      </p:sp>
      <p:sp>
        <p:nvSpPr>
          <p:cNvPr id="3" name="object 3"/>
          <p:cNvSpPr txBox="1"/>
          <p:nvPr/>
        </p:nvSpPr>
        <p:spPr>
          <a:xfrm>
            <a:off x="618540" y="783463"/>
            <a:ext cx="7998459" cy="5137945"/>
          </a:xfrm>
          <a:prstGeom prst="rect">
            <a:avLst/>
          </a:prstGeom>
        </p:spPr>
        <p:txBody>
          <a:bodyPr vert="horz" wrap="square" lIns="0" tIns="23495" rIns="0" bIns="0" rtlCol="0">
            <a:spAutoFit/>
          </a:bodyPr>
          <a:lstStyle/>
          <a:p>
            <a:pPr marL="271145" marR="22225" indent="-271145">
              <a:lnSpc>
                <a:spcPts val="2140"/>
              </a:lnSpc>
              <a:spcBef>
                <a:spcPts val="185"/>
              </a:spcBef>
              <a:buClr>
                <a:srgbClr val="CC9900"/>
              </a:buClr>
              <a:buSzPct val="63888"/>
              <a:buFont typeface="Wingdings"/>
              <a:buChar char=""/>
              <a:tabLst>
                <a:tab pos="271145" algn="l"/>
                <a:tab pos="271780" algn="l"/>
              </a:tabLst>
            </a:pPr>
            <a:r>
              <a:rPr sz="1800" b="1" spc="-10" dirty="0">
                <a:latin typeface="Times New Roman"/>
                <a:cs typeface="Times New Roman"/>
              </a:rPr>
              <a:t>Normal</a:t>
            </a:r>
            <a:r>
              <a:rPr sz="1800" b="1" spc="60" dirty="0">
                <a:latin typeface="Times New Roman"/>
                <a:cs typeface="Times New Roman"/>
              </a:rPr>
              <a:t> </a:t>
            </a:r>
            <a:r>
              <a:rPr sz="1800" b="1" dirty="0">
                <a:latin typeface="Times New Roman"/>
                <a:cs typeface="Times New Roman"/>
              </a:rPr>
              <a:t>örgün</a:t>
            </a:r>
            <a:r>
              <a:rPr sz="1800" b="1" spc="50" dirty="0">
                <a:latin typeface="Times New Roman"/>
                <a:cs typeface="Times New Roman"/>
              </a:rPr>
              <a:t> </a:t>
            </a:r>
            <a:r>
              <a:rPr sz="1800" b="1" spc="-5" dirty="0">
                <a:latin typeface="Times New Roman"/>
                <a:cs typeface="Times New Roman"/>
              </a:rPr>
              <a:t>öğretimde</a:t>
            </a:r>
            <a:r>
              <a:rPr sz="1800" b="1" spc="30" dirty="0">
                <a:latin typeface="Times New Roman"/>
                <a:cs typeface="Times New Roman"/>
              </a:rPr>
              <a:t> </a:t>
            </a:r>
            <a:r>
              <a:rPr sz="1800" b="1" spc="-5" dirty="0">
                <a:latin typeface="Times New Roman"/>
                <a:cs typeface="Times New Roman"/>
              </a:rPr>
              <a:t>en</a:t>
            </a:r>
            <a:r>
              <a:rPr sz="1800" b="1" spc="45" dirty="0">
                <a:latin typeface="Times New Roman"/>
                <a:cs typeface="Times New Roman"/>
              </a:rPr>
              <a:t> </a:t>
            </a:r>
            <a:r>
              <a:rPr sz="1800" b="1" dirty="0">
                <a:latin typeface="Times New Roman"/>
                <a:cs typeface="Times New Roman"/>
              </a:rPr>
              <a:t>çok</a:t>
            </a:r>
            <a:r>
              <a:rPr sz="1800" b="1" spc="15" dirty="0">
                <a:latin typeface="Times New Roman"/>
                <a:cs typeface="Times New Roman"/>
              </a:rPr>
              <a:t> </a:t>
            </a:r>
            <a:r>
              <a:rPr sz="1800" b="1" spc="-10" dirty="0">
                <a:latin typeface="Times New Roman"/>
                <a:cs typeface="Times New Roman"/>
              </a:rPr>
              <a:t>yirmi</a:t>
            </a:r>
            <a:r>
              <a:rPr sz="1800" b="1" spc="40" dirty="0">
                <a:latin typeface="Times New Roman"/>
                <a:cs typeface="Times New Roman"/>
              </a:rPr>
              <a:t> </a:t>
            </a:r>
            <a:r>
              <a:rPr sz="1800" b="1" spc="-5" dirty="0">
                <a:latin typeface="Times New Roman"/>
                <a:cs typeface="Times New Roman"/>
              </a:rPr>
              <a:t>saate</a:t>
            </a:r>
            <a:r>
              <a:rPr sz="1800" b="1" spc="55" dirty="0">
                <a:latin typeface="Times New Roman"/>
                <a:cs typeface="Times New Roman"/>
              </a:rPr>
              <a:t> </a:t>
            </a:r>
            <a:r>
              <a:rPr sz="1800" b="1" spc="-5" dirty="0">
                <a:latin typeface="Times New Roman"/>
                <a:cs typeface="Times New Roman"/>
              </a:rPr>
              <a:t>kadar,</a:t>
            </a:r>
            <a:r>
              <a:rPr sz="1800" b="1" spc="60" dirty="0">
                <a:latin typeface="Times New Roman"/>
                <a:cs typeface="Times New Roman"/>
              </a:rPr>
              <a:t> </a:t>
            </a:r>
            <a:r>
              <a:rPr sz="1800" b="1" spc="-5" dirty="0">
                <a:latin typeface="Times New Roman"/>
                <a:cs typeface="Times New Roman"/>
              </a:rPr>
              <a:t>ikinci</a:t>
            </a:r>
            <a:r>
              <a:rPr sz="1800" b="1" spc="40" dirty="0">
                <a:latin typeface="Times New Roman"/>
                <a:cs typeface="Times New Roman"/>
              </a:rPr>
              <a:t> </a:t>
            </a:r>
            <a:r>
              <a:rPr sz="1800" b="1" spc="-5" dirty="0">
                <a:latin typeface="Times New Roman"/>
                <a:cs typeface="Times New Roman"/>
              </a:rPr>
              <a:t>öğretimde</a:t>
            </a:r>
            <a:r>
              <a:rPr sz="1800" b="1" spc="55" dirty="0">
                <a:latin typeface="Times New Roman"/>
                <a:cs typeface="Times New Roman"/>
              </a:rPr>
              <a:t> </a:t>
            </a:r>
            <a:r>
              <a:rPr sz="1800" b="1" spc="-5" dirty="0">
                <a:latin typeface="Times New Roman"/>
                <a:cs typeface="Times New Roman"/>
              </a:rPr>
              <a:t>en</a:t>
            </a:r>
            <a:r>
              <a:rPr sz="1800" b="1" spc="45" dirty="0">
                <a:latin typeface="Times New Roman"/>
                <a:cs typeface="Times New Roman"/>
              </a:rPr>
              <a:t> </a:t>
            </a:r>
            <a:r>
              <a:rPr sz="1800" b="1" dirty="0">
                <a:latin typeface="Times New Roman"/>
                <a:cs typeface="Times New Roman"/>
              </a:rPr>
              <a:t>çok</a:t>
            </a:r>
            <a:r>
              <a:rPr sz="1800" b="1" spc="25" dirty="0">
                <a:latin typeface="Times New Roman"/>
                <a:cs typeface="Times New Roman"/>
              </a:rPr>
              <a:t> </a:t>
            </a:r>
            <a:r>
              <a:rPr sz="1800" b="1" spc="-10" dirty="0">
                <a:latin typeface="Times New Roman"/>
                <a:cs typeface="Times New Roman"/>
              </a:rPr>
              <a:t>on</a:t>
            </a:r>
            <a:r>
              <a:rPr sz="1800" b="1" spc="40" dirty="0">
                <a:latin typeface="Times New Roman"/>
                <a:cs typeface="Times New Roman"/>
              </a:rPr>
              <a:t> </a:t>
            </a:r>
            <a:r>
              <a:rPr sz="1800" b="1" spc="-10" dirty="0">
                <a:latin typeface="Times New Roman"/>
                <a:cs typeface="Times New Roman"/>
              </a:rPr>
              <a:t>saate </a:t>
            </a:r>
            <a:r>
              <a:rPr sz="1800" b="1" spc="-434" dirty="0">
                <a:latin typeface="Times New Roman"/>
                <a:cs typeface="Times New Roman"/>
              </a:rPr>
              <a:t> </a:t>
            </a:r>
            <a:r>
              <a:rPr sz="1800" b="1" spc="-5" dirty="0">
                <a:latin typeface="Times New Roman"/>
                <a:cs typeface="Times New Roman"/>
              </a:rPr>
              <a:t>kadar,</a:t>
            </a:r>
            <a:r>
              <a:rPr sz="1800" b="1" spc="15" dirty="0">
                <a:latin typeface="Times New Roman"/>
                <a:cs typeface="Times New Roman"/>
              </a:rPr>
              <a:t> </a:t>
            </a:r>
            <a:r>
              <a:rPr sz="1800" b="1" spc="-5" dirty="0">
                <a:latin typeface="Times New Roman"/>
                <a:cs typeface="Times New Roman"/>
              </a:rPr>
              <a:t>uzaktan</a:t>
            </a:r>
            <a:r>
              <a:rPr sz="1800" b="1" spc="-10" dirty="0">
                <a:latin typeface="Times New Roman"/>
                <a:cs typeface="Times New Roman"/>
              </a:rPr>
              <a:t> </a:t>
            </a:r>
            <a:r>
              <a:rPr sz="1800" b="1" spc="-5" dirty="0">
                <a:latin typeface="Times New Roman"/>
                <a:cs typeface="Times New Roman"/>
              </a:rPr>
              <a:t>öğretimde</a:t>
            </a:r>
            <a:r>
              <a:rPr sz="1800" b="1" spc="5" dirty="0">
                <a:latin typeface="Times New Roman"/>
                <a:cs typeface="Times New Roman"/>
              </a:rPr>
              <a:t> </a:t>
            </a:r>
            <a:r>
              <a:rPr sz="1800" b="1" spc="-5" dirty="0">
                <a:latin typeface="Times New Roman"/>
                <a:cs typeface="Times New Roman"/>
              </a:rPr>
              <a:t>ise</a:t>
            </a:r>
            <a:r>
              <a:rPr sz="1800" b="1" spc="20" dirty="0">
                <a:latin typeface="Times New Roman"/>
                <a:cs typeface="Times New Roman"/>
              </a:rPr>
              <a:t> </a:t>
            </a:r>
            <a:r>
              <a:rPr sz="1800" b="1" spc="-5" dirty="0">
                <a:latin typeface="Times New Roman"/>
                <a:cs typeface="Times New Roman"/>
              </a:rPr>
              <a:t>en</a:t>
            </a:r>
            <a:r>
              <a:rPr sz="1800" b="1" spc="20" dirty="0">
                <a:latin typeface="Times New Roman"/>
                <a:cs typeface="Times New Roman"/>
              </a:rPr>
              <a:t> </a:t>
            </a:r>
            <a:r>
              <a:rPr sz="1800" b="1" dirty="0">
                <a:latin typeface="Times New Roman"/>
                <a:cs typeface="Times New Roman"/>
              </a:rPr>
              <a:t>çok</a:t>
            </a:r>
            <a:r>
              <a:rPr sz="1800" b="1" spc="-5" dirty="0">
                <a:latin typeface="Times New Roman"/>
                <a:cs typeface="Times New Roman"/>
              </a:rPr>
              <a:t> </a:t>
            </a:r>
            <a:r>
              <a:rPr sz="1800" b="1" spc="5" dirty="0">
                <a:latin typeface="Times New Roman"/>
                <a:cs typeface="Times New Roman"/>
              </a:rPr>
              <a:t>10</a:t>
            </a:r>
            <a:r>
              <a:rPr sz="1800" b="1" spc="-10" dirty="0">
                <a:latin typeface="Times New Roman"/>
                <a:cs typeface="Times New Roman"/>
              </a:rPr>
              <a:t> saate</a:t>
            </a:r>
            <a:r>
              <a:rPr sz="1800" b="1" dirty="0">
                <a:latin typeface="Times New Roman"/>
                <a:cs typeface="Times New Roman"/>
              </a:rPr>
              <a:t> </a:t>
            </a:r>
            <a:r>
              <a:rPr sz="1800" b="1" spc="-5" dirty="0">
                <a:latin typeface="Times New Roman"/>
                <a:cs typeface="Times New Roman"/>
              </a:rPr>
              <a:t>kadar</a:t>
            </a:r>
            <a:r>
              <a:rPr sz="1800" b="1" spc="10" dirty="0">
                <a:latin typeface="Times New Roman"/>
                <a:cs typeface="Times New Roman"/>
              </a:rPr>
              <a:t> </a:t>
            </a:r>
            <a:r>
              <a:rPr sz="1800" b="1" spc="-5" dirty="0">
                <a:latin typeface="Times New Roman"/>
                <a:cs typeface="Times New Roman"/>
              </a:rPr>
              <a:t>ek ders</a:t>
            </a:r>
            <a:r>
              <a:rPr sz="1800" b="1" dirty="0">
                <a:latin typeface="Times New Roman"/>
                <a:cs typeface="Times New Roman"/>
              </a:rPr>
              <a:t> </a:t>
            </a:r>
            <a:r>
              <a:rPr sz="1800" b="1" spc="-5" dirty="0">
                <a:latin typeface="Times New Roman"/>
                <a:cs typeface="Times New Roman"/>
              </a:rPr>
              <a:t>ücreti</a:t>
            </a:r>
            <a:r>
              <a:rPr sz="1800" b="1" spc="-15" dirty="0">
                <a:latin typeface="Times New Roman"/>
                <a:cs typeface="Times New Roman"/>
              </a:rPr>
              <a:t> </a:t>
            </a:r>
            <a:r>
              <a:rPr sz="1800" b="1" spc="-5" dirty="0">
                <a:latin typeface="Times New Roman"/>
                <a:cs typeface="Times New Roman"/>
              </a:rPr>
              <a:t>ödenir.</a:t>
            </a:r>
            <a:endParaRPr sz="1800" b="1" dirty="0">
              <a:latin typeface="Times New Roman"/>
              <a:cs typeface="Times New Roman"/>
            </a:endParaRPr>
          </a:p>
          <a:p>
            <a:pPr marL="271780" indent="-259079">
              <a:lnSpc>
                <a:spcPct val="100000"/>
              </a:lnSpc>
              <a:spcBef>
                <a:spcPts val="365"/>
              </a:spcBef>
              <a:buClr>
                <a:srgbClr val="CC9900"/>
              </a:buClr>
              <a:buSzPct val="63888"/>
              <a:buFont typeface="Wingdings"/>
              <a:buChar char=""/>
              <a:tabLst>
                <a:tab pos="271145" algn="l"/>
                <a:tab pos="271780" algn="l"/>
              </a:tabLst>
            </a:pPr>
            <a:r>
              <a:rPr sz="1800" b="1" dirty="0">
                <a:latin typeface="Times New Roman"/>
                <a:cs typeface="Times New Roman"/>
              </a:rPr>
              <a:t>Fiilen</a:t>
            </a:r>
            <a:r>
              <a:rPr sz="1800" b="1" spc="-5" dirty="0">
                <a:latin typeface="Times New Roman"/>
                <a:cs typeface="Times New Roman"/>
              </a:rPr>
              <a:t> </a:t>
            </a:r>
            <a:r>
              <a:rPr sz="1800" b="1" spc="-10" dirty="0">
                <a:latin typeface="Times New Roman"/>
                <a:cs typeface="Times New Roman"/>
              </a:rPr>
              <a:t>yapılmayan</a:t>
            </a:r>
            <a:r>
              <a:rPr sz="1800" b="1" dirty="0">
                <a:latin typeface="Times New Roman"/>
                <a:cs typeface="Times New Roman"/>
              </a:rPr>
              <a:t> </a:t>
            </a:r>
            <a:r>
              <a:rPr sz="1800" b="1" spc="-5" dirty="0">
                <a:latin typeface="Times New Roman"/>
                <a:cs typeface="Times New Roman"/>
              </a:rPr>
              <a:t>dersler</a:t>
            </a:r>
            <a:r>
              <a:rPr sz="1800" b="1" spc="10" dirty="0">
                <a:latin typeface="Times New Roman"/>
                <a:cs typeface="Times New Roman"/>
              </a:rPr>
              <a:t> </a:t>
            </a:r>
            <a:r>
              <a:rPr sz="1800" b="1" dirty="0">
                <a:latin typeface="Times New Roman"/>
                <a:cs typeface="Times New Roman"/>
              </a:rPr>
              <a:t>için</a:t>
            </a:r>
            <a:r>
              <a:rPr sz="1800" b="1" spc="15" dirty="0">
                <a:latin typeface="Times New Roman"/>
                <a:cs typeface="Times New Roman"/>
              </a:rPr>
              <a:t> </a:t>
            </a:r>
            <a:r>
              <a:rPr sz="1800" b="1" spc="-5" dirty="0">
                <a:latin typeface="Times New Roman"/>
                <a:cs typeface="Times New Roman"/>
              </a:rPr>
              <a:t>ek ders</a:t>
            </a:r>
            <a:r>
              <a:rPr sz="1800" b="1" spc="5" dirty="0">
                <a:latin typeface="Times New Roman"/>
                <a:cs typeface="Times New Roman"/>
              </a:rPr>
              <a:t> </a:t>
            </a:r>
            <a:r>
              <a:rPr sz="1800" b="1" spc="-5" dirty="0">
                <a:latin typeface="Times New Roman"/>
                <a:cs typeface="Times New Roman"/>
              </a:rPr>
              <a:t>ücreti</a:t>
            </a:r>
            <a:r>
              <a:rPr sz="1800" b="1" spc="-10" dirty="0">
                <a:latin typeface="Times New Roman"/>
                <a:cs typeface="Times New Roman"/>
              </a:rPr>
              <a:t> ödenmez.</a:t>
            </a:r>
            <a:endParaRPr sz="1800" b="1" dirty="0">
              <a:latin typeface="Times New Roman"/>
              <a:cs typeface="Times New Roman"/>
            </a:endParaRPr>
          </a:p>
          <a:p>
            <a:pPr marL="271780" indent="-259079">
              <a:lnSpc>
                <a:spcPct val="100000"/>
              </a:lnSpc>
              <a:spcBef>
                <a:spcPts val="430"/>
              </a:spcBef>
              <a:buClr>
                <a:srgbClr val="CC9900"/>
              </a:buClr>
              <a:buSzPct val="63888"/>
              <a:buFont typeface="Wingdings"/>
              <a:buChar char=""/>
              <a:tabLst>
                <a:tab pos="271145" algn="l"/>
                <a:tab pos="271780" algn="l"/>
              </a:tabLst>
            </a:pPr>
            <a:r>
              <a:rPr sz="1800" b="1" dirty="0">
                <a:latin typeface="Times New Roman"/>
                <a:cs typeface="Times New Roman"/>
              </a:rPr>
              <a:t>Ek</a:t>
            </a:r>
            <a:r>
              <a:rPr sz="1800" b="1" spc="-10" dirty="0">
                <a:latin typeface="Times New Roman"/>
                <a:cs typeface="Times New Roman"/>
              </a:rPr>
              <a:t> </a:t>
            </a:r>
            <a:r>
              <a:rPr sz="1800" b="1" spc="-5" dirty="0">
                <a:latin typeface="Times New Roman"/>
                <a:cs typeface="Times New Roman"/>
              </a:rPr>
              <a:t>ders</a:t>
            </a:r>
            <a:r>
              <a:rPr sz="1800" b="1" spc="10" dirty="0">
                <a:latin typeface="Times New Roman"/>
                <a:cs typeface="Times New Roman"/>
              </a:rPr>
              <a:t> </a:t>
            </a:r>
            <a:r>
              <a:rPr sz="1800" b="1" spc="-5" dirty="0">
                <a:latin typeface="Times New Roman"/>
                <a:cs typeface="Times New Roman"/>
              </a:rPr>
              <a:t>ücreti ödenecek</a:t>
            </a:r>
            <a:r>
              <a:rPr sz="1800" b="1" dirty="0">
                <a:latin typeface="Times New Roman"/>
                <a:cs typeface="Times New Roman"/>
              </a:rPr>
              <a:t> dersin</a:t>
            </a:r>
            <a:r>
              <a:rPr sz="1800" b="1" spc="-5" dirty="0">
                <a:latin typeface="Times New Roman"/>
                <a:cs typeface="Times New Roman"/>
              </a:rPr>
              <a:t> haftalık</a:t>
            </a:r>
            <a:r>
              <a:rPr sz="1800" b="1" spc="-20" dirty="0">
                <a:latin typeface="Times New Roman"/>
                <a:cs typeface="Times New Roman"/>
              </a:rPr>
              <a:t> </a:t>
            </a:r>
            <a:r>
              <a:rPr sz="1800" b="1" spc="-5" dirty="0">
                <a:latin typeface="Times New Roman"/>
                <a:cs typeface="Times New Roman"/>
              </a:rPr>
              <a:t>ders</a:t>
            </a:r>
            <a:r>
              <a:rPr sz="1800" b="1" spc="5" dirty="0">
                <a:latin typeface="Times New Roman"/>
                <a:cs typeface="Times New Roman"/>
              </a:rPr>
              <a:t> </a:t>
            </a:r>
            <a:r>
              <a:rPr sz="1800" b="1" dirty="0">
                <a:latin typeface="Times New Roman"/>
                <a:cs typeface="Times New Roman"/>
              </a:rPr>
              <a:t>programında</a:t>
            </a:r>
            <a:r>
              <a:rPr sz="1800" b="1" spc="35" dirty="0">
                <a:latin typeface="Times New Roman"/>
                <a:cs typeface="Times New Roman"/>
              </a:rPr>
              <a:t> </a:t>
            </a:r>
            <a:r>
              <a:rPr sz="1800" b="1" spc="-20" dirty="0">
                <a:latin typeface="Times New Roman"/>
                <a:cs typeface="Times New Roman"/>
              </a:rPr>
              <a:t>yer</a:t>
            </a:r>
            <a:r>
              <a:rPr sz="1800" b="1" spc="10" dirty="0">
                <a:latin typeface="Times New Roman"/>
                <a:cs typeface="Times New Roman"/>
              </a:rPr>
              <a:t> </a:t>
            </a:r>
            <a:r>
              <a:rPr sz="1800" b="1" spc="-5" dirty="0">
                <a:latin typeface="Times New Roman"/>
                <a:cs typeface="Times New Roman"/>
              </a:rPr>
              <a:t>alması</a:t>
            </a:r>
            <a:r>
              <a:rPr sz="1800" b="1" spc="5" dirty="0">
                <a:latin typeface="Times New Roman"/>
                <a:cs typeface="Times New Roman"/>
              </a:rPr>
              <a:t> </a:t>
            </a:r>
            <a:r>
              <a:rPr sz="1800" b="1" spc="-10" dirty="0">
                <a:latin typeface="Times New Roman"/>
                <a:cs typeface="Times New Roman"/>
              </a:rPr>
              <a:t>gerekir.</a:t>
            </a:r>
            <a:endParaRPr sz="1800" b="1" dirty="0">
              <a:latin typeface="Times New Roman"/>
              <a:cs typeface="Times New Roman"/>
            </a:endParaRPr>
          </a:p>
          <a:p>
            <a:pPr marL="274955" marR="12065" indent="-274955" algn="just">
              <a:lnSpc>
                <a:spcPts val="2140"/>
              </a:lnSpc>
              <a:spcBef>
                <a:spcPts val="525"/>
              </a:spcBef>
              <a:buClr>
                <a:srgbClr val="CC9900"/>
              </a:buClr>
              <a:buSzPct val="63888"/>
              <a:buFont typeface="Wingdings"/>
              <a:buChar char=""/>
              <a:tabLst>
                <a:tab pos="274955" algn="l"/>
              </a:tabLst>
            </a:pPr>
            <a:r>
              <a:rPr sz="1800" b="1" spc="-10" dirty="0">
                <a:latin typeface="Times New Roman"/>
                <a:cs typeface="Times New Roman"/>
              </a:rPr>
              <a:t>Akademik</a:t>
            </a:r>
            <a:r>
              <a:rPr sz="1800" b="1" spc="-5" dirty="0">
                <a:latin typeface="Times New Roman"/>
                <a:cs typeface="Times New Roman"/>
              </a:rPr>
              <a:t> takvimin</a:t>
            </a:r>
            <a:r>
              <a:rPr sz="1800" b="1" dirty="0">
                <a:latin typeface="Times New Roman"/>
                <a:cs typeface="Times New Roman"/>
              </a:rPr>
              <a:t> bitiş</a:t>
            </a:r>
            <a:r>
              <a:rPr sz="1800" b="1" spc="5" dirty="0">
                <a:latin typeface="Times New Roman"/>
                <a:cs typeface="Times New Roman"/>
              </a:rPr>
              <a:t> </a:t>
            </a:r>
            <a:r>
              <a:rPr sz="1800" b="1" dirty="0">
                <a:latin typeface="Times New Roman"/>
                <a:cs typeface="Times New Roman"/>
              </a:rPr>
              <a:t>tarihinden</a:t>
            </a:r>
            <a:r>
              <a:rPr sz="1800" b="1" spc="5" dirty="0">
                <a:latin typeface="Times New Roman"/>
                <a:cs typeface="Times New Roman"/>
              </a:rPr>
              <a:t> </a:t>
            </a:r>
            <a:r>
              <a:rPr sz="1800" b="1" spc="-5" dirty="0">
                <a:latin typeface="Times New Roman"/>
                <a:cs typeface="Times New Roman"/>
              </a:rPr>
              <a:t>sonra</a:t>
            </a:r>
            <a:r>
              <a:rPr sz="1800" b="1" dirty="0">
                <a:latin typeface="Times New Roman"/>
                <a:cs typeface="Times New Roman"/>
              </a:rPr>
              <a:t> </a:t>
            </a:r>
            <a:r>
              <a:rPr sz="1800" b="1" spc="-10" dirty="0">
                <a:latin typeface="Times New Roman"/>
                <a:cs typeface="Times New Roman"/>
              </a:rPr>
              <a:t>yapılan</a:t>
            </a:r>
            <a:r>
              <a:rPr sz="1800" b="1" spc="-5" dirty="0">
                <a:latin typeface="Times New Roman"/>
                <a:cs typeface="Times New Roman"/>
              </a:rPr>
              <a:t> dersler</a:t>
            </a:r>
            <a:r>
              <a:rPr sz="1800" b="1" dirty="0">
                <a:latin typeface="Times New Roman"/>
                <a:cs typeface="Times New Roman"/>
              </a:rPr>
              <a:t> </a:t>
            </a:r>
            <a:r>
              <a:rPr sz="1800" b="1" spc="-10" dirty="0">
                <a:latin typeface="Times New Roman"/>
                <a:cs typeface="Times New Roman"/>
              </a:rPr>
              <a:t>için</a:t>
            </a:r>
            <a:r>
              <a:rPr sz="1800" b="1" spc="-5" dirty="0">
                <a:latin typeface="Times New Roman"/>
                <a:cs typeface="Times New Roman"/>
              </a:rPr>
              <a:t> ek</a:t>
            </a:r>
            <a:r>
              <a:rPr sz="1800" b="1" dirty="0">
                <a:latin typeface="Times New Roman"/>
                <a:cs typeface="Times New Roman"/>
              </a:rPr>
              <a:t> </a:t>
            </a:r>
            <a:r>
              <a:rPr sz="1800" b="1" spc="-5" dirty="0">
                <a:latin typeface="Times New Roman"/>
                <a:cs typeface="Times New Roman"/>
              </a:rPr>
              <a:t>ders</a:t>
            </a:r>
            <a:r>
              <a:rPr sz="1800" b="1" dirty="0">
                <a:latin typeface="Times New Roman"/>
                <a:cs typeface="Times New Roman"/>
              </a:rPr>
              <a:t> </a:t>
            </a:r>
            <a:r>
              <a:rPr sz="1800" b="1" spc="-5" dirty="0">
                <a:latin typeface="Times New Roman"/>
                <a:cs typeface="Times New Roman"/>
              </a:rPr>
              <a:t>ücreti </a:t>
            </a:r>
            <a:r>
              <a:rPr sz="1800" b="1" dirty="0">
                <a:latin typeface="Times New Roman"/>
                <a:cs typeface="Times New Roman"/>
              </a:rPr>
              <a:t> </a:t>
            </a:r>
            <a:r>
              <a:rPr sz="1800" b="1" spc="-5" dirty="0" err="1">
                <a:latin typeface="Times New Roman"/>
                <a:cs typeface="Times New Roman"/>
              </a:rPr>
              <a:t>ödenmez</a:t>
            </a:r>
            <a:r>
              <a:rPr sz="1800" b="1" spc="-5" dirty="0" smtClean="0">
                <a:latin typeface="Times New Roman"/>
                <a:cs typeface="Times New Roman"/>
              </a:rPr>
              <a:t>.</a:t>
            </a:r>
            <a:r>
              <a:rPr lang="tr-TR" sz="1800" b="1" spc="-5" dirty="0" smtClean="0">
                <a:latin typeface="Times New Roman"/>
                <a:cs typeface="Times New Roman"/>
              </a:rPr>
              <a:t> </a:t>
            </a:r>
            <a:endParaRPr sz="1800" b="1" dirty="0">
              <a:latin typeface="Times New Roman"/>
              <a:cs typeface="Times New Roman"/>
            </a:endParaRPr>
          </a:p>
          <a:p>
            <a:pPr marL="274955" marR="5080" indent="-274955" algn="just">
              <a:lnSpc>
                <a:spcPct val="99500"/>
              </a:lnSpc>
              <a:spcBef>
                <a:spcPts val="395"/>
              </a:spcBef>
              <a:buClr>
                <a:srgbClr val="CC9900"/>
              </a:buClr>
              <a:buSzPct val="63888"/>
              <a:buFont typeface="Wingdings"/>
              <a:buChar char=""/>
              <a:tabLst>
                <a:tab pos="274955" algn="l"/>
              </a:tabLst>
            </a:pPr>
            <a:r>
              <a:rPr sz="1800" b="1" dirty="0">
                <a:latin typeface="Times New Roman"/>
                <a:cs typeface="Times New Roman"/>
              </a:rPr>
              <a:t>Ek ders ücretinin </a:t>
            </a:r>
            <a:r>
              <a:rPr sz="1800" b="1" spc="-5" dirty="0">
                <a:latin typeface="Times New Roman"/>
                <a:cs typeface="Times New Roman"/>
              </a:rPr>
              <a:t>ödenebilmesinde, </a:t>
            </a:r>
            <a:r>
              <a:rPr sz="1800" b="1" dirty="0">
                <a:latin typeface="Times New Roman"/>
                <a:cs typeface="Times New Roman"/>
              </a:rPr>
              <a:t>2547 </a:t>
            </a:r>
            <a:r>
              <a:rPr sz="1800" b="1" spc="-10" dirty="0">
                <a:latin typeface="Times New Roman"/>
                <a:cs typeface="Times New Roman"/>
              </a:rPr>
              <a:t>sayılı </a:t>
            </a:r>
            <a:r>
              <a:rPr sz="1800" b="1" spc="-5" dirty="0">
                <a:latin typeface="Times New Roman"/>
                <a:cs typeface="Times New Roman"/>
              </a:rPr>
              <a:t>Yükseköğretim </a:t>
            </a:r>
            <a:r>
              <a:rPr sz="1800" b="1" dirty="0">
                <a:latin typeface="Times New Roman"/>
                <a:cs typeface="Times New Roman"/>
              </a:rPr>
              <a:t>Kanununun </a:t>
            </a:r>
            <a:r>
              <a:rPr sz="1800" b="1" spc="-5" dirty="0">
                <a:latin typeface="Times New Roman"/>
                <a:cs typeface="Times New Roman"/>
              </a:rPr>
              <a:t>36’ncı </a:t>
            </a:r>
            <a:r>
              <a:rPr sz="1800" b="1" dirty="0">
                <a:latin typeface="Times New Roman"/>
                <a:cs typeface="Times New Roman"/>
              </a:rPr>
              <a:t> </a:t>
            </a:r>
            <a:r>
              <a:rPr sz="1800" b="1" spc="-5" dirty="0">
                <a:latin typeface="Times New Roman"/>
                <a:cs typeface="Times New Roman"/>
              </a:rPr>
              <a:t>maddesine</a:t>
            </a:r>
            <a:r>
              <a:rPr sz="1800" b="1" dirty="0">
                <a:latin typeface="Times New Roman"/>
                <a:cs typeface="Times New Roman"/>
              </a:rPr>
              <a:t> </a:t>
            </a:r>
            <a:r>
              <a:rPr sz="1800" b="1" spc="-5" dirty="0">
                <a:latin typeface="Times New Roman"/>
                <a:cs typeface="Times New Roman"/>
              </a:rPr>
              <a:t>göre</a:t>
            </a:r>
            <a:r>
              <a:rPr sz="1800" b="1" dirty="0">
                <a:latin typeface="Times New Roman"/>
                <a:cs typeface="Times New Roman"/>
              </a:rPr>
              <a:t> </a:t>
            </a:r>
            <a:r>
              <a:rPr sz="1800" b="1" spc="-5" dirty="0">
                <a:latin typeface="Times New Roman"/>
                <a:cs typeface="Times New Roman"/>
              </a:rPr>
              <a:t>haftalık</a:t>
            </a:r>
            <a:r>
              <a:rPr sz="1800" b="1" dirty="0">
                <a:latin typeface="Times New Roman"/>
                <a:cs typeface="Times New Roman"/>
              </a:rPr>
              <a:t> zorunlu</a:t>
            </a:r>
            <a:r>
              <a:rPr sz="1800" b="1" spc="5" dirty="0">
                <a:latin typeface="Times New Roman"/>
                <a:cs typeface="Times New Roman"/>
              </a:rPr>
              <a:t> </a:t>
            </a:r>
            <a:r>
              <a:rPr sz="1800" b="1" spc="-5" dirty="0">
                <a:latin typeface="Times New Roman"/>
                <a:cs typeface="Times New Roman"/>
              </a:rPr>
              <a:t>ders</a:t>
            </a:r>
            <a:r>
              <a:rPr sz="1800" b="1" dirty="0">
                <a:latin typeface="Times New Roman"/>
                <a:cs typeface="Times New Roman"/>
              </a:rPr>
              <a:t> </a:t>
            </a:r>
            <a:r>
              <a:rPr sz="1800" b="1" spc="-15" dirty="0">
                <a:latin typeface="Times New Roman"/>
                <a:cs typeface="Times New Roman"/>
              </a:rPr>
              <a:t>yükü</a:t>
            </a:r>
            <a:r>
              <a:rPr sz="1800" b="1" spc="-10" dirty="0">
                <a:latin typeface="Times New Roman"/>
                <a:cs typeface="Times New Roman"/>
              </a:rPr>
              <a:t> saati</a:t>
            </a:r>
            <a:r>
              <a:rPr sz="1800" b="1" spc="-5" dirty="0">
                <a:latin typeface="Times New Roman"/>
                <a:cs typeface="Times New Roman"/>
              </a:rPr>
              <a:t> </a:t>
            </a:r>
            <a:r>
              <a:rPr sz="1800" b="1" dirty="0">
                <a:latin typeface="Times New Roman"/>
                <a:cs typeface="Times New Roman"/>
              </a:rPr>
              <a:t>dışında</a:t>
            </a:r>
            <a:r>
              <a:rPr sz="1800" b="1" spc="5" dirty="0">
                <a:latin typeface="Times New Roman"/>
                <a:cs typeface="Times New Roman"/>
              </a:rPr>
              <a:t> </a:t>
            </a:r>
            <a:r>
              <a:rPr sz="1800" b="1" spc="-5" dirty="0">
                <a:latin typeface="Times New Roman"/>
                <a:cs typeface="Times New Roman"/>
              </a:rPr>
              <a:t>verilen</a:t>
            </a:r>
            <a:r>
              <a:rPr sz="1800" b="1" dirty="0">
                <a:latin typeface="Times New Roman"/>
                <a:cs typeface="Times New Roman"/>
              </a:rPr>
              <a:t> </a:t>
            </a:r>
            <a:r>
              <a:rPr sz="1800" b="1" spc="-5" dirty="0">
                <a:latin typeface="Times New Roman"/>
                <a:cs typeface="Times New Roman"/>
              </a:rPr>
              <a:t>ders</a:t>
            </a:r>
            <a:r>
              <a:rPr sz="1800" b="1" dirty="0">
                <a:latin typeface="Times New Roman"/>
                <a:cs typeface="Times New Roman"/>
              </a:rPr>
              <a:t> </a:t>
            </a:r>
            <a:r>
              <a:rPr sz="1800" b="1" spc="-10" dirty="0">
                <a:latin typeface="Times New Roman"/>
                <a:cs typeface="Times New Roman"/>
              </a:rPr>
              <a:t>ve</a:t>
            </a:r>
            <a:r>
              <a:rPr sz="1800" b="1" spc="-5" dirty="0">
                <a:latin typeface="Times New Roman"/>
                <a:cs typeface="Times New Roman"/>
              </a:rPr>
              <a:t> diğer </a:t>
            </a:r>
            <a:r>
              <a:rPr sz="1800" b="1" spc="-434" dirty="0">
                <a:latin typeface="Times New Roman"/>
                <a:cs typeface="Times New Roman"/>
              </a:rPr>
              <a:t> </a:t>
            </a:r>
            <a:r>
              <a:rPr sz="1800" b="1" spc="-5" dirty="0">
                <a:latin typeface="Times New Roman"/>
                <a:cs typeface="Times New Roman"/>
              </a:rPr>
              <a:t>faaliyetler</a:t>
            </a:r>
            <a:r>
              <a:rPr sz="1800" b="1" spc="-15" dirty="0">
                <a:latin typeface="Times New Roman"/>
                <a:cs typeface="Times New Roman"/>
              </a:rPr>
              <a:t> </a:t>
            </a:r>
            <a:r>
              <a:rPr sz="1800" b="1" spc="-5" dirty="0">
                <a:latin typeface="Times New Roman"/>
                <a:cs typeface="Times New Roman"/>
              </a:rPr>
              <a:t>dikkate</a:t>
            </a:r>
            <a:r>
              <a:rPr sz="1800" b="1" spc="5" dirty="0">
                <a:latin typeface="Times New Roman"/>
                <a:cs typeface="Times New Roman"/>
              </a:rPr>
              <a:t> </a:t>
            </a:r>
            <a:r>
              <a:rPr sz="1800" b="1" dirty="0">
                <a:latin typeface="Times New Roman"/>
                <a:cs typeface="Times New Roman"/>
              </a:rPr>
              <a:t>alınır.</a:t>
            </a:r>
          </a:p>
          <a:p>
            <a:pPr marL="274955" marR="10160" indent="-274955" algn="just">
              <a:lnSpc>
                <a:spcPct val="99500"/>
              </a:lnSpc>
              <a:spcBef>
                <a:spcPts val="445"/>
              </a:spcBef>
              <a:buClr>
                <a:srgbClr val="CC9900"/>
              </a:buClr>
              <a:buSzPct val="63888"/>
              <a:buFont typeface="Wingdings"/>
              <a:buChar char=""/>
              <a:tabLst>
                <a:tab pos="274955" algn="l"/>
              </a:tabLst>
            </a:pPr>
            <a:r>
              <a:rPr sz="1800" b="1" dirty="0">
                <a:latin typeface="Times New Roman"/>
                <a:cs typeface="Times New Roman"/>
              </a:rPr>
              <a:t>Zorunlu ders</a:t>
            </a:r>
            <a:r>
              <a:rPr sz="1800" b="1" spc="5" dirty="0">
                <a:latin typeface="Times New Roman"/>
                <a:cs typeface="Times New Roman"/>
              </a:rPr>
              <a:t> </a:t>
            </a:r>
            <a:r>
              <a:rPr sz="1800" b="1" spc="-10" dirty="0">
                <a:latin typeface="Times New Roman"/>
                <a:cs typeface="Times New Roman"/>
              </a:rPr>
              <a:t>yükünün</a:t>
            </a:r>
            <a:r>
              <a:rPr sz="1800" b="1" spc="-5" dirty="0">
                <a:latin typeface="Times New Roman"/>
                <a:cs typeface="Times New Roman"/>
              </a:rPr>
              <a:t> </a:t>
            </a:r>
            <a:r>
              <a:rPr sz="1800" b="1" spc="-10" dirty="0">
                <a:latin typeface="Times New Roman"/>
                <a:cs typeface="Times New Roman"/>
              </a:rPr>
              <a:t>tamamlanmasında</a:t>
            </a:r>
            <a:r>
              <a:rPr sz="1800" b="1" spc="-5" dirty="0">
                <a:latin typeface="Times New Roman"/>
                <a:cs typeface="Times New Roman"/>
              </a:rPr>
              <a:t> </a:t>
            </a:r>
            <a:r>
              <a:rPr sz="1800" b="1" spc="-10" dirty="0">
                <a:latin typeface="Times New Roman"/>
                <a:cs typeface="Times New Roman"/>
              </a:rPr>
              <a:t>ve</a:t>
            </a:r>
            <a:r>
              <a:rPr sz="1800" b="1" spc="-5" dirty="0">
                <a:latin typeface="Times New Roman"/>
                <a:cs typeface="Times New Roman"/>
              </a:rPr>
              <a:t> ek</a:t>
            </a:r>
            <a:r>
              <a:rPr sz="1800" b="1" dirty="0">
                <a:latin typeface="Times New Roman"/>
                <a:cs typeface="Times New Roman"/>
              </a:rPr>
              <a:t> ders</a:t>
            </a:r>
            <a:r>
              <a:rPr sz="1800" b="1" spc="5" dirty="0">
                <a:latin typeface="Times New Roman"/>
                <a:cs typeface="Times New Roman"/>
              </a:rPr>
              <a:t> </a:t>
            </a:r>
            <a:r>
              <a:rPr sz="1800" b="1" spc="-5" dirty="0">
                <a:latin typeface="Times New Roman"/>
                <a:cs typeface="Times New Roman"/>
              </a:rPr>
              <a:t>ücretinin </a:t>
            </a:r>
            <a:r>
              <a:rPr sz="1800" b="1" dirty="0">
                <a:latin typeface="Times New Roman"/>
                <a:cs typeface="Times New Roman"/>
              </a:rPr>
              <a:t>hesabında,</a:t>
            </a:r>
            <a:r>
              <a:rPr sz="1800" b="1" spc="5" dirty="0">
                <a:latin typeface="Times New Roman"/>
                <a:cs typeface="Times New Roman"/>
              </a:rPr>
              <a:t> </a:t>
            </a:r>
            <a:r>
              <a:rPr sz="1800" b="1" spc="-5" dirty="0">
                <a:latin typeface="Times New Roman"/>
                <a:cs typeface="Times New Roman"/>
              </a:rPr>
              <a:t>teorik </a:t>
            </a:r>
            <a:r>
              <a:rPr sz="1800" b="1" dirty="0">
                <a:latin typeface="Times New Roman"/>
                <a:cs typeface="Times New Roman"/>
              </a:rPr>
              <a:t> </a:t>
            </a:r>
            <a:r>
              <a:rPr sz="1800" b="1" spc="-5" dirty="0">
                <a:latin typeface="Times New Roman"/>
                <a:cs typeface="Times New Roman"/>
              </a:rPr>
              <a:t>dersler dışındaki </a:t>
            </a:r>
            <a:r>
              <a:rPr sz="1800" b="1" spc="-10" dirty="0">
                <a:latin typeface="Times New Roman"/>
                <a:cs typeface="Times New Roman"/>
              </a:rPr>
              <a:t>faaliyetlerin </a:t>
            </a:r>
            <a:r>
              <a:rPr sz="1800" b="1" spc="-5" dirty="0">
                <a:latin typeface="Times New Roman"/>
                <a:cs typeface="Times New Roman"/>
              </a:rPr>
              <a:t>haftalık en </a:t>
            </a:r>
            <a:r>
              <a:rPr sz="1800" b="1" spc="-10" dirty="0">
                <a:latin typeface="Times New Roman"/>
                <a:cs typeface="Times New Roman"/>
              </a:rPr>
              <a:t>fazla </a:t>
            </a:r>
            <a:r>
              <a:rPr sz="1800" b="1" spc="5" dirty="0">
                <a:latin typeface="Times New Roman"/>
                <a:cs typeface="Times New Roman"/>
              </a:rPr>
              <a:t>on </a:t>
            </a:r>
            <a:r>
              <a:rPr sz="1800" b="1" spc="-5" dirty="0">
                <a:latin typeface="Times New Roman"/>
                <a:cs typeface="Times New Roman"/>
              </a:rPr>
              <a:t>saatlik </a:t>
            </a:r>
            <a:r>
              <a:rPr sz="1800" b="1" spc="-10" dirty="0">
                <a:latin typeface="Times New Roman"/>
                <a:cs typeface="Times New Roman"/>
              </a:rPr>
              <a:t>kısmı </a:t>
            </a:r>
            <a:r>
              <a:rPr sz="1800" b="1" dirty="0">
                <a:latin typeface="Times New Roman"/>
                <a:cs typeface="Times New Roman"/>
              </a:rPr>
              <a:t>dikkate alınır, </a:t>
            </a:r>
            <a:r>
              <a:rPr sz="1800" b="1" spc="-5" dirty="0">
                <a:latin typeface="Times New Roman"/>
                <a:cs typeface="Times New Roman"/>
              </a:rPr>
              <a:t>kalan </a:t>
            </a:r>
            <a:r>
              <a:rPr sz="1800" b="1" dirty="0">
                <a:latin typeface="Times New Roman"/>
                <a:cs typeface="Times New Roman"/>
              </a:rPr>
              <a:t> </a:t>
            </a:r>
            <a:r>
              <a:rPr sz="1800" b="1" spc="-10" dirty="0">
                <a:latin typeface="Times New Roman"/>
                <a:cs typeface="Times New Roman"/>
              </a:rPr>
              <a:t>kısmı</a:t>
            </a:r>
            <a:r>
              <a:rPr sz="1800" b="1" dirty="0">
                <a:latin typeface="Times New Roman"/>
                <a:cs typeface="Times New Roman"/>
              </a:rPr>
              <a:t> ise</a:t>
            </a:r>
            <a:r>
              <a:rPr sz="1800" b="1" spc="25" dirty="0">
                <a:latin typeface="Times New Roman"/>
                <a:cs typeface="Times New Roman"/>
              </a:rPr>
              <a:t> </a:t>
            </a:r>
            <a:r>
              <a:rPr sz="1800" b="1" spc="-15" dirty="0">
                <a:latin typeface="Times New Roman"/>
                <a:cs typeface="Times New Roman"/>
              </a:rPr>
              <a:t>maaş</a:t>
            </a:r>
            <a:r>
              <a:rPr sz="1800" b="1" spc="20" dirty="0">
                <a:latin typeface="Times New Roman"/>
                <a:cs typeface="Times New Roman"/>
              </a:rPr>
              <a:t> </a:t>
            </a:r>
            <a:r>
              <a:rPr sz="1800" b="1" spc="-5" dirty="0">
                <a:latin typeface="Times New Roman"/>
                <a:cs typeface="Times New Roman"/>
              </a:rPr>
              <a:t>karşılığı</a:t>
            </a:r>
            <a:r>
              <a:rPr sz="1800" b="1" spc="20" dirty="0">
                <a:latin typeface="Times New Roman"/>
                <a:cs typeface="Times New Roman"/>
              </a:rPr>
              <a:t> </a:t>
            </a:r>
            <a:r>
              <a:rPr sz="1800" b="1" spc="-5" dirty="0">
                <a:latin typeface="Times New Roman"/>
                <a:cs typeface="Times New Roman"/>
              </a:rPr>
              <a:t>sayılır.</a:t>
            </a:r>
            <a:endParaRPr sz="1800" b="1" dirty="0">
              <a:latin typeface="Times New Roman"/>
              <a:cs typeface="Times New Roman"/>
            </a:endParaRPr>
          </a:p>
          <a:p>
            <a:pPr marL="271780" indent="-259079" algn="just">
              <a:lnSpc>
                <a:spcPct val="100000"/>
              </a:lnSpc>
              <a:spcBef>
                <a:spcPts val="430"/>
              </a:spcBef>
              <a:buClr>
                <a:srgbClr val="CC9900"/>
              </a:buClr>
              <a:buSzPct val="63888"/>
              <a:buFont typeface="Wingdings"/>
              <a:buChar char=""/>
              <a:tabLst>
                <a:tab pos="271780" algn="l"/>
              </a:tabLst>
            </a:pPr>
            <a:r>
              <a:rPr sz="1800" b="1" dirty="0">
                <a:latin typeface="Times New Roman"/>
                <a:cs typeface="Times New Roman"/>
              </a:rPr>
              <a:t>Raporlu </a:t>
            </a:r>
            <a:r>
              <a:rPr sz="1800" b="1" spc="-5" dirty="0">
                <a:latin typeface="Times New Roman"/>
                <a:cs typeface="Times New Roman"/>
              </a:rPr>
              <a:t>olunan</a:t>
            </a:r>
            <a:r>
              <a:rPr sz="1800" b="1" spc="5" dirty="0">
                <a:latin typeface="Times New Roman"/>
                <a:cs typeface="Times New Roman"/>
              </a:rPr>
              <a:t> </a:t>
            </a:r>
            <a:r>
              <a:rPr sz="1800" b="1" spc="-5" dirty="0">
                <a:latin typeface="Times New Roman"/>
                <a:cs typeface="Times New Roman"/>
              </a:rPr>
              <a:t>günlerde</a:t>
            </a:r>
            <a:r>
              <a:rPr sz="1800" b="1" spc="10" dirty="0">
                <a:latin typeface="Times New Roman"/>
                <a:cs typeface="Times New Roman"/>
              </a:rPr>
              <a:t> </a:t>
            </a:r>
            <a:r>
              <a:rPr sz="1800" b="1" spc="-5" dirty="0">
                <a:latin typeface="Times New Roman"/>
                <a:cs typeface="Times New Roman"/>
              </a:rPr>
              <a:t>ek</a:t>
            </a:r>
            <a:r>
              <a:rPr sz="1800" b="1" spc="-30" dirty="0">
                <a:latin typeface="Times New Roman"/>
                <a:cs typeface="Times New Roman"/>
              </a:rPr>
              <a:t> </a:t>
            </a:r>
            <a:r>
              <a:rPr sz="1800" b="1" spc="-5" dirty="0">
                <a:latin typeface="Times New Roman"/>
                <a:cs typeface="Times New Roman"/>
              </a:rPr>
              <a:t>ders</a:t>
            </a:r>
            <a:r>
              <a:rPr sz="1800" b="1" dirty="0">
                <a:latin typeface="Times New Roman"/>
                <a:cs typeface="Times New Roman"/>
              </a:rPr>
              <a:t> </a:t>
            </a:r>
            <a:r>
              <a:rPr sz="1800" b="1" spc="-5" dirty="0">
                <a:latin typeface="Times New Roman"/>
                <a:cs typeface="Times New Roman"/>
              </a:rPr>
              <a:t>ücreti</a:t>
            </a:r>
            <a:r>
              <a:rPr sz="1800" b="1" spc="15" dirty="0">
                <a:latin typeface="Times New Roman"/>
                <a:cs typeface="Times New Roman"/>
              </a:rPr>
              <a:t> </a:t>
            </a:r>
            <a:r>
              <a:rPr sz="1800" b="1" spc="-10" dirty="0">
                <a:latin typeface="Times New Roman"/>
                <a:cs typeface="Times New Roman"/>
              </a:rPr>
              <a:t>ödenmez.</a:t>
            </a:r>
            <a:endParaRPr sz="1800" b="1" dirty="0">
              <a:latin typeface="Times New Roman"/>
              <a:cs typeface="Times New Roman"/>
            </a:endParaRPr>
          </a:p>
          <a:p>
            <a:pPr marL="271780" indent="-259079" algn="just">
              <a:lnSpc>
                <a:spcPct val="100000"/>
              </a:lnSpc>
              <a:spcBef>
                <a:spcPts val="459"/>
              </a:spcBef>
              <a:buClr>
                <a:srgbClr val="CC9900"/>
              </a:buClr>
              <a:buSzPct val="63888"/>
              <a:buFont typeface="Wingdings"/>
              <a:buChar char=""/>
              <a:tabLst>
                <a:tab pos="271780" algn="l"/>
              </a:tabLst>
            </a:pPr>
            <a:r>
              <a:rPr sz="1800" b="1" dirty="0">
                <a:latin typeface="Times New Roman"/>
                <a:cs typeface="Times New Roman"/>
              </a:rPr>
              <a:t>Milli</a:t>
            </a:r>
            <a:r>
              <a:rPr sz="1800" b="1" spc="-15" dirty="0">
                <a:latin typeface="Times New Roman"/>
                <a:cs typeface="Times New Roman"/>
              </a:rPr>
              <a:t> </a:t>
            </a:r>
            <a:r>
              <a:rPr sz="1800" b="1" spc="-10" dirty="0">
                <a:latin typeface="Times New Roman"/>
                <a:cs typeface="Times New Roman"/>
              </a:rPr>
              <a:t>ve</a:t>
            </a:r>
            <a:r>
              <a:rPr sz="1800" b="1" spc="20" dirty="0">
                <a:latin typeface="Times New Roman"/>
                <a:cs typeface="Times New Roman"/>
              </a:rPr>
              <a:t> </a:t>
            </a:r>
            <a:r>
              <a:rPr sz="1800" b="1" dirty="0">
                <a:latin typeface="Times New Roman"/>
                <a:cs typeface="Times New Roman"/>
              </a:rPr>
              <a:t>Dini</a:t>
            </a:r>
            <a:r>
              <a:rPr sz="1800" b="1" spc="-20" dirty="0">
                <a:latin typeface="Times New Roman"/>
                <a:cs typeface="Times New Roman"/>
              </a:rPr>
              <a:t> </a:t>
            </a:r>
            <a:r>
              <a:rPr sz="1800" b="1" spc="-10" dirty="0">
                <a:latin typeface="Times New Roman"/>
                <a:cs typeface="Times New Roman"/>
              </a:rPr>
              <a:t>Bayram</a:t>
            </a:r>
            <a:r>
              <a:rPr sz="1800" b="1" spc="-15" dirty="0">
                <a:latin typeface="Times New Roman"/>
                <a:cs typeface="Times New Roman"/>
              </a:rPr>
              <a:t> </a:t>
            </a:r>
            <a:r>
              <a:rPr sz="1800" b="1" dirty="0">
                <a:latin typeface="Times New Roman"/>
                <a:cs typeface="Times New Roman"/>
              </a:rPr>
              <a:t>günlerine</a:t>
            </a:r>
            <a:r>
              <a:rPr sz="1800" b="1" spc="5" dirty="0">
                <a:latin typeface="Times New Roman"/>
                <a:cs typeface="Times New Roman"/>
              </a:rPr>
              <a:t> </a:t>
            </a:r>
            <a:r>
              <a:rPr sz="1800" b="1" spc="-5" dirty="0">
                <a:latin typeface="Times New Roman"/>
                <a:cs typeface="Times New Roman"/>
              </a:rPr>
              <a:t>denk</a:t>
            </a:r>
            <a:r>
              <a:rPr sz="1800" b="1" spc="-10" dirty="0">
                <a:latin typeface="Times New Roman"/>
                <a:cs typeface="Times New Roman"/>
              </a:rPr>
              <a:t> </a:t>
            </a:r>
            <a:r>
              <a:rPr sz="1800" b="1" spc="-5" dirty="0">
                <a:latin typeface="Times New Roman"/>
                <a:cs typeface="Times New Roman"/>
              </a:rPr>
              <a:t>gelen</a:t>
            </a:r>
            <a:r>
              <a:rPr sz="1800" b="1" spc="25" dirty="0">
                <a:latin typeface="Times New Roman"/>
                <a:cs typeface="Times New Roman"/>
              </a:rPr>
              <a:t> </a:t>
            </a:r>
            <a:r>
              <a:rPr sz="1800" b="1" dirty="0">
                <a:latin typeface="Times New Roman"/>
                <a:cs typeface="Times New Roman"/>
              </a:rPr>
              <a:t>günlerde</a:t>
            </a:r>
            <a:r>
              <a:rPr sz="1800" b="1" spc="5" dirty="0">
                <a:latin typeface="Times New Roman"/>
                <a:cs typeface="Times New Roman"/>
              </a:rPr>
              <a:t> </a:t>
            </a:r>
            <a:r>
              <a:rPr sz="1800" b="1" spc="-5" dirty="0">
                <a:latin typeface="Times New Roman"/>
                <a:cs typeface="Times New Roman"/>
              </a:rPr>
              <a:t>ek ders</a:t>
            </a:r>
            <a:r>
              <a:rPr sz="1800" b="1" spc="-20" dirty="0">
                <a:latin typeface="Times New Roman"/>
                <a:cs typeface="Times New Roman"/>
              </a:rPr>
              <a:t> </a:t>
            </a:r>
            <a:r>
              <a:rPr sz="1800" b="1" spc="-5" dirty="0">
                <a:latin typeface="Times New Roman"/>
                <a:cs typeface="Times New Roman"/>
              </a:rPr>
              <a:t>ücreti</a:t>
            </a:r>
            <a:r>
              <a:rPr sz="1800" b="1" spc="-10" dirty="0">
                <a:latin typeface="Times New Roman"/>
                <a:cs typeface="Times New Roman"/>
              </a:rPr>
              <a:t> </a:t>
            </a:r>
            <a:r>
              <a:rPr sz="1800" b="1" spc="-5" dirty="0">
                <a:latin typeface="Times New Roman"/>
                <a:cs typeface="Times New Roman"/>
              </a:rPr>
              <a:t>ödenmez.</a:t>
            </a:r>
            <a:endParaRPr sz="1800" b="1" dirty="0">
              <a:latin typeface="Times New Roman"/>
              <a:cs typeface="Times New Roman"/>
            </a:endParaRPr>
          </a:p>
          <a:p>
            <a:pPr marL="271780" marR="29845" indent="-259079" algn="just">
              <a:lnSpc>
                <a:spcPct val="100000"/>
              </a:lnSpc>
              <a:spcBef>
                <a:spcPts val="430"/>
              </a:spcBef>
              <a:buClr>
                <a:srgbClr val="CC9900"/>
              </a:buClr>
              <a:buSzPct val="63888"/>
              <a:buFont typeface="Wingdings"/>
              <a:buChar char=""/>
              <a:tabLst>
                <a:tab pos="271780" algn="l"/>
              </a:tabLst>
            </a:pPr>
            <a:r>
              <a:rPr sz="1800" b="1" dirty="0">
                <a:latin typeface="Times New Roman"/>
                <a:cs typeface="Times New Roman"/>
              </a:rPr>
              <a:t>Milli </a:t>
            </a:r>
            <a:r>
              <a:rPr sz="1800" b="1" spc="-10" dirty="0">
                <a:latin typeface="Times New Roman"/>
                <a:cs typeface="Times New Roman"/>
              </a:rPr>
              <a:t>ve </a:t>
            </a:r>
            <a:r>
              <a:rPr sz="1800" b="1" spc="5" dirty="0">
                <a:latin typeface="Times New Roman"/>
                <a:cs typeface="Times New Roman"/>
              </a:rPr>
              <a:t>dini </a:t>
            </a:r>
            <a:r>
              <a:rPr sz="1800" b="1" spc="-5" dirty="0">
                <a:latin typeface="Times New Roman"/>
                <a:cs typeface="Times New Roman"/>
              </a:rPr>
              <a:t>bayramlara rastlayan haftalarda </a:t>
            </a:r>
            <a:r>
              <a:rPr sz="1800" b="1" spc="-10" dirty="0">
                <a:latin typeface="Times New Roman"/>
                <a:cs typeface="Times New Roman"/>
              </a:rPr>
              <a:t>eksik </a:t>
            </a:r>
            <a:r>
              <a:rPr sz="1800" b="1" spc="-5" dirty="0">
                <a:latin typeface="Times New Roman"/>
                <a:cs typeface="Times New Roman"/>
              </a:rPr>
              <a:t>ders </a:t>
            </a:r>
            <a:r>
              <a:rPr sz="1800" b="1" spc="-10" dirty="0">
                <a:latin typeface="Times New Roman"/>
                <a:cs typeface="Times New Roman"/>
              </a:rPr>
              <a:t>yapılması </a:t>
            </a:r>
            <a:r>
              <a:rPr sz="1800" b="1" spc="-5" dirty="0">
                <a:latin typeface="Times New Roman"/>
                <a:cs typeface="Times New Roman"/>
              </a:rPr>
              <a:t>nedeniyle ilgili </a:t>
            </a:r>
            <a:r>
              <a:rPr sz="1800" b="1" dirty="0">
                <a:latin typeface="Times New Roman"/>
                <a:cs typeface="Times New Roman"/>
              </a:rPr>
              <a:t> </a:t>
            </a:r>
            <a:r>
              <a:rPr sz="1800" b="1" spc="-5" dirty="0">
                <a:latin typeface="Times New Roman"/>
                <a:cs typeface="Times New Roman"/>
              </a:rPr>
              <a:t>haftada</a:t>
            </a:r>
            <a:r>
              <a:rPr sz="1800" b="1" spc="5" dirty="0">
                <a:latin typeface="Times New Roman"/>
                <a:cs typeface="Times New Roman"/>
              </a:rPr>
              <a:t> da</a:t>
            </a:r>
            <a:r>
              <a:rPr sz="1800" b="1" dirty="0">
                <a:latin typeface="Times New Roman"/>
                <a:cs typeface="Times New Roman"/>
              </a:rPr>
              <a:t> tam</a:t>
            </a:r>
            <a:r>
              <a:rPr sz="1800" b="1" spc="-15" dirty="0">
                <a:latin typeface="Times New Roman"/>
                <a:cs typeface="Times New Roman"/>
              </a:rPr>
              <a:t> </a:t>
            </a:r>
            <a:r>
              <a:rPr sz="1800" b="1" spc="-5" dirty="0">
                <a:latin typeface="Times New Roman"/>
                <a:cs typeface="Times New Roman"/>
              </a:rPr>
              <a:t>ders</a:t>
            </a:r>
            <a:r>
              <a:rPr sz="1800" b="1" spc="30" dirty="0">
                <a:latin typeface="Times New Roman"/>
                <a:cs typeface="Times New Roman"/>
              </a:rPr>
              <a:t> </a:t>
            </a:r>
            <a:r>
              <a:rPr sz="1800" b="1" spc="-10" dirty="0">
                <a:latin typeface="Times New Roman"/>
                <a:cs typeface="Times New Roman"/>
              </a:rPr>
              <a:t>yapılan</a:t>
            </a:r>
            <a:r>
              <a:rPr sz="1800" b="1" spc="10" dirty="0">
                <a:latin typeface="Times New Roman"/>
                <a:cs typeface="Times New Roman"/>
              </a:rPr>
              <a:t> </a:t>
            </a:r>
            <a:r>
              <a:rPr sz="1800" b="1" spc="-5" dirty="0">
                <a:latin typeface="Times New Roman"/>
                <a:cs typeface="Times New Roman"/>
              </a:rPr>
              <a:t>haftalarda</a:t>
            </a:r>
            <a:r>
              <a:rPr sz="1800" b="1" spc="-15" dirty="0">
                <a:latin typeface="Times New Roman"/>
                <a:cs typeface="Times New Roman"/>
              </a:rPr>
              <a:t> </a:t>
            </a:r>
            <a:r>
              <a:rPr sz="1800" b="1" spc="-5" dirty="0">
                <a:latin typeface="Times New Roman"/>
                <a:cs typeface="Times New Roman"/>
              </a:rPr>
              <a:t>olduğu</a:t>
            </a:r>
            <a:r>
              <a:rPr sz="1800" b="1" spc="15" dirty="0">
                <a:latin typeface="Times New Roman"/>
                <a:cs typeface="Times New Roman"/>
              </a:rPr>
              <a:t> </a:t>
            </a:r>
            <a:r>
              <a:rPr sz="1800" b="1" spc="-5" dirty="0">
                <a:latin typeface="Times New Roman"/>
                <a:cs typeface="Times New Roman"/>
              </a:rPr>
              <a:t>gibi</a:t>
            </a:r>
            <a:r>
              <a:rPr sz="1800" b="1" spc="30" dirty="0">
                <a:latin typeface="Times New Roman"/>
                <a:cs typeface="Times New Roman"/>
              </a:rPr>
              <a:t> </a:t>
            </a:r>
            <a:r>
              <a:rPr sz="1800" b="1" spc="-5" dirty="0">
                <a:latin typeface="Times New Roman"/>
                <a:cs typeface="Times New Roman"/>
              </a:rPr>
              <a:t>zorunlu ders</a:t>
            </a:r>
            <a:r>
              <a:rPr sz="1800" b="1" spc="10" dirty="0">
                <a:latin typeface="Times New Roman"/>
                <a:cs typeface="Times New Roman"/>
              </a:rPr>
              <a:t> </a:t>
            </a:r>
            <a:r>
              <a:rPr sz="1800" b="1" spc="-5" dirty="0">
                <a:latin typeface="Times New Roman"/>
                <a:cs typeface="Times New Roman"/>
              </a:rPr>
              <a:t>yükü</a:t>
            </a:r>
            <a:r>
              <a:rPr sz="1800" b="1" spc="10" dirty="0">
                <a:latin typeface="Times New Roman"/>
                <a:cs typeface="Times New Roman"/>
              </a:rPr>
              <a:t> </a:t>
            </a:r>
            <a:r>
              <a:rPr sz="1800" b="1" spc="-5" dirty="0">
                <a:latin typeface="Times New Roman"/>
                <a:cs typeface="Times New Roman"/>
              </a:rPr>
              <a:t>dikkate</a:t>
            </a:r>
            <a:r>
              <a:rPr sz="1800" b="1" spc="10" dirty="0">
                <a:latin typeface="Times New Roman"/>
                <a:cs typeface="Times New Roman"/>
              </a:rPr>
              <a:t> </a:t>
            </a:r>
            <a:r>
              <a:rPr sz="1800" b="1" dirty="0">
                <a:latin typeface="Times New Roman"/>
                <a:cs typeface="Times New Roman"/>
              </a:rPr>
              <a:t>alınır.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idx="1"/>
          </p:nvPr>
        </p:nvSpPr>
        <p:spPr/>
        <p:txBody>
          <a:bodyPr/>
          <a:lstStyle/>
          <a:p>
            <a:endParaRPr lang="tr-TR" dirty="0"/>
          </a:p>
        </p:txBody>
      </p:sp>
      <p:pic>
        <p:nvPicPr>
          <p:cNvPr id="4" name="3 Resim"/>
          <p:cNvPicPr/>
          <p:nvPr/>
        </p:nvPicPr>
        <p:blipFill>
          <a:blip r:embed="rId2"/>
          <a:srcRect l="1874" t="24113" r="1166" b="10284"/>
          <a:stretch>
            <a:fillRect/>
          </a:stretch>
        </p:blipFill>
        <p:spPr bwMode="auto">
          <a:xfrm>
            <a:off x="142844" y="142852"/>
            <a:ext cx="9001156" cy="6143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2473</TotalTime>
  <Words>3755</Words>
  <Application>Microsoft Office PowerPoint</Application>
  <PresentationFormat>Ekran Gösterisi (4:3)</PresentationFormat>
  <Paragraphs>431</Paragraphs>
  <Slides>75</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75</vt:i4>
      </vt:variant>
    </vt:vector>
  </HeadingPairs>
  <TitlesOfParts>
    <vt:vector size="81" baseType="lpstr">
      <vt:lpstr>Arial</vt:lpstr>
      <vt:lpstr>Arial MT</vt:lpstr>
      <vt:lpstr>Calibri</vt:lpstr>
      <vt:lpstr>Times New Roman</vt:lpstr>
      <vt:lpstr>Wingdings</vt:lpstr>
      <vt:lpstr>Office Theme</vt:lpstr>
      <vt:lpstr>2024 EK DERS EĞİTİM SLAYTLARI</vt:lpstr>
      <vt:lpstr>EK DERS MEVZUATI</vt:lpstr>
      <vt:lpstr>DERS YÜKÜ</vt:lpstr>
      <vt:lpstr>PowerPoint Sunusu</vt:lpstr>
      <vt:lpstr>Araştırma Görevlilerinin Ders Yükü:</vt:lpstr>
      <vt:lpstr>PowerPoint Sunusu</vt:lpstr>
      <vt:lpstr>Ders Yükü ve Ek Ders Saatleri Tablosu</vt:lpstr>
      <vt:lpstr>GENEL ESASLAR</vt:lpstr>
      <vt:lpstr>PowerPoint Sunusu</vt:lpstr>
      <vt:lpstr>İdari Görevi Bulunan Akademisyenlerin Zorunlu Ders Yükü</vt:lpstr>
      <vt:lpstr>PowerPoint Sunusu</vt:lpstr>
      <vt:lpstr>PowerPoint Sunusu</vt:lpstr>
      <vt:lpstr>ARA SINAV VE DERS YÜKÜ</vt:lpstr>
      <vt:lpstr>PowerPoint Sunusu</vt:lpstr>
      <vt:lpstr>PowerPoint Sunusu</vt:lpstr>
      <vt:lpstr>EK DERS ÜCRETİ ÖDENMESİNE ESAS SAATLER</vt:lpstr>
      <vt:lpstr>EK DERS ÜCRETİ</vt:lpstr>
      <vt:lpstr>EK DERS ÜCRETİ</vt:lpstr>
      <vt:lpstr>Unvanlara Göre Ek Ders Ücret Göstergeleri</vt:lpstr>
      <vt:lpstr>PowerPoint Sunusu</vt:lpstr>
      <vt:lpstr>NORMAL ÖRGÜN ÖĞRETİM</vt:lpstr>
      <vt:lpstr>PowerPoint Sunusu</vt:lpstr>
      <vt:lpstr>PowerPoint Sunusu</vt:lpstr>
      <vt:lpstr>PowerPoint Sunusu</vt:lpstr>
      <vt:lpstr>SINAV ÜCRETİ</vt:lpstr>
      <vt:lpstr>PowerPoint Sunusu</vt:lpstr>
      <vt:lpstr>PowerPoint Sunusu</vt:lpstr>
      <vt:lpstr>YAZ OKULU</vt:lpstr>
      <vt:lpstr>PowerPoint Sunusu</vt:lpstr>
      <vt:lpstr>2547 MADDE 31 GEREĞİNCE GÖREVLENDİRME</vt:lpstr>
      <vt:lpstr>PowerPoint Sunusu</vt:lpstr>
      <vt:lpstr>PowerPoint Sunusu</vt:lpstr>
      <vt:lpstr>PowerPoint Sunusu</vt:lpstr>
      <vt:lpstr>AVUKAT DAMLA D…. BORDRO</vt:lpstr>
      <vt:lpstr>EMEKLİ ÜMİT Ş**** BORDRO</vt:lpstr>
      <vt:lpstr>PowerPoint Sunusu</vt:lpstr>
      <vt:lpstr>2547 MADDE 40/d GEREĞİNCE GÖREVLENDİRME</vt:lpstr>
      <vt:lpstr>DERS YÜK FORMU HESAPLAMA</vt:lpstr>
      <vt:lpstr>DERS YÜK FORMU HESAPLAMA</vt:lpstr>
      <vt:lpstr>PowerPoint Sunusu</vt:lpstr>
      <vt:lpstr>PowerPoint Sunusu</vt:lpstr>
      <vt:lpstr>PowerPoint Sunusu</vt:lpstr>
      <vt:lpstr>PowerPoint Sunusu</vt:lpstr>
      <vt:lpstr>İDARİ GÖREV = DEKAN</vt:lpstr>
      <vt:lpstr>PowerPoint Sunusu</vt:lpstr>
      <vt:lpstr>PowerPoint Sunusu</vt:lpstr>
      <vt:lpstr>PowerPoint Sunusu</vt:lpstr>
      <vt:lpstr>PowerPoint Sunusu</vt:lpstr>
      <vt:lpstr>İDARİ GÖREV = DEKAN YARDIMCISI</vt:lpstr>
      <vt:lpstr>PowerPoint Sunusu</vt:lpstr>
      <vt:lpstr>ÖĞRETİM GÖREVLİSİ DERS YÜKÜ</vt:lpstr>
      <vt:lpstr>PowerPoint Sunusu</vt:lpstr>
      <vt:lpstr>EK DERS HESAPLAMA ÖRNEK 1</vt:lpstr>
      <vt:lpstr>Hemşirelikte Yönetsel Sorunların Analizi dersi 3 teorik iken neden sadece 1 saatini ek ders hesabına eklemiş olabilir ? </vt:lpstr>
      <vt:lpstr>EK DERS HESAPLAMA ÖRNEK 3</vt:lpstr>
      <vt:lpstr>31. Madde Hemşire Görevlendirmesi</vt:lpstr>
      <vt:lpstr>EK DERS HESAPLAMA ÖRNEK 5</vt:lpstr>
      <vt:lpstr>HATAYI BULALIM ?</vt:lpstr>
      <vt:lpstr>PowerPoint Sunusu</vt:lpstr>
      <vt:lpstr>PowerPoint Sunusu</vt:lpstr>
      <vt:lpstr>1. AŞAMA  BÖLÜM DERS YÜKLERİ VE HAFTALIK PROGRAMLARI</vt:lpstr>
      <vt:lpstr>2. AŞAMA BİRİM İÇİ YKK ALINMASI</vt:lpstr>
      <vt:lpstr>3. AŞAMA REKTÖRLÜK OLURU ALINMASI</vt:lpstr>
      <vt:lpstr>YÜK FORMLARININ TOPLANMASI VE KONTROLÜ</vt:lpstr>
      <vt:lpstr>AKADEMİK TAKVİME GÖRE DERS İCMALİNİN HAZIRLANMASI</vt:lpstr>
      <vt:lpstr>EK DERS İCMALİNİ İŞLEME</vt:lpstr>
      <vt:lpstr>DİĞER BİRİMLERDEN GELENLER DE DAHİL OLMAK ÜZERE İZİNLİ-GÖREVLİ VE RAPORLU PERSONELİN KONTROLÜ</vt:lpstr>
      <vt:lpstr>İLGİLİ ÖDEME HAFTALARINI İLGİLENDİREN TELAFİ KARARI VEYA DERS DEĞİŞİKLİĞİ İLE İLGİLİ YKK VAR İSE BUNLARIN İCMALE İŞLENMESİ</vt:lpstr>
      <vt:lpstr>FİNAL SINAV ÜCRETLERİNİ DE BİRLİKTE ÖDÜYORSAK SINAV PUANTAJININ DA EKLENMESİ GEREKECEKTİR.</vt:lpstr>
      <vt:lpstr>PowerPoint Sunusu</vt:lpstr>
      <vt:lpstr>PowerPoint Sunusu</vt:lpstr>
      <vt:lpstr>KONTROLLER BİTTİ İCMALİMİZ OLUŞTU</vt:lpstr>
      <vt:lpstr>EK DERS BORDROSUNUN HESAPLATILMASI VE KONTROLÜ (ÖZELLİKLE PUANTAJIN KONTROLÜ)</vt:lpstr>
      <vt:lpstr>BANKA LİSTESİ KONTROLÜ (NET TUTARLAR VE İBAN NUMARALARI)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Ferhat AYDOĞDU</dc:creator>
  <cp:lastModifiedBy>ramazan</cp:lastModifiedBy>
  <cp:revision>117</cp:revision>
  <dcterms:created xsi:type="dcterms:W3CDTF">2023-02-20T09:06:28Z</dcterms:created>
  <dcterms:modified xsi:type="dcterms:W3CDTF">2024-02-22T13:11:01Z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2023-02-20T00:00:00Z</vt:filetime>
  </property>
  <property fmtid="{D5CDD505-2E9C-101B-9397-08002B2CF9AE}" pid="3" name="Creator">
    <vt:lpwstr>Microsoft® Word 2016</vt:lpwstr>
  </property>
  <property fmtid="{D5CDD505-2E9C-101B-9397-08002B2CF9AE}" pid="4" name="LastSaved">
    <vt:filetime>2023-02-20T00:00:00Z</vt:filetime>
  </property>
</Properties>
</file>