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54" r:id="rId3"/>
    <p:sldId id="257" r:id="rId4"/>
    <p:sldId id="258" r:id="rId5"/>
    <p:sldId id="259" r:id="rId6"/>
    <p:sldId id="266" r:id="rId7"/>
    <p:sldId id="267" r:id="rId8"/>
    <p:sldId id="268" r:id="rId9"/>
    <p:sldId id="260" r:id="rId10"/>
    <p:sldId id="269" r:id="rId11"/>
    <p:sldId id="270" r:id="rId12"/>
    <p:sldId id="271" r:id="rId13"/>
    <p:sldId id="273" r:id="rId14"/>
    <p:sldId id="274" r:id="rId15"/>
    <p:sldId id="275" r:id="rId16"/>
    <p:sldId id="276" r:id="rId17"/>
    <p:sldId id="288" r:id="rId18"/>
    <p:sldId id="289" r:id="rId19"/>
    <p:sldId id="290" r:id="rId20"/>
    <p:sldId id="291" r:id="rId21"/>
    <p:sldId id="292" r:id="rId22"/>
    <p:sldId id="293" r:id="rId23"/>
    <p:sldId id="294" r:id="rId24"/>
    <p:sldId id="295" r:id="rId25"/>
    <p:sldId id="296" r:id="rId26"/>
    <p:sldId id="297" r:id="rId27"/>
    <p:sldId id="299" r:id="rId28"/>
    <p:sldId id="300" r:id="rId29"/>
    <p:sldId id="301" r:id="rId30"/>
    <p:sldId id="302" r:id="rId31"/>
    <p:sldId id="303" r:id="rId32"/>
    <p:sldId id="304" r:id="rId33"/>
    <p:sldId id="305" r:id="rId34"/>
    <p:sldId id="306" r:id="rId35"/>
    <p:sldId id="307" r:id="rId36"/>
    <p:sldId id="308" r:id="rId37"/>
    <p:sldId id="309" r:id="rId38"/>
    <p:sldId id="310" r:id="rId39"/>
    <p:sldId id="311" r:id="rId40"/>
    <p:sldId id="312" r:id="rId41"/>
    <p:sldId id="313" r:id="rId42"/>
    <p:sldId id="314" r:id="rId43"/>
    <p:sldId id="315" r:id="rId44"/>
    <p:sldId id="316" r:id="rId45"/>
    <p:sldId id="317"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 id="334" r:id="rId63"/>
    <p:sldId id="335" r:id="rId64"/>
    <p:sldId id="336" r:id="rId65"/>
    <p:sldId id="337" r:id="rId66"/>
    <p:sldId id="338" r:id="rId67"/>
    <p:sldId id="339" r:id="rId68"/>
    <p:sldId id="340" r:id="rId69"/>
    <p:sldId id="341" r:id="rId70"/>
    <p:sldId id="342" r:id="rId71"/>
    <p:sldId id="343" r:id="rId72"/>
    <p:sldId id="344" r:id="rId73"/>
    <p:sldId id="345" r:id="rId74"/>
    <p:sldId id="346" r:id="rId75"/>
    <p:sldId id="347" r:id="rId76"/>
    <p:sldId id="348" r:id="rId77"/>
    <p:sldId id="349" r:id="rId78"/>
    <p:sldId id="350" r:id="rId79"/>
    <p:sldId id="351" r:id="rId80"/>
    <p:sldId id="352" r:id="rId81"/>
    <p:sldId id="353" r:id="rId82"/>
    <p:sldId id="355" r:id="rId83"/>
    <p:sldId id="356" r:id="rId84"/>
    <p:sldId id="357" r:id="rId8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51" d="100"/>
          <a:sy n="51" d="100"/>
        </p:scale>
        <p:origin x="-102" y="-7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C1268765-47BF-4475-810E-677C37E48CE4}" type="datetimeFigureOut">
              <a:rPr lang="tr-TR" smtClean="0"/>
              <a:t>23.02.2024</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532079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268765-47BF-4475-810E-677C37E48CE4}" type="datetimeFigureOut">
              <a:rPr lang="tr-TR" smtClean="0"/>
              <a:t>23.02.2024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3343898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268765-47BF-4475-810E-677C37E48CE4}" type="datetimeFigureOut">
              <a:rPr lang="tr-TR" smtClean="0"/>
              <a:t>23.02.2024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2C349C-D7A5-4A4E-ABBC-DC6036A3E0F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62842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1268765-47BF-4475-810E-677C37E48CE4}" type="datetimeFigureOut">
              <a:rPr lang="tr-TR" smtClean="0"/>
              <a:t>23.02.2024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1660824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1268765-47BF-4475-810E-677C37E48CE4}" type="datetimeFigureOut">
              <a:rPr lang="tr-TR" smtClean="0"/>
              <a:t>23.02.2024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2C349C-D7A5-4A4E-ABBC-DC6036A3E0F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664989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C1268765-47BF-4475-810E-677C37E48CE4}" type="datetimeFigureOut">
              <a:rPr lang="tr-TR" smtClean="0"/>
              <a:t>23.02.2024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846330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268765-47BF-4475-810E-677C37E48CE4}" type="datetimeFigureOut">
              <a:rPr lang="tr-TR" smtClean="0"/>
              <a:t>23.02.2024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36234887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268765-47BF-4475-810E-677C37E48CE4}" type="datetimeFigureOut">
              <a:rPr lang="tr-TR" smtClean="0"/>
              <a:t>23.02.2024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76101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1268765-47BF-4475-810E-677C37E48CE4}" type="datetimeFigureOut">
              <a:rPr lang="tr-TR" smtClean="0"/>
              <a:t>23.02.2024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325936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C1268765-47BF-4475-810E-677C37E48CE4}" type="datetimeFigureOut">
              <a:rPr lang="tr-TR" smtClean="0"/>
              <a:t>23.02.2024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3743312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C1268765-47BF-4475-810E-677C37E48CE4}" type="datetimeFigureOut">
              <a:rPr lang="tr-TR" smtClean="0"/>
              <a:t>23.02.2024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68144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C1268765-47BF-4475-810E-677C37E48CE4}" type="datetimeFigureOut">
              <a:rPr lang="tr-TR" smtClean="0"/>
              <a:t>23.02.2024</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1952566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1268765-47BF-4475-810E-677C37E48CE4}" type="datetimeFigureOut">
              <a:rPr lang="tr-TR" smtClean="0"/>
              <a:t>23.02.2024</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86123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68765-47BF-4475-810E-677C37E48CE4}" type="datetimeFigureOut">
              <a:rPr lang="tr-TR" smtClean="0"/>
              <a:t>23.02.2024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1477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268765-47BF-4475-810E-677C37E48CE4}" type="datetimeFigureOut">
              <a:rPr lang="tr-TR" smtClean="0"/>
              <a:t>23.02.2024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667269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C1268765-47BF-4475-810E-677C37E48CE4}" type="datetimeFigureOut">
              <a:rPr lang="tr-TR" smtClean="0"/>
              <a:t>23.02.2024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2C349C-D7A5-4A4E-ABBC-DC6036A3E0FA}" type="slidenum">
              <a:rPr lang="tr-TR" smtClean="0"/>
              <a:t>‹#›</a:t>
            </a:fld>
            <a:endParaRPr lang="tr-TR"/>
          </a:p>
        </p:txBody>
      </p:sp>
    </p:spTree>
    <p:extLst>
      <p:ext uri="{BB962C8B-B14F-4D97-AF65-F5344CB8AC3E}">
        <p14:creationId xmlns:p14="http://schemas.microsoft.com/office/powerpoint/2010/main" val="113159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268765-47BF-4475-810E-677C37E48CE4}" type="datetimeFigureOut">
              <a:rPr lang="tr-TR" smtClean="0"/>
              <a:t>23.02.2024</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2C349C-D7A5-4A4E-ABBC-DC6036A3E0FA}" type="slidenum">
              <a:rPr lang="tr-TR" smtClean="0"/>
              <a:t>‹#›</a:t>
            </a:fld>
            <a:endParaRPr lang="tr-TR"/>
          </a:p>
        </p:txBody>
      </p:sp>
    </p:spTree>
    <p:extLst>
      <p:ext uri="{BB962C8B-B14F-4D97-AF65-F5344CB8AC3E}">
        <p14:creationId xmlns:p14="http://schemas.microsoft.com/office/powerpoint/2010/main" val="4552830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title"/>
          </p:nvPr>
        </p:nvSpPr>
        <p:spPr>
          <a:xfrm>
            <a:off x="2457328" y="1664677"/>
            <a:ext cx="8915399" cy="3117040"/>
          </a:xfrm>
        </p:spPr>
        <p:txBody>
          <a:bodyPr>
            <a:normAutofit fontScale="90000"/>
          </a:bodyPr>
          <a:lstStyle/>
          <a:p>
            <a:pPr algn="ctr"/>
            <a:r>
              <a:rPr lang="tr-TR" b="1" dirty="0" smtClean="0">
                <a:solidFill>
                  <a:srgbClr val="C00000"/>
                </a:solidFill>
                <a:latin typeface="Times New Roman" panose="02020603050405020304" pitchFamily="18" charset="0"/>
                <a:cs typeface="Times New Roman" panose="02020603050405020304" pitchFamily="18" charset="0"/>
              </a:rPr>
              <a:t>18/22 </a:t>
            </a:r>
            <a:r>
              <a:rPr lang="tr-TR" b="1" dirty="0">
                <a:solidFill>
                  <a:srgbClr val="C00000"/>
                </a:solidFill>
                <a:latin typeface="Times New Roman" panose="02020603050405020304" pitchFamily="18" charset="0"/>
                <a:cs typeface="Times New Roman" panose="02020603050405020304" pitchFamily="18" charset="0"/>
              </a:rPr>
              <a:t>ŞUBAT TARİHLERİ ARASI YAPILAN EĞİTİME </a:t>
            </a:r>
            <a:r>
              <a:rPr lang="tr-TR" b="1" dirty="0" smtClean="0">
                <a:solidFill>
                  <a:srgbClr val="C00000"/>
                </a:solidFill>
                <a:latin typeface="Times New Roman" panose="02020603050405020304" pitchFamily="18" charset="0"/>
                <a:cs typeface="Times New Roman" panose="02020603050405020304" pitchFamily="18" charset="0"/>
              </a:rPr>
              <a:t>AİT</a:t>
            </a:r>
            <a:r>
              <a:rPr lang="tr-TR" dirty="0" smtClean="0">
                <a:solidFill>
                  <a:srgbClr val="C00000"/>
                </a:solidFill>
                <a:latin typeface="Times New Roman" panose="02020603050405020304" pitchFamily="18" charset="0"/>
                <a:cs typeface="Times New Roman" panose="02020603050405020304" pitchFamily="18" charset="0"/>
              </a:rPr>
              <a:t> </a:t>
            </a:r>
            <a:br>
              <a:rPr lang="tr-TR" dirty="0" smtClean="0">
                <a:solidFill>
                  <a:srgbClr val="C00000"/>
                </a:solidFill>
                <a:latin typeface="Times New Roman" panose="02020603050405020304" pitchFamily="18" charset="0"/>
                <a:cs typeface="Times New Roman" panose="02020603050405020304" pitchFamily="18" charset="0"/>
              </a:rPr>
            </a:br>
            <a:r>
              <a:rPr lang="tr-TR" b="1" dirty="0" smtClean="0">
                <a:solidFill>
                  <a:srgbClr val="C00000"/>
                </a:solidFill>
                <a:latin typeface="Times New Roman" panose="02020603050405020304" pitchFamily="18" charset="0"/>
                <a:cs typeface="Times New Roman" panose="02020603050405020304" pitchFamily="18" charset="0"/>
              </a:rPr>
              <a:t>SONUÇ SUNULARI</a:t>
            </a:r>
            <a:br>
              <a:rPr lang="tr-TR" b="1" dirty="0" smtClean="0">
                <a:solidFill>
                  <a:srgbClr val="C00000"/>
                </a:solidFill>
                <a:latin typeface="Times New Roman" panose="02020603050405020304" pitchFamily="18" charset="0"/>
                <a:cs typeface="Times New Roman" panose="02020603050405020304" pitchFamily="18" charset="0"/>
              </a:rPr>
            </a:br>
            <a:r>
              <a:rPr lang="tr-TR" sz="2200" b="1" dirty="0" smtClean="0">
                <a:solidFill>
                  <a:schemeClr val="tx1"/>
                </a:solidFill>
                <a:latin typeface="Times New Roman" panose="02020603050405020304" pitchFamily="18" charset="0"/>
                <a:cs typeface="Times New Roman" panose="02020603050405020304" pitchFamily="18" charset="0"/>
              </a:rPr>
              <a:t>NECMETTİN BAŞKUT</a:t>
            </a:r>
            <a:br>
              <a:rPr lang="tr-TR" sz="2200" b="1" dirty="0" smtClean="0">
                <a:solidFill>
                  <a:schemeClr val="tx1"/>
                </a:solidFill>
                <a:latin typeface="Times New Roman" panose="02020603050405020304" pitchFamily="18" charset="0"/>
                <a:cs typeface="Times New Roman" panose="02020603050405020304" pitchFamily="18" charset="0"/>
              </a:rPr>
            </a:br>
            <a:r>
              <a:rPr lang="tr-TR" sz="2200" b="1" dirty="0" smtClean="0">
                <a:solidFill>
                  <a:schemeClr val="tx1"/>
                </a:solidFill>
                <a:latin typeface="Times New Roman" panose="02020603050405020304" pitchFamily="18" charset="0"/>
                <a:cs typeface="Times New Roman" panose="02020603050405020304" pitchFamily="18" charset="0"/>
              </a:rPr>
              <a:t>2024</a:t>
            </a:r>
            <a:endParaRPr lang="tr-TR"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3662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3200" b="1" dirty="0" smtClean="0">
                <a:solidFill>
                  <a:srgbClr val="C00000"/>
                </a:solidFill>
                <a:latin typeface="Times New Roman" panose="02020603050405020304" pitchFamily="18" charset="0"/>
                <a:cs typeface="Times New Roman" panose="02020603050405020304" pitchFamily="18" charset="0"/>
              </a:rPr>
              <a:t>4857 </a:t>
            </a:r>
            <a:r>
              <a:rPr lang="tr-TR" sz="3200" b="1" dirty="0">
                <a:solidFill>
                  <a:srgbClr val="C00000"/>
                </a:solidFill>
                <a:latin typeface="Times New Roman" panose="02020603050405020304" pitchFamily="18" charset="0"/>
                <a:cs typeface="Times New Roman" panose="02020603050405020304" pitchFamily="18" charset="0"/>
              </a:rPr>
              <a:t>SAYILI İŞ KANUNU</a:t>
            </a:r>
            <a:endParaRPr lang="tr-TR" sz="3200" dirty="0"/>
          </a:p>
        </p:txBody>
      </p:sp>
    </p:spTree>
    <p:extLst>
      <p:ext uri="{BB962C8B-B14F-4D97-AF65-F5344CB8AC3E}">
        <p14:creationId xmlns:p14="http://schemas.microsoft.com/office/powerpoint/2010/main" val="1648241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927100">
              <a:spcBef>
                <a:spcPts val="105"/>
              </a:spcBef>
            </a:pPr>
            <a:r>
              <a:rPr lang="tr-TR" sz="2400" b="1" spc="-10" dirty="0">
                <a:latin typeface="Times New Roman" panose="02020603050405020304" pitchFamily="18" charset="0"/>
                <a:cs typeface="Times New Roman" panose="02020603050405020304" pitchFamily="18" charset="0"/>
              </a:rPr>
              <a:t>4857</a:t>
            </a:r>
            <a:r>
              <a:rPr lang="tr-TR" sz="2400" b="1" spc="-15" dirty="0">
                <a:latin typeface="Times New Roman" panose="02020603050405020304" pitchFamily="18" charset="0"/>
                <a:cs typeface="Times New Roman" panose="02020603050405020304" pitchFamily="18" charset="0"/>
              </a:rPr>
              <a:t> Sayılı</a:t>
            </a:r>
            <a:r>
              <a:rPr lang="tr-TR" sz="2400" b="1" spc="-40" dirty="0">
                <a:latin typeface="Times New Roman" panose="02020603050405020304" pitchFamily="18" charset="0"/>
                <a:cs typeface="Times New Roman" panose="02020603050405020304" pitchFamily="18" charset="0"/>
              </a:rPr>
              <a:t> </a:t>
            </a:r>
            <a:r>
              <a:rPr lang="tr-TR" sz="2400" b="1" spc="-35" dirty="0">
                <a:latin typeface="Times New Roman" panose="02020603050405020304" pitchFamily="18" charset="0"/>
                <a:cs typeface="Times New Roman" panose="02020603050405020304" pitchFamily="18" charset="0"/>
              </a:rPr>
              <a:t>İş.</a:t>
            </a:r>
            <a:r>
              <a:rPr lang="tr-TR" sz="2400" b="1" spc="-1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K.</a:t>
            </a:r>
            <a:r>
              <a:rPr lang="tr-TR" sz="2400" b="1" spc="-3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M.1</a:t>
            </a:r>
            <a:endParaRPr lang="tr-TR" sz="2400" b="1" dirty="0">
              <a:latin typeface="Times New Roman" panose="02020603050405020304" pitchFamily="18" charset="0"/>
              <a:cs typeface="Times New Roman" panose="02020603050405020304" pitchFamily="18" charset="0"/>
            </a:endParaRPr>
          </a:p>
          <a:p>
            <a:pPr marL="286385" marR="5080" indent="-274320">
              <a:buClr>
                <a:srgbClr val="0AD0D9"/>
              </a:buClr>
              <a:buSzPct val="94230"/>
              <a:buFont typeface="Segoe UI Symbol"/>
              <a:buChar char="⚫"/>
              <a:tabLst>
                <a:tab pos="287020" algn="l"/>
              </a:tabLst>
            </a:pPr>
            <a:r>
              <a:rPr lang="tr-TR" sz="2400" b="1" spc="-5" dirty="0">
                <a:latin typeface="Times New Roman" panose="02020603050405020304" pitchFamily="18" charset="0"/>
                <a:cs typeface="Times New Roman" panose="02020603050405020304" pitchFamily="18" charset="0"/>
              </a:rPr>
              <a:t>Bu</a:t>
            </a:r>
            <a:r>
              <a:rPr lang="tr-TR" sz="2400" b="1" spc="-4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Kanunun</a:t>
            </a:r>
            <a:r>
              <a:rPr lang="tr-TR" sz="2400" b="1" spc="-12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amacı</a:t>
            </a:r>
            <a:r>
              <a:rPr lang="tr-TR" sz="2400" b="1" spc="-10" dirty="0">
                <a:latin typeface="Times New Roman" panose="02020603050405020304" pitchFamily="18" charset="0"/>
                <a:cs typeface="Times New Roman" panose="02020603050405020304" pitchFamily="18" charset="0"/>
              </a:rPr>
              <a:t> işverenler</a:t>
            </a:r>
            <a:r>
              <a:rPr lang="tr-TR" sz="2400" b="1" spc="-10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ile</a:t>
            </a:r>
            <a:r>
              <a:rPr lang="tr-TR" sz="2400" b="1" spc="-6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bir</a:t>
            </a:r>
            <a:r>
              <a:rPr lang="tr-TR" sz="2400" b="1" spc="-9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iş</a:t>
            </a:r>
            <a:r>
              <a:rPr lang="tr-TR" sz="2400" b="1" spc="-10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sözleşmesine </a:t>
            </a:r>
            <a:r>
              <a:rPr lang="tr-TR" sz="2400" b="1" spc="-640"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dayanarak </a:t>
            </a:r>
            <a:r>
              <a:rPr lang="tr-TR" sz="2400" b="1" spc="-5" dirty="0">
                <a:latin typeface="Times New Roman" panose="02020603050405020304" pitchFamily="18" charset="0"/>
                <a:cs typeface="Times New Roman" panose="02020603050405020304" pitchFamily="18" charset="0"/>
              </a:rPr>
              <a:t>çalıştırılan işçilerin çalışma </a:t>
            </a:r>
            <a:r>
              <a:rPr lang="tr-TR" sz="2400" b="1" dirty="0">
                <a:latin typeface="Times New Roman" panose="02020603050405020304" pitchFamily="18" charset="0"/>
                <a:cs typeface="Times New Roman" panose="02020603050405020304" pitchFamily="18" charset="0"/>
              </a:rPr>
              <a:t>şartları </a:t>
            </a:r>
            <a:r>
              <a:rPr lang="tr-TR" sz="2400" b="1" spc="-30" dirty="0">
                <a:latin typeface="Times New Roman" panose="02020603050405020304" pitchFamily="18" charset="0"/>
                <a:cs typeface="Times New Roman" panose="02020603050405020304" pitchFamily="18" charset="0"/>
              </a:rPr>
              <a:t>ve </a:t>
            </a:r>
            <a:r>
              <a:rPr lang="tr-TR" sz="2400" b="1" spc="-2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çalışma </a:t>
            </a:r>
            <a:r>
              <a:rPr lang="tr-TR" sz="2400" b="1" dirty="0">
                <a:latin typeface="Times New Roman" panose="02020603050405020304" pitchFamily="18" charset="0"/>
                <a:cs typeface="Times New Roman" panose="02020603050405020304" pitchFamily="18" charset="0"/>
              </a:rPr>
              <a:t>ortamına </a:t>
            </a:r>
            <a:r>
              <a:rPr lang="tr-TR" sz="2400" b="1" spc="-5" dirty="0">
                <a:latin typeface="Times New Roman" panose="02020603050405020304" pitchFamily="18" charset="0"/>
                <a:cs typeface="Times New Roman" panose="02020603050405020304" pitchFamily="18" charset="0"/>
              </a:rPr>
              <a:t>ilişkin </a:t>
            </a:r>
            <a:r>
              <a:rPr lang="tr-TR" sz="2400" b="1" dirty="0">
                <a:latin typeface="Times New Roman" panose="02020603050405020304" pitchFamily="18" charset="0"/>
                <a:cs typeface="Times New Roman" panose="02020603050405020304" pitchFamily="18" charset="0"/>
              </a:rPr>
              <a:t>hak </a:t>
            </a:r>
            <a:r>
              <a:rPr lang="tr-TR" sz="2400" b="1" spc="-30" dirty="0">
                <a:latin typeface="Times New Roman" panose="02020603050405020304" pitchFamily="18" charset="0"/>
                <a:cs typeface="Times New Roman" panose="02020603050405020304" pitchFamily="18" charset="0"/>
              </a:rPr>
              <a:t>ve </a:t>
            </a:r>
            <a:r>
              <a:rPr lang="tr-TR" sz="2400" b="1" spc="-5" dirty="0">
                <a:latin typeface="Times New Roman" panose="02020603050405020304" pitchFamily="18" charset="0"/>
                <a:cs typeface="Times New Roman" panose="02020603050405020304" pitchFamily="18" charset="0"/>
              </a:rPr>
              <a:t>sorumluluklarını </a:t>
            </a:r>
            <a:r>
              <a:rPr lang="tr-TR" sz="2400" b="1" dirty="0">
                <a:latin typeface="Times New Roman" panose="02020603050405020304" pitchFamily="18" charset="0"/>
                <a:cs typeface="Times New Roman" panose="02020603050405020304" pitchFamily="18" charset="0"/>
              </a:rPr>
              <a:t> </a:t>
            </a:r>
            <a:r>
              <a:rPr lang="tr-TR" sz="2400" b="1" spc="-20" dirty="0">
                <a:latin typeface="Times New Roman" panose="02020603050405020304" pitchFamily="18" charset="0"/>
                <a:cs typeface="Times New Roman" panose="02020603050405020304" pitchFamily="18" charset="0"/>
              </a:rPr>
              <a:t>düzenlemektir</a:t>
            </a:r>
            <a:endParaRPr lang="tr-TR" sz="2400" dirty="0"/>
          </a:p>
        </p:txBody>
      </p:sp>
    </p:spTree>
    <p:extLst>
      <p:ext uri="{BB962C8B-B14F-4D97-AF65-F5344CB8AC3E}">
        <p14:creationId xmlns:p14="http://schemas.microsoft.com/office/powerpoint/2010/main" val="695812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1841500">
              <a:spcBef>
                <a:spcPts val="105"/>
              </a:spcBef>
            </a:pPr>
            <a:r>
              <a:rPr lang="tr-TR" sz="2400" b="1" spc="-10" dirty="0">
                <a:latin typeface="Times New Roman" panose="02020603050405020304" pitchFamily="18" charset="0"/>
                <a:cs typeface="Times New Roman" panose="02020603050405020304" pitchFamily="18" charset="0"/>
              </a:rPr>
              <a:t>4857</a:t>
            </a:r>
            <a:r>
              <a:rPr lang="tr-TR" sz="2400" b="1" spc="-35"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Sayılı</a:t>
            </a:r>
            <a:r>
              <a:rPr lang="tr-TR" sz="2400" b="1" spc="-10" dirty="0">
                <a:latin typeface="Times New Roman" panose="02020603050405020304" pitchFamily="18" charset="0"/>
                <a:cs typeface="Times New Roman" panose="02020603050405020304" pitchFamily="18" charset="0"/>
              </a:rPr>
              <a:t> İş</a:t>
            </a:r>
            <a:r>
              <a:rPr lang="tr-TR" sz="2400" b="1" spc="-7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K.</a:t>
            </a:r>
            <a:r>
              <a:rPr lang="tr-TR" sz="2400" b="1" spc="-5" dirty="0">
                <a:latin typeface="Times New Roman" panose="02020603050405020304" pitchFamily="18" charset="0"/>
                <a:cs typeface="Times New Roman" panose="02020603050405020304" pitchFamily="18" charset="0"/>
              </a:rPr>
              <a:t> M.8</a:t>
            </a:r>
            <a:endParaRPr lang="tr-TR" sz="2400" b="1" dirty="0">
              <a:latin typeface="Times New Roman" panose="02020603050405020304" pitchFamily="18" charset="0"/>
              <a:cs typeface="Times New Roman" panose="02020603050405020304" pitchFamily="18" charset="0"/>
            </a:endParaRPr>
          </a:p>
          <a:p>
            <a:pPr marL="12700" marR="5080"/>
            <a:r>
              <a:rPr lang="tr-TR" sz="2400" b="1" spc="-15" dirty="0">
                <a:latin typeface="Times New Roman" panose="02020603050405020304" pitchFamily="18" charset="0"/>
                <a:cs typeface="Times New Roman" panose="02020603050405020304" pitchFamily="18" charset="0"/>
              </a:rPr>
              <a:t>İş</a:t>
            </a:r>
            <a:r>
              <a:rPr lang="tr-TR" sz="2400" b="1" spc="-114"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sözleşmesi,</a:t>
            </a:r>
            <a:r>
              <a:rPr lang="tr-TR" sz="2400" b="1" spc="-3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bir</a:t>
            </a:r>
            <a:r>
              <a:rPr lang="tr-TR" sz="2400" b="1" spc="-10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tarafın</a:t>
            </a:r>
            <a:r>
              <a:rPr lang="tr-TR" sz="2400" b="1" spc="-3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(işçi)</a:t>
            </a:r>
            <a:r>
              <a:rPr lang="tr-TR" sz="2400" b="1" spc="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bağımlı</a:t>
            </a:r>
            <a:r>
              <a:rPr lang="tr-TR" sz="2400" b="1" spc="-7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olarak</a:t>
            </a:r>
            <a:r>
              <a:rPr lang="tr-TR" sz="2400" b="1" spc="-2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iş</a:t>
            </a:r>
            <a:r>
              <a:rPr lang="tr-TR" sz="2400" b="1" spc="-12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görmeyi </a:t>
            </a:r>
            <a:r>
              <a:rPr lang="tr-TR" sz="2400" b="1" spc="-640"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diğer </a:t>
            </a:r>
            <a:r>
              <a:rPr lang="tr-TR" sz="2400" b="1" spc="-10" dirty="0">
                <a:latin typeface="Times New Roman" panose="02020603050405020304" pitchFamily="18" charset="0"/>
                <a:cs typeface="Times New Roman" panose="02020603050405020304" pitchFamily="18" charset="0"/>
              </a:rPr>
              <a:t>tarafın </a:t>
            </a:r>
            <a:r>
              <a:rPr lang="tr-TR" sz="2400" b="1" spc="-15" dirty="0">
                <a:latin typeface="Times New Roman" panose="02020603050405020304" pitchFamily="18" charset="0"/>
                <a:cs typeface="Times New Roman" panose="02020603050405020304" pitchFamily="18" charset="0"/>
              </a:rPr>
              <a:t>(işveren) </a:t>
            </a:r>
            <a:r>
              <a:rPr lang="tr-TR" sz="2400" b="1" dirty="0">
                <a:latin typeface="Times New Roman" panose="02020603050405020304" pitchFamily="18" charset="0"/>
                <a:cs typeface="Times New Roman" panose="02020603050405020304" pitchFamily="18" charset="0"/>
              </a:rPr>
              <a:t>da </a:t>
            </a:r>
            <a:r>
              <a:rPr lang="tr-TR" sz="2400" b="1" spc="-10" dirty="0">
                <a:latin typeface="Times New Roman" panose="02020603050405020304" pitchFamily="18" charset="0"/>
                <a:cs typeface="Times New Roman" panose="02020603050405020304" pitchFamily="18" charset="0"/>
              </a:rPr>
              <a:t>ücret </a:t>
            </a:r>
            <a:r>
              <a:rPr lang="tr-TR" sz="2400" b="1" dirty="0">
                <a:latin typeface="Times New Roman" panose="02020603050405020304" pitchFamily="18" charset="0"/>
                <a:cs typeface="Times New Roman" panose="02020603050405020304" pitchFamily="18" charset="0"/>
              </a:rPr>
              <a:t>ödemeyi </a:t>
            </a:r>
            <a:r>
              <a:rPr lang="tr-TR" sz="2400" b="1" spc="-5" dirty="0">
                <a:latin typeface="Times New Roman" panose="02020603050405020304" pitchFamily="18" charset="0"/>
                <a:cs typeface="Times New Roman" panose="02020603050405020304" pitchFamily="18" charset="0"/>
              </a:rPr>
              <a:t>üstlenmesiyle </a:t>
            </a:r>
            <a:r>
              <a:rPr lang="tr-TR" sz="2400" b="1" dirty="0">
                <a:latin typeface="Times New Roman" panose="02020603050405020304" pitchFamily="18" charset="0"/>
                <a:cs typeface="Times New Roman" panose="02020603050405020304" pitchFamily="18" charset="0"/>
              </a:rPr>
              <a:t> oluşan</a:t>
            </a:r>
            <a:r>
              <a:rPr lang="tr-TR" sz="2400" b="1" spc="-135" dirty="0">
                <a:latin typeface="Times New Roman" panose="02020603050405020304" pitchFamily="18" charset="0"/>
                <a:cs typeface="Times New Roman" panose="02020603050405020304" pitchFamily="18" charset="0"/>
              </a:rPr>
              <a:t> </a:t>
            </a:r>
            <a:r>
              <a:rPr lang="tr-TR" sz="2400" b="1" spc="-25" dirty="0">
                <a:latin typeface="Times New Roman" panose="02020603050405020304" pitchFamily="18" charset="0"/>
                <a:cs typeface="Times New Roman" panose="02020603050405020304" pitchFamily="18" charset="0"/>
              </a:rPr>
              <a:t>sözleşmedir</a:t>
            </a:r>
            <a:r>
              <a:rPr lang="tr-TR" sz="2400" b="1" spc="-25" dirty="0">
                <a:cs typeface="Constantia"/>
              </a:rPr>
              <a:t>.</a:t>
            </a:r>
            <a:endParaRPr lang="tr-TR" sz="2400" b="1" dirty="0">
              <a:cs typeface="Constantia"/>
            </a:endParaRPr>
          </a:p>
          <a:p>
            <a:endParaRPr lang="tr-TR" sz="2000" b="1" dirty="0"/>
          </a:p>
        </p:txBody>
      </p:sp>
    </p:spTree>
    <p:extLst>
      <p:ext uri="{BB962C8B-B14F-4D97-AF65-F5344CB8AC3E}">
        <p14:creationId xmlns:p14="http://schemas.microsoft.com/office/powerpoint/2010/main" val="33674786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287020" indent="-274320">
              <a:lnSpc>
                <a:spcPct val="200000"/>
              </a:lnSpc>
              <a:spcBef>
                <a:spcPts val="105"/>
              </a:spcBef>
              <a:buClr>
                <a:srgbClr val="0AD0D9"/>
              </a:buClr>
              <a:buSzPct val="94230"/>
              <a:buFont typeface="Segoe UI Symbol"/>
              <a:buChar char="⚫"/>
              <a:tabLst>
                <a:tab pos="287020" algn="l"/>
              </a:tabLst>
            </a:pPr>
            <a:r>
              <a:rPr lang="tr-TR" sz="2000" b="1" spc="-5" dirty="0">
                <a:latin typeface="Times New Roman" panose="02020603050405020304" pitchFamily="18" charset="0"/>
                <a:cs typeface="Times New Roman" panose="02020603050405020304" pitchFamily="18" charset="0"/>
              </a:rPr>
              <a:t>BELİRLİ</a:t>
            </a:r>
            <a:r>
              <a:rPr lang="tr-TR" sz="2000" b="1" spc="-45" dirty="0">
                <a:latin typeface="Constantia"/>
                <a:cs typeface="Constantia"/>
              </a:rPr>
              <a:t> </a:t>
            </a:r>
            <a:r>
              <a:rPr lang="tr-TR" sz="2000" b="1" dirty="0">
                <a:latin typeface="Constantia"/>
                <a:cs typeface="Constantia"/>
              </a:rPr>
              <a:t>SÜRELİ</a:t>
            </a:r>
            <a:r>
              <a:rPr lang="tr-TR" sz="2000" b="1" spc="-15" dirty="0">
                <a:latin typeface="Constantia"/>
                <a:cs typeface="Constantia"/>
              </a:rPr>
              <a:t> </a:t>
            </a:r>
            <a:r>
              <a:rPr lang="tr-TR" sz="2000" b="1" dirty="0">
                <a:latin typeface="Constantia"/>
                <a:cs typeface="Constantia"/>
              </a:rPr>
              <a:t>İŞ</a:t>
            </a:r>
            <a:r>
              <a:rPr lang="tr-TR" sz="2000" b="1" spc="-30" dirty="0">
                <a:latin typeface="Constantia"/>
                <a:cs typeface="Constantia"/>
              </a:rPr>
              <a:t> </a:t>
            </a:r>
            <a:r>
              <a:rPr lang="tr-TR" sz="2000" b="1" spc="-5" dirty="0">
                <a:latin typeface="Constantia"/>
                <a:cs typeface="Constantia"/>
              </a:rPr>
              <a:t>SÖZLEŞMESİ</a:t>
            </a:r>
            <a:endParaRPr lang="tr-TR" sz="2000" b="1" dirty="0">
              <a:latin typeface="Constantia"/>
              <a:cs typeface="Constantia"/>
            </a:endParaRPr>
          </a:p>
          <a:p>
            <a:pPr marL="287020" indent="-274320">
              <a:lnSpc>
                <a:spcPct val="200000"/>
              </a:lnSpc>
              <a:buClr>
                <a:srgbClr val="0AD0D9"/>
              </a:buClr>
              <a:buSzPct val="94230"/>
              <a:buFont typeface="Segoe UI Symbol"/>
              <a:buChar char="⚫"/>
              <a:tabLst>
                <a:tab pos="287020" algn="l"/>
              </a:tabLst>
            </a:pPr>
            <a:r>
              <a:rPr lang="tr-TR" sz="2000" b="1" dirty="0">
                <a:latin typeface="Constantia"/>
                <a:cs typeface="Constantia"/>
              </a:rPr>
              <a:t>BELİRSİZ</a:t>
            </a:r>
            <a:r>
              <a:rPr lang="tr-TR" sz="2000" b="1" spc="-55" dirty="0">
                <a:latin typeface="Constantia"/>
                <a:cs typeface="Constantia"/>
              </a:rPr>
              <a:t> </a:t>
            </a:r>
            <a:r>
              <a:rPr lang="tr-TR" sz="2000" b="1" dirty="0">
                <a:latin typeface="Constantia"/>
                <a:cs typeface="Constantia"/>
              </a:rPr>
              <a:t>SÜRELİ</a:t>
            </a:r>
            <a:r>
              <a:rPr lang="tr-TR" sz="2000" b="1" spc="-25" dirty="0">
                <a:latin typeface="Constantia"/>
                <a:cs typeface="Constantia"/>
              </a:rPr>
              <a:t> </a:t>
            </a:r>
            <a:r>
              <a:rPr lang="tr-TR" sz="2000" b="1" dirty="0">
                <a:latin typeface="Constantia"/>
                <a:cs typeface="Constantia"/>
              </a:rPr>
              <a:t>İŞ</a:t>
            </a:r>
            <a:r>
              <a:rPr lang="tr-TR" sz="2000" b="1" spc="-10" dirty="0">
                <a:latin typeface="Constantia"/>
                <a:cs typeface="Constantia"/>
              </a:rPr>
              <a:t> SÖZLEŞMESİ</a:t>
            </a:r>
            <a:endParaRPr lang="tr-TR" sz="2000" b="1" dirty="0">
              <a:latin typeface="Constantia"/>
              <a:cs typeface="Constantia"/>
            </a:endParaRPr>
          </a:p>
          <a:p>
            <a:pPr marL="287020" indent="-274320">
              <a:lnSpc>
                <a:spcPct val="200000"/>
              </a:lnSpc>
              <a:buClr>
                <a:srgbClr val="0AD0D9"/>
              </a:buClr>
              <a:buSzPct val="94230"/>
              <a:buFont typeface="Segoe UI Symbol"/>
              <a:buChar char="⚫"/>
              <a:tabLst>
                <a:tab pos="287020" algn="l"/>
              </a:tabLst>
            </a:pPr>
            <a:r>
              <a:rPr lang="tr-TR" sz="2000" b="1" dirty="0">
                <a:latin typeface="Constantia"/>
                <a:cs typeface="Constantia"/>
              </a:rPr>
              <a:t>DENEME</a:t>
            </a:r>
            <a:r>
              <a:rPr lang="tr-TR" sz="2000" b="1" spc="-30" dirty="0">
                <a:latin typeface="Constantia"/>
                <a:cs typeface="Constantia"/>
              </a:rPr>
              <a:t> </a:t>
            </a:r>
            <a:r>
              <a:rPr lang="tr-TR" sz="2000" b="1" dirty="0">
                <a:latin typeface="Constantia"/>
                <a:cs typeface="Constantia"/>
              </a:rPr>
              <a:t>SÜRELİ</a:t>
            </a:r>
            <a:r>
              <a:rPr lang="tr-TR" sz="2000" b="1" spc="-25" dirty="0">
                <a:latin typeface="Constantia"/>
                <a:cs typeface="Constantia"/>
              </a:rPr>
              <a:t> </a:t>
            </a:r>
            <a:r>
              <a:rPr lang="tr-TR" sz="2000" b="1" dirty="0">
                <a:latin typeface="Constantia"/>
                <a:cs typeface="Constantia"/>
              </a:rPr>
              <a:t>İŞ</a:t>
            </a:r>
            <a:r>
              <a:rPr lang="tr-TR" sz="2000" b="1" spc="-5" dirty="0">
                <a:latin typeface="Constantia"/>
                <a:cs typeface="Constantia"/>
              </a:rPr>
              <a:t> </a:t>
            </a:r>
            <a:r>
              <a:rPr lang="tr-TR" sz="2000" b="1" spc="-10" dirty="0">
                <a:latin typeface="Constantia"/>
                <a:cs typeface="Constantia"/>
              </a:rPr>
              <a:t>SÖZLEŞMESİ</a:t>
            </a:r>
            <a:endParaRPr lang="tr-TR" sz="2000" b="1" dirty="0">
              <a:latin typeface="Constantia"/>
              <a:cs typeface="Constantia"/>
            </a:endParaRPr>
          </a:p>
        </p:txBody>
      </p:sp>
    </p:spTree>
    <p:extLst>
      <p:ext uri="{BB962C8B-B14F-4D97-AF65-F5344CB8AC3E}">
        <p14:creationId xmlns:p14="http://schemas.microsoft.com/office/powerpoint/2010/main" val="23350923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sz="2400" b="1" spc="-20" dirty="0">
                <a:latin typeface="Times New Roman" panose="02020603050405020304" pitchFamily="18" charset="0"/>
                <a:cs typeface="Times New Roman" panose="02020603050405020304" pitchFamily="18" charset="0"/>
              </a:rPr>
              <a:t>Ücret, </a:t>
            </a:r>
            <a:r>
              <a:rPr lang="tr-TR" sz="2400" b="1" spc="-5" dirty="0">
                <a:latin typeface="Times New Roman" panose="02020603050405020304" pitchFamily="18" charset="0"/>
                <a:cs typeface="Times New Roman" panose="02020603050405020304" pitchFamily="18" charset="0"/>
              </a:rPr>
              <a:t>bir </a:t>
            </a:r>
            <a:r>
              <a:rPr lang="tr-TR" sz="2400" b="1" spc="-15" dirty="0">
                <a:latin typeface="Times New Roman" panose="02020603050405020304" pitchFamily="18" charset="0"/>
                <a:cs typeface="Times New Roman" panose="02020603050405020304" pitchFamily="18" charset="0"/>
              </a:rPr>
              <a:t>kimseye </a:t>
            </a:r>
            <a:r>
              <a:rPr lang="tr-TR" sz="2400" b="1" spc="-5" dirty="0">
                <a:latin typeface="Times New Roman" panose="02020603050405020304" pitchFamily="18" charset="0"/>
                <a:cs typeface="Times New Roman" panose="02020603050405020304" pitchFamily="18" charset="0"/>
              </a:rPr>
              <a:t>bir iş karşılığında </a:t>
            </a:r>
            <a:r>
              <a:rPr lang="tr-TR" sz="2400" b="1" spc="-20" dirty="0">
                <a:latin typeface="Times New Roman" panose="02020603050405020304" pitchFamily="18" charset="0"/>
                <a:cs typeface="Times New Roman" panose="02020603050405020304" pitchFamily="18" charset="0"/>
              </a:rPr>
              <a:t>işveren </a:t>
            </a:r>
            <a:r>
              <a:rPr lang="tr-TR" sz="2400" b="1" spc="-1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üçüncü</a:t>
            </a:r>
            <a:r>
              <a:rPr lang="tr-TR" sz="2400" b="1" spc="-3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kişiler</a:t>
            </a:r>
            <a:r>
              <a:rPr lang="tr-TR" sz="2400" b="1" spc="-11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tarafından</a:t>
            </a:r>
            <a:r>
              <a:rPr lang="tr-TR" sz="2400" b="1" spc="-8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sağlanan</a:t>
            </a:r>
            <a:r>
              <a:rPr lang="tr-TR" sz="2400" b="1" spc="-80" dirty="0">
                <a:latin typeface="Times New Roman" panose="02020603050405020304" pitchFamily="18" charset="0"/>
                <a:cs typeface="Times New Roman" panose="02020603050405020304" pitchFamily="18" charset="0"/>
              </a:rPr>
              <a:t> </a:t>
            </a:r>
            <a:r>
              <a:rPr lang="tr-TR" sz="2400" b="1" spc="-40" dirty="0">
                <a:latin typeface="Times New Roman" panose="02020603050405020304" pitchFamily="18" charset="0"/>
                <a:cs typeface="Times New Roman" panose="02020603050405020304" pitchFamily="18" charset="0"/>
              </a:rPr>
              <a:t>ve</a:t>
            </a:r>
            <a:r>
              <a:rPr lang="tr-TR" sz="2400" b="1" spc="-125" dirty="0">
                <a:latin typeface="Times New Roman" panose="02020603050405020304" pitchFamily="18" charset="0"/>
                <a:cs typeface="Times New Roman" panose="02020603050405020304" pitchFamily="18" charset="0"/>
              </a:rPr>
              <a:t> </a:t>
            </a:r>
            <a:r>
              <a:rPr lang="tr-TR" sz="2400" b="1" spc="-20" dirty="0">
                <a:latin typeface="Times New Roman" panose="02020603050405020304" pitchFamily="18" charset="0"/>
                <a:cs typeface="Times New Roman" panose="02020603050405020304" pitchFamily="18" charset="0"/>
              </a:rPr>
              <a:t>para</a:t>
            </a:r>
            <a:r>
              <a:rPr lang="tr-TR" sz="2400" b="1" spc="-5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ile </a:t>
            </a:r>
            <a:r>
              <a:rPr lang="tr-TR" sz="2400" b="1" spc="-69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ödenen</a:t>
            </a:r>
            <a:r>
              <a:rPr lang="tr-TR" sz="2400" b="1" spc="-90" dirty="0">
                <a:latin typeface="Times New Roman" panose="02020603050405020304" pitchFamily="18" charset="0"/>
                <a:cs typeface="Times New Roman" panose="02020603050405020304" pitchFamily="18" charset="0"/>
              </a:rPr>
              <a:t> </a:t>
            </a:r>
            <a:r>
              <a:rPr lang="tr-TR" sz="2400" b="1" spc="-40" dirty="0">
                <a:latin typeface="Times New Roman" panose="02020603050405020304" pitchFamily="18" charset="0"/>
                <a:cs typeface="Times New Roman" panose="02020603050405020304" pitchFamily="18" charset="0"/>
              </a:rPr>
              <a:t>tutardır</a:t>
            </a:r>
            <a:r>
              <a:rPr lang="tr-TR" sz="2400" b="1" spc="-40" dirty="0" smtClean="0">
                <a:latin typeface="Times New Roman" panose="02020603050405020304" pitchFamily="18" charset="0"/>
                <a:cs typeface="Times New Roman" panose="02020603050405020304" pitchFamily="18" charset="0"/>
              </a:rPr>
              <a:t>.</a:t>
            </a:r>
          </a:p>
          <a:p>
            <a:endParaRPr lang="tr-TR" sz="2400" b="1" dirty="0">
              <a:latin typeface="Times New Roman" panose="02020603050405020304" pitchFamily="18" charset="0"/>
              <a:cs typeface="Times New Roman" panose="02020603050405020304" pitchFamily="18" charset="0"/>
            </a:endParaRPr>
          </a:p>
          <a:p>
            <a:pPr marL="287020" indent="-274320">
              <a:spcBef>
                <a:spcPts val="95"/>
              </a:spcBef>
              <a:buClr>
                <a:srgbClr val="0AD0D9"/>
              </a:buClr>
              <a:buSzPct val="94642"/>
              <a:buFont typeface="Segoe UI Symbol"/>
              <a:buChar char="⚫"/>
              <a:tabLst>
                <a:tab pos="287020" algn="l"/>
              </a:tabLst>
            </a:pPr>
            <a:r>
              <a:rPr lang="tr-TR" sz="2400" b="1" spc="-75" dirty="0">
                <a:latin typeface="Times New Roman" panose="02020603050405020304" pitchFamily="18" charset="0"/>
                <a:cs typeface="Times New Roman" panose="02020603050405020304" pitchFamily="18" charset="0"/>
              </a:rPr>
              <a:t>Ü</a:t>
            </a:r>
            <a:r>
              <a:rPr lang="tr-TR" sz="2400" b="1" spc="-10" dirty="0">
                <a:latin typeface="Times New Roman" panose="02020603050405020304" pitchFamily="18" charset="0"/>
                <a:cs typeface="Times New Roman" panose="02020603050405020304" pitchFamily="18" charset="0"/>
              </a:rPr>
              <a:t>c</a:t>
            </a:r>
            <a:r>
              <a:rPr lang="tr-TR" sz="2400" b="1" spc="-40" dirty="0">
                <a:latin typeface="Times New Roman" panose="02020603050405020304" pitchFamily="18" charset="0"/>
                <a:cs typeface="Times New Roman" panose="02020603050405020304" pitchFamily="18" charset="0"/>
              </a:rPr>
              <a:t>r</a:t>
            </a:r>
            <a:r>
              <a:rPr lang="tr-TR" sz="2400" b="1" spc="-5" dirty="0">
                <a:latin typeface="Times New Roman" panose="02020603050405020304" pitchFamily="18" charset="0"/>
                <a:cs typeface="Times New Roman" panose="02020603050405020304" pitchFamily="18" charset="0"/>
              </a:rPr>
              <a:t>et</a:t>
            </a:r>
            <a:r>
              <a:rPr lang="tr-TR" sz="2400" b="1" spc="-13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en</a:t>
            </a:r>
            <a:r>
              <a:rPr lang="tr-TR" sz="2400" b="1" spc="-120" dirty="0">
                <a:latin typeface="Times New Roman" panose="02020603050405020304" pitchFamily="18" charset="0"/>
                <a:cs typeface="Times New Roman" panose="02020603050405020304" pitchFamily="18" charset="0"/>
              </a:rPr>
              <a:t> </a:t>
            </a:r>
            <a:r>
              <a:rPr lang="tr-TR" sz="2400" b="1" spc="-85" dirty="0">
                <a:latin typeface="Times New Roman" panose="02020603050405020304" pitchFamily="18" charset="0"/>
                <a:cs typeface="Times New Roman" panose="02020603050405020304" pitchFamily="18" charset="0"/>
              </a:rPr>
              <a:t>g</a:t>
            </a:r>
            <a:r>
              <a:rPr lang="tr-TR" sz="2400" b="1" spc="-5" dirty="0">
                <a:latin typeface="Times New Roman" panose="02020603050405020304" pitchFamily="18" charset="0"/>
                <a:cs typeface="Times New Roman" panose="02020603050405020304" pitchFamily="18" charset="0"/>
              </a:rPr>
              <a:t>eç</a:t>
            </a:r>
            <a:r>
              <a:rPr lang="tr-TR" sz="2400" b="1" spc="-145" dirty="0">
                <a:latin typeface="Times New Roman" panose="02020603050405020304" pitchFamily="18" charset="0"/>
                <a:cs typeface="Times New Roman" panose="02020603050405020304" pitchFamily="18" charset="0"/>
              </a:rPr>
              <a:t> </a:t>
            </a:r>
            <a:r>
              <a:rPr lang="tr-TR" sz="2400" b="1" spc="-65" dirty="0">
                <a:latin typeface="Times New Roman" panose="02020603050405020304" pitchFamily="18" charset="0"/>
                <a:cs typeface="Times New Roman" panose="02020603050405020304" pitchFamily="18" charset="0"/>
              </a:rPr>
              <a:t>a</a:t>
            </a:r>
            <a:r>
              <a:rPr lang="tr-TR" sz="2400" b="1" spc="-80" dirty="0">
                <a:latin typeface="Times New Roman" panose="02020603050405020304" pitchFamily="18" charset="0"/>
                <a:cs typeface="Times New Roman" panose="02020603050405020304" pitchFamily="18" charset="0"/>
              </a:rPr>
              <a:t>y</a:t>
            </a:r>
            <a:r>
              <a:rPr lang="tr-TR" sz="2400" b="1" spc="-10" dirty="0">
                <a:latin typeface="Times New Roman" panose="02020603050405020304" pitchFamily="18" charset="0"/>
                <a:cs typeface="Times New Roman" panose="02020603050405020304" pitchFamily="18" charset="0"/>
              </a:rPr>
              <a:t>d</a:t>
            </a:r>
            <a:r>
              <a:rPr lang="tr-TR" sz="2400" b="1" spc="-5" dirty="0">
                <a:latin typeface="Times New Roman" panose="02020603050405020304" pitchFamily="18" charset="0"/>
                <a:cs typeface="Times New Roman" panose="02020603050405020304" pitchFamily="18" charset="0"/>
              </a:rPr>
              <a:t>a</a:t>
            </a:r>
            <a:r>
              <a:rPr lang="tr-TR" sz="2400" b="1" spc="-35"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bi</a:t>
            </a:r>
            <a:r>
              <a:rPr lang="tr-TR" sz="2400" b="1" spc="-5" dirty="0">
                <a:latin typeface="Times New Roman" panose="02020603050405020304" pitchFamily="18" charset="0"/>
                <a:cs typeface="Times New Roman" panose="02020603050405020304" pitchFamily="18" charset="0"/>
              </a:rPr>
              <a:t>r</a:t>
            </a:r>
            <a:r>
              <a:rPr lang="tr-TR" sz="2400" b="1" spc="-14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pa</a:t>
            </a:r>
            <a:r>
              <a:rPr lang="tr-TR" sz="2400" b="1" spc="-65" dirty="0">
                <a:latin typeface="Times New Roman" panose="02020603050405020304" pitchFamily="18" charset="0"/>
                <a:cs typeface="Times New Roman" panose="02020603050405020304" pitchFamily="18" charset="0"/>
              </a:rPr>
              <a:t>r</a:t>
            </a:r>
            <a:r>
              <a:rPr lang="tr-TR" sz="2400" b="1" spc="-5" dirty="0">
                <a:latin typeface="Times New Roman" panose="02020603050405020304" pitchFamily="18" charset="0"/>
                <a:cs typeface="Times New Roman" panose="02020603050405020304" pitchFamily="18" charset="0"/>
              </a:rPr>
              <a:t>a</a:t>
            </a:r>
            <a:r>
              <a:rPr lang="tr-TR" sz="2400" b="1" spc="-6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il</a:t>
            </a:r>
            <a:r>
              <a:rPr lang="tr-TR" sz="2400" b="1" spc="-5" dirty="0">
                <a:latin typeface="Times New Roman" panose="02020603050405020304" pitchFamily="18" charset="0"/>
                <a:cs typeface="Times New Roman" panose="02020603050405020304" pitchFamily="18" charset="0"/>
              </a:rPr>
              <a:t>e</a:t>
            </a:r>
            <a:r>
              <a:rPr lang="tr-TR" sz="2400" b="1" spc="-14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ödeni</a:t>
            </a:r>
            <a:r>
              <a:rPr lang="tr-TR" sz="2400" b="1" spc="-245" dirty="0">
                <a:latin typeface="Times New Roman" panose="02020603050405020304" pitchFamily="18" charset="0"/>
                <a:cs typeface="Times New Roman" panose="02020603050405020304" pitchFamily="18" charset="0"/>
              </a:rPr>
              <a:t>r</a:t>
            </a:r>
            <a:r>
              <a:rPr lang="tr-TR" sz="2400" b="1" spc="-5" dirty="0">
                <a:latin typeface="Times New Roman" panose="02020603050405020304" pitchFamily="18" charset="0"/>
                <a:cs typeface="Times New Roman" panose="02020603050405020304" pitchFamily="18" charset="0"/>
              </a:rPr>
              <a:t>.</a:t>
            </a:r>
            <a:endParaRPr lang="tr-TR" sz="2400" b="1" dirty="0">
              <a:latin typeface="Times New Roman" panose="02020603050405020304" pitchFamily="18" charset="0"/>
              <a:cs typeface="Times New Roman" panose="02020603050405020304" pitchFamily="18" charset="0"/>
            </a:endParaRPr>
          </a:p>
          <a:p>
            <a:pPr>
              <a:spcBef>
                <a:spcPts val="55"/>
              </a:spcBef>
              <a:buClr>
                <a:srgbClr val="0AD0D9"/>
              </a:buClr>
              <a:buFont typeface="Segoe UI Symbol"/>
              <a:buChar char="⚫"/>
            </a:pPr>
            <a:endParaRPr lang="tr-TR" b="1" dirty="0">
              <a:latin typeface="Times New Roman" panose="02020603050405020304" pitchFamily="18" charset="0"/>
              <a:cs typeface="Times New Roman" panose="02020603050405020304" pitchFamily="18" charset="0"/>
            </a:endParaRPr>
          </a:p>
          <a:p>
            <a:pPr marL="286385" marR="5080" indent="-274320">
              <a:lnSpc>
                <a:spcPts val="2690"/>
              </a:lnSpc>
              <a:buClr>
                <a:srgbClr val="0AD0D9"/>
              </a:buClr>
              <a:buSzPct val="94642"/>
              <a:buFont typeface="Segoe UI Symbol"/>
              <a:buChar char="⚫"/>
              <a:tabLst>
                <a:tab pos="287020" algn="l"/>
                <a:tab pos="3938904" algn="l"/>
              </a:tabLst>
            </a:pPr>
            <a:r>
              <a:rPr lang="tr-TR" sz="2400" b="1" spc="-10" dirty="0">
                <a:latin typeface="Times New Roman" panose="02020603050405020304" pitchFamily="18" charset="0"/>
                <a:cs typeface="Times New Roman" panose="02020603050405020304" pitchFamily="18" charset="0"/>
              </a:rPr>
              <a:t>Çek,</a:t>
            </a:r>
            <a:r>
              <a:rPr lang="tr-TR" sz="2400" b="1" spc="-6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senet,</a:t>
            </a:r>
            <a:r>
              <a:rPr lang="tr-TR" sz="2400" b="1" spc="-1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kupon</a:t>
            </a:r>
            <a:r>
              <a:rPr lang="tr-TR" sz="2400" b="1" spc="-105" dirty="0">
                <a:latin typeface="Times New Roman" panose="02020603050405020304" pitchFamily="18" charset="0"/>
                <a:cs typeface="Times New Roman" panose="02020603050405020304" pitchFamily="18" charset="0"/>
              </a:rPr>
              <a:t> </a:t>
            </a:r>
            <a:r>
              <a:rPr lang="tr-TR" sz="2400" b="1" spc="-25" dirty="0" smtClean="0">
                <a:latin typeface="Times New Roman" panose="02020603050405020304" pitchFamily="18" charset="0"/>
                <a:cs typeface="Times New Roman" panose="02020603050405020304" pitchFamily="18" charset="0"/>
              </a:rPr>
              <a:t>veya </a:t>
            </a:r>
            <a:r>
              <a:rPr lang="tr-TR" sz="2400" b="1" spc="-20" dirty="0" smtClean="0">
                <a:latin typeface="Times New Roman" panose="02020603050405020304" pitchFamily="18" charset="0"/>
                <a:cs typeface="Times New Roman" panose="02020603050405020304" pitchFamily="18" charset="0"/>
              </a:rPr>
              <a:t>diğer</a:t>
            </a:r>
            <a:r>
              <a:rPr lang="tr-TR" sz="2400" b="1" spc="-85" dirty="0" smtClean="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herhangi </a:t>
            </a:r>
            <a:r>
              <a:rPr lang="tr-TR" sz="2400" b="1" spc="-5" dirty="0">
                <a:latin typeface="Times New Roman" panose="02020603050405020304" pitchFamily="18" charset="0"/>
                <a:cs typeface="Times New Roman" panose="02020603050405020304" pitchFamily="18" charset="0"/>
              </a:rPr>
              <a:t>bir</a:t>
            </a:r>
            <a:r>
              <a:rPr lang="tr-TR" sz="2400" b="1" spc="-16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şekilde </a:t>
            </a:r>
            <a:r>
              <a:rPr lang="tr-TR" sz="2400" b="1" spc="-69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ücret</a:t>
            </a:r>
            <a:r>
              <a:rPr lang="tr-TR" sz="2400" b="1" spc="-16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ödemesi</a:t>
            </a:r>
            <a:r>
              <a:rPr lang="tr-TR" sz="2400" b="1" spc="-80" dirty="0">
                <a:latin typeface="Times New Roman" panose="02020603050405020304" pitchFamily="18" charset="0"/>
                <a:cs typeface="Times New Roman" panose="02020603050405020304" pitchFamily="18" charset="0"/>
              </a:rPr>
              <a:t> </a:t>
            </a:r>
            <a:r>
              <a:rPr lang="tr-TR" sz="2400" b="1" spc="-10" dirty="0">
                <a:latin typeface="Times New Roman" panose="02020603050405020304" pitchFamily="18" charset="0"/>
                <a:cs typeface="Times New Roman" panose="02020603050405020304" pitchFamily="18" charset="0"/>
              </a:rPr>
              <a:t>yapılamaz.</a:t>
            </a:r>
            <a:endParaRPr lang="tr-TR" sz="2400" b="1" dirty="0"/>
          </a:p>
        </p:txBody>
      </p:sp>
    </p:spTree>
    <p:extLst>
      <p:ext uri="{BB962C8B-B14F-4D97-AF65-F5344CB8AC3E}">
        <p14:creationId xmlns:p14="http://schemas.microsoft.com/office/powerpoint/2010/main" val="9887653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marL="1841500">
              <a:spcBef>
                <a:spcPts val="105"/>
              </a:spcBef>
            </a:pPr>
            <a:r>
              <a:rPr lang="tr-TR" sz="2400" b="1" spc="-10" dirty="0">
                <a:latin typeface="Times New Roman" panose="02020603050405020304" pitchFamily="18" charset="0"/>
                <a:cs typeface="Times New Roman" panose="02020603050405020304" pitchFamily="18" charset="0"/>
              </a:rPr>
              <a:t>4857</a:t>
            </a:r>
            <a:r>
              <a:rPr lang="tr-TR" sz="2400" b="1" spc="-35"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Sayılı İş</a:t>
            </a:r>
            <a:r>
              <a:rPr lang="tr-TR" sz="2400" b="1" spc="-6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K.</a:t>
            </a:r>
            <a:r>
              <a:rPr lang="tr-TR" sz="2400" b="1" spc="-10"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M.26</a:t>
            </a:r>
            <a:endParaRPr lang="tr-TR" sz="2400" b="1" dirty="0">
              <a:latin typeface="Times New Roman" panose="02020603050405020304" pitchFamily="18" charset="0"/>
              <a:cs typeface="Times New Roman" panose="02020603050405020304" pitchFamily="18" charset="0"/>
            </a:endParaRPr>
          </a:p>
          <a:p>
            <a:pPr>
              <a:spcBef>
                <a:spcPts val="35"/>
              </a:spcBef>
            </a:pPr>
            <a:endParaRPr lang="tr-TR" sz="2400" b="1" dirty="0">
              <a:latin typeface="Times New Roman" panose="02020603050405020304" pitchFamily="18" charset="0"/>
              <a:cs typeface="Times New Roman" panose="02020603050405020304" pitchFamily="18" charset="0"/>
            </a:endParaRPr>
          </a:p>
          <a:p>
            <a:pPr marL="286385" marR="5080" indent="-274320" algn="just">
              <a:buClr>
                <a:srgbClr val="0AD0D9"/>
              </a:buClr>
              <a:buSzPct val="94230"/>
              <a:buFont typeface="Segoe UI Symbol"/>
              <a:buChar char="⚫"/>
              <a:tabLst>
                <a:tab pos="287020" algn="l"/>
              </a:tabLst>
            </a:pPr>
            <a:r>
              <a:rPr lang="tr-TR" sz="2400" b="1" spc="-5" dirty="0">
                <a:latin typeface="Times New Roman" panose="02020603050405020304" pitchFamily="18" charset="0"/>
                <a:cs typeface="Times New Roman" panose="02020603050405020304" pitchFamily="18" charset="0"/>
              </a:rPr>
              <a:t>İşçi</a:t>
            </a:r>
            <a:r>
              <a:rPr lang="tr-TR" sz="2400" b="1" spc="-90" dirty="0">
                <a:latin typeface="Times New Roman" panose="02020603050405020304" pitchFamily="18" charset="0"/>
                <a:cs typeface="Times New Roman" panose="02020603050405020304" pitchFamily="18" charset="0"/>
              </a:rPr>
              <a:t> </a:t>
            </a:r>
            <a:r>
              <a:rPr lang="tr-TR" sz="2400" b="1" spc="-25" dirty="0">
                <a:latin typeface="Times New Roman" panose="02020603050405020304" pitchFamily="18" charset="0"/>
                <a:cs typeface="Times New Roman" panose="02020603050405020304" pitchFamily="18" charset="0"/>
              </a:rPr>
              <a:t>veya</a:t>
            </a:r>
            <a:r>
              <a:rPr lang="tr-TR" sz="2400" b="1" spc="-80"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işveren,</a:t>
            </a:r>
            <a:r>
              <a:rPr lang="tr-TR" sz="2400" b="1" spc="-4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fesih</a:t>
            </a:r>
            <a:r>
              <a:rPr lang="tr-TR" sz="2400" b="1" spc="-9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sebebinin</a:t>
            </a:r>
            <a:r>
              <a:rPr lang="tr-TR" sz="2400" b="1" spc="-105" dirty="0">
                <a:latin typeface="Times New Roman" panose="02020603050405020304" pitchFamily="18" charset="0"/>
                <a:cs typeface="Times New Roman" panose="02020603050405020304" pitchFamily="18" charset="0"/>
              </a:rPr>
              <a:t> </a:t>
            </a:r>
            <a:r>
              <a:rPr lang="tr-TR" sz="2400" b="1" spc="-5" dirty="0">
                <a:latin typeface="Times New Roman" panose="02020603050405020304" pitchFamily="18" charset="0"/>
                <a:cs typeface="Times New Roman" panose="02020603050405020304" pitchFamily="18" charset="0"/>
              </a:rPr>
              <a:t>öğrenildiği</a:t>
            </a:r>
            <a:r>
              <a:rPr lang="tr-TR" sz="2400" b="1" spc="-65"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günden </a:t>
            </a:r>
            <a:r>
              <a:rPr lang="tr-TR" sz="2400" b="1" spc="-640" dirty="0">
                <a:latin typeface="Times New Roman" panose="02020603050405020304" pitchFamily="18" charset="0"/>
                <a:cs typeface="Times New Roman" panose="02020603050405020304" pitchFamily="18" charset="0"/>
              </a:rPr>
              <a:t> </a:t>
            </a:r>
            <a:r>
              <a:rPr lang="tr-TR" sz="2400" b="1" spc="-15" dirty="0">
                <a:latin typeface="Times New Roman" panose="02020603050405020304" pitchFamily="18" charset="0"/>
                <a:cs typeface="Times New Roman" panose="02020603050405020304" pitchFamily="18" charset="0"/>
              </a:rPr>
              <a:t>başlayarak </a:t>
            </a:r>
            <a:r>
              <a:rPr lang="tr-TR" sz="2400" b="1" dirty="0">
                <a:latin typeface="Times New Roman" panose="02020603050405020304" pitchFamily="18" charset="0"/>
                <a:cs typeface="Times New Roman" panose="02020603050405020304" pitchFamily="18" charset="0"/>
              </a:rPr>
              <a:t>altı </a:t>
            </a:r>
            <a:r>
              <a:rPr lang="tr-TR" sz="2400" b="1" spc="-5" dirty="0">
                <a:latin typeface="Times New Roman" panose="02020603050405020304" pitchFamily="18" charset="0"/>
                <a:cs typeface="Times New Roman" panose="02020603050405020304" pitchFamily="18" charset="0"/>
              </a:rPr>
              <a:t>iş </a:t>
            </a:r>
            <a:r>
              <a:rPr lang="tr-TR" sz="2400" b="1" dirty="0">
                <a:latin typeface="Times New Roman" panose="02020603050405020304" pitchFamily="18" charset="0"/>
                <a:cs typeface="Times New Roman" panose="02020603050405020304" pitchFamily="18" charset="0"/>
              </a:rPr>
              <a:t>günü </a:t>
            </a:r>
            <a:r>
              <a:rPr lang="tr-TR" sz="2400" b="1" spc="-10" dirty="0">
                <a:latin typeface="Times New Roman" panose="02020603050405020304" pitchFamily="18" charset="0"/>
                <a:cs typeface="Times New Roman" panose="02020603050405020304" pitchFamily="18" charset="0"/>
              </a:rPr>
              <a:t>geçtikten </a:t>
            </a:r>
            <a:r>
              <a:rPr lang="tr-TR" sz="2400" b="1" spc="-15" dirty="0">
                <a:latin typeface="Times New Roman" panose="02020603050405020304" pitchFamily="18" charset="0"/>
                <a:cs typeface="Times New Roman" panose="02020603050405020304" pitchFamily="18" charset="0"/>
              </a:rPr>
              <a:t>sonra </a:t>
            </a:r>
            <a:r>
              <a:rPr lang="tr-TR" sz="2400" b="1" spc="-5" dirty="0">
                <a:latin typeface="Times New Roman" panose="02020603050405020304" pitchFamily="18" charset="0"/>
                <a:cs typeface="Times New Roman" panose="02020603050405020304" pitchFamily="18" charset="0"/>
              </a:rPr>
              <a:t>fesih hakkını </a:t>
            </a:r>
            <a:r>
              <a:rPr lang="tr-TR" sz="2400" b="1" spc="-64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kullanamaz.</a:t>
            </a:r>
          </a:p>
          <a:p>
            <a:pPr>
              <a:spcBef>
                <a:spcPts val="35"/>
              </a:spcBef>
              <a:buClr>
                <a:srgbClr val="0AD0D9"/>
              </a:buClr>
              <a:buFont typeface="Segoe UI Symbol"/>
              <a:buChar char="⚫"/>
            </a:pPr>
            <a:endParaRPr lang="tr-TR" b="1"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519426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3048000" y="2828836"/>
            <a:ext cx="6096000" cy="800219"/>
          </a:xfrm>
          <a:prstGeom prst="rect">
            <a:avLst/>
          </a:prstGeom>
        </p:spPr>
        <p:txBody>
          <a:bodyPr>
            <a:spAutoFit/>
          </a:bodyPr>
          <a:lstStyle/>
          <a:p>
            <a:r>
              <a:rPr lang="tr-TR" b="1" dirty="0" smtClean="0">
                <a:solidFill>
                  <a:srgbClr val="FF0000"/>
                </a:solidFill>
                <a:latin typeface="Times New Roman" panose="02020603050405020304" pitchFamily="18" charset="0"/>
                <a:cs typeface="Times New Roman" panose="02020603050405020304" pitchFamily="18" charset="0"/>
              </a:rPr>
              <a:t>                          </a:t>
            </a:r>
            <a:r>
              <a:rPr lang="tr-TR" sz="2800" b="1" dirty="0" smtClean="0">
                <a:solidFill>
                  <a:srgbClr val="FF0000"/>
                </a:solidFill>
                <a:latin typeface="Times New Roman" panose="02020603050405020304" pitchFamily="18" charset="0"/>
                <a:cs typeface="Times New Roman" panose="02020603050405020304" pitchFamily="18" charset="0"/>
              </a:rPr>
              <a:t>5510 SAYILI KANUN</a:t>
            </a:r>
            <a:r>
              <a:rPr lang="tr-TR" b="1" dirty="0">
                <a:solidFill>
                  <a:srgbClr val="FF0000"/>
                </a:solidFill>
                <a:latin typeface="Times New Roman" panose="02020603050405020304" pitchFamily="18" charset="0"/>
                <a:cs typeface="Times New Roman" panose="02020603050405020304" pitchFamily="18" charset="0"/>
              </a:rPr>
              <a:t/>
            </a:r>
            <a:br>
              <a:rPr lang="tr-TR" b="1" dirty="0">
                <a:solidFill>
                  <a:srgbClr val="FF0000"/>
                </a:solidFill>
                <a:latin typeface="Times New Roman" panose="02020603050405020304" pitchFamily="18" charset="0"/>
                <a:cs typeface="Times New Roman" panose="02020603050405020304" pitchFamily="18" charset="0"/>
              </a:rPr>
            </a:br>
            <a:endParaRPr lang="tr-TR" dirty="0"/>
          </a:p>
        </p:txBody>
      </p:sp>
    </p:spTree>
    <p:extLst>
      <p:ext uri="{BB962C8B-B14F-4D97-AF65-F5344CB8AC3E}">
        <p14:creationId xmlns:p14="http://schemas.microsoft.com/office/powerpoint/2010/main" val="12187103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7" y="413970"/>
            <a:ext cx="9046633" cy="505267"/>
          </a:xfrm>
          <a:prstGeom prst="rect">
            <a:avLst/>
          </a:prstGeom>
        </p:spPr>
        <p:txBody>
          <a:bodyPr vert="horz" wrap="square" lIns="0" tIns="12700" rIns="0" bIns="0" rtlCol="0">
            <a:spAutoFit/>
          </a:bodyPr>
          <a:lstStyle/>
          <a:p>
            <a:pPr marL="12700">
              <a:lnSpc>
                <a:spcPct val="100000"/>
              </a:lnSpc>
              <a:spcBef>
                <a:spcPts val="100"/>
              </a:spcBef>
            </a:pPr>
            <a:r>
              <a:rPr sz="3200" b="1" spc="-100" dirty="0">
                <a:latin typeface="Times New Roman" panose="02020603050405020304" pitchFamily="18" charset="0"/>
                <a:cs typeface="Times New Roman" panose="02020603050405020304" pitchFamily="18" charset="0"/>
              </a:rPr>
              <a:t>Sigortalılığın</a:t>
            </a:r>
            <a:r>
              <a:rPr sz="3200" b="1" spc="-30" dirty="0">
                <a:latin typeface="Times New Roman" panose="02020603050405020304" pitchFamily="18" charset="0"/>
                <a:cs typeface="Times New Roman" panose="02020603050405020304" pitchFamily="18" charset="0"/>
              </a:rPr>
              <a:t> </a:t>
            </a:r>
            <a:r>
              <a:rPr sz="3200" b="1" spc="-220" dirty="0">
                <a:latin typeface="Times New Roman" panose="02020603050405020304" pitchFamily="18" charset="0"/>
                <a:cs typeface="Times New Roman" panose="02020603050405020304" pitchFamily="18" charset="0"/>
              </a:rPr>
              <a:t>Başlangıcı</a:t>
            </a:r>
            <a:r>
              <a:rPr sz="3200" b="1" spc="5" dirty="0">
                <a:latin typeface="Times New Roman" panose="02020603050405020304" pitchFamily="18" charset="0"/>
                <a:cs typeface="Times New Roman" panose="02020603050405020304" pitchFamily="18" charset="0"/>
              </a:rPr>
              <a:t> </a:t>
            </a:r>
            <a:r>
              <a:rPr sz="3200" b="1" spc="-254" dirty="0">
                <a:latin typeface="Times New Roman" panose="02020603050405020304" pitchFamily="18" charset="0"/>
                <a:cs typeface="Times New Roman" panose="02020603050405020304" pitchFamily="18" charset="0"/>
              </a:rPr>
              <a:t>ve</a:t>
            </a:r>
            <a:r>
              <a:rPr sz="3200" b="1" spc="25" dirty="0">
                <a:latin typeface="Times New Roman" panose="02020603050405020304" pitchFamily="18" charset="0"/>
                <a:cs typeface="Times New Roman" panose="02020603050405020304" pitchFamily="18" charset="0"/>
              </a:rPr>
              <a:t> </a:t>
            </a:r>
            <a:r>
              <a:rPr sz="3200" b="1" spc="-125" dirty="0" err="1" smtClean="0">
                <a:latin typeface="Times New Roman" panose="02020603050405020304" pitchFamily="18" charset="0"/>
                <a:cs typeface="Times New Roman" panose="02020603050405020304" pitchFamily="18" charset="0"/>
              </a:rPr>
              <a:t>Bildirimi</a:t>
            </a:r>
            <a:endParaRPr sz="32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922256" y="1524420"/>
            <a:ext cx="10662920" cy="4793876"/>
          </a:xfrm>
          <a:prstGeom prst="rect">
            <a:avLst/>
          </a:prstGeom>
        </p:spPr>
        <p:txBody>
          <a:bodyPr vert="horz" wrap="square" lIns="0" tIns="100965" rIns="0" bIns="0" rtlCol="0">
            <a:spAutoFit/>
          </a:bodyPr>
          <a:lstStyle/>
          <a:p>
            <a:pPr marL="12700" algn="just">
              <a:lnSpc>
                <a:spcPct val="100000"/>
              </a:lnSpc>
              <a:spcBef>
                <a:spcPts val="795"/>
              </a:spcBef>
            </a:pPr>
            <a:r>
              <a:rPr sz="2900" b="1" spc="-95" dirty="0">
                <a:latin typeface="Times New Roman" panose="02020603050405020304" pitchFamily="18" charset="0"/>
                <a:cs typeface="Times New Roman" panose="02020603050405020304" pitchFamily="18" charset="0"/>
              </a:rPr>
              <a:t>Sigorta</a:t>
            </a:r>
            <a:r>
              <a:rPr sz="2900" b="1" spc="-5" dirty="0">
                <a:latin typeface="Times New Roman" panose="02020603050405020304" pitchFamily="18" charset="0"/>
                <a:cs typeface="Times New Roman" panose="02020603050405020304" pitchFamily="18" charset="0"/>
              </a:rPr>
              <a:t> </a:t>
            </a:r>
            <a:r>
              <a:rPr sz="2900" b="1" spc="-180" dirty="0">
                <a:latin typeface="Times New Roman" panose="02020603050405020304" pitchFamily="18" charset="0"/>
                <a:cs typeface="Times New Roman" panose="02020603050405020304" pitchFamily="18" charset="0"/>
              </a:rPr>
              <a:t>hak</a:t>
            </a:r>
            <a:r>
              <a:rPr sz="2900" b="1" spc="25" dirty="0">
                <a:latin typeface="Times New Roman" panose="02020603050405020304" pitchFamily="18" charset="0"/>
                <a:cs typeface="Times New Roman" panose="02020603050405020304" pitchFamily="18" charset="0"/>
              </a:rPr>
              <a:t> </a:t>
            </a:r>
            <a:r>
              <a:rPr sz="2900" b="1" spc="-204" dirty="0">
                <a:latin typeface="Times New Roman" panose="02020603050405020304" pitchFamily="18" charset="0"/>
                <a:cs typeface="Times New Roman" panose="02020603050405020304" pitchFamily="18" charset="0"/>
              </a:rPr>
              <a:t>ve</a:t>
            </a:r>
            <a:r>
              <a:rPr sz="2900" b="1" spc="25" dirty="0">
                <a:latin typeface="Times New Roman" panose="02020603050405020304" pitchFamily="18" charset="0"/>
                <a:cs typeface="Times New Roman" panose="02020603050405020304" pitchFamily="18" charset="0"/>
              </a:rPr>
              <a:t> </a:t>
            </a:r>
            <a:r>
              <a:rPr sz="2900" b="1" spc="-170" dirty="0">
                <a:latin typeface="Times New Roman" panose="02020603050405020304" pitchFamily="18" charset="0"/>
                <a:cs typeface="Times New Roman" panose="02020603050405020304" pitchFamily="18" charset="0"/>
              </a:rPr>
              <a:t>yükümlülükleri;</a:t>
            </a:r>
            <a:endParaRPr sz="2900" b="1" dirty="0">
              <a:latin typeface="Times New Roman" panose="02020603050405020304" pitchFamily="18" charset="0"/>
              <a:cs typeface="Times New Roman" panose="02020603050405020304" pitchFamily="18" charset="0"/>
            </a:endParaRPr>
          </a:p>
          <a:p>
            <a:pPr marL="332740" marR="5080" indent="-320040" algn="just">
              <a:lnSpc>
                <a:spcPct val="100699"/>
              </a:lnSpc>
              <a:spcBef>
                <a:spcPts val="675"/>
              </a:spcBef>
              <a:buClr>
                <a:srgbClr val="4584D2"/>
              </a:buClr>
              <a:buSzPct val="60344"/>
              <a:buFont typeface="Wingdings"/>
              <a:buChar char=""/>
              <a:tabLst>
                <a:tab pos="332740" algn="l"/>
              </a:tabLst>
            </a:pPr>
            <a:r>
              <a:rPr sz="2800" b="1" spc="204" dirty="0">
                <a:latin typeface="Times New Roman" panose="02020603050405020304" pitchFamily="18" charset="0"/>
                <a:cs typeface="Times New Roman" panose="02020603050405020304" pitchFamily="18" charset="0"/>
              </a:rPr>
              <a:t>4/a </a:t>
            </a:r>
            <a:r>
              <a:rPr sz="2800" b="1" spc="-160" dirty="0">
                <a:latin typeface="Times New Roman" panose="02020603050405020304" pitchFamily="18" charset="0"/>
                <a:cs typeface="Times New Roman" panose="02020603050405020304" pitchFamily="18" charset="0"/>
              </a:rPr>
              <a:t>kapsamında </a:t>
            </a:r>
            <a:r>
              <a:rPr sz="2800" b="1" spc="-80" dirty="0">
                <a:latin typeface="Times New Roman" panose="02020603050405020304" pitchFamily="18" charset="0"/>
                <a:cs typeface="Times New Roman" panose="02020603050405020304" pitchFamily="18" charset="0"/>
              </a:rPr>
              <a:t>sigortalı </a:t>
            </a:r>
            <a:r>
              <a:rPr sz="2800" b="1" spc="-100" dirty="0">
                <a:latin typeface="Times New Roman" panose="02020603050405020304" pitchFamily="18" charset="0"/>
                <a:cs typeface="Times New Roman" panose="02020603050405020304" pitchFamily="18" charset="0"/>
              </a:rPr>
              <a:t>sayılanlar </a:t>
            </a:r>
            <a:r>
              <a:rPr sz="2800" b="1" spc="-190" dirty="0">
                <a:latin typeface="Times New Roman" panose="02020603050405020304" pitchFamily="18" charset="0"/>
                <a:cs typeface="Times New Roman" panose="02020603050405020304" pitchFamily="18" charset="0"/>
              </a:rPr>
              <a:t>için </a:t>
            </a:r>
            <a:r>
              <a:rPr sz="2800" b="1" spc="-175" dirty="0">
                <a:latin typeface="Times New Roman" panose="02020603050405020304" pitchFamily="18" charset="0"/>
                <a:cs typeface="Times New Roman" panose="02020603050405020304" pitchFamily="18" charset="0"/>
              </a:rPr>
              <a:t>çalışmaya, </a:t>
            </a:r>
            <a:r>
              <a:rPr sz="2800" b="1" spc="-170" dirty="0">
                <a:latin typeface="Times New Roman" panose="02020603050405020304" pitchFamily="18" charset="0"/>
                <a:cs typeface="Times New Roman" panose="02020603050405020304" pitchFamily="18" charset="0"/>
              </a:rPr>
              <a:t> </a:t>
            </a:r>
            <a:r>
              <a:rPr sz="2800" b="1" spc="-220" dirty="0">
                <a:latin typeface="Times New Roman" panose="02020603050405020304" pitchFamily="18" charset="0"/>
                <a:cs typeface="Times New Roman" panose="02020603050405020304" pitchFamily="18" charset="0"/>
              </a:rPr>
              <a:t>mesleki</a:t>
            </a:r>
            <a:r>
              <a:rPr sz="2800" b="1" spc="20" dirty="0">
                <a:latin typeface="Times New Roman" panose="02020603050405020304" pitchFamily="18" charset="0"/>
                <a:cs typeface="Times New Roman" panose="02020603050405020304" pitchFamily="18" charset="0"/>
              </a:rPr>
              <a:t> </a:t>
            </a:r>
            <a:r>
              <a:rPr sz="2800" b="1" spc="-130" dirty="0">
                <a:latin typeface="Times New Roman" panose="02020603050405020304" pitchFamily="18" charset="0"/>
                <a:cs typeface="Times New Roman" panose="02020603050405020304" pitchFamily="18" charset="0"/>
              </a:rPr>
              <a:t>eğitime</a:t>
            </a:r>
            <a:r>
              <a:rPr sz="2800" b="1" spc="35" dirty="0">
                <a:latin typeface="Times New Roman" panose="02020603050405020304" pitchFamily="18" charset="0"/>
                <a:cs typeface="Times New Roman" panose="02020603050405020304" pitchFamily="18" charset="0"/>
              </a:rPr>
              <a:t> </a:t>
            </a:r>
            <a:r>
              <a:rPr sz="2800" b="1" spc="-165" dirty="0">
                <a:latin typeface="Times New Roman" panose="02020603050405020304" pitchFamily="18" charset="0"/>
                <a:cs typeface="Times New Roman" panose="02020603050405020304" pitchFamily="18" charset="0"/>
              </a:rPr>
              <a:t>veya</a:t>
            </a:r>
            <a:r>
              <a:rPr sz="2800" b="1" spc="25" dirty="0">
                <a:latin typeface="Times New Roman" panose="02020603050405020304" pitchFamily="18" charset="0"/>
                <a:cs typeface="Times New Roman" panose="02020603050405020304" pitchFamily="18" charset="0"/>
              </a:rPr>
              <a:t> </a:t>
            </a:r>
            <a:r>
              <a:rPr sz="2800" b="1" spc="-110" dirty="0">
                <a:latin typeface="Times New Roman" panose="02020603050405020304" pitchFamily="18" charset="0"/>
                <a:cs typeface="Times New Roman" panose="02020603050405020304" pitchFamily="18" charset="0"/>
              </a:rPr>
              <a:t>staja</a:t>
            </a:r>
            <a:r>
              <a:rPr sz="2800" b="1" spc="20" dirty="0">
                <a:latin typeface="Times New Roman" panose="02020603050405020304" pitchFamily="18" charset="0"/>
                <a:cs typeface="Times New Roman" panose="02020603050405020304" pitchFamily="18" charset="0"/>
              </a:rPr>
              <a:t> </a:t>
            </a:r>
            <a:r>
              <a:rPr sz="2800" b="1" spc="-70" dirty="0">
                <a:latin typeface="Times New Roman" panose="02020603050405020304" pitchFamily="18" charset="0"/>
                <a:cs typeface="Times New Roman" panose="02020603050405020304" pitchFamily="18" charset="0"/>
              </a:rPr>
              <a:t>başladıkları</a:t>
            </a:r>
            <a:r>
              <a:rPr sz="2800" b="1" dirty="0">
                <a:latin typeface="Times New Roman" panose="02020603050405020304" pitchFamily="18" charset="0"/>
                <a:cs typeface="Times New Roman" panose="02020603050405020304" pitchFamily="18" charset="0"/>
              </a:rPr>
              <a:t> </a:t>
            </a:r>
            <a:r>
              <a:rPr sz="2800" b="1" spc="-120" dirty="0">
                <a:latin typeface="Times New Roman" panose="02020603050405020304" pitchFamily="18" charset="0"/>
                <a:cs typeface="Times New Roman" panose="02020603050405020304" pitchFamily="18" charset="0"/>
              </a:rPr>
              <a:t>tarihten,</a:t>
            </a:r>
            <a:endParaRPr sz="2800" b="1" dirty="0">
              <a:latin typeface="Times New Roman" panose="02020603050405020304" pitchFamily="18" charset="0"/>
              <a:cs typeface="Times New Roman" panose="02020603050405020304" pitchFamily="18" charset="0"/>
            </a:endParaRPr>
          </a:p>
          <a:p>
            <a:pPr marL="332740" marR="5080" indent="-320040" algn="just">
              <a:lnSpc>
                <a:spcPct val="100299"/>
              </a:lnSpc>
              <a:spcBef>
                <a:spcPts val="675"/>
              </a:spcBef>
              <a:buClr>
                <a:srgbClr val="4584D2"/>
              </a:buClr>
              <a:buSzPct val="60344"/>
              <a:buFont typeface="Wingdings"/>
              <a:buChar char=""/>
              <a:tabLst>
                <a:tab pos="332740" algn="l"/>
              </a:tabLst>
            </a:pPr>
            <a:r>
              <a:rPr sz="2800" b="1" spc="200" dirty="0">
                <a:latin typeface="Times New Roman" panose="02020603050405020304" pitchFamily="18" charset="0"/>
                <a:cs typeface="Times New Roman" panose="02020603050405020304" pitchFamily="18" charset="0"/>
              </a:rPr>
              <a:t>4/b</a:t>
            </a:r>
            <a:r>
              <a:rPr sz="2800" b="1" spc="204" dirty="0">
                <a:latin typeface="Times New Roman" panose="02020603050405020304" pitchFamily="18" charset="0"/>
                <a:cs typeface="Times New Roman" panose="02020603050405020304" pitchFamily="18" charset="0"/>
              </a:rPr>
              <a:t> </a:t>
            </a:r>
            <a:r>
              <a:rPr sz="2800" b="1" spc="-160" dirty="0">
                <a:latin typeface="Times New Roman" panose="02020603050405020304" pitchFamily="18" charset="0"/>
                <a:cs typeface="Times New Roman" panose="02020603050405020304" pitchFamily="18" charset="0"/>
              </a:rPr>
              <a:t>kapsamında</a:t>
            </a:r>
            <a:r>
              <a:rPr sz="2800" b="1" spc="-155" dirty="0">
                <a:latin typeface="Times New Roman" panose="02020603050405020304" pitchFamily="18" charset="0"/>
                <a:cs typeface="Times New Roman" panose="02020603050405020304" pitchFamily="18" charset="0"/>
              </a:rPr>
              <a:t> </a:t>
            </a:r>
            <a:r>
              <a:rPr sz="2800" b="1" spc="-80" dirty="0">
                <a:latin typeface="Times New Roman" panose="02020603050405020304" pitchFamily="18" charset="0"/>
                <a:cs typeface="Times New Roman" panose="02020603050405020304" pitchFamily="18" charset="0"/>
              </a:rPr>
              <a:t>sigortalı</a:t>
            </a:r>
            <a:r>
              <a:rPr sz="2800" b="1" spc="-75" dirty="0">
                <a:latin typeface="Times New Roman" panose="02020603050405020304" pitchFamily="18" charset="0"/>
                <a:cs typeface="Times New Roman" panose="02020603050405020304" pitchFamily="18" charset="0"/>
              </a:rPr>
              <a:t> </a:t>
            </a:r>
            <a:r>
              <a:rPr sz="2800" b="1" spc="-100" dirty="0">
                <a:latin typeface="Times New Roman" panose="02020603050405020304" pitchFamily="18" charset="0"/>
                <a:cs typeface="Times New Roman" panose="02020603050405020304" pitchFamily="18" charset="0"/>
              </a:rPr>
              <a:t>sayılanlar</a:t>
            </a:r>
            <a:r>
              <a:rPr sz="2800" b="1" spc="575" dirty="0">
                <a:latin typeface="Times New Roman" panose="02020603050405020304" pitchFamily="18" charset="0"/>
                <a:cs typeface="Times New Roman" panose="02020603050405020304" pitchFamily="18" charset="0"/>
              </a:rPr>
              <a:t> </a:t>
            </a:r>
            <a:r>
              <a:rPr sz="2800" b="1" spc="-185" dirty="0">
                <a:latin typeface="Times New Roman" panose="02020603050405020304" pitchFamily="18" charset="0"/>
                <a:cs typeface="Times New Roman" panose="02020603050405020304" pitchFamily="18" charset="0"/>
              </a:rPr>
              <a:t>için</a:t>
            </a:r>
            <a:r>
              <a:rPr sz="2800" b="1" spc="405" dirty="0">
                <a:latin typeface="Times New Roman" panose="02020603050405020304" pitchFamily="18" charset="0"/>
                <a:cs typeface="Times New Roman" panose="02020603050405020304" pitchFamily="18" charset="0"/>
              </a:rPr>
              <a:t> </a:t>
            </a:r>
            <a:r>
              <a:rPr sz="2800" b="1" spc="-60" dirty="0">
                <a:latin typeface="Times New Roman" panose="02020603050405020304" pitchFamily="18" charset="0"/>
                <a:cs typeface="Times New Roman" panose="02020603050405020304" pitchFamily="18" charset="0"/>
              </a:rPr>
              <a:t>gelir </a:t>
            </a:r>
            <a:r>
              <a:rPr sz="2800" b="1" spc="-55" dirty="0">
                <a:latin typeface="Times New Roman" panose="02020603050405020304" pitchFamily="18" charset="0"/>
                <a:cs typeface="Times New Roman" panose="02020603050405020304" pitchFamily="18" charset="0"/>
              </a:rPr>
              <a:t> </a:t>
            </a:r>
            <a:r>
              <a:rPr sz="2800" b="1" spc="-140" dirty="0">
                <a:latin typeface="Times New Roman" panose="02020603050405020304" pitchFamily="18" charset="0"/>
                <a:cs typeface="Times New Roman" panose="02020603050405020304" pitchFamily="18" charset="0"/>
              </a:rPr>
              <a:t>vergisi</a:t>
            </a:r>
            <a:r>
              <a:rPr sz="2800" b="1" spc="15" dirty="0">
                <a:latin typeface="Times New Roman" panose="02020603050405020304" pitchFamily="18" charset="0"/>
                <a:cs typeface="Times New Roman" panose="02020603050405020304" pitchFamily="18" charset="0"/>
              </a:rPr>
              <a:t> </a:t>
            </a:r>
            <a:r>
              <a:rPr sz="2800" b="1" spc="-140" dirty="0">
                <a:latin typeface="Times New Roman" panose="02020603050405020304" pitchFamily="18" charset="0"/>
                <a:cs typeface="Times New Roman" panose="02020603050405020304" pitchFamily="18" charset="0"/>
              </a:rPr>
              <a:t>mükellefiyetinin</a:t>
            </a:r>
            <a:r>
              <a:rPr sz="2800" b="1" spc="40" dirty="0">
                <a:latin typeface="Times New Roman" panose="02020603050405020304" pitchFamily="18" charset="0"/>
                <a:cs typeface="Times New Roman" panose="02020603050405020304" pitchFamily="18" charset="0"/>
              </a:rPr>
              <a:t> </a:t>
            </a:r>
            <a:r>
              <a:rPr sz="2800" b="1" spc="-65" dirty="0">
                <a:latin typeface="Times New Roman" panose="02020603050405020304" pitchFamily="18" charset="0"/>
                <a:cs typeface="Times New Roman" panose="02020603050405020304" pitchFamily="18" charset="0"/>
              </a:rPr>
              <a:t>başladığı</a:t>
            </a:r>
            <a:r>
              <a:rPr sz="2800" b="1" spc="-10" dirty="0">
                <a:latin typeface="Times New Roman" panose="02020603050405020304" pitchFamily="18" charset="0"/>
                <a:cs typeface="Times New Roman" panose="02020603050405020304" pitchFamily="18" charset="0"/>
              </a:rPr>
              <a:t> </a:t>
            </a:r>
            <a:r>
              <a:rPr sz="2800" b="1" spc="-120" dirty="0">
                <a:latin typeface="Times New Roman" panose="02020603050405020304" pitchFamily="18" charset="0"/>
                <a:cs typeface="Times New Roman" panose="02020603050405020304" pitchFamily="18" charset="0"/>
              </a:rPr>
              <a:t>tarihten,</a:t>
            </a:r>
            <a:endParaRPr sz="2800" b="1" dirty="0">
              <a:latin typeface="Times New Roman" panose="02020603050405020304" pitchFamily="18" charset="0"/>
              <a:cs typeface="Times New Roman" panose="02020603050405020304" pitchFamily="18" charset="0"/>
            </a:endParaRPr>
          </a:p>
          <a:p>
            <a:pPr marL="332740" marR="5715" indent="-320040" algn="just">
              <a:lnSpc>
                <a:spcPct val="100200"/>
              </a:lnSpc>
              <a:spcBef>
                <a:spcPts val="675"/>
              </a:spcBef>
              <a:buClr>
                <a:srgbClr val="4584D2"/>
              </a:buClr>
              <a:buSzPct val="60344"/>
              <a:buFont typeface="Wingdings"/>
              <a:buChar char=""/>
              <a:tabLst>
                <a:tab pos="332740" algn="l"/>
              </a:tabLst>
            </a:pPr>
            <a:r>
              <a:rPr sz="2800" b="1" spc="100" dirty="0" smtClean="0">
                <a:latin typeface="Times New Roman" panose="02020603050405020304" pitchFamily="18" charset="0"/>
                <a:cs typeface="Times New Roman" panose="02020603050405020304" pitchFamily="18" charset="0"/>
              </a:rPr>
              <a:t>4/</a:t>
            </a:r>
            <a:r>
              <a:rPr sz="2800" b="1" spc="100" dirty="0" err="1" smtClean="0">
                <a:latin typeface="Times New Roman" panose="02020603050405020304" pitchFamily="18" charset="0"/>
                <a:cs typeface="Times New Roman" panose="02020603050405020304" pitchFamily="18" charset="0"/>
              </a:rPr>
              <a:t>c</a:t>
            </a:r>
            <a:r>
              <a:rPr sz="2800" b="1" spc="-160" dirty="0" err="1" smtClean="0">
                <a:latin typeface="Times New Roman" panose="02020603050405020304" pitchFamily="18" charset="0"/>
                <a:cs typeface="Times New Roman" panose="02020603050405020304" pitchFamily="18" charset="0"/>
              </a:rPr>
              <a:t>kapsamında</a:t>
            </a:r>
            <a:r>
              <a:rPr sz="2800" b="1" spc="-155" dirty="0" smtClean="0">
                <a:latin typeface="Times New Roman" panose="02020603050405020304" pitchFamily="18" charset="0"/>
                <a:cs typeface="Times New Roman" panose="02020603050405020304" pitchFamily="18" charset="0"/>
              </a:rPr>
              <a:t> </a:t>
            </a:r>
            <a:r>
              <a:rPr sz="2800" b="1" spc="-85" dirty="0">
                <a:latin typeface="Times New Roman" panose="02020603050405020304" pitchFamily="18" charset="0"/>
                <a:cs typeface="Times New Roman" panose="02020603050405020304" pitchFamily="18" charset="0"/>
              </a:rPr>
              <a:t>sigortalı</a:t>
            </a:r>
            <a:r>
              <a:rPr sz="2800" b="1" spc="-80" dirty="0">
                <a:latin typeface="Times New Roman" panose="02020603050405020304" pitchFamily="18" charset="0"/>
                <a:cs typeface="Times New Roman" panose="02020603050405020304" pitchFamily="18" charset="0"/>
              </a:rPr>
              <a:t> </a:t>
            </a:r>
            <a:r>
              <a:rPr sz="2800" b="1" spc="-100" dirty="0">
                <a:latin typeface="Times New Roman" panose="02020603050405020304" pitchFamily="18" charset="0"/>
                <a:cs typeface="Times New Roman" panose="02020603050405020304" pitchFamily="18" charset="0"/>
              </a:rPr>
              <a:t>sayılanlar</a:t>
            </a:r>
            <a:r>
              <a:rPr sz="2800" b="1" spc="-95" dirty="0">
                <a:latin typeface="Times New Roman" panose="02020603050405020304" pitchFamily="18" charset="0"/>
                <a:cs typeface="Times New Roman" panose="02020603050405020304" pitchFamily="18" charset="0"/>
              </a:rPr>
              <a:t> </a:t>
            </a:r>
            <a:r>
              <a:rPr sz="2800" b="1" spc="-125" dirty="0">
                <a:latin typeface="Times New Roman" panose="02020603050405020304" pitchFamily="18" charset="0"/>
                <a:cs typeface="Times New Roman" panose="02020603050405020304" pitchFamily="18" charset="0"/>
              </a:rPr>
              <a:t>göreve </a:t>
            </a:r>
            <a:r>
              <a:rPr sz="2800" b="1" spc="-120" dirty="0">
                <a:latin typeface="Times New Roman" panose="02020603050405020304" pitchFamily="18" charset="0"/>
                <a:cs typeface="Times New Roman" panose="02020603050405020304" pitchFamily="18" charset="0"/>
              </a:rPr>
              <a:t> </a:t>
            </a:r>
            <a:r>
              <a:rPr sz="2800" b="1" spc="-75" dirty="0">
                <a:latin typeface="Times New Roman" panose="02020603050405020304" pitchFamily="18" charset="0"/>
                <a:cs typeface="Times New Roman" panose="02020603050405020304" pitchFamily="18" charset="0"/>
              </a:rPr>
              <a:t>başladıkları </a:t>
            </a:r>
            <a:r>
              <a:rPr sz="2800" b="1" spc="-165" dirty="0">
                <a:latin typeface="Times New Roman" panose="02020603050405020304" pitchFamily="18" charset="0"/>
                <a:cs typeface="Times New Roman" panose="02020603050405020304" pitchFamily="18" charset="0"/>
              </a:rPr>
              <a:t>veya </a:t>
            </a:r>
            <a:r>
              <a:rPr sz="2800" b="1" spc="-220" dirty="0">
                <a:latin typeface="Times New Roman" panose="02020603050405020304" pitchFamily="18" charset="0"/>
                <a:cs typeface="Times New Roman" panose="02020603050405020304" pitchFamily="18" charset="0"/>
              </a:rPr>
              <a:t>TSK/EGM </a:t>
            </a:r>
            <a:r>
              <a:rPr sz="2800" b="1" spc="-180" dirty="0">
                <a:latin typeface="Times New Roman" panose="02020603050405020304" pitchFamily="18" charset="0"/>
                <a:cs typeface="Times New Roman" panose="02020603050405020304" pitchFamily="18" charset="0"/>
              </a:rPr>
              <a:t>hesabına </a:t>
            </a:r>
            <a:r>
              <a:rPr sz="2800" b="1" spc="-135" dirty="0">
                <a:latin typeface="Times New Roman" panose="02020603050405020304" pitchFamily="18" charset="0"/>
                <a:cs typeface="Times New Roman" panose="02020603050405020304" pitchFamily="18" charset="0"/>
              </a:rPr>
              <a:t>okuyanlar </a:t>
            </a:r>
            <a:r>
              <a:rPr sz="2800" b="1" spc="-185" dirty="0">
                <a:latin typeface="Times New Roman" panose="02020603050405020304" pitchFamily="18" charset="0"/>
                <a:cs typeface="Times New Roman" panose="02020603050405020304" pitchFamily="18" charset="0"/>
              </a:rPr>
              <a:t>için </a:t>
            </a:r>
            <a:r>
              <a:rPr sz="2800" b="1" spc="-180" dirty="0">
                <a:latin typeface="Times New Roman" panose="02020603050405020304" pitchFamily="18" charset="0"/>
                <a:cs typeface="Times New Roman" panose="02020603050405020304" pitchFamily="18" charset="0"/>
              </a:rPr>
              <a:t> </a:t>
            </a:r>
            <a:r>
              <a:rPr sz="2800" b="1" spc="-85" dirty="0">
                <a:latin typeface="Times New Roman" panose="02020603050405020304" pitchFamily="18" charset="0"/>
                <a:cs typeface="Times New Roman" panose="02020603050405020304" pitchFamily="18" charset="0"/>
              </a:rPr>
              <a:t>okullarda</a:t>
            </a:r>
            <a:r>
              <a:rPr sz="2800" b="1" spc="5" dirty="0">
                <a:latin typeface="Times New Roman" panose="02020603050405020304" pitchFamily="18" charset="0"/>
                <a:cs typeface="Times New Roman" panose="02020603050405020304" pitchFamily="18" charset="0"/>
              </a:rPr>
              <a:t> </a:t>
            </a:r>
            <a:r>
              <a:rPr sz="2800" b="1" spc="-170" dirty="0">
                <a:latin typeface="Times New Roman" panose="02020603050405020304" pitchFamily="18" charset="0"/>
                <a:cs typeface="Times New Roman" panose="02020603050405020304" pitchFamily="18" charset="0"/>
              </a:rPr>
              <a:t>öğrenime</a:t>
            </a:r>
            <a:r>
              <a:rPr sz="2800" b="1" spc="20" dirty="0">
                <a:latin typeface="Times New Roman" panose="02020603050405020304" pitchFamily="18" charset="0"/>
                <a:cs typeface="Times New Roman" panose="02020603050405020304" pitchFamily="18" charset="0"/>
              </a:rPr>
              <a:t> </a:t>
            </a:r>
            <a:r>
              <a:rPr sz="2800" b="1" spc="-70" dirty="0" err="1">
                <a:latin typeface="Times New Roman" panose="02020603050405020304" pitchFamily="18" charset="0"/>
                <a:cs typeface="Times New Roman" panose="02020603050405020304" pitchFamily="18" charset="0"/>
              </a:rPr>
              <a:t>başladıkları</a:t>
            </a:r>
            <a:r>
              <a:rPr sz="2800" b="1" dirty="0">
                <a:latin typeface="Times New Roman" panose="02020603050405020304" pitchFamily="18" charset="0"/>
                <a:cs typeface="Times New Roman" panose="02020603050405020304" pitchFamily="18" charset="0"/>
              </a:rPr>
              <a:t> </a:t>
            </a:r>
            <a:r>
              <a:rPr sz="2800" b="1" spc="-120" dirty="0" err="1" smtClean="0">
                <a:latin typeface="Times New Roman" panose="02020603050405020304" pitchFamily="18" charset="0"/>
                <a:cs typeface="Times New Roman" panose="02020603050405020304" pitchFamily="18" charset="0"/>
              </a:rPr>
              <a:t>tarihten</a:t>
            </a:r>
            <a:r>
              <a:rPr sz="2800" b="1" spc="-120" dirty="0" smtClean="0">
                <a:latin typeface="Times New Roman" panose="02020603050405020304" pitchFamily="18" charset="0"/>
                <a:cs typeface="Times New Roman" panose="02020603050405020304" pitchFamily="18" charset="0"/>
              </a:rPr>
              <a:t>,</a:t>
            </a:r>
            <a:r>
              <a:rPr lang="tr-TR" sz="2800" b="1" spc="-120" dirty="0" smtClean="0">
                <a:latin typeface="Times New Roman" panose="02020603050405020304" pitchFamily="18" charset="0"/>
                <a:cs typeface="Times New Roman" panose="02020603050405020304" pitchFamily="18" charset="0"/>
              </a:rPr>
              <a:t> </a:t>
            </a:r>
            <a:r>
              <a:rPr sz="2800" b="1" spc="-75" dirty="0" err="1" smtClean="0">
                <a:latin typeface="Times New Roman" panose="02020603050405020304" pitchFamily="18" charset="0"/>
                <a:cs typeface="Times New Roman" panose="02020603050405020304" pitchFamily="18" charset="0"/>
              </a:rPr>
              <a:t>itibaren</a:t>
            </a:r>
            <a:r>
              <a:rPr sz="2800" b="1" spc="-45" dirty="0" smtClean="0">
                <a:latin typeface="Times New Roman" panose="02020603050405020304" pitchFamily="18" charset="0"/>
                <a:cs typeface="Times New Roman" panose="02020603050405020304" pitchFamily="18" charset="0"/>
              </a:rPr>
              <a:t> </a:t>
            </a:r>
            <a:r>
              <a:rPr sz="2800" b="1" spc="-130" dirty="0" err="1">
                <a:latin typeface="Times New Roman" panose="02020603050405020304" pitchFamily="18" charset="0"/>
                <a:cs typeface="Times New Roman" panose="02020603050405020304" pitchFamily="18" charset="0"/>
              </a:rPr>
              <a:t>başlar</a:t>
            </a:r>
            <a:r>
              <a:rPr sz="2800" b="1" spc="-130" dirty="0" smtClean="0">
                <a:latin typeface="Times New Roman" panose="02020603050405020304" pitchFamily="18" charset="0"/>
                <a:cs typeface="Times New Roman" panose="02020603050405020304" pitchFamily="18" charset="0"/>
              </a:rPr>
              <a:t>.</a:t>
            </a:r>
            <a:endParaRPr lang="tr-TR" sz="2800" b="1" spc="-130" dirty="0" smtClean="0">
              <a:latin typeface="Times New Roman" panose="02020603050405020304" pitchFamily="18" charset="0"/>
              <a:cs typeface="Times New Roman" panose="02020603050405020304" pitchFamily="18" charset="0"/>
            </a:endParaRPr>
          </a:p>
          <a:p>
            <a:pPr marL="332740" marR="5715" indent="-320040" algn="just">
              <a:lnSpc>
                <a:spcPct val="100200"/>
              </a:lnSpc>
              <a:spcBef>
                <a:spcPts val="675"/>
              </a:spcBef>
              <a:buClr>
                <a:srgbClr val="4584D2"/>
              </a:buClr>
              <a:buSzPct val="60344"/>
              <a:buFont typeface="Wingdings"/>
              <a:buChar char=""/>
              <a:tabLst>
                <a:tab pos="332740" algn="l"/>
              </a:tabLst>
            </a:pPr>
            <a:r>
              <a:rPr lang="tr-TR" sz="2800" b="1" spc="-130" dirty="0" smtClean="0">
                <a:latin typeface="Times New Roman" panose="02020603050405020304" pitchFamily="18" charset="0"/>
                <a:cs typeface="Times New Roman" panose="02020603050405020304" pitchFamily="18" charset="0"/>
              </a:rPr>
              <a:t>4/d </a:t>
            </a:r>
            <a:r>
              <a:rPr lang="tr-TR" sz="2800" b="1" spc="-160" dirty="0">
                <a:latin typeface="Times New Roman" panose="02020603050405020304" pitchFamily="18" charset="0"/>
                <a:cs typeface="Times New Roman" panose="02020603050405020304" pitchFamily="18" charset="0"/>
              </a:rPr>
              <a:t>kapsamında </a:t>
            </a:r>
            <a:r>
              <a:rPr lang="tr-TR" sz="2800" b="1" spc="-80" dirty="0">
                <a:latin typeface="Times New Roman" panose="02020603050405020304" pitchFamily="18" charset="0"/>
                <a:cs typeface="Times New Roman" panose="02020603050405020304" pitchFamily="18" charset="0"/>
              </a:rPr>
              <a:t>sigortalı </a:t>
            </a:r>
            <a:r>
              <a:rPr lang="tr-TR" sz="2800" b="1" spc="-100" dirty="0">
                <a:latin typeface="Times New Roman" panose="02020603050405020304" pitchFamily="18" charset="0"/>
                <a:cs typeface="Times New Roman" panose="02020603050405020304" pitchFamily="18" charset="0"/>
              </a:rPr>
              <a:t>sayılanlar </a:t>
            </a:r>
            <a:r>
              <a:rPr lang="tr-TR" sz="2800" b="1" spc="-190" dirty="0">
                <a:latin typeface="Times New Roman" panose="02020603050405020304" pitchFamily="18" charset="0"/>
                <a:cs typeface="Times New Roman" panose="02020603050405020304" pitchFamily="18" charset="0"/>
              </a:rPr>
              <a:t>için </a:t>
            </a:r>
            <a:r>
              <a:rPr lang="tr-TR" sz="2800" b="1" spc="-175" dirty="0" smtClean="0">
                <a:latin typeface="Times New Roman" panose="02020603050405020304" pitchFamily="18" charset="0"/>
                <a:cs typeface="Times New Roman" panose="02020603050405020304" pitchFamily="18" charset="0"/>
              </a:rPr>
              <a:t>çalışmaya </a:t>
            </a:r>
            <a:r>
              <a:rPr lang="tr-TR" sz="2800" b="1" spc="-70" dirty="0">
                <a:latin typeface="Times New Roman" panose="02020603050405020304" pitchFamily="18" charset="0"/>
                <a:cs typeface="Times New Roman" panose="02020603050405020304" pitchFamily="18" charset="0"/>
              </a:rPr>
              <a:t>başladıkları</a:t>
            </a:r>
            <a:r>
              <a:rPr lang="tr-TR" sz="2800" b="1" dirty="0">
                <a:latin typeface="Times New Roman" panose="02020603050405020304" pitchFamily="18" charset="0"/>
                <a:cs typeface="Times New Roman" panose="02020603050405020304" pitchFamily="18" charset="0"/>
              </a:rPr>
              <a:t> </a:t>
            </a:r>
            <a:r>
              <a:rPr lang="tr-TR" sz="2800" b="1" spc="-120" dirty="0">
                <a:latin typeface="Times New Roman" panose="02020603050405020304" pitchFamily="18" charset="0"/>
                <a:cs typeface="Times New Roman" panose="02020603050405020304" pitchFamily="18" charset="0"/>
              </a:rPr>
              <a:t>tarihten, </a:t>
            </a:r>
            <a:r>
              <a:rPr lang="tr-TR" sz="2800" b="1" spc="-75" dirty="0">
                <a:latin typeface="Times New Roman" panose="02020603050405020304" pitchFamily="18" charset="0"/>
                <a:cs typeface="Times New Roman" panose="02020603050405020304" pitchFamily="18" charset="0"/>
              </a:rPr>
              <a:t>itibaren</a:t>
            </a:r>
            <a:r>
              <a:rPr lang="tr-TR" sz="2800" b="1" spc="-45" dirty="0">
                <a:latin typeface="Times New Roman" panose="02020603050405020304" pitchFamily="18" charset="0"/>
                <a:cs typeface="Times New Roman" panose="02020603050405020304" pitchFamily="18" charset="0"/>
              </a:rPr>
              <a:t> </a:t>
            </a:r>
            <a:r>
              <a:rPr lang="tr-TR" sz="2800" b="1" spc="-130" dirty="0">
                <a:latin typeface="Times New Roman" panose="02020603050405020304" pitchFamily="18" charset="0"/>
                <a:cs typeface="Times New Roman" panose="02020603050405020304" pitchFamily="18" charset="0"/>
              </a:rPr>
              <a:t>başlar.</a:t>
            </a:r>
            <a:endParaRPr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57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7" y="413970"/>
            <a:ext cx="9046633" cy="505267"/>
          </a:xfrm>
          <a:prstGeom prst="rect">
            <a:avLst/>
          </a:prstGeom>
        </p:spPr>
        <p:txBody>
          <a:bodyPr vert="horz" wrap="square" lIns="0" tIns="12700" rIns="0" bIns="0" rtlCol="0">
            <a:spAutoFit/>
          </a:bodyPr>
          <a:lstStyle/>
          <a:p>
            <a:pPr marL="12700">
              <a:lnSpc>
                <a:spcPct val="100000"/>
              </a:lnSpc>
              <a:spcBef>
                <a:spcPts val="100"/>
              </a:spcBef>
            </a:pPr>
            <a:r>
              <a:rPr sz="3200" b="1" spc="-100" dirty="0">
                <a:latin typeface="Times New Roman" panose="02020603050405020304" pitchFamily="18" charset="0"/>
                <a:cs typeface="Times New Roman" panose="02020603050405020304" pitchFamily="18" charset="0"/>
              </a:rPr>
              <a:t>Sigortalılığın</a:t>
            </a:r>
            <a:r>
              <a:rPr sz="3200" b="1" spc="-30" dirty="0">
                <a:latin typeface="Times New Roman" panose="02020603050405020304" pitchFamily="18" charset="0"/>
                <a:cs typeface="Times New Roman" panose="02020603050405020304" pitchFamily="18" charset="0"/>
              </a:rPr>
              <a:t> </a:t>
            </a:r>
            <a:r>
              <a:rPr sz="3200" b="1" spc="-220" dirty="0">
                <a:latin typeface="Times New Roman" panose="02020603050405020304" pitchFamily="18" charset="0"/>
                <a:cs typeface="Times New Roman" panose="02020603050405020304" pitchFamily="18" charset="0"/>
              </a:rPr>
              <a:t>Başlangıcı</a:t>
            </a:r>
            <a:r>
              <a:rPr sz="3200" b="1" spc="5" dirty="0">
                <a:latin typeface="Times New Roman" panose="02020603050405020304" pitchFamily="18" charset="0"/>
                <a:cs typeface="Times New Roman" panose="02020603050405020304" pitchFamily="18" charset="0"/>
              </a:rPr>
              <a:t> </a:t>
            </a:r>
            <a:r>
              <a:rPr sz="3200" b="1" spc="-254" dirty="0">
                <a:latin typeface="Times New Roman" panose="02020603050405020304" pitchFamily="18" charset="0"/>
                <a:cs typeface="Times New Roman" panose="02020603050405020304" pitchFamily="18" charset="0"/>
              </a:rPr>
              <a:t>ve</a:t>
            </a:r>
            <a:r>
              <a:rPr sz="3200" b="1" spc="25" dirty="0">
                <a:latin typeface="Times New Roman" panose="02020603050405020304" pitchFamily="18" charset="0"/>
                <a:cs typeface="Times New Roman" panose="02020603050405020304" pitchFamily="18" charset="0"/>
              </a:rPr>
              <a:t> </a:t>
            </a:r>
            <a:r>
              <a:rPr sz="3200" b="1" spc="-125" dirty="0" err="1" smtClean="0">
                <a:latin typeface="Times New Roman" panose="02020603050405020304" pitchFamily="18" charset="0"/>
                <a:cs typeface="Times New Roman" panose="02020603050405020304" pitchFamily="18" charset="0"/>
              </a:rPr>
              <a:t>Bildirimi</a:t>
            </a:r>
            <a:endParaRPr sz="3200" b="1" dirty="0">
              <a:latin typeface="Times New Roman" panose="02020603050405020304" pitchFamily="18" charset="0"/>
              <a:cs typeface="Times New Roman" panose="02020603050405020304" pitchFamily="18" charset="0"/>
            </a:endParaRPr>
          </a:p>
        </p:txBody>
      </p:sp>
      <p:sp>
        <p:nvSpPr>
          <p:cNvPr id="3" name="object 3"/>
          <p:cNvSpPr txBox="1"/>
          <p:nvPr/>
        </p:nvSpPr>
        <p:spPr>
          <a:xfrm>
            <a:off x="812800" y="1293745"/>
            <a:ext cx="10863344" cy="4518545"/>
          </a:xfrm>
          <a:prstGeom prst="rect">
            <a:avLst/>
          </a:prstGeom>
        </p:spPr>
        <p:txBody>
          <a:bodyPr vert="horz" wrap="square" lIns="0" tIns="57785" rIns="0" bIns="0" rtlCol="0">
            <a:spAutoFit/>
          </a:bodyPr>
          <a:lstStyle/>
          <a:p>
            <a:pPr marL="332740" marR="5080" indent="-320040" algn="just">
              <a:lnSpc>
                <a:spcPct val="90000"/>
              </a:lnSpc>
              <a:spcBef>
                <a:spcPts val="455"/>
              </a:spcBef>
              <a:buClr>
                <a:srgbClr val="4584D2"/>
              </a:buClr>
              <a:buSzPct val="60344"/>
              <a:buFont typeface="Wingdings"/>
              <a:buChar char=""/>
              <a:tabLst>
                <a:tab pos="332740" algn="l"/>
              </a:tabLst>
            </a:pPr>
            <a:r>
              <a:rPr sz="2000" b="1" spc="-95" dirty="0">
                <a:latin typeface="Times New Roman" panose="02020603050405020304" pitchFamily="18" charset="0"/>
                <a:cs typeface="Times New Roman" panose="02020603050405020304" pitchFamily="18" charset="0"/>
              </a:rPr>
              <a:t>4/c</a:t>
            </a:r>
            <a:r>
              <a:rPr sz="2000" b="1" spc="-90" dirty="0">
                <a:latin typeface="Times New Roman" panose="02020603050405020304" pitchFamily="18" charset="0"/>
                <a:cs typeface="Times New Roman" panose="02020603050405020304" pitchFamily="18" charset="0"/>
              </a:rPr>
              <a:t> </a:t>
            </a:r>
            <a:r>
              <a:rPr sz="2000" b="1" spc="-190" dirty="0">
                <a:latin typeface="Times New Roman" panose="02020603050405020304" pitchFamily="18" charset="0"/>
                <a:cs typeface="Times New Roman" panose="02020603050405020304" pitchFamily="18" charset="0"/>
              </a:rPr>
              <a:t>kapsamında</a:t>
            </a:r>
            <a:r>
              <a:rPr sz="2000" b="1" spc="430" dirty="0">
                <a:latin typeface="Times New Roman" panose="02020603050405020304" pitchFamily="18" charset="0"/>
                <a:cs typeface="Times New Roman" panose="02020603050405020304" pitchFamily="18" charset="0"/>
              </a:rPr>
              <a:t> </a:t>
            </a:r>
            <a:r>
              <a:rPr sz="2000" b="1" spc="-155" dirty="0">
                <a:latin typeface="Times New Roman" panose="02020603050405020304" pitchFamily="18" charset="0"/>
                <a:cs typeface="Times New Roman" panose="02020603050405020304" pitchFamily="18" charset="0"/>
              </a:rPr>
              <a:t>sigortalı</a:t>
            </a:r>
            <a:r>
              <a:rPr sz="2000" b="1" spc="-150" dirty="0">
                <a:latin typeface="Times New Roman" panose="02020603050405020304" pitchFamily="18" charset="0"/>
                <a:cs typeface="Times New Roman" panose="02020603050405020304" pitchFamily="18" charset="0"/>
              </a:rPr>
              <a:t> </a:t>
            </a:r>
            <a:r>
              <a:rPr sz="2000" b="1" spc="-140" dirty="0">
                <a:latin typeface="Times New Roman" panose="02020603050405020304" pitchFamily="18" charset="0"/>
                <a:cs typeface="Times New Roman" panose="02020603050405020304" pitchFamily="18" charset="0"/>
              </a:rPr>
              <a:t>sayılan</a:t>
            </a:r>
            <a:r>
              <a:rPr sz="2000" b="1" spc="-135" dirty="0">
                <a:latin typeface="Times New Roman" panose="02020603050405020304" pitchFamily="18" charset="0"/>
                <a:cs typeface="Times New Roman" panose="02020603050405020304" pitchFamily="18" charset="0"/>
              </a:rPr>
              <a:t> </a:t>
            </a:r>
            <a:r>
              <a:rPr sz="2000" b="1" spc="-120" dirty="0">
                <a:latin typeface="Times New Roman" panose="02020603050405020304" pitchFamily="18" charset="0"/>
                <a:cs typeface="Times New Roman" panose="02020603050405020304" pitchFamily="18" charset="0"/>
              </a:rPr>
              <a:t>kişileri </a:t>
            </a:r>
            <a:r>
              <a:rPr sz="2000" b="1" spc="-114" dirty="0">
                <a:latin typeface="Times New Roman" panose="02020603050405020304" pitchFamily="18" charset="0"/>
                <a:cs typeface="Times New Roman" panose="02020603050405020304" pitchFamily="18" charset="0"/>
              </a:rPr>
              <a:t> </a:t>
            </a:r>
            <a:r>
              <a:rPr sz="2000" b="1" spc="-130" dirty="0">
                <a:latin typeface="Times New Roman" panose="02020603050405020304" pitchFamily="18" charset="0"/>
                <a:cs typeface="Times New Roman" panose="02020603050405020304" pitchFamily="18" charset="0"/>
              </a:rPr>
              <a:t>çalıştıracak </a:t>
            </a:r>
            <a:r>
              <a:rPr sz="2000" b="1" spc="-180" dirty="0">
                <a:latin typeface="Times New Roman" panose="02020603050405020304" pitchFamily="18" charset="0"/>
                <a:cs typeface="Times New Roman" panose="02020603050405020304" pitchFamily="18" charset="0"/>
              </a:rPr>
              <a:t>işverenler,</a:t>
            </a:r>
            <a:r>
              <a:rPr sz="2000" b="1" spc="-175" dirty="0">
                <a:latin typeface="Times New Roman" panose="02020603050405020304" pitchFamily="18" charset="0"/>
                <a:cs typeface="Times New Roman" panose="02020603050405020304" pitchFamily="18" charset="0"/>
              </a:rPr>
              <a:t> bu</a:t>
            </a:r>
            <a:r>
              <a:rPr sz="2000" b="1" spc="-170" dirty="0">
                <a:latin typeface="Times New Roman" panose="02020603050405020304" pitchFamily="18" charset="0"/>
                <a:cs typeface="Times New Roman" panose="02020603050405020304" pitchFamily="18" charset="0"/>
              </a:rPr>
              <a:t> </a:t>
            </a:r>
            <a:r>
              <a:rPr sz="2000" b="1" spc="-155" dirty="0">
                <a:latin typeface="Times New Roman" panose="02020603050405020304" pitchFamily="18" charset="0"/>
                <a:cs typeface="Times New Roman" panose="02020603050405020304" pitchFamily="18" charset="0"/>
              </a:rPr>
              <a:t>kapsamda</a:t>
            </a:r>
            <a:r>
              <a:rPr sz="2000" b="1" spc="-150" dirty="0">
                <a:latin typeface="Times New Roman" panose="02020603050405020304" pitchFamily="18" charset="0"/>
                <a:cs typeface="Times New Roman" panose="02020603050405020304" pitchFamily="18" charset="0"/>
              </a:rPr>
              <a:t> </a:t>
            </a:r>
            <a:r>
              <a:rPr sz="2000" b="1" spc="-85" dirty="0">
                <a:latin typeface="Times New Roman" panose="02020603050405020304" pitchFamily="18" charset="0"/>
                <a:cs typeface="Times New Roman" panose="02020603050405020304" pitchFamily="18" charset="0"/>
              </a:rPr>
              <a:t>ilk </a:t>
            </a:r>
            <a:r>
              <a:rPr sz="2000" b="1" spc="-10" dirty="0">
                <a:latin typeface="Times New Roman" panose="02020603050405020304" pitchFamily="18" charset="0"/>
                <a:cs typeface="Times New Roman" panose="02020603050405020304" pitchFamily="18" charset="0"/>
              </a:rPr>
              <a:t>defa </a:t>
            </a:r>
            <a:r>
              <a:rPr sz="2000" b="1" spc="-165" dirty="0">
                <a:latin typeface="Times New Roman" panose="02020603050405020304" pitchFamily="18" charset="0"/>
                <a:cs typeface="Times New Roman" panose="02020603050405020304" pitchFamily="18" charset="0"/>
              </a:rPr>
              <a:t>veya </a:t>
            </a:r>
            <a:r>
              <a:rPr sz="2000" b="1" spc="-160" dirty="0">
                <a:latin typeface="Times New Roman" panose="02020603050405020304" pitchFamily="18" charset="0"/>
                <a:cs typeface="Times New Roman" panose="02020603050405020304" pitchFamily="18" charset="0"/>
              </a:rPr>
              <a:t> </a:t>
            </a:r>
            <a:r>
              <a:rPr sz="2000" b="1" spc="-70" dirty="0">
                <a:latin typeface="Times New Roman" panose="02020603050405020304" pitchFamily="18" charset="0"/>
                <a:cs typeface="Times New Roman" panose="02020603050405020304" pitchFamily="18" charset="0"/>
              </a:rPr>
              <a:t>tekrar</a:t>
            </a:r>
            <a:r>
              <a:rPr sz="2000" b="1" spc="-65" dirty="0">
                <a:latin typeface="Times New Roman" panose="02020603050405020304" pitchFamily="18" charset="0"/>
                <a:cs typeface="Times New Roman" panose="02020603050405020304" pitchFamily="18" charset="0"/>
              </a:rPr>
              <a:t> </a:t>
            </a:r>
            <a:r>
              <a:rPr sz="2000" b="1" spc="-135" dirty="0">
                <a:latin typeface="Times New Roman" panose="02020603050405020304" pitchFamily="18" charset="0"/>
                <a:cs typeface="Times New Roman" panose="02020603050405020304" pitchFamily="18" charset="0"/>
              </a:rPr>
              <a:t>çalıştırmaya</a:t>
            </a:r>
            <a:r>
              <a:rPr sz="2000" b="1" spc="-130" dirty="0">
                <a:latin typeface="Times New Roman" panose="02020603050405020304" pitchFamily="18" charset="0"/>
                <a:cs typeface="Times New Roman" panose="02020603050405020304" pitchFamily="18" charset="0"/>
              </a:rPr>
              <a:t> </a:t>
            </a:r>
            <a:r>
              <a:rPr sz="2000" b="1" spc="-70" dirty="0">
                <a:latin typeface="Times New Roman" panose="02020603050405020304" pitchFamily="18" charset="0"/>
                <a:cs typeface="Times New Roman" panose="02020603050405020304" pitchFamily="18" charset="0"/>
              </a:rPr>
              <a:t>başlattıkları</a:t>
            </a:r>
            <a:r>
              <a:rPr sz="2000" b="1" spc="-65" dirty="0">
                <a:latin typeface="Times New Roman" panose="02020603050405020304" pitchFamily="18" charset="0"/>
                <a:cs typeface="Times New Roman" panose="02020603050405020304" pitchFamily="18" charset="0"/>
              </a:rPr>
              <a:t> </a:t>
            </a:r>
            <a:r>
              <a:rPr sz="2000" b="1" spc="-125" dirty="0">
                <a:latin typeface="Times New Roman" panose="02020603050405020304" pitchFamily="18" charset="0"/>
                <a:cs typeface="Times New Roman" panose="02020603050405020304" pitchFamily="18" charset="0"/>
              </a:rPr>
              <a:t>kişileri,</a:t>
            </a:r>
            <a:r>
              <a:rPr sz="2000" b="1" spc="-120" dirty="0">
                <a:latin typeface="Times New Roman" panose="02020603050405020304" pitchFamily="18" charset="0"/>
                <a:cs typeface="Times New Roman" panose="02020603050405020304" pitchFamily="18" charset="0"/>
              </a:rPr>
              <a:t> </a:t>
            </a:r>
            <a:r>
              <a:rPr sz="2000" b="1" spc="-125" dirty="0">
                <a:latin typeface="Times New Roman" panose="02020603050405020304" pitchFamily="18" charset="0"/>
                <a:cs typeface="Times New Roman" panose="02020603050405020304" pitchFamily="18" charset="0"/>
              </a:rPr>
              <a:t>göreve</a:t>
            </a:r>
            <a:r>
              <a:rPr sz="2000" b="1" spc="520" dirty="0">
                <a:latin typeface="Times New Roman" panose="02020603050405020304" pitchFamily="18" charset="0"/>
                <a:cs typeface="Times New Roman" panose="02020603050405020304" pitchFamily="18" charset="0"/>
              </a:rPr>
              <a:t> </a:t>
            </a:r>
            <a:r>
              <a:rPr sz="2000" b="1" spc="-140" dirty="0">
                <a:latin typeface="Times New Roman" panose="02020603050405020304" pitchFamily="18" charset="0"/>
                <a:cs typeface="Times New Roman" panose="02020603050405020304" pitchFamily="18" charset="0"/>
              </a:rPr>
              <a:t>ya </a:t>
            </a:r>
            <a:r>
              <a:rPr sz="2000" b="1" spc="-76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da</a:t>
            </a:r>
            <a:r>
              <a:rPr sz="2000" b="1" spc="-5" dirty="0">
                <a:latin typeface="Times New Roman" panose="02020603050405020304" pitchFamily="18" charset="0"/>
                <a:cs typeface="Times New Roman" panose="02020603050405020304" pitchFamily="18" charset="0"/>
              </a:rPr>
              <a:t> </a:t>
            </a:r>
            <a:r>
              <a:rPr sz="2000" b="1" spc="-145" dirty="0">
                <a:latin typeface="Times New Roman" panose="02020603050405020304" pitchFamily="18" charset="0"/>
                <a:cs typeface="Times New Roman" panose="02020603050405020304" pitchFamily="18" charset="0"/>
              </a:rPr>
              <a:t>okula</a:t>
            </a:r>
            <a:r>
              <a:rPr sz="2000" b="1" spc="-140" dirty="0">
                <a:latin typeface="Times New Roman" panose="02020603050405020304" pitchFamily="18" charset="0"/>
                <a:cs typeface="Times New Roman" panose="02020603050405020304" pitchFamily="18" charset="0"/>
              </a:rPr>
              <a:t> </a:t>
            </a:r>
            <a:r>
              <a:rPr sz="2000" b="1" spc="-70" dirty="0">
                <a:latin typeface="Times New Roman" panose="02020603050405020304" pitchFamily="18" charset="0"/>
                <a:cs typeface="Times New Roman" panose="02020603050405020304" pitchFamily="18" charset="0"/>
              </a:rPr>
              <a:t>başladıkları</a:t>
            </a:r>
            <a:r>
              <a:rPr sz="2000" b="1" spc="-65" dirty="0">
                <a:latin typeface="Times New Roman" panose="02020603050405020304" pitchFamily="18" charset="0"/>
                <a:cs typeface="Times New Roman" panose="02020603050405020304" pitchFamily="18" charset="0"/>
              </a:rPr>
              <a:t> </a:t>
            </a:r>
            <a:r>
              <a:rPr sz="2000" b="1" spc="-300" dirty="0">
                <a:latin typeface="Times New Roman" panose="02020603050405020304" pitchFamily="18" charset="0"/>
                <a:cs typeface="Times New Roman" panose="02020603050405020304" pitchFamily="18" charset="0"/>
              </a:rPr>
              <a:t>(TSK-EGM</a:t>
            </a:r>
            <a:r>
              <a:rPr sz="2000" b="1" spc="-295" dirty="0">
                <a:latin typeface="Times New Roman" panose="02020603050405020304" pitchFamily="18" charset="0"/>
                <a:cs typeface="Times New Roman" panose="02020603050405020304" pitchFamily="18" charset="0"/>
              </a:rPr>
              <a:t> </a:t>
            </a:r>
            <a:r>
              <a:rPr sz="2000" b="1" spc="-175" dirty="0">
                <a:latin typeface="Times New Roman" panose="02020603050405020304" pitchFamily="18" charset="0"/>
                <a:cs typeface="Times New Roman" panose="02020603050405020304" pitchFamily="18" charset="0"/>
              </a:rPr>
              <a:t>hesabına </a:t>
            </a:r>
            <a:r>
              <a:rPr sz="2000" b="1" spc="-170" dirty="0">
                <a:latin typeface="Times New Roman" panose="02020603050405020304" pitchFamily="18" charset="0"/>
                <a:cs typeface="Times New Roman" panose="02020603050405020304" pitchFamily="18" charset="0"/>
              </a:rPr>
              <a:t> </a:t>
            </a:r>
            <a:r>
              <a:rPr sz="2000" b="1" spc="-120" dirty="0">
                <a:latin typeface="Times New Roman" panose="02020603050405020304" pitchFamily="18" charset="0"/>
                <a:cs typeface="Times New Roman" panose="02020603050405020304" pitchFamily="18" charset="0"/>
              </a:rPr>
              <a:t>okuyanlarda)</a:t>
            </a:r>
            <a:r>
              <a:rPr sz="2000" b="1" spc="-114" dirty="0">
                <a:latin typeface="Times New Roman" panose="02020603050405020304" pitchFamily="18" charset="0"/>
                <a:cs typeface="Times New Roman" panose="02020603050405020304" pitchFamily="18" charset="0"/>
              </a:rPr>
              <a:t> </a:t>
            </a:r>
            <a:r>
              <a:rPr sz="2000" b="1" spc="-120" dirty="0">
                <a:latin typeface="Times New Roman" panose="02020603050405020304" pitchFamily="18" charset="0"/>
                <a:cs typeface="Times New Roman" panose="02020603050405020304" pitchFamily="18" charset="0"/>
              </a:rPr>
              <a:t>tarihten</a:t>
            </a:r>
            <a:r>
              <a:rPr sz="2000" b="1" spc="-114" dirty="0">
                <a:latin typeface="Times New Roman" panose="02020603050405020304" pitchFamily="18" charset="0"/>
                <a:cs typeface="Times New Roman" panose="02020603050405020304" pitchFamily="18" charset="0"/>
              </a:rPr>
              <a:t> </a:t>
            </a:r>
            <a:r>
              <a:rPr sz="2000" b="1" spc="-90" dirty="0">
                <a:latin typeface="Times New Roman" panose="02020603050405020304" pitchFamily="18" charset="0"/>
                <a:cs typeface="Times New Roman" panose="02020603050405020304" pitchFamily="18" charset="0"/>
              </a:rPr>
              <a:t>itibaren,</a:t>
            </a:r>
            <a:r>
              <a:rPr sz="2000" b="1" spc="595" dirty="0">
                <a:latin typeface="Times New Roman" panose="02020603050405020304" pitchFamily="18" charset="0"/>
                <a:cs typeface="Times New Roman" panose="02020603050405020304" pitchFamily="18" charset="0"/>
              </a:rPr>
              <a:t> </a:t>
            </a:r>
            <a:r>
              <a:rPr sz="2000" b="1" spc="-80" dirty="0">
                <a:latin typeface="Times New Roman" panose="02020603050405020304" pitchFamily="18" charset="0"/>
                <a:cs typeface="Times New Roman" panose="02020603050405020304" pitchFamily="18" charset="0"/>
              </a:rPr>
              <a:t>15</a:t>
            </a:r>
            <a:r>
              <a:rPr sz="2000" b="1" spc="-75" dirty="0">
                <a:latin typeface="Times New Roman" panose="02020603050405020304" pitchFamily="18" charset="0"/>
                <a:cs typeface="Times New Roman" panose="02020603050405020304" pitchFamily="18" charset="0"/>
              </a:rPr>
              <a:t> </a:t>
            </a:r>
            <a:r>
              <a:rPr sz="2000" b="1" spc="-235" dirty="0">
                <a:latin typeface="Times New Roman" panose="02020603050405020304" pitchFamily="18" charset="0"/>
                <a:cs typeface="Times New Roman" panose="02020603050405020304" pitchFamily="18" charset="0"/>
              </a:rPr>
              <a:t>gün</a:t>
            </a:r>
            <a:r>
              <a:rPr sz="2000" b="1" spc="-229" dirty="0">
                <a:latin typeface="Times New Roman" panose="02020603050405020304" pitchFamily="18" charset="0"/>
                <a:cs typeface="Times New Roman" panose="02020603050405020304" pitchFamily="18" charset="0"/>
              </a:rPr>
              <a:t> </a:t>
            </a:r>
            <a:r>
              <a:rPr sz="2000" b="1" spc="-155" dirty="0">
                <a:latin typeface="Times New Roman" panose="02020603050405020304" pitchFamily="18" charset="0"/>
                <a:cs typeface="Times New Roman" panose="02020603050405020304" pitchFamily="18" charset="0"/>
              </a:rPr>
              <a:t>içinde </a:t>
            </a:r>
            <a:r>
              <a:rPr sz="2000" b="1" spc="-150" dirty="0">
                <a:latin typeface="Times New Roman" panose="02020603050405020304" pitchFamily="18" charset="0"/>
                <a:cs typeface="Times New Roman" panose="02020603050405020304" pitchFamily="18" charset="0"/>
              </a:rPr>
              <a:t> </a:t>
            </a:r>
            <a:r>
              <a:rPr sz="2000" b="1" spc="-80" dirty="0">
                <a:latin typeface="Times New Roman" panose="02020603050405020304" pitchFamily="18" charset="0"/>
                <a:cs typeface="Times New Roman" panose="02020603050405020304" pitchFamily="18" charset="0"/>
              </a:rPr>
              <a:t>sigortalı</a:t>
            </a:r>
            <a:r>
              <a:rPr sz="2000" b="1" spc="-75" dirty="0">
                <a:latin typeface="Times New Roman" panose="02020603050405020304" pitchFamily="18" charset="0"/>
                <a:cs typeface="Times New Roman" panose="02020603050405020304" pitchFamily="18" charset="0"/>
              </a:rPr>
              <a:t> </a:t>
            </a:r>
            <a:r>
              <a:rPr sz="2000" b="1" spc="-229" dirty="0">
                <a:latin typeface="Times New Roman" panose="02020603050405020304" pitchFamily="18" charset="0"/>
                <a:cs typeface="Times New Roman" panose="02020603050405020304" pitchFamily="18" charset="0"/>
              </a:rPr>
              <a:t>işe</a:t>
            </a:r>
            <a:r>
              <a:rPr sz="2000" b="1" spc="-225" dirty="0">
                <a:latin typeface="Times New Roman" panose="02020603050405020304" pitchFamily="18" charset="0"/>
                <a:cs typeface="Times New Roman" panose="02020603050405020304" pitchFamily="18" charset="0"/>
              </a:rPr>
              <a:t> </a:t>
            </a:r>
            <a:r>
              <a:rPr sz="2000" b="1" spc="-114" dirty="0">
                <a:latin typeface="Times New Roman" panose="02020603050405020304" pitchFamily="18" charset="0"/>
                <a:cs typeface="Times New Roman" panose="02020603050405020304" pitchFamily="18" charset="0"/>
              </a:rPr>
              <a:t>giriş</a:t>
            </a:r>
            <a:r>
              <a:rPr sz="2000" b="1" spc="-110" dirty="0">
                <a:latin typeface="Times New Roman" panose="02020603050405020304" pitchFamily="18" charset="0"/>
                <a:cs typeface="Times New Roman" panose="02020603050405020304" pitchFamily="18" charset="0"/>
              </a:rPr>
              <a:t> </a:t>
            </a:r>
            <a:r>
              <a:rPr sz="2000" b="1" spc="-90" dirty="0">
                <a:latin typeface="Times New Roman" panose="02020603050405020304" pitchFamily="18" charset="0"/>
                <a:cs typeface="Times New Roman" panose="02020603050405020304" pitchFamily="18" charset="0"/>
              </a:rPr>
              <a:t>bildirgesi</a:t>
            </a:r>
            <a:r>
              <a:rPr sz="2000" b="1" spc="-85" dirty="0">
                <a:latin typeface="Times New Roman" panose="02020603050405020304" pitchFamily="18" charset="0"/>
                <a:cs typeface="Times New Roman" panose="02020603050405020304" pitchFamily="18" charset="0"/>
              </a:rPr>
              <a:t> </a:t>
            </a:r>
            <a:r>
              <a:rPr sz="2000" b="1" spc="-80" dirty="0">
                <a:latin typeface="Times New Roman" panose="02020603050405020304" pitchFamily="18" charset="0"/>
                <a:cs typeface="Times New Roman" panose="02020603050405020304" pitchFamily="18" charset="0"/>
              </a:rPr>
              <a:t>ile</a:t>
            </a:r>
            <a:r>
              <a:rPr sz="2000" b="1" spc="-75" dirty="0">
                <a:latin typeface="Times New Roman" panose="02020603050405020304" pitchFamily="18" charset="0"/>
                <a:cs typeface="Times New Roman" panose="02020603050405020304" pitchFamily="18" charset="0"/>
              </a:rPr>
              <a:t> </a:t>
            </a:r>
            <a:r>
              <a:rPr sz="2000" b="1" spc="-245" dirty="0">
                <a:latin typeface="Times New Roman" panose="02020603050405020304" pitchFamily="18" charset="0"/>
                <a:cs typeface="Times New Roman" panose="02020603050405020304" pitchFamily="18" charset="0"/>
              </a:rPr>
              <a:t>Kuruma</a:t>
            </a:r>
            <a:r>
              <a:rPr sz="2000" b="1" spc="-240" dirty="0">
                <a:latin typeface="Times New Roman" panose="02020603050405020304" pitchFamily="18" charset="0"/>
                <a:cs typeface="Times New Roman" panose="02020603050405020304" pitchFamily="18" charset="0"/>
              </a:rPr>
              <a:t> </a:t>
            </a:r>
            <a:r>
              <a:rPr sz="2000" b="1" spc="-100" dirty="0">
                <a:latin typeface="Times New Roman" panose="02020603050405020304" pitchFamily="18" charset="0"/>
                <a:cs typeface="Times New Roman" panose="02020603050405020304" pitchFamily="18" charset="0"/>
              </a:rPr>
              <a:t>bildirmekle </a:t>
            </a:r>
            <a:r>
              <a:rPr sz="2000" b="1" spc="-760" dirty="0">
                <a:latin typeface="Times New Roman" panose="02020603050405020304" pitchFamily="18" charset="0"/>
                <a:cs typeface="Times New Roman" panose="02020603050405020304" pitchFamily="18" charset="0"/>
              </a:rPr>
              <a:t> </a:t>
            </a:r>
            <a:r>
              <a:rPr sz="2000" b="1" spc="-185" dirty="0">
                <a:latin typeface="Times New Roman" panose="02020603050405020304" pitchFamily="18" charset="0"/>
                <a:cs typeface="Times New Roman" panose="02020603050405020304" pitchFamily="18" charset="0"/>
              </a:rPr>
              <a:t>yükümlüdürler.</a:t>
            </a:r>
            <a:endParaRPr sz="2000" b="1" dirty="0">
              <a:latin typeface="Times New Roman" panose="02020603050405020304" pitchFamily="18" charset="0"/>
              <a:cs typeface="Times New Roman" panose="02020603050405020304" pitchFamily="18" charset="0"/>
            </a:endParaRPr>
          </a:p>
          <a:p>
            <a:pPr marL="332740" marR="5080" indent="-320040" algn="just">
              <a:lnSpc>
                <a:spcPts val="3130"/>
              </a:lnSpc>
              <a:spcBef>
                <a:spcPts val="745"/>
              </a:spcBef>
              <a:buClr>
                <a:srgbClr val="4584D2"/>
              </a:buClr>
              <a:buSzPct val="60344"/>
              <a:buFont typeface="Wingdings"/>
              <a:buChar char=""/>
              <a:tabLst>
                <a:tab pos="332740" algn="l"/>
              </a:tabLst>
            </a:pPr>
            <a:r>
              <a:rPr sz="2000" b="1" spc="-170" dirty="0">
                <a:latin typeface="Times New Roman" panose="02020603050405020304" pitchFamily="18" charset="0"/>
                <a:cs typeface="Times New Roman" panose="02020603050405020304" pitchFamily="18" charset="0"/>
              </a:rPr>
              <a:t>Aynı</a:t>
            </a:r>
            <a:r>
              <a:rPr sz="2000" b="1" spc="-165" dirty="0">
                <a:latin typeface="Times New Roman" panose="02020603050405020304" pitchFamily="18" charset="0"/>
                <a:cs typeface="Times New Roman" panose="02020603050405020304" pitchFamily="18" charset="0"/>
              </a:rPr>
              <a:t> </a:t>
            </a:r>
            <a:r>
              <a:rPr sz="2000" b="1" spc="-240" dirty="0">
                <a:latin typeface="Times New Roman" panose="02020603050405020304" pitchFamily="18" charset="0"/>
                <a:cs typeface="Times New Roman" panose="02020603050405020304" pitchFamily="18" charset="0"/>
              </a:rPr>
              <a:t>kamu</a:t>
            </a:r>
            <a:r>
              <a:rPr sz="2000" b="1" spc="-235" dirty="0">
                <a:latin typeface="Times New Roman" panose="02020603050405020304" pitchFamily="18" charset="0"/>
                <a:cs typeface="Times New Roman" panose="02020603050405020304" pitchFamily="18" charset="0"/>
              </a:rPr>
              <a:t> </a:t>
            </a:r>
            <a:r>
              <a:rPr sz="2000" b="1" spc="-145" dirty="0">
                <a:latin typeface="Times New Roman" panose="02020603050405020304" pitchFamily="18" charset="0"/>
                <a:cs typeface="Times New Roman" panose="02020603050405020304" pitchFamily="18" charset="0"/>
              </a:rPr>
              <a:t>idaresinin</a:t>
            </a:r>
            <a:r>
              <a:rPr sz="2000" b="1" spc="-140" dirty="0">
                <a:latin typeface="Times New Roman" panose="02020603050405020304" pitchFamily="18" charset="0"/>
                <a:cs typeface="Times New Roman" panose="02020603050405020304" pitchFamily="18" charset="0"/>
              </a:rPr>
              <a:t> </a:t>
            </a:r>
            <a:r>
              <a:rPr sz="2000" b="1" spc="-5" dirty="0">
                <a:latin typeface="Times New Roman" panose="02020603050405020304" pitchFamily="18" charset="0"/>
                <a:cs typeface="Times New Roman" panose="02020603050405020304" pitchFamily="18" charset="0"/>
              </a:rPr>
              <a:t>farklı</a:t>
            </a:r>
            <a:r>
              <a:rPr sz="2000" b="1" dirty="0">
                <a:latin typeface="Times New Roman" panose="02020603050405020304" pitchFamily="18" charset="0"/>
                <a:cs typeface="Times New Roman" panose="02020603050405020304" pitchFamily="18" charset="0"/>
              </a:rPr>
              <a:t> </a:t>
            </a:r>
            <a:r>
              <a:rPr sz="2000" b="1" spc="-85" dirty="0">
                <a:latin typeface="Times New Roman" panose="02020603050405020304" pitchFamily="18" charset="0"/>
                <a:cs typeface="Times New Roman" panose="02020603050405020304" pitchFamily="18" charset="0"/>
              </a:rPr>
              <a:t>birimleri</a:t>
            </a:r>
            <a:r>
              <a:rPr sz="2000" b="1" spc="-80" dirty="0">
                <a:latin typeface="Times New Roman" panose="02020603050405020304" pitchFamily="18" charset="0"/>
                <a:cs typeface="Times New Roman" panose="02020603050405020304" pitchFamily="18" charset="0"/>
              </a:rPr>
              <a:t> </a:t>
            </a:r>
            <a:r>
              <a:rPr sz="2000" b="1" spc="-114" dirty="0">
                <a:latin typeface="Times New Roman" panose="02020603050405020304" pitchFamily="18" charset="0"/>
                <a:cs typeface="Times New Roman" panose="02020603050405020304" pitchFamily="18" charset="0"/>
              </a:rPr>
              <a:t>arasındaki </a:t>
            </a:r>
            <a:r>
              <a:rPr sz="2000" b="1" spc="-110" dirty="0">
                <a:latin typeface="Times New Roman" panose="02020603050405020304" pitchFamily="18" charset="0"/>
                <a:cs typeface="Times New Roman" panose="02020603050405020304" pitchFamily="18" charset="0"/>
              </a:rPr>
              <a:t> </a:t>
            </a:r>
            <a:r>
              <a:rPr sz="2000" b="1" spc="-175" dirty="0">
                <a:latin typeface="Times New Roman" panose="02020603050405020304" pitchFamily="18" charset="0"/>
                <a:cs typeface="Times New Roman" panose="02020603050405020304" pitchFamily="18" charset="0"/>
              </a:rPr>
              <a:t>naklen</a:t>
            </a:r>
            <a:r>
              <a:rPr sz="2000" b="1" spc="-170" dirty="0">
                <a:latin typeface="Times New Roman" panose="02020603050405020304" pitchFamily="18" charset="0"/>
                <a:cs typeface="Times New Roman" panose="02020603050405020304" pitchFamily="18" charset="0"/>
              </a:rPr>
              <a:t> </a:t>
            </a:r>
            <a:r>
              <a:rPr sz="2000" b="1" spc="-130" dirty="0">
                <a:latin typeface="Times New Roman" panose="02020603050405020304" pitchFamily="18" charset="0"/>
                <a:cs typeface="Times New Roman" panose="02020603050405020304" pitchFamily="18" charset="0"/>
              </a:rPr>
              <a:t>tayin</a:t>
            </a:r>
            <a:r>
              <a:rPr sz="2000" b="1" spc="-125" dirty="0">
                <a:latin typeface="Times New Roman" panose="02020603050405020304" pitchFamily="18" charset="0"/>
                <a:cs typeface="Times New Roman" panose="02020603050405020304" pitchFamily="18" charset="0"/>
              </a:rPr>
              <a:t> </a:t>
            </a:r>
            <a:r>
              <a:rPr sz="2000" b="1" spc="-165" dirty="0">
                <a:latin typeface="Times New Roman" panose="02020603050405020304" pitchFamily="18" charset="0"/>
                <a:cs typeface="Times New Roman" panose="02020603050405020304" pitchFamily="18" charset="0"/>
              </a:rPr>
              <a:t>ve</a:t>
            </a:r>
            <a:r>
              <a:rPr sz="2000" b="1" spc="-160" dirty="0">
                <a:latin typeface="Times New Roman" panose="02020603050405020304" pitchFamily="18" charset="0"/>
                <a:cs typeface="Times New Roman" panose="02020603050405020304" pitchFamily="18" charset="0"/>
              </a:rPr>
              <a:t> </a:t>
            </a:r>
            <a:r>
              <a:rPr sz="2000" b="1" spc="-190" dirty="0">
                <a:latin typeface="Times New Roman" panose="02020603050405020304" pitchFamily="18" charset="0"/>
                <a:cs typeface="Times New Roman" panose="02020603050405020304" pitchFamily="18" charset="0"/>
              </a:rPr>
              <a:t>görevlendirmelerde</a:t>
            </a:r>
            <a:r>
              <a:rPr sz="2000" b="1" spc="-185" dirty="0">
                <a:latin typeface="Times New Roman" panose="02020603050405020304" pitchFamily="18" charset="0"/>
                <a:cs typeface="Times New Roman" panose="02020603050405020304" pitchFamily="18" charset="0"/>
              </a:rPr>
              <a:t> </a:t>
            </a:r>
            <a:r>
              <a:rPr sz="2000" b="1" spc="-150" dirty="0">
                <a:latin typeface="Times New Roman" panose="02020603050405020304" pitchFamily="18" charset="0"/>
                <a:cs typeface="Times New Roman" panose="02020603050405020304" pitchFamily="18" charset="0"/>
              </a:rPr>
              <a:t>bildirim </a:t>
            </a:r>
            <a:r>
              <a:rPr sz="2000" b="1" spc="-145" dirty="0">
                <a:latin typeface="Times New Roman" panose="02020603050405020304" pitchFamily="18" charset="0"/>
                <a:cs typeface="Times New Roman" panose="02020603050405020304" pitchFamily="18" charset="0"/>
              </a:rPr>
              <a:t> </a:t>
            </a:r>
            <a:r>
              <a:rPr sz="2000" b="1" spc="-120" dirty="0" err="1">
                <a:latin typeface="Times New Roman" panose="02020603050405020304" pitchFamily="18" charset="0"/>
                <a:cs typeface="Times New Roman" panose="02020603050405020304" pitchFamily="18" charset="0"/>
              </a:rPr>
              <a:t>yapılmaz</a:t>
            </a:r>
            <a:r>
              <a:rPr sz="2000" b="1" spc="-120" dirty="0" smtClean="0">
                <a:latin typeface="Times New Roman" panose="02020603050405020304" pitchFamily="18" charset="0"/>
                <a:cs typeface="Times New Roman" panose="02020603050405020304" pitchFamily="18" charset="0"/>
              </a:rPr>
              <a:t>.</a:t>
            </a:r>
            <a:endParaRPr lang="tr-TR" sz="2000" b="1" spc="-120" dirty="0" smtClean="0">
              <a:latin typeface="Times New Roman" panose="02020603050405020304" pitchFamily="18" charset="0"/>
              <a:cs typeface="Times New Roman" panose="02020603050405020304" pitchFamily="18" charset="0"/>
            </a:endParaRPr>
          </a:p>
          <a:p>
            <a:pPr marL="332740" marR="5080" indent="-320040" algn="just">
              <a:lnSpc>
                <a:spcPts val="3130"/>
              </a:lnSpc>
              <a:spcBef>
                <a:spcPts val="745"/>
              </a:spcBef>
              <a:buClr>
                <a:srgbClr val="4584D2"/>
              </a:buClr>
              <a:buSzPct val="60344"/>
              <a:buFont typeface="Wingdings"/>
              <a:buChar char=""/>
              <a:tabLst>
                <a:tab pos="332740" algn="l"/>
              </a:tabLst>
            </a:pPr>
            <a:r>
              <a:rPr lang="tr-TR" sz="2000" b="1" spc="-120" dirty="0" smtClean="0">
                <a:latin typeface="Times New Roman" panose="02020603050405020304" pitchFamily="18" charset="0"/>
                <a:cs typeface="Times New Roman" panose="02020603050405020304" pitchFamily="18" charset="0"/>
              </a:rPr>
              <a:t>4/d </a:t>
            </a:r>
            <a:r>
              <a:rPr lang="tr-TR" sz="2000" b="1" spc="-130" dirty="0">
                <a:latin typeface="Times New Roman" panose="02020603050405020304" pitchFamily="18" charset="0"/>
                <a:cs typeface="Times New Roman" panose="02020603050405020304" pitchFamily="18" charset="0"/>
              </a:rPr>
              <a:t>kapsamında</a:t>
            </a:r>
            <a:r>
              <a:rPr lang="tr-TR" sz="2000" b="1" spc="295" dirty="0">
                <a:latin typeface="Times New Roman" panose="02020603050405020304" pitchFamily="18" charset="0"/>
                <a:cs typeface="Times New Roman" panose="02020603050405020304" pitchFamily="18" charset="0"/>
              </a:rPr>
              <a:t> </a:t>
            </a:r>
            <a:r>
              <a:rPr lang="tr-TR" sz="2000" b="1" spc="-110" dirty="0">
                <a:latin typeface="Times New Roman" panose="02020603050405020304" pitchFamily="18" charset="0"/>
                <a:cs typeface="Times New Roman" panose="02020603050405020304" pitchFamily="18" charset="0"/>
              </a:rPr>
              <a:t>sigortalı </a:t>
            </a:r>
            <a:r>
              <a:rPr lang="tr-TR" sz="2000" b="1" spc="-95" dirty="0">
                <a:latin typeface="Times New Roman" panose="02020603050405020304" pitchFamily="18" charset="0"/>
                <a:cs typeface="Times New Roman" panose="02020603050405020304" pitchFamily="18" charset="0"/>
              </a:rPr>
              <a:t>sayılan </a:t>
            </a:r>
            <a:r>
              <a:rPr lang="tr-TR" sz="2000" b="1" spc="-114" dirty="0">
                <a:latin typeface="Times New Roman" panose="02020603050405020304" pitchFamily="18" charset="0"/>
                <a:cs typeface="Times New Roman" panose="02020603050405020304" pitchFamily="18" charset="0"/>
              </a:rPr>
              <a:t>her</a:t>
            </a:r>
            <a:r>
              <a:rPr lang="tr-TR" sz="2000" b="1" spc="305" dirty="0">
                <a:latin typeface="Times New Roman" panose="02020603050405020304" pitchFamily="18" charset="0"/>
                <a:cs typeface="Times New Roman" panose="02020603050405020304" pitchFamily="18" charset="0"/>
              </a:rPr>
              <a:t> </a:t>
            </a:r>
            <a:r>
              <a:rPr lang="tr-TR" sz="2000" b="1" spc="-20" dirty="0">
                <a:latin typeface="Times New Roman" panose="02020603050405020304" pitchFamily="18" charset="0"/>
                <a:cs typeface="Times New Roman" panose="02020603050405020304" pitchFamily="18" charset="0"/>
              </a:rPr>
              <a:t>bir </a:t>
            </a:r>
            <a:r>
              <a:rPr lang="tr-TR" sz="2000" b="1" spc="-155" dirty="0">
                <a:latin typeface="Times New Roman" panose="02020603050405020304" pitchFamily="18" charset="0"/>
                <a:cs typeface="Times New Roman" panose="02020603050405020304" pitchFamily="18" charset="0"/>
              </a:rPr>
              <a:t>işçi </a:t>
            </a:r>
            <a:r>
              <a:rPr lang="tr-TR" sz="2000" b="1" spc="-150" dirty="0">
                <a:latin typeface="Times New Roman" panose="02020603050405020304" pitchFamily="18" charset="0"/>
                <a:cs typeface="Times New Roman" panose="02020603050405020304" pitchFamily="18" charset="0"/>
              </a:rPr>
              <a:t> </a:t>
            </a:r>
            <a:r>
              <a:rPr lang="tr-TR" sz="2000" b="1" spc="-130" dirty="0">
                <a:latin typeface="Times New Roman" panose="02020603050405020304" pitchFamily="18" charset="0"/>
                <a:cs typeface="Times New Roman" panose="02020603050405020304" pitchFamily="18" charset="0"/>
              </a:rPr>
              <a:t>için </a:t>
            </a:r>
            <a:r>
              <a:rPr lang="tr-TR" sz="2000" b="1" spc="-60" dirty="0">
                <a:latin typeface="Times New Roman" panose="02020603050405020304" pitchFamily="18" charset="0"/>
                <a:cs typeface="Times New Roman" panose="02020603050405020304" pitchFamily="18" charset="0"/>
              </a:rPr>
              <a:t>sigortalı </a:t>
            </a:r>
            <a:r>
              <a:rPr lang="tr-TR" sz="2000" b="1" spc="-160" dirty="0">
                <a:latin typeface="Times New Roman" panose="02020603050405020304" pitchFamily="18" charset="0"/>
                <a:cs typeface="Times New Roman" panose="02020603050405020304" pitchFamily="18" charset="0"/>
              </a:rPr>
              <a:t>işe </a:t>
            </a:r>
            <a:r>
              <a:rPr lang="tr-TR" sz="2000" b="1" spc="-80" dirty="0">
                <a:latin typeface="Times New Roman" panose="02020603050405020304" pitchFamily="18" charset="0"/>
                <a:cs typeface="Times New Roman" panose="02020603050405020304" pitchFamily="18" charset="0"/>
              </a:rPr>
              <a:t>giriş </a:t>
            </a:r>
            <a:r>
              <a:rPr lang="tr-TR" sz="2000" b="1" spc="-65" dirty="0">
                <a:latin typeface="Times New Roman" panose="02020603050405020304" pitchFamily="18" charset="0"/>
                <a:cs typeface="Times New Roman" panose="02020603050405020304" pitchFamily="18" charset="0"/>
              </a:rPr>
              <a:t>bildirgesi </a:t>
            </a:r>
            <a:r>
              <a:rPr lang="tr-TR" sz="2000" b="1" spc="-160" dirty="0">
                <a:latin typeface="Times New Roman" panose="02020603050405020304" pitchFamily="18" charset="0"/>
                <a:cs typeface="Times New Roman" panose="02020603050405020304" pitchFamily="18" charset="0"/>
              </a:rPr>
              <a:t>düzenlenmesi </a:t>
            </a:r>
            <a:r>
              <a:rPr lang="tr-TR" sz="2000" b="1" spc="-140" dirty="0">
                <a:latin typeface="Times New Roman" panose="02020603050405020304" pitchFamily="18" charset="0"/>
                <a:cs typeface="Times New Roman" panose="02020603050405020304" pitchFamily="18" charset="0"/>
              </a:rPr>
              <a:t>ve </a:t>
            </a:r>
            <a:r>
              <a:rPr lang="tr-TR" sz="2000" b="1" spc="-125" dirty="0">
                <a:latin typeface="Times New Roman" panose="02020603050405020304" pitchFamily="18" charset="0"/>
                <a:cs typeface="Times New Roman" panose="02020603050405020304" pitchFamily="18" charset="0"/>
              </a:rPr>
              <a:t>bu </a:t>
            </a:r>
            <a:r>
              <a:rPr lang="tr-TR" sz="2000" b="1" spc="-55" dirty="0">
                <a:latin typeface="Times New Roman" panose="02020603050405020304" pitchFamily="18" charset="0"/>
                <a:cs typeface="Times New Roman" panose="02020603050405020304" pitchFamily="18" charset="0"/>
              </a:rPr>
              <a:t>bildirgelerin </a:t>
            </a:r>
            <a:r>
              <a:rPr lang="tr-TR" sz="2000" b="1" spc="-114" dirty="0" err="1">
                <a:latin typeface="Times New Roman" panose="02020603050405020304" pitchFamily="18" charset="0"/>
                <a:cs typeface="Times New Roman" panose="02020603050405020304" pitchFamily="18" charset="0"/>
              </a:rPr>
              <a:t>SGK’ya</a:t>
            </a:r>
            <a:r>
              <a:rPr lang="tr-TR" sz="2000" b="1" spc="-114" dirty="0">
                <a:latin typeface="Times New Roman" panose="02020603050405020304" pitchFamily="18" charset="0"/>
                <a:cs typeface="Times New Roman" panose="02020603050405020304" pitchFamily="18" charset="0"/>
              </a:rPr>
              <a:t> </a:t>
            </a:r>
            <a:r>
              <a:rPr lang="tr-TR" sz="2000" b="1" spc="-60" dirty="0" smtClean="0">
                <a:latin typeface="Times New Roman" panose="02020603050405020304" pitchFamily="18" charset="0"/>
                <a:cs typeface="Times New Roman" panose="02020603050405020304" pitchFamily="18" charset="0"/>
              </a:rPr>
              <a:t>e-</a:t>
            </a:r>
            <a:r>
              <a:rPr lang="tr-TR" sz="2000" b="1" spc="-70" dirty="0" smtClean="0">
                <a:latin typeface="Times New Roman" panose="02020603050405020304" pitchFamily="18" charset="0"/>
                <a:cs typeface="Times New Roman" panose="02020603050405020304" pitchFamily="18" charset="0"/>
              </a:rPr>
              <a:t>Sigorta</a:t>
            </a:r>
            <a:r>
              <a:rPr lang="tr-TR" sz="2000" b="1" spc="40" dirty="0" smtClean="0">
                <a:latin typeface="Times New Roman" panose="02020603050405020304" pitchFamily="18" charset="0"/>
                <a:cs typeface="Times New Roman" panose="02020603050405020304" pitchFamily="18" charset="0"/>
              </a:rPr>
              <a:t> </a:t>
            </a:r>
            <a:r>
              <a:rPr lang="tr-TR" sz="2000" b="1" spc="-55" dirty="0">
                <a:latin typeface="Times New Roman" panose="02020603050405020304" pitchFamily="18" charset="0"/>
                <a:cs typeface="Times New Roman" panose="02020603050405020304" pitchFamily="18" charset="0"/>
              </a:rPr>
              <a:t>kanalıyla</a:t>
            </a:r>
            <a:r>
              <a:rPr lang="tr-TR" sz="2000" b="1" spc="20" dirty="0">
                <a:latin typeface="Times New Roman" panose="02020603050405020304" pitchFamily="18" charset="0"/>
                <a:cs typeface="Times New Roman" panose="02020603050405020304" pitchFamily="18" charset="0"/>
              </a:rPr>
              <a:t> </a:t>
            </a:r>
            <a:r>
              <a:rPr lang="tr-TR" sz="2000" b="1" spc="-95" dirty="0">
                <a:latin typeface="Times New Roman" panose="02020603050405020304" pitchFamily="18" charset="0"/>
                <a:cs typeface="Times New Roman" panose="02020603050405020304" pitchFamily="18" charset="0"/>
              </a:rPr>
              <a:t>elektronik</a:t>
            </a:r>
            <a:r>
              <a:rPr lang="tr-TR" sz="2000" b="1" spc="70" dirty="0">
                <a:latin typeface="Times New Roman" panose="02020603050405020304" pitchFamily="18" charset="0"/>
                <a:cs typeface="Times New Roman" panose="02020603050405020304" pitchFamily="18" charset="0"/>
              </a:rPr>
              <a:t> </a:t>
            </a:r>
            <a:r>
              <a:rPr lang="tr-TR" sz="2000" b="1" spc="-70" dirty="0">
                <a:latin typeface="Times New Roman" panose="02020603050405020304" pitchFamily="18" charset="0"/>
                <a:cs typeface="Times New Roman" panose="02020603050405020304" pitchFamily="18" charset="0"/>
              </a:rPr>
              <a:t>ortamda</a:t>
            </a:r>
            <a:r>
              <a:rPr lang="tr-TR" sz="2000" b="1" spc="40" dirty="0">
                <a:latin typeface="Times New Roman" panose="02020603050405020304" pitchFamily="18" charset="0"/>
                <a:cs typeface="Times New Roman" panose="02020603050405020304" pitchFamily="18" charset="0"/>
              </a:rPr>
              <a:t> </a:t>
            </a:r>
            <a:r>
              <a:rPr lang="tr-TR" sz="2000" b="1" spc="-114" dirty="0">
                <a:latin typeface="Times New Roman" panose="02020603050405020304" pitchFamily="18" charset="0"/>
                <a:cs typeface="Times New Roman" panose="02020603050405020304" pitchFamily="18" charset="0"/>
              </a:rPr>
              <a:t>gönderilmesi</a:t>
            </a:r>
            <a:r>
              <a:rPr lang="tr-TR" sz="2000" b="1" spc="90" dirty="0">
                <a:latin typeface="Times New Roman" panose="02020603050405020304" pitchFamily="18" charset="0"/>
                <a:cs typeface="Times New Roman" panose="02020603050405020304" pitchFamily="18" charset="0"/>
              </a:rPr>
              <a:t> </a:t>
            </a:r>
            <a:r>
              <a:rPr lang="tr-TR" sz="2000" b="1" spc="-100" dirty="0">
                <a:latin typeface="Times New Roman" panose="02020603050405020304" pitchFamily="18" charset="0"/>
                <a:cs typeface="Times New Roman" panose="02020603050405020304" pitchFamily="18" charset="0"/>
              </a:rPr>
              <a:t>gerekmektedir.</a:t>
            </a:r>
            <a:r>
              <a:rPr lang="tr-TR" sz="2000" b="1" spc="75" dirty="0">
                <a:latin typeface="Times New Roman" panose="02020603050405020304" pitchFamily="18" charset="0"/>
                <a:cs typeface="Times New Roman" panose="02020603050405020304" pitchFamily="18" charset="0"/>
              </a:rPr>
              <a:t> </a:t>
            </a:r>
            <a:r>
              <a:rPr lang="tr-TR" sz="2000" b="1" spc="-15" dirty="0" smtClean="0">
                <a:latin typeface="Times New Roman" panose="02020603050405020304" pitchFamily="18" charset="0"/>
                <a:cs typeface="Times New Roman" panose="02020603050405020304" pitchFamily="18" charset="0"/>
              </a:rPr>
              <a:t>5510 </a:t>
            </a:r>
            <a:r>
              <a:rPr lang="tr-TR" sz="2000" b="1" spc="-160" dirty="0" smtClean="0">
                <a:latin typeface="Times New Roman" panose="02020603050405020304" pitchFamily="18" charset="0"/>
                <a:cs typeface="Times New Roman" panose="02020603050405020304" pitchFamily="18" charset="0"/>
              </a:rPr>
              <a:t>s</a:t>
            </a:r>
            <a:r>
              <a:rPr lang="tr-TR" sz="2000" b="1" spc="-229" dirty="0" smtClean="0">
                <a:latin typeface="Times New Roman" panose="02020603050405020304" pitchFamily="18" charset="0"/>
                <a:cs typeface="Times New Roman" panose="02020603050405020304" pitchFamily="18" charset="0"/>
              </a:rPr>
              <a:t>a</a:t>
            </a:r>
            <a:r>
              <a:rPr lang="tr-TR" sz="2000" b="1" spc="-10" dirty="0" smtClean="0">
                <a:latin typeface="Times New Roman" panose="02020603050405020304" pitchFamily="18" charset="0"/>
                <a:cs typeface="Times New Roman" panose="02020603050405020304" pitchFamily="18" charset="0"/>
              </a:rPr>
              <a:t>y</a:t>
            </a:r>
            <a:r>
              <a:rPr lang="tr-TR" sz="2000" b="1" spc="-25" dirty="0" smtClean="0">
                <a:latin typeface="Times New Roman" panose="02020603050405020304" pitchFamily="18" charset="0"/>
                <a:cs typeface="Times New Roman" panose="02020603050405020304" pitchFamily="18" charset="0"/>
              </a:rPr>
              <a:t>ıl</a:t>
            </a:r>
            <a:r>
              <a:rPr lang="tr-TR" sz="2000" b="1" spc="-20" dirty="0" smtClean="0">
                <a:latin typeface="Times New Roman" panose="02020603050405020304" pitchFamily="18" charset="0"/>
                <a:cs typeface="Times New Roman" panose="02020603050405020304" pitchFamily="18" charset="0"/>
              </a:rPr>
              <a:t>ı</a:t>
            </a:r>
            <a:r>
              <a:rPr lang="tr-TR" sz="2000" b="1" dirty="0" smtClean="0">
                <a:latin typeface="Times New Roman" panose="02020603050405020304" pitchFamily="18" charset="0"/>
                <a:cs typeface="Times New Roman" panose="02020603050405020304" pitchFamily="18" charset="0"/>
              </a:rPr>
              <a:t> </a:t>
            </a:r>
            <a:r>
              <a:rPr lang="tr-TR" sz="2000" b="1" spc="-285" dirty="0" smtClean="0">
                <a:latin typeface="Times New Roman" panose="02020603050405020304" pitchFamily="18" charset="0"/>
                <a:cs typeface="Times New Roman" panose="02020603050405020304" pitchFamily="18" charset="0"/>
              </a:rPr>
              <a:t>K</a:t>
            </a:r>
            <a:r>
              <a:rPr lang="tr-TR" sz="2000" b="1" spc="-120" dirty="0" smtClean="0">
                <a:latin typeface="Times New Roman" panose="02020603050405020304" pitchFamily="18" charset="0"/>
                <a:cs typeface="Times New Roman" panose="02020603050405020304" pitchFamily="18" charset="0"/>
              </a:rPr>
              <a:t>a</a:t>
            </a:r>
            <a:r>
              <a:rPr lang="tr-TR" sz="2000" b="1" spc="-130" dirty="0" smtClean="0">
                <a:latin typeface="Times New Roman" panose="02020603050405020304" pitchFamily="18" charset="0"/>
                <a:cs typeface="Times New Roman" panose="02020603050405020304" pitchFamily="18" charset="0"/>
              </a:rPr>
              <a:t>n</a:t>
            </a:r>
            <a:r>
              <a:rPr lang="tr-TR" sz="2000" b="1" spc="-160" dirty="0" smtClean="0">
                <a:latin typeface="Times New Roman" panose="02020603050405020304" pitchFamily="18" charset="0"/>
                <a:cs typeface="Times New Roman" panose="02020603050405020304" pitchFamily="18" charset="0"/>
              </a:rPr>
              <a:t>una</a:t>
            </a:r>
            <a:r>
              <a:rPr lang="tr-TR" sz="2000" b="1" dirty="0">
                <a:latin typeface="Times New Roman" panose="02020603050405020304" pitchFamily="18" charset="0"/>
                <a:cs typeface="Times New Roman" panose="02020603050405020304" pitchFamily="18" charset="0"/>
              </a:rPr>
              <a:t>	</a:t>
            </a:r>
            <a:r>
              <a:rPr lang="tr-TR" sz="2000" b="1" spc="-60" dirty="0">
                <a:latin typeface="Times New Roman" panose="02020603050405020304" pitchFamily="18" charset="0"/>
                <a:cs typeface="Times New Roman" panose="02020603050405020304" pitchFamily="18" charset="0"/>
              </a:rPr>
              <a:t>g</a:t>
            </a:r>
            <a:r>
              <a:rPr lang="tr-TR" sz="2000" b="1" spc="-70" dirty="0">
                <a:latin typeface="Times New Roman" panose="02020603050405020304" pitchFamily="18" charset="0"/>
                <a:cs typeface="Times New Roman" panose="02020603050405020304" pitchFamily="18" charset="0"/>
              </a:rPr>
              <a:t>ö</a:t>
            </a:r>
            <a:r>
              <a:rPr lang="tr-TR" sz="2000" b="1" spc="-45" dirty="0">
                <a:latin typeface="Times New Roman" panose="02020603050405020304" pitchFamily="18" charset="0"/>
                <a:cs typeface="Times New Roman" panose="02020603050405020304" pitchFamily="18" charset="0"/>
              </a:rPr>
              <a:t>r</a:t>
            </a:r>
            <a:r>
              <a:rPr lang="tr-TR" sz="2000" b="1" spc="-160" dirty="0">
                <a:latin typeface="Times New Roman" panose="02020603050405020304" pitchFamily="18" charset="0"/>
                <a:cs typeface="Times New Roman" panose="02020603050405020304" pitchFamily="18" charset="0"/>
              </a:rPr>
              <a:t>e</a:t>
            </a:r>
            <a:r>
              <a:rPr lang="tr-TR" sz="2000" b="1" spc="-120" dirty="0" smtClean="0">
                <a:latin typeface="Times New Roman" panose="02020603050405020304" pitchFamily="18" charset="0"/>
                <a:cs typeface="Times New Roman" panose="02020603050405020304" pitchFamily="18" charset="0"/>
              </a:rPr>
              <a:t>, </a:t>
            </a:r>
            <a:r>
              <a:rPr lang="tr-TR" sz="2000" b="1" spc="-60" dirty="0">
                <a:latin typeface="Times New Roman" panose="02020603050405020304" pitchFamily="18" charset="0"/>
                <a:cs typeface="Times New Roman" panose="02020603050405020304" pitchFamily="18" charset="0"/>
              </a:rPr>
              <a:t>sigortalı	</a:t>
            </a:r>
            <a:r>
              <a:rPr lang="tr-TR" sz="2000" b="1" spc="-160" dirty="0">
                <a:latin typeface="Times New Roman" panose="02020603050405020304" pitchFamily="18" charset="0"/>
                <a:cs typeface="Times New Roman" panose="02020603050405020304" pitchFamily="18" charset="0"/>
              </a:rPr>
              <a:t>işe	</a:t>
            </a:r>
            <a:r>
              <a:rPr lang="tr-TR" sz="2000" b="1" spc="-80" dirty="0">
                <a:latin typeface="Times New Roman" panose="02020603050405020304" pitchFamily="18" charset="0"/>
                <a:cs typeface="Times New Roman" panose="02020603050405020304" pitchFamily="18" charset="0"/>
              </a:rPr>
              <a:t>giriş	</a:t>
            </a:r>
            <a:r>
              <a:rPr lang="tr-TR" sz="2000" b="1" spc="-65" dirty="0">
                <a:latin typeface="Times New Roman" panose="02020603050405020304" pitchFamily="18" charset="0"/>
                <a:cs typeface="Times New Roman" panose="02020603050405020304" pitchFamily="18" charset="0"/>
              </a:rPr>
              <a:t>bildirgelerinin	</a:t>
            </a:r>
            <a:r>
              <a:rPr lang="tr-TR" sz="2000" b="1" spc="-150" dirty="0" smtClean="0">
                <a:latin typeface="Times New Roman" panose="02020603050405020304" pitchFamily="18" charset="0"/>
                <a:cs typeface="Times New Roman" panose="02020603050405020304" pitchFamily="18" charset="0"/>
              </a:rPr>
              <a:t>Sosyal </a:t>
            </a:r>
            <a:r>
              <a:rPr lang="tr-TR" sz="2000" b="1" spc="-120" dirty="0" smtClean="0">
                <a:latin typeface="Times New Roman" panose="02020603050405020304" pitchFamily="18" charset="0"/>
                <a:cs typeface="Times New Roman" panose="02020603050405020304" pitchFamily="18" charset="0"/>
              </a:rPr>
              <a:t>Güvenlik Kurumuna en geç </a:t>
            </a:r>
            <a:r>
              <a:rPr lang="tr-TR" sz="2000" b="1" spc="-240" dirty="0" smtClean="0">
                <a:latin typeface="Times New Roman" panose="02020603050405020304" pitchFamily="18" charset="0"/>
                <a:cs typeface="Times New Roman" panose="02020603050405020304" pitchFamily="18" charset="0"/>
              </a:rPr>
              <a:t>s</a:t>
            </a:r>
            <a:r>
              <a:rPr lang="tr-TR" sz="2000" b="1" spc="-105" dirty="0" smtClean="0">
                <a:latin typeface="Times New Roman" panose="02020603050405020304" pitchFamily="18" charset="0"/>
                <a:cs typeface="Times New Roman" panose="02020603050405020304" pitchFamily="18" charset="0"/>
              </a:rPr>
              <a:t>i</a:t>
            </a:r>
            <a:r>
              <a:rPr lang="tr-TR" sz="2000" b="1" spc="-25" dirty="0" smtClean="0">
                <a:latin typeface="Times New Roman" panose="02020603050405020304" pitchFamily="18" charset="0"/>
                <a:cs typeface="Times New Roman" panose="02020603050405020304" pitchFamily="18" charset="0"/>
              </a:rPr>
              <a:t>g</a:t>
            </a:r>
            <a:r>
              <a:rPr lang="tr-TR" sz="2000" b="1" spc="-70" dirty="0" smtClean="0">
                <a:latin typeface="Times New Roman" panose="02020603050405020304" pitchFamily="18" charset="0"/>
                <a:cs typeface="Times New Roman" panose="02020603050405020304" pitchFamily="18" charset="0"/>
              </a:rPr>
              <a:t>o</a:t>
            </a:r>
            <a:r>
              <a:rPr lang="tr-TR" sz="2000" b="1" spc="-15" dirty="0" smtClean="0">
                <a:latin typeface="Times New Roman" panose="02020603050405020304" pitchFamily="18" charset="0"/>
                <a:cs typeface="Times New Roman" panose="02020603050405020304" pitchFamily="18" charset="0"/>
              </a:rPr>
              <a:t>r</a:t>
            </a:r>
            <a:r>
              <a:rPr lang="tr-TR" sz="2000" b="1" spc="-10" dirty="0" smtClean="0">
                <a:latin typeface="Times New Roman" panose="02020603050405020304" pitchFamily="18" charset="0"/>
                <a:cs typeface="Times New Roman" panose="02020603050405020304" pitchFamily="18" charset="0"/>
              </a:rPr>
              <a:t>t</a:t>
            </a:r>
            <a:r>
              <a:rPr lang="tr-TR" sz="2000" b="1" spc="-35" dirty="0" smtClean="0">
                <a:latin typeface="Times New Roman" panose="02020603050405020304" pitchFamily="18" charset="0"/>
                <a:cs typeface="Times New Roman" panose="02020603050405020304" pitchFamily="18" charset="0"/>
              </a:rPr>
              <a:t>a</a:t>
            </a:r>
            <a:r>
              <a:rPr lang="tr-TR" sz="2000" b="1" spc="-30" dirty="0" smtClean="0">
                <a:latin typeface="Times New Roman" panose="02020603050405020304" pitchFamily="18" charset="0"/>
                <a:cs typeface="Times New Roman" panose="02020603050405020304" pitchFamily="18" charset="0"/>
              </a:rPr>
              <a:t>l</a:t>
            </a:r>
            <a:r>
              <a:rPr lang="tr-TR" sz="2000" b="1" spc="-110" dirty="0" smtClean="0">
                <a:latin typeface="Times New Roman" panose="02020603050405020304" pitchFamily="18" charset="0"/>
                <a:cs typeface="Times New Roman" panose="02020603050405020304" pitchFamily="18" charset="0"/>
              </a:rPr>
              <a:t>ın</a:t>
            </a:r>
            <a:r>
              <a:rPr lang="tr-TR" sz="2000" b="1" spc="-60" dirty="0" smtClean="0">
                <a:latin typeface="Times New Roman" panose="02020603050405020304" pitchFamily="18" charset="0"/>
                <a:cs typeface="Times New Roman" panose="02020603050405020304" pitchFamily="18" charset="0"/>
              </a:rPr>
              <a:t>ı</a:t>
            </a:r>
            <a:r>
              <a:rPr lang="tr-TR" sz="2000" b="1" spc="-235" dirty="0" smtClean="0">
                <a:latin typeface="Times New Roman" panose="02020603050405020304" pitchFamily="18" charset="0"/>
                <a:cs typeface="Times New Roman" panose="02020603050405020304" pitchFamily="18" charset="0"/>
              </a:rPr>
              <a:t>n</a:t>
            </a:r>
            <a:r>
              <a:rPr lang="tr-TR" sz="2000" b="1" dirty="0" smtClean="0">
                <a:latin typeface="Times New Roman" panose="02020603050405020304" pitchFamily="18" charset="0"/>
                <a:cs typeface="Times New Roman" panose="02020603050405020304" pitchFamily="18" charset="0"/>
              </a:rPr>
              <a:t> </a:t>
            </a:r>
            <a:r>
              <a:rPr lang="tr-TR" sz="2000" b="1" spc="-180" dirty="0" smtClean="0">
                <a:latin typeface="Times New Roman" panose="02020603050405020304" pitchFamily="18" charset="0"/>
                <a:cs typeface="Times New Roman" panose="02020603050405020304" pitchFamily="18" charset="0"/>
              </a:rPr>
              <a:t>ç</a:t>
            </a:r>
            <a:r>
              <a:rPr lang="tr-TR" sz="2000" b="1" spc="-190" dirty="0" smtClean="0">
                <a:latin typeface="Times New Roman" panose="02020603050405020304" pitchFamily="18" charset="0"/>
                <a:cs typeface="Times New Roman" panose="02020603050405020304" pitchFamily="18" charset="0"/>
              </a:rPr>
              <a:t>a</a:t>
            </a:r>
            <a:r>
              <a:rPr lang="tr-TR" sz="2000" b="1" spc="-40" dirty="0" smtClean="0">
                <a:latin typeface="Times New Roman" panose="02020603050405020304" pitchFamily="18" charset="0"/>
                <a:cs typeface="Times New Roman" panose="02020603050405020304" pitchFamily="18" charset="0"/>
              </a:rPr>
              <a:t>l</a:t>
            </a:r>
            <a:r>
              <a:rPr lang="tr-TR" sz="2000" b="1" spc="-50" dirty="0" smtClean="0">
                <a:latin typeface="Times New Roman" panose="02020603050405020304" pitchFamily="18" charset="0"/>
                <a:cs typeface="Times New Roman" panose="02020603050405020304" pitchFamily="18" charset="0"/>
              </a:rPr>
              <a:t>ı</a:t>
            </a:r>
            <a:r>
              <a:rPr lang="tr-TR" sz="2000" b="1" spc="-175" dirty="0" smtClean="0">
                <a:latin typeface="Times New Roman" panose="02020603050405020304" pitchFamily="18" charset="0"/>
                <a:cs typeface="Times New Roman" panose="02020603050405020304" pitchFamily="18" charset="0"/>
              </a:rPr>
              <a:t>ş</a:t>
            </a:r>
            <a:r>
              <a:rPr lang="tr-TR" sz="2000" b="1" spc="-290" dirty="0" smtClean="0">
                <a:latin typeface="Times New Roman" panose="02020603050405020304" pitchFamily="18" charset="0"/>
                <a:cs typeface="Times New Roman" panose="02020603050405020304" pitchFamily="18" charset="0"/>
              </a:rPr>
              <a:t>m</a:t>
            </a:r>
            <a:r>
              <a:rPr lang="tr-TR" sz="2000" b="1" spc="-55" dirty="0" smtClean="0">
                <a:latin typeface="Times New Roman" panose="02020603050405020304" pitchFamily="18" charset="0"/>
                <a:cs typeface="Times New Roman" panose="02020603050405020304" pitchFamily="18" charset="0"/>
              </a:rPr>
              <a:t>aya</a:t>
            </a:r>
            <a:r>
              <a:rPr lang="tr-TR" sz="2000" b="1" dirty="0">
                <a:latin typeface="Times New Roman" panose="02020603050405020304" pitchFamily="18" charset="0"/>
                <a:cs typeface="Times New Roman" panose="02020603050405020304" pitchFamily="18" charset="0"/>
              </a:rPr>
              <a:t>	</a:t>
            </a:r>
            <a:r>
              <a:rPr lang="tr-TR" sz="2000" b="1" spc="-145" dirty="0">
                <a:latin typeface="Times New Roman" panose="02020603050405020304" pitchFamily="18" charset="0"/>
                <a:cs typeface="Times New Roman" panose="02020603050405020304" pitchFamily="18" charset="0"/>
              </a:rPr>
              <a:t>baş</a:t>
            </a:r>
            <a:r>
              <a:rPr lang="tr-TR" sz="2000" b="1" spc="-85" dirty="0">
                <a:latin typeface="Times New Roman" panose="02020603050405020304" pitchFamily="18" charset="0"/>
                <a:cs typeface="Times New Roman" panose="02020603050405020304" pitchFamily="18" charset="0"/>
              </a:rPr>
              <a:t>l</a:t>
            </a:r>
            <a:r>
              <a:rPr lang="tr-TR" sz="2000" b="1" spc="-100" dirty="0">
                <a:latin typeface="Times New Roman" panose="02020603050405020304" pitchFamily="18" charset="0"/>
                <a:cs typeface="Times New Roman" panose="02020603050405020304" pitchFamily="18" charset="0"/>
              </a:rPr>
              <a:t>ad</a:t>
            </a:r>
            <a:r>
              <a:rPr lang="tr-TR" sz="2000" b="1" spc="-55" dirty="0">
                <a:latin typeface="Times New Roman" panose="02020603050405020304" pitchFamily="18" charset="0"/>
                <a:cs typeface="Times New Roman" panose="02020603050405020304" pitchFamily="18" charset="0"/>
              </a:rPr>
              <a:t>ı</a:t>
            </a:r>
            <a:r>
              <a:rPr lang="tr-TR" sz="2000" b="1" spc="-5" dirty="0">
                <a:latin typeface="Times New Roman" panose="02020603050405020304" pitchFamily="18" charset="0"/>
                <a:cs typeface="Times New Roman" panose="02020603050405020304" pitchFamily="18" charset="0"/>
              </a:rPr>
              <a:t>ğ</a:t>
            </a:r>
            <a:r>
              <a:rPr lang="tr-TR" sz="2000" b="1" spc="-40" dirty="0">
                <a:latin typeface="Times New Roman" panose="02020603050405020304" pitchFamily="18" charset="0"/>
                <a:cs typeface="Times New Roman" panose="02020603050405020304" pitchFamily="18" charset="0"/>
              </a:rPr>
              <a:t>ı</a:t>
            </a:r>
            <a:r>
              <a:rPr lang="tr-TR" sz="2000" b="1" dirty="0">
                <a:latin typeface="Times New Roman" panose="02020603050405020304" pitchFamily="18" charset="0"/>
                <a:cs typeface="Times New Roman" panose="02020603050405020304" pitchFamily="18" charset="0"/>
              </a:rPr>
              <a:t>	</a:t>
            </a:r>
            <a:r>
              <a:rPr lang="tr-TR" sz="2000" b="1" spc="-75" dirty="0" smtClean="0">
                <a:latin typeface="Times New Roman" panose="02020603050405020304" pitchFamily="18" charset="0"/>
                <a:cs typeface="Times New Roman" panose="02020603050405020304" pitchFamily="18" charset="0"/>
              </a:rPr>
              <a:t>t</a:t>
            </a:r>
            <a:r>
              <a:rPr lang="tr-TR" sz="2000" b="1" spc="-140" dirty="0" smtClean="0">
                <a:latin typeface="Times New Roman" panose="02020603050405020304" pitchFamily="18" charset="0"/>
                <a:cs typeface="Times New Roman" panose="02020603050405020304" pitchFamily="18" charset="0"/>
              </a:rPr>
              <a:t>a</a:t>
            </a:r>
            <a:r>
              <a:rPr lang="tr-TR" sz="2000" b="1" spc="-110" dirty="0" smtClean="0">
                <a:latin typeface="Times New Roman" panose="02020603050405020304" pitchFamily="18" charset="0"/>
                <a:cs typeface="Times New Roman" panose="02020603050405020304" pitchFamily="18" charset="0"/>
              </a:rPr>
              <a:t>r</a:t>
            </a:r>
            <a:r>
              <a:rPr lang="tr-TR" sz="2000" b="1" spc="-90" dirty="0" smtClean="0">
                <a:latin typeface="Times New Roman" panose="02020603050405020304" pitchFamily="18" charset="0"/>
                <a:cs typeface="Times New Roman" panose="02020603050405020304" pitchFamily="18" charset="0"/>
              </a:rPr>
              <a:t>i</a:t>
            </a:r>
            <a:r>
              <a:rPr lang="tr-TR" sz="2000" b="1" spc="-120" dirty="0" smtClean="0">
                <a:latin typeface="Times New Roman" panose="02020603050405020304" pitchFamily="18" charset="0"/>
                <a:cs typeface="Times New Roman" panose="02020603050405020304" pitchFamily="18" charset="0"/>
              </a:rPr>
              <a:t>hin</a:t>
            </a:r>
            <a:r>
              <a:rPr lang="tr-TR" sz="2000" b="1" dirty="0" smtClean="0">
                <a:latin typeface="Times New Roman" panose="02020603050405020304" pitchFamily="18" charset="0"/>
                <a:cs typeface="Times New Roman" panose="02020603050405020304" pitchFamily="18" charset="0"/>
              </a:rPr>
              <a:t> </a:t>
            </a:r>
            <a:r>
              <a:rPr lang="tr-TR" sz="2000" b="1" spc="-50" dirty="0" smtClean="0">
                <a:latin typeface="Times New Roman" panose="02020603050405020304" pitchFamily="18" charset="0"/>
                <a:cs typeface="Times New Roman" panose="02020603050405020304" pitchFamily="18" charset="0"/>
              </a:rPr>
              <a:t>1</a:t>
            </a:r>
            <a:r>
              <a:rPr lang="tr-TR" sz="2000" b="1" dirty="0" smtClean="0">
                <a:latin typeface="Times New Roman" panose="02020603050405020304" pitchFamily="18" charset="0"/>
                <a:cs typeface="Times New Roman" panose="02020603050405020304" pitchFamily="18" charset="0"/>
              </a:rPr>
              <a:t> </a:t>
            </a:r>
            <a:r>
              <a:rPr lang="tr-TR" sz="2000" b="1" spc="-160" dirty="0" smtClean="0">
                <a:latin typeface="Times New Roman" panose="02020603050405020304" pitchFamily="18" charset="0"/>
                <a:cs typeface="Times New Roman" panose="02020603050405020304" pitchFamily="18" charset="0"/>
              </a:rPr>
              <a:t>gün öncesinde verilmelidir. </a:t>
            </a:r>
            <a:endParaRPr lang="tr-TR" sz="2000" b="1" dirty="0">
              <a:latin typeface="Times New Roman" panose="02020603050405020304" pitchFamily="18" charset="0"/>
              <a:cs typeface="Times New Roman" panose="02020603050405020304" pitchFamily="18" charset="0"/>
            </a:endParaRPr>
          </a:p>
          <a:p>
            <a:pPr marL="332740" marR="5080" indent="-320040" algn="just">
              <a:lnSpc>
                <a:spcPts val="3130"/>
              </a:lnSpc>
              <a:spcBef>
                <a:spcPts val="745"/>
              </a:spcBef>
              <a:buClr>
                <a:srgbClr val="4584D2"/>
              </a:buClr>
              <a:buSzPct val="60344"/>
              <a:buFont typeface="Wingdings"/>
              <a:buChar char=""/>
              <a:tabLst>
                <a:tab pos="332740" algn="l"/>
              </a:tabLst>
            </a:pPr>
            <a:endParaRPr lang="tr-TR" sz="2000" dirty="0">
              <a:latin typeface="Times New Roman" panose="02020603050405020304" pitchFamily="18" charset="0"/>
              <a:cs typeface="Times New Roman" panose="02020603050405020304" pitchFamily="18" charset="0"/>
            </a:endParaRPr>
          </a:p>
          <a:p>
            <a:pPr marL="332740" marR="5080" indent="-320040" algn="just">
              <a:lnSpc>
                <a:spcPts val="3130"/>
              </a:lnSpc>
              <a:spcBef>
                <a:spcPts val="745"/>
              </a:spcBef>
              <a:buClr>
                <a:srgbClr val="4584D2"/>
              </a:buClr>
              <a:buSzPct val="60344"/>
              <a:buFont typeface="Wingdings"/>
              <a:buChar char=""/>
              <a:tabLst>
                <a:tab pos="332740" algn="l"/>
              </a:tabLst>
            </a:pPr>
            <a:endParaRPr lang="tr-TR" sz="2000" dirty="0">
              <a:latin typeface="Times New Roman" panose="02020603050405020304" pitchFamily="18" charset="0"/>
              <a:cs typeface="Times New Roman" panose="02020603050405020304" pitchFamily="18" charset="0"/>
            </a:endParaRPr>
          </a:p>
          <a:p>
            <a:pPr marL="332740" marR="5080" indent="-320040" algn="just">
              <a:lnSpc>
                <a:spcPts val="3130"/>
              </a:lnSpc>
              <a:spcBef>
                <a:spcPts val="745"/>
              </a:spcBef>
              <a:buClr>
                <a:srgbClr val="4584D2"/>
              </a:buClr>
              <a:buSzPct val="60344"/>
              <a:buFont typeface="Wingdings"/>
              <a:buChar char=""/>
              <a:tabLst>
                <a:tab pos="332740" algn="l"/>
              </a:tabLst>
            </a:pPr>
            <a:endParaRP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69632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6" y="346913"/>
            <a:ext cx="8207587" cy="505908"/>
          </a:xfrm>
          <a:prstGeom prst="rect">
            <a:avLst/>
          </a:prstGeom>
        </p:spPr>
        <p:txBody>
          <a:bodyPr vert="horz" wrap="square" lIns="0" tIns="13335" rIns="0" bIns="0" rtlCol="0">
            <a:spAutoFit/>
          </a:bodyPr>
          <a:lstStyle/>
          <a:p>
            <a:pPr marL="12700">
              <a:lnSpc>
                <a:spcPct val="100000"/>
              </a:lnSpc>
              <a:spcBef>
                <a:spcPts val="105"/>
              </a:spcBef>
            </a:pPr>
            <a:r>
              <a:rPr sz="3200" b="1" spc="-225" dirty="0">
                <a:latin typeface="Times New Roman" panose="02020603050405020304" pitchFamily="18" charset="0"/>
                <a:cs typeface="Times New Roman" panose="02020603050405020304" pitchFamily="18" charset="0"/>
              </a:rPr>
              <a:t>Sigo</a:t>
            </a:r>
            <a:r>
              <a:rPr sz="3200" b="1" spc="-80" dirty="0">
                <a:latin typeface="Times New Roman" panose="02020603050405020304" pitchFamily="18" charset="0"/>
                <a:cs typeface="Times New Roman" panose="02020603050405020304" pitchFamily="18" charset="0"/>
              </a:rPr>
              <a:t>r</a:t>
            </a:r>
            <a:r>
              <a:rPr sz="3200" b="1" spc="-15" dirty="0">
                <a:latin typeface="Times New Roman" panose="02020603050405020304" pitchFamily="18" charset="0"/>
                <a:cs typeface="Times New Roman" panose="02020603050405020304" pitchFamily="18" charset="0"/>
              </a:rPr>
              <a:t>t</a:t>
            </a:r>
            <a:r>
              <a:rPr sz="3200" b="1" spc="-45" dirty="0">
                <a:latin typeface="Times New Roman" panose="02020603050405020304" pitchFamily="18" charset="0"/>
                <a:cs typeface="Times New Roman" panose="02020603050405020304" pitchFamily="18" charset="0"/>
              </a:rPr>
              <a:t>alı</a:t>
            </a:r>
            <a:r>
              <a:rPr sz="3200" b="1" spc="-55" dirty="0">
                <a:latin typeface="Times New Roman" panose="02020603050405020304" pitchFamily="18" charset="0"/>
                <a:cs typeface="Times New Roman" panose="02020603050405020304" pitchFamily="18" charset="0"/>
              </a:rPr>
              <a:t>l</a:t>
            </a:r>
            <a:r>
              <a:rPr sz="3200" b="1" spc="-40" dirty="0">
                <a:latin typeface="Times New Roman" panose="02020603050405020304" pitchFamily="18" charset="0"/>
                <a:cs typeface="Times New Roman" panose="02020603050405020304" pitchFamily="18" charset="0"/>
              </a:rPr>
              <a:t>ı</a:t>
            </a:r>
            <a:r>
              <a:rPr sz="3200" b="1" spc="-5" dirty="0">
                <a:latin typeface="Times New Roman" panose="02020603050405020304" pitchFamily="18" charset="0"/>
                <a:cs typeface="Times New Roman" panose="02020603050405020304" pitchFamily="18" charset="0"/>
              </a:rPr>
              <a:t>ğ</a:t>
            </a:r>
            <a:r>
              <a:rPr sz="3200" b="1" spc="-170" dirty="0">
                <a:latin typeface="Times New Roman" panose="02020603050405020304" pitchFamily="18" charset="0"/>
                <a:cs typeface="Times New Roman" panose="02020603050405020304" pitchFamily="18" charset="0"/>
              </a:rPr>
              <a:t>ı</a:t>
            </a:r>
            <a:r>
              <a:rPr sz="3200" b="1" spc="-395" dirty="0">
                <a:latin typeface="Times New Roman" panose="02020603050405020304" pitchFamily="18" charset="0"/>
                <a:cs typeface="Times New Roman" panose="02020603050405020304" pitchFamily="18" charset="0"/>
              </a:rPr>
              <a:t>n</a:t>
            </a:r>
            <a:r>
              <a:rPr sz="3200" b="1" spc="45" dirty="0">
                <a:latin typeface="Times New Roman" panose="02020603050405020304" pitchFamily="18" charset="0"/>
                <a:cs typeface="Times New Roman" panose="02020603050405020304" pitchFamily="18" charset="0"/>
              </a:rPr>
              <a:t> </a:t>
            </a:r>
            <a:r>
              <a:rPr sz="3200" b="1" spc="-380" dirty="0" err="1">
                <a:latin typeface="Times New Roman" panose="02020603050405020304" pitchFamily="18" charset="0"/>
                <a:cs typeface="Times New Roman" panose="02020603050405020304" pitchFamily="18" charset="0"/>
              </a:rPr>
              <a:t>Sona</a:t>
            </a:r>
            <a:r>
              <a:rPr sz="3200" b="1" spc="15" dirty="0">
                <a:latin typeface="Times New Roman" panose="02020603050405020304" pitchFamily="18" charset="0"/>
                <a:cs typeface="Times New Roman" panose="02020603050405020304" pitchFamily="18" charset="0"/>
              </a:rPr>
              <a:t> </a:t>
            </a:r>
            <a:r>
              <a:rPr sz="3200" b="1" spc="-670" dirty="0" err="1" smtClean="0">
                <a:latin typeface="Times New Roman" panose="02020603050405020304" pitchFamily="18" charset="0"/>
                <a:cs typeface="Times New Roman" panose="02020603050405020304" pitchFamily="18" charset="0"/>
              </a:rPr>
              <a:t>E</a:t>
            </a:r>
            <a:r>
              <a:rPr sz="3200" b="1" spc="-260" dirty="0" err="1" smtClean="0">
                <a:latin typeface="Times New Roman" panose="02020603050405020304" pitchFamily="18" charset="0"/>
                <a:cs typeface="Times New Roman" panose="02020603050405020304" pitchFamily="18" charset="0"/>
              </a:rPr>
              <a:t>r</a:t>
            </a:r>
            <a:r>
              <a:rPr sz="3200" b="1" spc="-520" dirty="0" err="1" smtClean="0">
                <a:latin typeface="Times New Roman" panose="02020603050405020304" pitchFamily="18" charset="0"/>
                <a:cs typeface="Times New Roman" panose="02020603050405020304" pitchFamily="18" charset="0"/>
              </a:rPr>
              <a:t>mes</a:t>
            </a:r>
            <a:r>
              <a:rPr sz="3200" b="1" spc="-185" dirty="0" err="1" smtClean="0">
                <a:latin typeface="Times New Roman" panose="02020603050405020304" pitchFamily="18" charset="0"/>
                <a:cs typeface="Times New Roman" panose="02020603050405020304" pitchFamily="18" charset="0"/>
              </a:rPr>
              <a:t>i</a:t>
            </a:r>
            <a:endParaRPr sz="3200" b="1" spc="-20" dirty="0">
              <a:latin typeface="Times New Roman" panose="02020603050405020304" pitchFamily="18" charset="0"/>
              <a:cs typeface="Times New Roman" panose="02020603050405020304" pitchFamily="18" charset="0"/>
            </a:endParaRPr>
          </a:p>
        </p:txBody>
      </p:sp>
      <p:sp>
        <p:nvSpPr>
          <p:cNvPr id="3" name="object 3"/>
          <p:cNvSpPr txBox="1"/>
          <p:nvPr/>
        </p:nvSpPr>
        <p:spPr>
          <a:xfrm>
            <a:off x="922256" y="1527937"/>
            <a:ext cx="10662920" cy="3895938"/>
          </a:xfrm>
          <a:prstGeom prst="rect">
            <a:avLst/>
          </a:prstGeom>
        </p:spPr>
        <p:txBody>
          <a:bodyPr vert="horz" wrap="square" lIns="0" tIns="71120" rIns="0" bIns="0" rtlCol="0">
            <a:spAutoFit/>
          </a:bodyPr>
          <a:lstStyle/>
          <a:p>
            <a:pPr marL="12700" algn="just">
              <a:lnSpc>
                <a:spcPct val="100000"/>
              </a:lnSpc>
              <a:spcBef>
                <a:spcPts val="560"/>
              </a:spcBef>
            </a:pPr>
            <a:r>
              <a:rPr sz="2000" b="1" spc="-160" dirty="0">
                <a:latin typeface="Times New Roman" panose="02020603050405020304" pitchFamily="18" charset="0"/>
                <a:cs typeface="Times New Roman" panose="02020603050405020304" pitchFamily="18" charset="0"/>
              </a:rPr>
              <a:t>Kısa</a:t>
            </a:r>
            <a:r>
              <a:rPr sz="2000" b="1" spc="35" dirty="0">
                <a:latin typeface="Times New Roman" panose="02020603050405020304" pitchFamily="18" charset="0"/>
                <a:cs typeface="Times New Roman" panose="02020603050405020304" pitchFamily="18" charset="0"/>
              </a:rPr>
              <a:t> </a:t>
            </a:r>
            <a:r>
              <a:rPr sz="2000" b="1" spc="-145" dirty="0">
                <a:latin typeface="Times New Roman" panose="02020603050405020304" pitchFamily="18" charset="0"/>
                <a:cs typeface="Times New Roman" panose="02020603050405020304" pitchFamily="18" charset="0"/>
              </a:rPr>
              <a:t>ve</a:t>
            </a:r>
            <a:r>
              <a:rPr sz="2000" b="1" spc="20" dirty="0">
                <a:latin typeface="Times New Roman" panose="02020603050405020304" pitchFamily="18" charset="0"/>
                <a:cs typeface="Times New Roman" panose="02020603050405020304" pitchFamily="18" charset="0"/>
              </a:rPr>
              <a:t> </a:t>
            </a:r>
            <a:r>
              <a:rPr sz="2000" b="1" spc="-220" dirty="0">
                <a:latin typeface="Times New Roman" panose="02020603050405020304" pitchFamily="18" charset="0"/>
                <a:cs typeface="Times New Roman" panose="02020603050405020304" pitchFamily="18" charset="0"/>
              </a:rPr>
              <a:t>uzun</a:t>
            </a:r>
            <a:r>
              <a:rPr sz="2000" b="1" spc="35" dirty="0">
                <a:latin typeface="Times New Roman" panose="02020603050405020304" pitchFamily="18" charset="0"/>
                <a:cs typeface="Times New Roman" panose="02020603050405020304" pitchFamily="18" charset="0"/>
              </a:rPr>
              <a:t> </a:t>
            </a:r>
            <a:r>
              <a:rPr sz="2000" b="1" spc="-60" dirty="0">
                <a:latin typeface="Times New Roman" panose="02020603050405020304" pitchFamily="18" charset="0"/>
                <a:cs typeface="Times New Roman" panose="02020603050405020304" pitchFamily="18" charset="0"/>
              </a:rPr>
              <a:t>vadeli</a:t>
            </a:r>
            <a:r>
              <a:rPr sz="2000" b="1" spc="25" dirty="0">
                <a:latin typeface="Times New Roman" panose="02020603050405020304" pitchFamily="18" charset="0"/>
                <a:cs typeface="Times New Roman" panose="02020603050405020304" pitchFamily="18" charset="0"/>
              </a:rPr>
              <a:t> </a:t>
            </a:r>
            <a:r>
              <a:rPr sz="2000" b="1" spc="-75" dirty="0">
                <a:latin typeface="Times New Roman" panose="02020603050405020304" pitchFamily="18" charset="0"/>
                <a:cs typeface="Times New Roman" panose="02020603050405020304" pitchFamily="18" charset="0"/>
              </a:rPr>
              <a:t>sigorta</a:t>
            </a:r>
            <a:r>
              <a:rPr sz="2000" b="1" spc="40" dirty="0">
                <a:latin typeface="Times New Roman" panose="02020603050405020304" pitchFamily="18" charset="0"/>
                <a:cs typeface="Times New Roman" panose="02020603050405020304" pitchFamily="18" charset="0"/>
              </a:rPr>
              <a:t> </a:t>
            </a:r>
            <a:r>
              <a:rPr sz="2000" b="1" spc="-50" dirty="0">
                <a:latin typeface="Times New Roman" panose="02020603050405020304" pitchFamily="18" charset="0"/>
                <a:cs typeface="Times New Roman" panose="02020603050405020304" pitchFamily="18" charset="0"/>
              </a:rPr>
              <a:t>kolları</a:t>
            </a:r>
            <a:r>
              <a:rPr sz="2000" b="1" spc="45" dirty="0">
                <a:latin typeface="Times New Roman" panose="02020603050405020304" pitchFamily="18" charset="0"/>
                <a:cs typeface="Times New Roman" panose="02020603050405020304" pitchFamily="18" charset="0"/>
              </a:rPr>
              <a:t> </a:t>
            </a:r>
            <a:r>
              <a:rPr sz="2000" b="1" spc="-105" dirty="0">
                <a:latin typeface="Times New Roman" panose="02020603050405020304" pitchFamily="18" charset="0"/>
                <a:cs typeface="Times New Roman" panose="02020603050405020304" pitchFamily="18" charset="0"/>
              </a:rPr>
              <a:t>bakımından</a:t>
            </a:r>
            <a:r>
              <a:rPr sz="2000" b="1" spc="40" dirty="0">
                <a:latin typeface="Times New Roman" panose="02020603050405020304" pitchFamily="18" charset="0"/>
                <a:cs typeface="Times New Roman" panose="02020603050405020304" pitchFamily="18" charset="0"/>
              </a:rPr>
              <a:t> </a:t>
            </a:r>
            <a:r>
              <a:rPr sz="2000" b="1" spc="-60" dirty="0">
                <a:latin typeface="Times New Roman" panose="02020603050405020304" pitchFamily="18" charset="0"/>
                <a:cs typeface="Times New Roman" panose="02020603050405020304" pitchFamily="18" charset="0"/>
              </a:rPr>
              <a:t>sigortalılık;</a:t>
            </a:r>
            <a:endParaRPr sz="2000" b="1" dirty="0">
              <a:latin typeface="Times New Roman" panose="02020603050405020304" pitchFamily="18" charset="0"/>
              <a:cs typeface="Times New Roman" panose="02020603050405020304" pitchFamily="18" charset="0"/>
            </a:endParaRPr>
          </a:p>
          <a:p>
            <a:pPr marL="332740" indent="-320040" algn="just">
              <a:lnSpc>
                <a:spcPct val="100000"/>
              </a:lnSpc>
              <a:spcBef>
                <a:spcPts val="455"/>
              </a:spcBef>
              <a:buClr>
                <a:srgbClr val="4584D2"/>
              </a:buClr>
              <a:buSzPct val="59523"/>
              <a:buFont typeface="Wingdings"/>
              <a:buChar char=""/>
              <a:tabLst>
                <a:tab pos="332740" algn="l"/>
              </a:tabLst>
            </a:pPr>
            <a:r>
              <a:rPr sz="2000" b="1" spc="150" dirty="0">
                <a:latin typeface="Times New Roman" panose="02020603050405020304" pitchFamily="18" charset="0"/>
                <a:cs typeface="Times New Roman" panose="02020603050405020304" pitchFamily="18" charset="0"/>
              </a:rPr>
              <a:t>4/a</a:t>
            </a:r>
            <a:r>
              <a:rPr sz="2000" b="1" spc="20" dirty="0">
                <a:latin typeface="Times New Roman" panose="02020603050405020304" pitchFamily="18" charset="0"/>
                <a:cs typeface="Times New Roman" panose="02020603050405020304" pitchFamily="18" charset="0"/>
              </a:rPr>
              <a:t> </a:t>
            </a:r>
            <a:r>
              <a:rPr sz="2000" b="1" spc="-110" dirty="0">
                <a:latin typeface="Times New Roman" panose="02020603050405020304" pitchFamily="18" charset="0"/>
                <a:cs typeface="Times New Roman" panose="02020603050405020304" pitchFamily="18" charset="0"/>
              </a:rPr>
              <a:t>kapsamındaki</a:t>
            </a:r>
            <a:r>
              <a:rPr sz="2000" b="1" spc="50" dirty="0">
                <a:latin typeface="Times New Roman" panose="02020603050405020304" pitchFamily="18" charset="0"/>
                <a:cs typeface="Times New Roman" panose="02020603050405020304" pitchFamily="18" charset="0"/>
              </a:rPr>
              <a:t> </a:t>
            </a:r>
            <a:r>
              <a:rPr sz="2000" b="1" spc="-70" dirty="0">
                <a:latin typeface="Times New Roman" panose="02020603050405020304" pitchFamily="18" charset="0"/>
                <a:cs typeface="Times New Roman" panose="02020603050405020304" pitchFamily="18" charset="0"/>
              </a:rPr>
              <a:t>sigortalıların,</a:t>
            </a:r>
            <a:r>
              <a:rPr sz="2000" b="1" spc="90" dirty="0">
                <a:latin typeface="Times New Roman" panose="02020603050405020304" pitchFamily="18" charset="0"/>
                <a:cs typeface="Times New Roman" panose="02020603050405020304" pitchFamily="18" charset="0"/>
              </a:rPr>
              <a:t> </a:t>
            </a:r>
            <a:r>
              <a:rPr sz="2000" b="1" spc="-150" dirty="0">
                <a:latin typeface="Times New Roman" panose="02020603050405020304" pitchFamily="18" charset="0"/>
                <a:cs typeface="Times New Roman" panose="02020603050405020304" pitchFamily="18" charset="0"/>
              </a:rPr>
              <a:t>hizmet</a:t>
            </a:r>
            <a:r>
              <a:rPr sz="2000" b="1" spc="35" dirty="0">
                <a:latin typeface="Times New Roman" panose="02020603050405020304" pitchFamily="18" charset="0"/>
                <a:cs typeface="Times New Roman" panose="02020603050405020304" pitchFamily="18" charset="0"/>
              </a:rPr>
              <a:t> </a:t>
            </a:r>
            <a:r>
              <a:rPr sz="2000" b="1" spc="-100" dirty="0">
                <a:latin typeface="Times New Roman" panose="02020603050405020304" pitchFamily="18" charset="0"/>
                <a:cs typeface="Times New Roman" panose="02020603050405020304" pitchFamily="18" charset="0"/>
              </a:rPr>
              <a:t>akdinin</a:t>
            </a:r>
            <a:r>
              <a:rPr sz="2000" b="1" spc="45" dirty="0">
                <a:latin typeface="Times New Roman" panose="02020603050405020304" pitchFamily="18" charset="0"/>
                <a:cs typeface="Times New Roman" panose="02020603050405020304" pitchFamily="18" charset="0"/>
              </a:rPr>
              <a:t> </a:t>
            </a:r>
            <a:r>
              <a:rPr sz="2000" b="1" spc="-185" dirty="0">
                <a:latin typeface="Times New Roman" panose="02020603050405020304" pitchFamily="18" charset="0"/>
                <a:cs typeface="Times New Roman" panose="02020603050405020304" pitchFamily="18" charset="0"/>
              </a:rPr>
              <a:t>sona</a:t>
            </a:r>
            <a:r>
              <a:rPr sz="2000" b="1" spc="40"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erdiği</a:t>
            </a:r>
            <a:r>
              <a:rPr sz="2000" b="1" spc="35" dirty="0">
                <a:latin typeface="Times New Roman" panose="02020603050405020304" pitchFamily="18" charset="0"/>
                <a:cs typeface="Times New Roman" panose="02020603050405020304" pitchFamily="18" charset="0"/>
              </a:rPr>
              <a:t> </a:t>
            </a:r>
            <a:r>
              <a:rPr sz="2000" b="1" spc="-90" dirty="0">
                <a:latin typeface="Times New Roman" panose="02020603050405020304" pitchFamily="18" charset="0"/>
                <a:cs typeface="Times New Roman" panose="02020603050405020304" pitchFamily="18" charset="0"/>
              </a:rPr>
              <a:t>tarihten,</a:t>
            </a:r>
            <a:endParaRPr sz="2000" b="1" dirty="0">
              <a:latin typeface="Times New Roman" panose="02020603050405020304" pitchFamily="18" charset="0"/>
              <a:cs typeface="Times New Roman" panose="02020603050405020304" pitchFamily="18" charset="0"/>
            </a:endParaRPr>
          </a:p>
          <a:p>
            <a:pPr marL="332740" marR="5715" indent="-320040" algn="just">
              <a:lnSpc>
                <a:spcPct val="90200"/>
              </a:lnSpc>
              <a:spcBef>
                <a:spcPts val="690"/>
              </a:spcBef>
              <a:buClr>
                <a:srgbClr val="4584D2"/>
              </a:buClr>
              <a:buSzPct val="59523"/>
              <a:buFont typeface="Wingdings"/>
              <a:buChar char=""/>
              <a:tabLst>
                <a:tab pos="332740" algn="l"/>
              </a:tabLst>
            </a:pPr>
            <a:r>
              <a:rPr sz="2000" b="1" spc="150" dirty="0">
                <a:latin typeface="Times New Roman" panose="02020603050405020304" pitchFamily="18" charset="0"/>
                <a:cs typeface="Times New Roman" panose="02020603050405020304" pitchFamily="18" charset="0"/>
              </a:rPr>
              <a:t>4/b </a:t>
            </a:r>
            <a:r>
              <a:rPr sz="2000" b="1" spc="-110" dirty="0">
                <a:latin typeface="Times New Roman" panose="02020603050405020304" pitchFamily="18" charset="0"/>
                <a:cs typeface="Times New Roman" panose="02020603050405020304" pitchFamily="18" charset="0"/>
              </a:rPr>
              <a:t>kapsamındaki</a:t>
            </a:r>
            <a:r>
              <a:rPr sz="2000" b="1" spc="-105" dirty="0">
                <a:latin typeface="Times New Roman" panose="02020603050405020304" pitchFamily="18" charset="0"/>
                <a:cs typeface="Times New Roman" panose="02020603050405020304" pitchFamily="18" charset="0"/>
              </a:rPr>
              <a:t> </a:t>
            </a:r>
            <a:r>
              <a:rPr sz="2000" b="1" spc="-55" dirty="0">
                <a:latin typeface="Times New Roman" panose="02020603050405020304" pitchFamily="18" charset="0"/>
                <a:cs typeface="Times New Roman" panose="02020603050405020304" pitchFamily="18" charset="0"/>
              </a:rPr>
              <a:t>sigortalıların;</a:t>
            </a:r>
            <a:r>
              <a:rPr sz="2000" b="1" spc="-50" dirty="0">
                <a:latin typeface="Times New Roman" panose="02020603050405020304" pitchFamily="18" charset="0"/>
                <a:cs typeface="Times New Roman" panose="02020603050405020304" pitchFamily="18" charset="0"/>
              </a:rPr>
              <a:t> </a:t>
            </a:r>
            <a:r>
              <a:rPr sz="2000" b="1" spc="-40" dirty="0">
                <a:latin typeface="Times New Roman" panose="02020603050405020304" pitchFamily="18" charset="0"/>
                <a:cs typeface="Times New Roman" panose="02020603050405020304" pitchFamily="18" charset="0"/>
              </a:rPr>
              <a:t>gelir</a:t>
            </a:r>
            <a:r>
              <a:rPr sz="2000" b="1" spc="-35" dirty="0">
                <a:latin typeface="Times New Roman" panose="02020603050405020304" pitchFamily="18" charset="0"/>
                <a:cs typeface="Times New Roman" panose="02020603050405020304" pitchFamily="18" charset="0"/>
              </a:rPr>
              <a:t> </a:t>
            </a:r>
            <a:r>
              <a:rPr sz="2000" b="1" spc="-100" dirty="0">
                <a:latin typeface="Times New Roman" panose="02020603050405020304" pitchFamily="18" charset="0"/>
                <a:cs typeface="Times New Roman" panose="02020603050405020304" pitchFamily="18" charset="0"/>
              </a:rPr>
              <a:t>vergisi</a:t>
            </a:r>
            <a:r>
              <a:rPr sz="2000" b="1" spc="-95" dirty="0">
                <a:latin typeface="Times New Roman" panose="02020603050405020304" pitchFamily="18" charset="0"/>
                <a:cs typeface="Times New Roman" panose="02020603050405020304" pitchFamily="18" charset="0"/>
              </a:rPr>
              <a:t> </a:t>
            </a:r>
            <a:r>
              <a:rPr sz="2000" b="1" spc="-100" dirty="0">
                <a:latin typeface="Times New Roman" panose="02020603050405020304" pitchFamily="18" charset="0"/>
                <a:cs typeface="Times New Roman" panose="02020603050405020304" pitchFamily="18" charset="0"/>
              </a:rPr>
              <a:t>mükellefi</a:t>
            </a:r>
            <a:r>
              <a:rPr sz="2000" b="1" spc="-95" dirty="0">
                <a:latin typeface="Times New Roman" panose="02020603050405020304" pitchFamily="18" charset="0"/>
                <a:cs typeface="Times New Roman" panose="02020603050405020304" pitchFamily="18" charset="0"/>
              </a:rPr>
              <a:t> </a:t>
            </a:r>
            <a:r>
              <a:rPr sz="2000" b="1" spc="-60" dirty="0">
                <a:latin typeface="Times New Roman" panose="02020603050405020304" pitchFamily="18" charset="0"/>
                <a:cs typeface="Times New Roman" panose="02020603050405020304" pitchFamily="18" charset="0"/>
              </a:rPr>
              <a:t>olanlar</a:t>
            </a:r>
            <a:r>
              <a:rPr sz="2000" b="1" spc="-55" dirty="0">
                <a:latin typeface="Times New Roman" panose="02020603050405020304" pitchFamily="18" charset="0"/>
                <a:cs typeface="Times New Roman" panose="02020603050405020304" pitchFamily="18" charset="0"/>
              </a:rPr>
              <a:t> </a:t>
            </a:r>
            <a:r>
              <a:rPr sz="2000" b="1" spc="-130" dirty="0">
                <a:latin typeface="Times New Roman" panose="02020603050405020304" pitchFamily="18" charset="0"/>
                <a:cs typeface="Times New Roman" panose="02020603050405020304" pitchFamily="18" charset="0"/>
              </a:rPr>
              <a:t>için, </a:t>
            </a:r>
            <a:r>
              <a:rPr sz="2000" b="1" spc="-125" dirty="0">
                <a:latin typeface="Times New Roman" panose="02020603050405020304" pitchFamily="18" charset="0"/>
                <a:cs typeface="Times New Roman" panose="02020603050405020304" pitchFamily="18" charset="0"/>
              </a:rPr>
              <a:t> </a:t>
            </a:r>
            <a:r>
              <a:rPr sz="2000" b="1" spc="-95" dirty="0">
                <a:latin typeface="Times New Roman" panose="02020603050405020304" pitchFamily="18" charset="0"/>
                <a:cs typeface="Times New Roman" panose="02020603050405020304" pitchFamily="18" charset="0"/>
              </a:rPr>
              <a:t>mükellefiyetlerinin</a:t>
            </a:r>
            <a:r>
              <a:rPr sz="2000" b="1" spc="-90" dirty="0">
                <a:latin typeface="Times New Roman" panose="02020603050405020304" pitchFamily="18" charset="0"/>
                <a:cs typeface="Times New Roman" panose="02020603050405020304" pitchFamily="18" charset="0"/>
              </a:rPr>
              <a:t> </a:t>
            </a:r>
            <a:r>
              <a:rPr sz="2000" b="1" spc="-185" dirty="0">
                <a:latin typeface="Times New Roman" panose="02020603050405020304" pitchFamily="18" charset="0"/>
                <a:cs typeface="Times New Roman" panose="02020603050405020304" pitchFamily="18" charset="0"/>
              </a:rPr>
              <a:t>sona</a:t>
            </a:r>
            <a:r>
              <a:rPr sz="2000" b="1" spc="-180" dirty="0">
                <a:latin typeface="Times New Roman" panose="02020603050405020304" pitchFamily="18" charset="0"/>
                <a:cs typeface="Times New Roman" panose="02020603050405020304" pitchFamily="18" charset="0"/>
              </a:rPr>
              <a:t> </a:t>
            </a:r>
            <a:r>
              <a:rPr sz="2000" b="1" spc="-35" dirty="0">
                <a:latin typeface="Times New Roman" panose="02020603050405020304" pitchFamily="18" charset="0"/>
                <a:cs typeface="Times New Roman" panose="02020603050405020304" pitchFamily="18" charset="0"/>
              </a:rPr>
              <a:t>erdiği</a:t>
            </a:r>
            <a:r>
              <a:rPr sz="2000" b="1" spc="-30" dirty="0">
                <a:latin typeface="Times New Roman" panose="02020603050405020304" pitchFamily="18" charset="0"/>
                <a:cs typeface="Times New Roman" panose="02020603050405020304" pitchFamily="18" charset="0"/>
              </a:rPr>
              <a:t> </a:t>
            </a:r>
            <a:r>
              <a:rPr sz="2000" b="1" spc="-90" dirty="0">
                <a:latin typeface="Times New Roman" panose="02020603050405020304" pitchFamily="18" charset="0"/>
                <a:cs typeface="Times New Roman" panose="02020603050405020304" pitchFamily="18" charset="0"/>
              </a:rPr>
              <a:t>tarihten,</a:t>
            </a:r>
            <a:r>
              <a:rPr sz="2000" b="1" spc="-85" dirty="0">
                <a:latin typeface="Times New Roman" panose="02020603050405020304" pitchFamily="18" charset="0"/>
                <a:cs typeface="Times New Roman" panose="02020603050405020304" pitchFamily="18" charset="0"/>
              </a:rPr>
              <a:t> </a:t>
            </a:r>
            <a:r>
              <a:rPr sz="2000" b="1" spc="-30" dirty="0">
                <a:latin typeface="Times New Roman" panose="02020603050405020304" pitchFamily="18" charset="0"/>
                <a:cs typeface="Times New Roman" panose="02020603050405020304" pitchFamily="18" charset="0"/>
              </a:rPr>
              <a:t>diğer</a:t>
            </a:r>
            <a:r>
              <a:rPr sz="2000" b="1" spc="-25" dirty="0">
                <a:latin typeface="Times New Roman" panose="02020603050405020304" pitchFamily="18" charset="0"/>
                <a:cs typeface="Times New Roman" panose="02020603050405020304" pitchFamily="18" charset="0"/>
              </a:rPr>
              <a:t> faaliyette</a:t>
            </a:r>
            <a:r>
              <a:rPr sz="2000" b="1" spc="509" dirty="0">
                <a:latin typeface="Times New Roman" panose="02020603050405020304" pitchFamily="18" charset="0"/>
                <a:cs typeface="Times New Roman" panose="02020603050405020304" pitchFamily="18" charset="0"/>
              </a:rPr>
              <a:t> </a:t>
            </a:r>
            <a:r>
              <a:rPr sz="2000" b="1" spc="-150" dirty="0">
                <a:latin typeface="Times New Roman" panose="02020603050405020304" pitchFamily="18" charset="0"/>
                <a:cs typeface="Times New Roman" panose="02020603050405020304" pitchFamily="18" charset="0"/>
              </a:rPr>
              <a:t>bulunan </a:t>
            </a:r>
            <a:r>
              <a:rPr sz="2000" b="1" spc="-145" dirty="0">
                <a:latin typeface="Times New Roman" panose="02020603050405020304" pitchFamily="18" charset="0"/>
                <a:cs typeface="Times New Roman" panose="02020603050405020304" pitchFamily="18" charset="0"/>
              </a:rPr>
              <a:t> </a:t>
            </a:r>
            <a:r>
              <a:rPr sz="2000" b="1" spc="-110" dirty="0">
                <a:latin typeface="Times New Roman" panose="02020603050405020304" pitchFamily="18" charset="0"/>
                <a:cs typeface="Times New Roman" panose="02020603050405020304" pitchFamily="18" charset="0"/>
              </a:rPr>
              <a:t>aç</a:t>
            </a:r>
            <a:r>
              <a:rPr sz="2000" b="1" spc="-60" dirty="0">
                <a:latin typeface="Times New Roman" panose="02020603050405020304" pitchFamily="18" charset="0"/>
                <a:cs typeface="Times New Roman" panose="02020603050405020304" pitchFamily="18" charset="0"/>
              </a:rPr>
              <a:t>ı</a:t>
            </a:r>
            <a:r>
              <a:rPr sz="2000" b="1" spc="-254" dirty="0">
                <a:latin typeface="Times New Roman" panose="02020603050405020304" pitchFamily="18" charset="0"/>
                <a:cs typeface="Times New Roman" panose="02020603050405020304" pitchFamily="18" charset="0"/>
              </a:rPr>
              <a:t>s</a:t>
            </a:r>
            <a:r>
              <a:rPr sz="2000" b="1" spc="-130" dirty="0">
                <a:latin typeface="Times New Roman" panose="02020603050405020304" pitchFamily="18" charset="0"/>
                <a:cs typeface="Times New Roman" panose="02020603050405020304" pitchFamily="18" charset="0"/>
              </a:rPr>
              <a:t>ından</a:t>
            </a:r>
            <a:r>
              <a:rPr sz="2000" b="1" spc="5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faali</a:t>
            </a:r>
            <a:r>
              <a:rPr sz="2000" b="1" spc="-30" dirty="0">
                <a:latin typeface="Times New Roman" panose="02020603050405020304" pitchFamily="18" charset="0"/>
                <a:cs typeface="Times New Roman" panose="02020603050405020304" pitchFamily="18" charset="0"/>
              </a:rPr>
              <a:t>y</a:t>
            </a:r>
            <a:r>
              <a:rPr sz="2000" b="1" spc="-55" dirty="0">
                <a:latin typeface="Times New Roman" panose="02020603050405020304" pitchFamily="18" charset="0"/>
                <a:cs typeface="Times New Roman" panose="02020603050405020304" pitchFamily="18" charset="0"/>
              </a:rPr>
              <a:t>etler</a:t>
            </a:r>
            <a:r>
              <a:rPr sz="2000" b="1" spc="-40" dirty="0">
                <a:latin typeface="Times New Roman" panose="02020603050405020304" pitchFamily="18" charset="0"/>
                <a:cs typeface="Times New Roman" panose="02020603050405020304" pitchFamily="18" charset="0"/>
              </a:rPr>
              <a:t>i</a:t>
            </a:r>
            <a:r>
              <a:rPr sz="2000" b="1" spc="-250" dirty="0">
                <a:latin typeface="Times New Roman" panose="02020603050405020304" pitchFamily="18" charset="0"/>
                <a:cs typeface="Times New Roman" panose="02020603050405020304" pitchFamily="18" charset="0"/>
              </a:rPr>
              <a:t>n</a:t>
            </a:r>
            <a:r>
              <a:rPr sz="2000" b="1" spc="30" dirty="0">
                <a:latin typeface="Times New Roman" panose="02020603050405020304" pitchFamily="18" charset="0"/>
                <a:cs typeface="Times New Roman" panose="02020603050405020304" pitchFamily="18" charset="0"/>
              </a:rPr>
              <a:t> </a:t>
            </a:r>
            <a:r>
              <a:rPr sz="2000" b="1" spc="-185" dirty="0">
                <a:latin typeface="Times New Roman" panose="02020603050405020304" pitchFamily="18" charset="0"/>
                <a:cs typeface="Times New Roman" panose="02020603050405020304" pitchFamily="18" charset="0"/>
              </a:rPr>
              <a:t>sona</a:t>
            </a:r>
            <a:r>
              <a:rPr sz="2000" b="1" spc="25" dirty="0">
                <a:latin typeface="Times New Roman" panose="02020603050405020304" pitchFamily="18" charset="0"/>
                <a:cs typeface="Times New Roman" panose="02020603050405020304" pitchFamily="18" charset="0"/>
              </a:rPr>
              <a:t> </a:t>
            </a:r>
            <a:r>
              <a:rPr sz="2000" b="1" spc="-45" dirty="0">
                <a:latin typeface="Times New Roman" panose="02020603050405020304" pitchFamily="18" charset="0"/>
                <a:cs typeface="Times New Roman" panose="02020603050405020304" pitchFamily="18" charset="0"/>
              </a:rPr>
              <a:t>erd</a:t>
            </a:r>
            <a:r>
              <a:rPr sz="2000" b="1" spc="-25" dirty="0">
                <a:latin typeface="Times New Roman" panose="02020603050405020304" pitchFamily="18" charset="0"/>
                <a:cs typeface="Times New Roman" panose="02020603050405020304" pitchFamily="18" charset="0"/>
              </a:rPr>
              <a:t>i</a:t>
            </a:r>
            <a:r>
              <a:rPr sz="2000" b="1" spc="-10" dirty="0">
                <a:latin typeface="Times New Roman" panose="02020603050405020304" pitchFamily="18" charset="0"/>
                <a:cs typeface="Times New Roman" panose="02020603050405020304" pitchFamily="18" charset="0"/>
              </a:rPr>
              <a:t>ğ</a:t>
            </a:r>
            <a:r>
              <a:rPr sz="2000" b="1" spc="-20" dirty="0">
                <a:latin typeface="Times New Roman" panose="02020603050405020304" pitchFamily="18" charset="0"/>
                <a:cs typeface="Times New Roman" panose="02020603050405020304" pitchFamily="18" charset="0"/>
              </a:rPr>
              <a:t>i</a:t>
            </a:r>
            <a:r>
              <a:rPr sz="2000" b="1" spc="25"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ta</a:t>
            </a:r>
            <a:r>
              <a:rPr sz="2000" b="1" spc="-20" dirty="0">
                <a:latin typeface="Times New Roman" panose="02020603050405020304" pitchFamily="18" charset="0"/>
                <a:cs typeface="Times New Roman" panose="02020603050405020304" pitchFamily="18" charset="0"/>
              </a:rPr>
              <a:t>r</a:t>
            </a:r>
            <a:r>
              <a:rPr sz="2000" b="1" spc="-110" dirty="0">
                <a:latin typeface="Times New Roman" panose="02020603050405020304" pitchFamily="18" charset="0"/>
                <a:cs typeface="Times New Roman" panose="02020603050405020304" pitchFamily="18" charset="0"/>
              </a:rPr>
              <a:t>ih</a:t>
            </a:r>
            <a:r>
              <a:rPr sz="2000" b="1" spc="-85" dirty="0">
                <a:latin typeface="Times New Roman" panose="02020603050405020304" pitchFamily="18" charset="0"/>
                <a:cs typeface="Times New Roman" panose="02020603050405020304" pitchFamily="18" charset="0"/>
              </a:rPr>
              <a:t>t</a:t>
            </a:r>
            <a:r>
              <a:rPr sz="2000" b="1" spc="-185" dirty="0">
                <a:latin typeface="Times New Roman" panose="02020603050405020304" pitchFamily="18" charset="0"/>
                <a:cs typeface="Times New Roman" panose="02020603050405020304" pitchFamily="18" charset="0"/>
              </a:rPr>
              <a:t>e</a:t>
            </a:r>
            <a:r>
              <a:rPr sz="2000" b="1" spc="-180" dirty="0">
                <a:latin typeface="Times New Roman" panose="02020603050405020304" pitchFamily="18" charset="0"/>
                <a:cs typeface="Times New Roman" panose="02020603050405020304" pitchFamily="18" charset="0"/>
              </a:rPr>
              <a:t>n</a:t>
            </a:r>
            <a:r>
              <a:rPr sz="2000" b="1" spc="-125" dirty="0">
                <a:latin typeface="Times New Roman" panose="02020603050405020304" pitchFamily="18" charset="0"/>
                <a:cs typeface="Times New Roman" panose="02020603050405020304" pitchFamily="18" charset="0"/>
              </a:rPr>
              <a:t>,</a:t>
            </a:r>
            <a:endParaRPr sz="2000" b="1" dirty="0">
              <a:latin typeface="Times New Roman" panose="02020603050405020304" pitchFamily="18" charset="0"/>
              <a:cs typeface="Times New Roman" panose="02020603050405020304" pitchFamily="18" charset="0"/>
            </a:endParaRPr>
          </a:p>
          <a:p>
            <a:pPr marL="332740" marR="5080" indent="-320040" algn="just">
              <a:lnSpc>
                <a:spcPct val="89900"/>
              </a:lnSpc>
              <a:spcBef>
                <a:spcPts val="705"/>
              </a:spcBef>
              <a:buClr>
                <a:srgbClr val="4584D2"/>
              </a:buClr>
              <a:buSzPct val="59523"/>
              <a:buFont typeface="Wingdings"/>
              <a:buChar char=""/>
              <a:tabLst>
                <a:tab pos="332740" algn="l"/>
              </a:tabLst>
            </a:pPr>
            <a:r>
              <a:rPr sz="2000" b="1" spc="75" dirty="0">
                <a:latin typeface="Times New Roman" panose="02020603050405020304" pitchFamily="18" charset="0"/>
                <a:cs typeface="Times New Roman" panose="02020603050405020304" pitchFamily="18" charset="0"/>
              </a:rPr>
              <a:t>4/c </a:t>
            </a:r>
            <a:r>
              <a:rPr sz="2000" b="1" spc="-114" dirty="0">
                <a:latin typeface="Times New Roman" panose="02020603050405020304" pitchFamily="18" charset="0"/>
                <a:cs typeface="Times New Roman" panose="02020603050405020304" pitchFamily="18" charset="0"/>
              </a:rPr>
              <a:t>kapsamında </a:t>
            </a:r>
            <a:r>
              <a:rPr sz="2000" b="1" spc="-60" dirty="0">
                <a:latin typeface="Times New Roman" panose="02020603050405020304" pitchFamily="18" charset="0"/>
                <a:cs typeface="Times New Roman" panose="02020603050405020304" pitchFamily="18" charset="0"/>
              </a:rPr>
              <a:t>sigortalı </a:t>
            </a:r>
            <a:r>
              <a:rPr sz="2000" b="1" spc="-80" dirty="0">
                <a:latin typeface="Times New Roman" panose="02020603050405020304" pitchFamily="18" charset="0"/>
                <a:cs typeface="Times New Roman" panose="02020603050405020304" pitchFamily="18" charset="0"/>
              </a:rPr>
              <a:t>sayılanların; </a:t>
            </a:r>
            <a:r>
              <a:rPr sz="2000" b="1" spc="-145" dirty="0">
                <a:latin typeface="Times New Roman" panose="02020603050405020304" pitchFamily="18" charset="0"/>
                <a:cs typeface="Times New Roman" panose="02020603050405020304" pitchFamily="18" charset="0"/>
              </a:rPr>
              <a:t>ölüm </a:t>
            </a:r>
            <a:r>
              <a:rPr sz="2000" b="1" spc="-105" dirty="0">
                <a:latin typeface="Times New Roman" panose="02020603050405020304" pitchFamily="18" charset="0"/>
                <a:cs typeface="Times New Roman" panose="02020603050405020304" pitchFamily="18" charset="0"/>
              </a:rPr>
              <a:t>veya </a:t>
            </a:r>
            <a:r>
              <a:rPr sz="2000" b="1" spc="-75" dirty="0">
                <a:latin typeface="Times New Roman" panose="02020603050405020304" pitchFamily="18" charset="0"/>
                <a:cs typeface="Times New Roman" panose="02020603050405020304" pitchFamily="18" charset="0"/>
              </a:rPr>
              <a:t>aylık </a:t>
            </a:r>
            <a:r>
              <a:rPr sz="2000" b="1" spc="-110" dirty="0">
                <a:latin typeface="Times New Roman" panose="02020603050405020304" pitchFamily="18" charset="0"/>
                <a:cs typeface="Times New Roman" panose="02020603050405020304" pitchFamily="18" charset="0"/>
              </a:rPr>
              <a:t>bağlanmasını </a:t>
            </a:r>
            <a:r>
              <a:rPr sz="2000" b="1" spc="-105" dirty="0">
                <a:latin typeface="Times New Roman" panose="02020603050405020304" pitchFamily="18" charset="0"/>
                <a:cs typeface="Times New Roman" panose="02020603050405020304" pitchFamily="18" charset="0"/>
              </a:rPr>
              <a:t> </a:t>
            </a:r>
            <a:r>
              <a:rPr sz="2000" b="1" spc="-85" dirty="0">
                <a:latin typeface="Times New Roman" panose="02020603050405020304" pitchFamily="18" charset="0"/>
                <a:cs typeface="Times New Roman" panose="02020603050405020304" pitchFamily="18" charset="0"/>
              </a:rPr>
              <a:t>gerektiren</a:t>
            </a:r>
            <a:r>
              <a:rPr sz="2000" b="1" spc="-80" dirty="0">
                <a:latin typeface="Times New Roman" panose="02020603050405020304" pitchFamily="18" charset="0"/>
                <a:cs typeface="Times New Roman" panose="02020603050405020304" pitchFamily="18" charset="0"/>
              </a:rPr>
              <a:t> </a:t>
            </a:r>
            <a:r>
              <a:rPr sz="2000" b="1" spc="-70" dirty="0">
                <a:latin typeface="Times New Roman" panose="02020603050405020304" pitchFamily="18" charset="0"/>
                <a:cs typeface="Times New Roman" panose="02020603050405020304" pitchFamily="18" charset="0"/>
              </a:rPr>
              <a:t>hallerde</a:t>
            </a:r>
            <a:r>
              <a:rPr sz="2000" b="1" spc="-65" dirty="0">
                <a:latin typeface="Times New Roman" panose="02020603050405020304" pitchFamily="18" charset="0"/>
                <a:cs typeface="Times New Roman" panose="02020603050405020304" pitchFamily="18" charset="0"/>
              </a:rPr>
              <a:t> </a:t>
            </a:r>
            <a:r>
              <a:rPr sz="2000" b="1" spc="-145" dirty="0">
                <a:latin typeface="Times New Roman" panose="02020603050405020304" pitchFamily="18" charset="0"/>
                <a:cs typeface="Times New Roman" panose="02020603050405020304" pitchFamily="18" charset="0"/>
              </a:rPr>
              <a:t>görev</a:t>
            </a:r>
            <a:r>
              <a:rPr sz="2000" b="1" spc="-140" dirty="0">
                <a:latin typeface="Times New Roman" panose="02020603050405020304" pitchFamily="18" charset="0"/>
                <a:cs typeface="Times New Roman" panose="02020603050405020304" pitchFamily="18" charset="0"/>
              </a:rPr>
              <a:t> </a:t>
            </a:r>
            <a:r>
              <a:rPr sz="2000" b="1" spc="-85" dirty="0">
                <a:latin typeface="Times New Roman" panose="02020603050405020304" pitchFamily="18" charset="0"/>
                <a:cs typeface="Times New Roman" panose="02020603050405020304" pitchFamily="18" charset="0"/>
              </a:rPr>
              <a:t>aylıklarının</a:t>
            </a:r>
            <a:r>
              <a:rPr sz="2000" b="1" spc="-80" dirty="0">
                <a:latin typeface="Times New Roman" panose="02020603050405020304" pitchFamily="18" charset="0"/>
                <a:cs typeface="Times New Roman" panose="02020603050405020304" pitchFamily="18" charset="0"/>
              </a:rPr>
              <a:t> </a:t>
            </a:r>
            <a:r>
              <a:rPr sz="2000" b="1" spc="-105" dirty="0">
                <a:latin typeface="Times New Roman" panose="02020603050405020304" pitchFamily="18" charset="0"/>
                <a:cs typeface="Times New Roman" panose="02020603050405020304" pitchFamily="18" charset="0"/>
              </a:rPr>
              <a:t>kesildiği</a:t>
            </a:r>
            <a:r>
              <a:rPr sz="2000" b="1" spc="-100" dirty="0">
                <a:latin typeface="Times New Roman" panose="02020603050405020304" pitchFamily="18" charset="0"/>
                <a:cs typeface="Times New Roman" panose="02020603050405020304" pitchFamily="18" charset="0"/>
              </a:rPr>
              <a:t> </a:t>
            </a:r>
            <a:r>
              <a:rPr sz="2000" b="1" spc="-105" dirty="0">
                <a:latin typeface="Times New Roman" panose="02020603050405020304" pitchFamily="18" charset="0"/>
                <a:cs typeface="Times New Roman" panose="02020603050405020304" pitchFamily="18" charset="0"/>
              </a:rPr>
              <a:t>tarihi</a:t>
            </a:r>
            <a:r>
              <a:rPr sz="2000" b="1" spc="-100" dirty="0">
                <a:latin typeface="Times New Roman" panose="02020603050405020304" pitchFamily="18" charset="0"/>
                <a:cs typeface="Times New Roman" panose="02020603050405020304" pitchFamily="18" charset="0"/>
              </a:rPr>
              <a:t> </a:t>
            </a:r>
            <a:r>
              <a:rPr sz="2000" b="1" spc="-120" dirty="0">
                <a:latin typeface="Times New Roman" panose="02020603050405020304" pitchFamily="18" charset="0"/>
                <a:cs typeface="Times New Roman" panose="02020603050405020304" pitchFamily="18" charset="0"/>
              </a:rPr>
              <a:t>takip</a:t>
            </a:r>
            <a:r>
              <a:rPr sz="2000" b="1" spc="-114" dirty="0">
                <a:latin typeface="Times New Roman" panose="02020603050405020304" pitchFamily="18" charset="0"/>
                <a:cs typeface="Times New Roman" panose="02020603050405020304" pitchFamily="18" charset="0"/>
              </a:rPr>
              <a:t> </a:t>
            </a:r>
            <a:r>
              <a:rPr sz="2000" b="1" spc="-170" dirty="0">
                <a:latin typeface="Times New Roman" panose="02020603050405020304" pitchFamily="18" charset="0"/>
                <a:cs typeface="Times New Roman" panose="02020603050405020304" pitchFamily="18" charset="0"/>
              </a:rPr>
              <a:t>eden </a:t>
            </a:r>
            <a:r>
              <a:rPr sz="2000" b="1" spc="-165" dirty="0">
                <a:latin typeface="Times New Roman" panose="02020603050405020304" pitchFamily="18" charset="0"/>
                <a:cs typeface="Times New Roman" panose="02020603050405020304" pitchFamily="18" charset="0"/>
              </a:rPr>
              <a:t> </a:t>
            </a:r>
            <a:r>
              <a:rPr sz="2000" b="1" spc="-125" dirty="0">
                <a:latin typeface="Times New Roman" panose="02020603050405020304" pitchFamily="18" charset="0"/>
                <a:cs typeface="Times New Roman" panose="02020603050405020304" pitchFamily="18" charset="0"/>
              </a:rPr>
              <a:t>aybaşından,</a:t>
            </a:r>
            <a:r>
              <a:rPr sz="2000" b="1" spc="-1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5434 </a:t>
            </a:r>
            <a:r>
              <a:rPr sz="2000" b="1" spc="-75" dirty="0">
                <a:latin typeface="Times New Roman" panose="02020603050405020304" pitchFamily="18" charset="0"/>
                <a:cs typeface="Times New Roman" panose="02020603050405020304" pitchFamily="18" charset="0"/>
              </a:rPr>
              <a:t>sayılı</a:t>
            </a:r>
            <a:r>
              <a:rPr sz="2000" b="1" spc="-70" dirty="0">
                <a:latin typeface="Times New Roman" panose="02020603050405020304" pitchFamily="18" charset="0"/>
                <a:cs typeface="Times New Roman" panose="02020603050405020304" pitchFamily="18" charset="0"/>
              </a:rPr>
              <a:t> </a:t>
            </a:r>
            <a:r>
              <a:rPr sz="2000" b="1" spc="-220" dirty="0">
                <a:latin typeface="Times New Roman" panose="02020603050405020304" pitchFamily="18" charset="0"/>
                <a:cs typeface="Times New Roman" panose="02020603050405020304" pitchFamily="18" charset="0"/>
              </a:rPr>
              <a:t>Kanunun</a:t>
            </a:r>
            <a:r>
              <a:rPr sz="2000" b="1" spc="120" dirty="0">
                <a:latin typeface="Times New Roman" panose="02020603050405020304" pitchFamily="18" charset="0"/>
                <a:cs typeface="Times New Roman" panose="02020603050405020304" pitchFamily="18" charset="0"/>
              </a:rPr>
              <a:t> </a:t>
            </a:r>
            <a:r>
              <a:rPr sz="2000" b="1" spc="-10" dirty="0">
                <a:latin typeface="Times New Roman" panose="02020603050405020304" pitchFamily="18" charset="0"/>
                <a:cs typeface="Times New Roman" panose="02020603050405020304" pitchFamily="18" charset="0"/>
              </a:rPr>
              <a:t>40 </a:t>
            </a:r>
            <a:r>
              <a:rPr sz="2000" b="1" spc="-135" dirty="0">
                <a:latin typeface="Times New Roman" panose="02020603050405020304" pitchFamily="18" charset="0"/>
                <a:cs typeface="Times New Roman" panose="02020603050405020304" pitchFamily="18" charset="0"/>
              </a:rPr>
              <a:t>ıncı</a:t>
            </a:r>
            <a:r>
              <a:rPr sz="2000" b="1" spc="-130" dirty="0">
                <a:latin typeface="Times New Roman" panose="02020603050405020304" pitchFamily="18" charset="0"/>
                <a:cs typeface="Times New Roman" panose="02020603050405020304" pitchFamily="18" charset="0"/>
              </a:rPr>
              <a:t> </a:t>
            </a:r>
            <a:r>
              <a:rPr sz="2000" b="1" spc="-125" dirty="0">
                <a:latin typeface="Times New Roman" panose="02020603050405020304" pitchFamily="18" charset="0"/>
                <a:cs typeface="Times New Roman" panose="02020603050405020304" pitchFamily="18" charset="0"/>
              </a:rPr>
              <a:t>maddesinde</a:t>
            </a:r>
            <a:r>
              <a:rPr sz="2000" b="1" spc="-120" dirty="0">
                <a:latin typeface="Times New Roman" panose="02020603050405020304" pitchFamily="18" charset="0"/>
                <a:cs typeface="Times New Roman" panose="02020603050405020304" pitchFamily="18" charset="0"/>
              </a:rPr>
              <a:t> </a:t>
            </a:r>
            <a:r>
              <a:rPr sz="2000" b="1" spc="-60" dirty="0">
                <a:latin typeface="Times New Roman" panose="02020603050405020304" pitchFamily="18" charset="0"/>
                <a:cs typeface="Times New Roman" panose="02020603050405020304" pitchFamily="18" charset="0"/>
              </a:rPr>
              <a:t>belirtilen</a:t>
            </a:r>
            <a:r>
              <a:rPr sz="2000" b="1" spc="-55" dirty="0">
                <a:latin typeface="Times New Roman" panose="02020603050405020304" pitchFamily="18" charset="0"/>
                <a:cs typeface="Times New Roman" panose="02020603050405020304" pitchFamily="18" charset="0"/>
              </a:rPr>
              <a:t> </a:t>
            </a:r>
            <a:r>
              <a:rPr sz="2000" b="1" spc="-145" dirty="0">
                <a:latin typeface="Times New Roman" panose="02020603050405020304" pitchFamily="18" charset="0"/>
                <a:cs typeface="Times New Roman" panose="02020603050405020304" pitchFamily="18" charset="0"/>
              </a:rPr>
              <a:t>yaş </a:t>
            </a:r>
            <a:r>
              <a:rPr sz="2000" b="1" spc="-140" dirty="0">
                <a:latin typeface="Times New Roman" panose="02020603050405020304" pitchFamily="18" charset="0"/>
                <a:cs typeface="Times New Roman" panose="02020603050405020304" pitchFamily="18" charset="0"/>
              </a:rPr>
              <a:t> </a:t>
            </a:r>
            <a:r>
              <a:rPr sz="2000" b="1" spc="-60" dirty="0">
                <a:latin typeface="Times New Roman" panose="02020603050405020304" pitchFamily="18" charset="0"/>
                <a:cs typeface="Times New Roman" panose="02020603050405020304" pitchFamily="18" charset="0"/>
              </a:rPr>
              <a:t>hadleri</a:t>
            </a:r>
            <a:r>
              <a:rPr sz="2000" b="1" spc="-55" dirty="0">
                <a:latin typeface="Times New Roman" panose="02020603050405020304" pitchFamily="18" charset="0"/>
                <a:cs typeface="Times New Roman" panose="02020603050405020304" pitchFamily="18" charset="0"/>
              </a:rPr>
              <a:t> ile</a:t>
            </a:r>
            <a:r>
              <a:rPr sz="2000" b="1" spc="-50" dirty="0">
                <a:latin typeface="Times New Roman" panose="02020603050405020304" pitchFamily="18" charset="0"/>
                <a:cs typeface="Times New Roman" panose="02020603050405020304" pitchFamily="18" charset="0"/>
              </a:rPr>
              <a:t> </a:t>
            </a:r>
            <a:r>
              <a:rPr sz="2000" b="1" spc="-180" dirty="0">
                <a:latin typeface="Times New Roman" panose="02020603050405020304" pitchFamily="18" charset="0"/>
                <a:cs typeface="Times New Roman" panose="02020603050405020304" pitchFamily="18" charset="0"/>
              </a:rPr>
              <a:t>sıhhi</a:t>
            </a:r>
            <a:r>
              <a:rPr sz="2000" b="1" spc="-175" dirty="0">
                <a:latin typeface="Times New Roman" panose="02020603050405020304" pitchFamily="18" charset="0"/>
                <a:cs typeface="Times New Roman" panose="02020603050405020304" pitchFamily="18" charset="0"/>
              </a:rPr>
              <a:t> </a:t>
            </a:r>
            <a:r>
              <a:rPr sz="2000" b="1" spc="-110" dirty="0">
                <a:latin typeface="Times New Roman" panose="02020603050405020304" pitchFamily="18" charset="0"/>
                <a:cs typeface="Times New Roman" panose="02020603050405020304" pitchFamily="18" charset="0"/>
              </a:rPr>
              <a:t>izin</a:t>
            </a:r>
            <a:r>
              <a:rPr sz="2000" b="1" spc="-105" dirty="0">
                <a:latin typeface="Times New Roman" panose="02020603050405020304" pitchFamily="18" charset="0"/>
                <a:cs typeface="Times New Roman" panose="02020603050405020304" pitchFamily="18" charset="0"/>
              </a:rPr>
              <a:t> </a:t>
            </a:r>
            <a:r>
              <a:rPr sz="2000" b="1" spc="-130" dirty="0">
                <a:latin typeface="Times New Roman" panose="02020603050405020304" pitchFamily="18" charset="0"/>
                <a:cs typeface="Times New Roman" panose="02020603050405020304" pitchFamily="18" charset="0"/>
              </a:rPr>
              <a:t>sürelerinin</a:t>
            </a:r>
            <a:r>
              <a:rPr sz="2000" b="1" spc="-125" dirty="0">
                <a:latin typeface="Times New Roman" panose="02020603050405020304" pitchFamily="18" charset="0"/>
                <a:cs typeface="Times New Roman" panose="02020603050405020304" pitchFamily="18" charset="0"/>
              </a:rPr>
              <a:t> </a:t>
            </a:r>
            <a:r>
              <a:rPr sz="2000" b="1" spc="-114" dirty="0">
                <a:latin typeface="Times New Roman" panose="02020603050405020304" pitchFamily="18" charset="0"/>
                <a:cs typeface="Times New Roman" panose="02020603050405020304" pitchFamily="18" charset="0"/>
              </a:rPr>
              <a:t>doldurulması</a:t>
            </a:r>
            <a:r>
              <a:rPr sz="2000" b="1" spc="-110" dirty="0">
                <a:latin typeface="Times New Roman" panose="02020603050405020304" pitchFamily="18" charset="0"/>
                <a:cs typeface="Times New Roman" panose="02020603050405020304" pitchFamily="18" charset="0"/>
              </a:rPr>
              <a:t> </a:t>
            </a:r>
            <a:r>
              <a:rPr sz="2000" b="1" spc="-100" dirty="0">
                <a:latin typeface="Times New Roman" panose="02020603050405020304" pitchFamily="18" charset="0"/>
                <a:cs typeface="Times New Roman" panose="02020603050405020304" pitchFamily="18" charset="0"/>
              </a:rPr>
              <a:t>halinde</a:t>
            </a:r>
            <a:r>
              <a:rPr sz="2000" b="1" spc="-95" dirty="0">
                <a:latin typeface="Times New Roman" panose="02020603050405020304" pitchFamily="18" charset="0"/>
                <a:cs typeface="Times New Roman" panose="02020603050405020304" pitchFamily="18" charset="0"/>
              </a:rPr>
              <a:t> </a:t>
            </a:r>
            <a:r>
              <a:rPr sz="2000" b="1" spc="-170" dirty="0">
                <a:latin typeface="Times New Roman" panose="02020603050405020304" pitchFamily="18" charset="0"/>
                <a:cs typeface="Times New Roman" panose="02020603050405020304" pitchFamily="18" charset="0"/>
              </a:rPr>
              <a:t>ise</a:t>
            </a:r>
            <a:r>
              <a:rPr sz="2000" b="1" spc="220" dirty="0">
                <a:latin typeface="Times New Roman" panose="02020603050405020304" pitchFamily="18" charset="0"/>
                <a:cs typeface="Times New Roman" panose="02020603050405020304" pitchFamily="18" charset="0"/>
              </a:rPr>
              <a:t> </a:t>
            </a:r>
            <a:r>
              <a:rPr sz="2000" b="1" spc="-130" dirty="0">
                <a:latin typeface="Times New Roman" panose="02020603050405020304" pitchFamily="18" charset="0"/>
                <a:cs typeface="Times New Roman" panose="02020603050405020304" pitchFamily="18" charset="0"/>
              </a:rPr>
              <a:t>bu</a:t>
            </a:r>
            <a:r>
              <a:rPr sz="2000" b="1" spc="-125" dirty="0">
                <a:latin typeface="Times New Roman" panose="02020603050405020304" pitchFamily="18" charset="0"/>
                <a:cs typeface="Times New Roman" panose="02020603050405020304" pitchFamily="18" charset="0"/>
              </a:rPr>
              <a:t> </a:t>
            </a:r>
            <a:r>
              <a:rPr sz="2000" b="1" spc="-180" dirty="0">
                <a:latin typeface="Times New Roman" panose="02020603050405020304" pitchFamily="18" charset="0"/>
                <a:cs typeface="Times New Roman" panose="02020603050405020304" pitchFamily="18" charset="0"/>
              </a:rPr>
              <a:t>süre</a:t>
            </a:r>
            <a:r>
              <a:rPr sz="2000" b="1" spc="200" dirty="0">
                <a:latin typeface="Times New Roman" panose="02020603050405020304" pitchFamily="18" charset="0"/>
                <a:cs typeface="Times New Roman" panose="02020603050405020304" pitchFamily="18" charset="0"/>
              </a:rPr>
              <a:t> </a:t>
            </a:r>
            <a:r>
              <a:rPr sz="2000" b="1" spc="-170" dirty="0">
                <a:latin typeface="Times New Roman" panose="02020603050405020304" pitchFamily="18" charset="0"/>
                <a:cs typeface="Times New Roman" panose="02020603050405020304" pitchFamily="18" charset="0"/>
              </a:rPr>
              <a:t>ve </a:t>
            </a:r>
            <a:r>
              <a:rPr sz="2000" b="1" spc="-165" dirty="0">
                <a:latin typeface="Times New Roman" panose="02020603050405020304" pitchFamily="18" charset="0"/>
                <a:cs typeface="Times New Roman" panose="02020603050405020304" pitchFamily="18" charset="0"/>
              </a:rPr>
              <a:t> </a:t>
            </a:r>
            <a:r>
              <a:rPr sz="2000" b="1" spc="-85" dirty="0">
                <a:latin typeface="Times New Roman" panose="02020603050405020304" pitchFamily="18" charset="0"/>
                <a:cs typeface="Times New Roman" panose="02020603050405020304" pitchFamily="18" charset="0"/>
              </a:rPr>
              <a:t>hadlerin </a:t>
            </a:r>
            <a:r>
              <a:rPr sz="2000" b="1" spc="-100" dirty="0">
                <a:latin typeface="Times New Roman" panose="02020603050405020304" pitchFamily="18" charset="0"/>
                <a:cs typeface="Times New Roman" panose="02020603050405020304" pitchFamily="18" charset="0"/>
              </a:rPr>
              <a:t>doldurulduğu </a:t>
            </a:r>
            <a:r>
              <a:rPr sz="2000" b="1" spc="-50" dirty="0">
                <a:latin typeface="Times New Roman" panose="02020603050405020304" pitchFamily="18" charset="0"/>
                <a:cs typeface="Times New Roman" panose="02020603050405020304" pitchFamily="18" charset="0"/>
              </a:rPr>
              <a:t>tarihleri </a:t>
            </a:r>
            <a:r>
              <a:rPr sz="2000" b="1" spc="-40" dirty="0">
                <a:latin typeface="Times New Roman" panose="02020603050405020304" pitchFamily="18" charset="0"/>
                <a:cs typeface="Times New Roman" panose="02020603050405020304" pitchFamily="18" charset="0"/>
              </a:rPr>
              <a:t>takip </a:t>
            </a:r>
            <a:r>
              <a:rPr sz="2000" b="1" spc="-125" dirty="0">
                <a:latin typeface="Times New Roman" panose="02020603050405020304" pitchFamily="18" charset="0"/>
                <a:cs typeface="Times New Roman" panose="02020603050405020304" pitchFamily="18" charset="0"/>
              </a:rPr>
              <a:t>eden </a:t>
            </a:r>
            <a:r>
              <a:rPr sz="2000" b="1" spc="-100" dirty="0">
                <a:latin typeface="Times New Roman" panose="02020603050405020304" pitchFamily="18" charset="0"/>
                <a:cs typeface="Times New Roman" panose="02020603050405020304" pitchFamily="18" charset="0"/>
              </a:rPr>
              <a:t>aybaşından, </a:t>
            </a:r>
            <a:r>
              <a:rPr sz="2000" b="1" spc="-110" dirty="0">
                <a:latin typeface="Times New Roman" panose="02020603050405020304" pitchFamily="18" charset="0"/>
                <a:cs typeface="Times New Roman" panose="02020603050405020304" pitchFamily="18" charset="0"/>
              </a:rPr>
              <a:t>diğer </a:t>
            </a:r>
            <a:r>
              <a:rPr sz="2000" b="1" spc="-120" dirty="0">
                <a:latin typeface="Times New Roman" panose="02020603050405020304" pitchFamily="18" charset="0"/>
                <a:cs typeface="Times New Roman" panose="02020603050405020304" pitchFamily="18" charset="0"/>
              </a:rPr>
              <a:t>hallerde </a:t>
            </a:r>
            <a:r>
              <a:rPr sz="2000" b="1" spc="-114" dirty="0">
                <a:latin typeface="Times New Roman" panose="02020603050405020304" pitchFamily="18" charset="0"/>
                <a:cs typeface="Times New Roman" panose="02020603050405020304" pitchFamily="18" charset="0"/>
              </a:rPr>
              <a:t> </a:t>
            </a:r>
            <a:r>
              <a:rPr sz="2000" b="1" spc="-160" dirty="0">
                <a:latin typeface="Times New Roman" panose="02020603050405020304" pitchFamily="18" charset="0"/>
                <a:cs typeface="Times New Roman" panose="02020603050405020304" pitchFamily="18" charset="0"/>
              </a:rPr>
              <a:t>ise</a:t>
            </a:r>
            <a:r>
              <a:rPr sz="2000" b="1" spc="-25" dirty="0">
                <a:latin typeface="Times New Roman" panose="02020603050405020304" pitchFamily="18" charset="0"/>
                <a:cs typeface="Times New Roman" panose="02020603050405020304" pitchFamily="18" charset="0"/>
              </a:rPr>
              <a:t> </a:t>
            </a:r>
            <a:r>
              <a:rPr sz="2000" b="1" spc="-190" dirty="0">
                <a:latin typeface="Times New Roman" panose="02020603050405020304" pitchFamily="18" charset="0"/>
                <a:cs typeface="Times New Roman" panose="02020603050405020304" pitchFamily="18" charset="0"/>
              </a:rPr>
              <a:t>gö</a:t>
            </a:r>
            <a:r>
              <a:rPr sz="2000" b="1" spc="-85" dirty="0">
                <a:latin typeface="Times New Roman" panose="02020603050405020304" pitchFamily="18" charset="0"/>
                <a:cs typeface="Times New Roman" panose="02020603050405020304" pitchFamily="18" charset="0"/>
              </a:rPr>
              <a:t>r</a:t>
            </a:r>
            <a:r>
              <a:rPr sz="2000" b="1" spc="-200" dirty="0">
                <a:latin typeface="Times New Roman" panose="02020603050405020304" pitchFamily="18" charset="0"/>
                <a:cs typeface="Times New Roman" panose="02020603050405020304" pitchFamily="18" charset="0"/>
              </a:rPr>
              <a:t>e</a:t>
            </a:r>
            <a:r>
              <a:rPr sz="2000" b="1" spc="-140" dirty="0">
                <a:latin typeface="Times New Roman" panose="02020603050405020304" pitchFamily="18" charset="0"/>
                <a:cs typeface="Times New Roman" panose="02020603050405020304" pitchFamily="18" charset="0"/>
              </a:rPr>
              <a:t>vden</a:t>
            </a:r>
            <a:r>
              <a:rPr sz="2000" b="1" spc="-50" dirty="0">
                <a:latin typeface="Times New Roman" panose="02020603050405020304" pitchFamily="18" charset="0"/>
                <a:cs typeface="Times New Roman" panose="02020603050405020304" pitchFamily="18" charset="0"/>
              </a:rPr>
              <a:t> </a:t>
            </a:r>
            <a:r>
              <a:rPr sz="2000" b="1" spc="-90" dirty="0">
                <a:latin typeface="Times New Roman" panose="02020603050405020304" pitchFamily="18" charset="0"/>
                <a:cs typeface="Times New Roman" panose="02020603050405020304" pitchFamily="18" charset="0"/>
              </a:rPr>
              <a:t>ayr</a:t>
            </a:r>
            <a:r>
              <a:rPr sz="2000" b="1" spc="-60" dirty="0">
                <a:latin typeface="Times New Roman" panose="02020603050405020304" pitchFamily="18" charset="0"/>
                <a:cs typeface="Times New Roman" panose="02020603050405020304" pitchFamily="18" charset="0"/>
              </a:rPr>
              <a:t>ı</a:t>
            </a:r>
            <a:r>
              <a:rPr sz="2000" b="1" spc="-95" dirty="0">
                <a:latin typeface="Times New Roman" panose="02020603050405020304" pitchFamily="18" charset="0"/>
                <a:cs typeface="Times New Roman" panose="02020603050405020304" pitchFamily="18" charset="0"/>
              </a:rPr>
              <a:t>ld</a:t>
            </a:r>
            <a:r>
              <a:rPr sz="2000" b="1" spc="-70" dirty="0">
                <a:latin typeface="Times New Roman" panose="02020603050405020304" pitchFamily="18" charset="0"/>
                <a:cs typeface="Times New Roman" panose="02020603050405020304" pitchFamily="18" charset="0"/>
              </a:rPr>
              <a:t>ı</a:t>
            </a:r>
            <a:r>
              <a:rPr sz="2000" b="1" spc="-80" dirty="0">
                <a:latin typeface="Times New Roman" panose="02020603050405020304" pitchFamily="18" charset="0"/>
                <a:cs typeface="Times New Roman" panose="02020603050405020304" pitchFamily="18" charset="0"/>
              </a:rPr>
              <a:t>kl</a:t>
            </a:r>
            <a:r>
              <a:rPr sz="2000" b="1" spc="-114" dirty="0">
                <a:latin typeface="Times New Roman" panose="02020603050405020304" pitchFamily="18" charset="0"/>
                <a:cs typeface="Times New Roman" panose="02020603050405020304" pitchFamily="18" charset="0"/>
              </a:rPr>
              <a:t>a</a:t>
            </a:r>
            <a:r>
              <a:rPr sz="2000" b="1" spc="-100" dirty="0">
                <a:latin typeface="Times New Roman" panose="02020603050405020304" pitchFamily="18" charset="0"/>
                <a:cs typeface="Times New Roman" panose="02020603050405020304" pitchFamily="18" charset="0"/>
              </a:rPr>
              <a:t>rı</a:t>
            </a:r>
            <a:r>
              <a:rPr sz="2000" b="1" spc="35" dirty="0">
                <a:latin typeface="Times New Roman" panose="02020603050405020304" pitchFamily="18" charset="0"/>
                <a:cs typeface="Times New Roman" panose="02020603050405020304" pitchFamily="18" charset="0"/>
              </a:rPr>
              <a:t> </a:t>
            </a:r>
            <a:r>
              <a:rPr sz="2000" b="1" spc="-80" dirty="0" err="1">
                <a:latin typeface="Times New Roman" panose="02020603050405020304" pitchFamily="18" charset="0"/>
                <a:cs typeface="Times New Roman" panose="02020603050405020304" pitchFamily="18" charset="0"/>
              </a:rPr>
              <a:t>t</a:t>
            </a:r>
            <a:r>
              <a:rPr sz="2000" b="1" spc="-145" dirty="0" err="1">
                <a:latin typeface="Times New Roman" panose="02020603050405020304" pitchFamily="18" charset="0"/>
                <a:cs typeface="Times New Roman" panose="02020603050405020304" pitchFamily="18" charset="0"/>
              </a:rPr>
              <a:t>a</a:t>
            </a:r>
            <a:r>
              <a:rPr sz="2000" b="1" spc="-140" dirty="0" err="1">
                <a:latin typeface="Times New Roman" panose="02020603050405020304" pitchFamily="18" charset="0"/>
                <a:cs typeface="Times New Roman" panose="02020603050405020304" pitchFamily="18" charset="0"/>
              </a:rPr>
              <a:t>rih</a:t>
            </a:r>
            <a:r>
              <a:rPr sz="2000" b="1" spc="-120" dirty="0" err="1">
                <a:latin typeface="Times New Roman" panose="02020603050405020304" pitchFamily="18" charset="0"/>
                <a:cs typeface="Times New Roman" panose="02020603050405020304" pitchFamily="18" charset="0"/>
              </a:rPr>
              <a:t>t</a:t>
            </a:r>
            <a:r>
              <a:rPr sz="2000" b="1" spc="-160" dirty="0" err="1">
                <a:latin typeface="Times New Roman" panose="02020603050405020304" pitchFamily="18" charset="0"/>
                <a:cs typeface="Times New Roman" panose="02020603050405020304" pitchFamily="18" charset="0"/>
              </a:rPr>
              <a:t>e</a:t>
            </a:r>
            <a:r>
              <a:rPr sz="2000" b="1" spc="-170" dirty="0" err="1">
                <a:latin typeface="Times New Roman" panose="02020603050405020304" pitchFamily="18" charset="0"/>
                <a:cs typeface="Times New Roman" panose="02020603050405020304" pitchFamily="18" charset="0"/>
              </a:rPr>
              <a:t>n</a:t>
            </a:r>
            <a:r>
              <a:rPr sz="2000" b="1" spc="-125" dirty="0" smtClean="0">
                <a:latin typeface="Times New Roman" panose="02020603050405020304" pitchFamily="18" charset="0"/>
                <a:cs typeface="Times New Roman" panose="02020603050405020304" pitchFamily="18" charset="0"/>
              </a:rPr>
              <a:t>,</a:t>
            </a:r>
            <a:r>
              <a:rPr lang="tr-TR" sz="2000" b="1" spc="-125" dirty="0">
                <a:latin typeface="Times New Roman" panose="02020603050405020304" pitchFamily="18" charset="0"/>
                <a:cs typeface="Times New Roman" panose="02020603050405020304" pitchFamily="18" charset="0"/>
              </a:rPr>
              <a:t> 4/d </a:t>
            </a:r>
            <a:r>
              <a:rPr lang="tr-TR" sz="2000" b="1" spc="-110" dirty="0">
                <a:latin typeface="Times New Roman" panose="02020603050405020304" pitchFamily="18" charset="0"/>
                <a:cs typeface="Times New Roman" panose="02020603050405020304" pitchFamily="18" charset="0"/>
              </a:rPr>
              <a:t>kapsamındaki</a:t>
            </a:r>
            <a:r>
              <a:rPr lang="tr-TR" sz="2000" b="1" spc="50" dirty="0">
                <a:latin typeface="Times New Roman" panose="02020603050405020304" pitchFamily="18" charset="0"/>
                <a:cs typeface="Times New Roman" panose="02020603050405020304" pitchFamily="18" charset="0"/>
              </a:rPr>
              <a:t> </a:t>
            </a:r>
            <a:r>
              <a:rPr lang="tr-TR" sz="2000" b="1" spc="-70" dirty="0">
                <a:latin typeface="Times New Roman" panose="02020603050405020304" pitchFamily="18" charset="0"/>
                <a:cs typeface="Times New Roman" panose="02020603050405020304" pitchFamily="18" charset="0"/>
              </a:rPr>
              <a:t>sigortalıların,</a:t>
            </a:r>
            <a:r>
              <a:rPr lang="tr-TR" sz="2000" b="1" spc="90" dirty="0">
                <a:latin typeface="Times New Roman" panose="02020603050405020304" pitchFamily="18" charset="0"/>
                <a:cs typeface="Times New Roman" panose="02020603050405020304" pitchFamily="18" charset="0"/>
              </a:rPr>
              <a:t> </a:t>
            </a:r>
            <a:r>
              <a:rPr lang="tr-TR" sz="2000" b="1" spc="-150" dirty="0">
                <a:latin typeface="Times New Roman" panose="02020603050405020304" pitchFamily="18" charset="0"/>
                <a:cs typeface="Times New Roman" panose="02020603050405020304" pitchFamily="18" charset="0"/>
              </a:rPr>
              <a:t>hizmet</a:t>
            </a:r>
            <a:r>
              <a:rPr lang="tr-TR" sz="2000" b="1" spc="35" dirty="0">
                <a:latin typeface="Times New Roman" panose="02020603050405020304" pitchFamily="18" charset="0"/>
                <a:cs typeface="Times New Roman" panose="02020603050405020304" pitchFamily="18" charset="0"/>
              </a:rPr>
              <a:t> </a:t>
            </a:r>
            <a:r>
              <a:rPr lang="tr-TR" sz="2000" b="1" spc="-100" dirty="0">
                <a:latin typeface="Times New Roman" panose="02020603050405020304" pitchFamily="18" charset="0"/>
                <a:cs typeface="Times New Roman" panose="02020603050405020304" pitchFamily="18" charset="0"/>
              </a:rPr>
              <a:t>akdinin</a:t>
            </a:r>
            <a:r>
              <a:rPr lang="tr-TR" sz="2000" b="1" spc="45" dirty="0">
                <a:latin typeface="Times New Roman" panose="02020603050405020304" pitchFamily="18" charset="0"/>
                <a:cs typeface="Times New Roman" panose="02020603050405020304" pitchFamily="18" charset="0"/>
              </a:rPr>
              <a:t> </a:t>
            </a:r>
            <a:r>
              <a:rPr lang="tr-TR" sz="2000" b="1" spc="-185" dirty="0">
                <a:latin typeface="Times New Roman" panose="02020603050405020304" pitchFamily="18" charset="0"/>
                <a:cs typeface="Times New Roman" panose="02020603050405020304" pitchFamily="18" charset="0"/>
              </a:rPr>
              <a:t>sona</a:t>
            </a:r>
            <a:r>
              <a:rPr lang="tr-TR" sz="2000" b="1" spc="40" dirty="0">
                <a:latin typeface="Times New Roman" panose="02020603050405020304" pitchFamily="18" charset="0"/>
                <a:cs typeface="Times New Roman" panose="02020603050405020304" pitchFamily="18" charset="0"/>
              </a:rPr>
              <a:t> </a:t>
            </a:r>
            <a:r>
              <a:rPr lang="tr-TR" sz="2000" b="1" spc="-30" dirty="0">
                <a:latin typeface="Times New Roman" panose="02020603050405020304" pitchFamily="18" charset="0"/>
                <a:cs typeface="Times New Roman" panose="02020603050405020304" pitchFamily="18" charset="0"/>
              </a:rPr>
              <a:t>erdiği</a:t>
            </a:r>
            <a:r>
              <a:rPr lang="tr-TR" sz="2000" b="1" spc="35" dirty="0">
                <a:latin typeface="Times New Roman" panose="02020603050405020304" pitchFamily="18" charset="0"/>
                <a:cs typeface="Times New Roman" panose="02020603050405020304" pitchFamily="18" charset="0"/>
              </a:rPr>
              <a:t> </a:t>
            </a:r>
            <a:r>
              <a:rPr lang="tr-TR" sz="2000" b="1" spc="-90" dirty="0">
                <a:latin typeface="Times New Roman" panose="02020603050405020304" pitchFamily="18" charset="0"/>
                <a:cs typeface="Times New Roman" panose="02020603050405020304" pitchFamily="18" charset="0"/>
              </a:rPr>
              <a:t>tarihten itibaren sona ermiş sayılır. </a:t>
            </a:r>
            <a:endParaRPr sz="2000" b="1" dirty="0">
              <a:latin typeface="Times New Roman" panose="02020603050405020304" pitchFamily="18" charset="0"/>
              <a:cs typeface="Times New Roman" panose="02020603050405020304" pitchFamily="18" charset="0"/>
            </a:endParaRPr>
          </a:p>
          <a:p>
            <a:pPr marL="12700" algn="just">
              <a:spcBef>
                <a:spcPts val="440"/>
              </a:spcBef>
            </a:pPr>
            <a:r>
              <a:rPr lang="tr-TR" sz="2000" b="1" spc="35" dirty="0" smtClean="0">
                <a:latin typeface="Times New Roman" panose="02020603050405020304" pitchFamily="18" charset="0"/>
                <a:cs typeface="Times New Roman" panose="02020603050405020304" pitchFamily="18" charset="0"/>
              </a:rPr>
              <a:t>4/a,</a:t>
            </a:r>
            <a:r>
              <a:rPr lang="tr-TR" sz="2000" b="1" spc="-110" dirty="0" smtClean="0">
                <a:latin typeface="Times New Roman" panose="02020603050405020304" pitchFamily="18" charset="0"/>
                <a:cs typeface="Times New Roman" panose="02020603050405020304" pitchFamily="18" charset="0"/>
              </a:rPr>
              <a:t>4/c </a:t>
            </a:r>
            <a:r>
              <a:rPr lang="tr-TR" sz="2000" b="1" spc="-110" dirty="0">
                <a:latin typeface="Times New Roman" panose="02020603050405020304" pitchFamily="18" charset="0"/>
                <a:cs typeface="Times New Roman" panose="02020603050405020304" pitchFamily="18" charset="0"/>
              </a:rPr>
              <a:t>ve 4/d </a:t>
            </a:r>
            <a:r>
              <a:rPr lang="tr-TR" sz="2000" b="1" spc="-200" dirty="0">
                <a:latin typeface="Times New Roman" panose="02020603050405020304" pitchFamily="18" charset="0"/>
                <a:cs typeface="Times New Roman" panose="02020603050405020304" pitchFamily="18" charset="0"/>
              </a:rPr>
              <a:t>kapsamında </a:t>
            </a:r>
            <a:r>
              <a:rPr lang="tr-TR" sz="2000" b="1" spc="-80" dirty="0">
                <a:latin typeface="Times New Roman" panose="02020603050405020304" pitchFamily="18" charset="0"/>
                <a:cs typeface="Times New Roman" panose="02020603050405020304" pitchFamily="18" charset="0"/>
              </a:rPr>
              <a:t>sigortalılığı </a:t>
            </a:r>
            <a:r>
              <a:rPr lang="tr-TR" sz="2000" b="1" spc="-315" dirty="0">
                <a:latin typeface="Times New Roman" panose="02020603050405020304" pitchFamily="18" charset="0"/>
                <a:cs typeface="Times New Roman" panose="02020603050405020304" pitchFamily="18" charset="0"/>
              </a:rPr>
              <a:t>sona </a:t>
            </a:r>
            <a:r>
              <a:rPr lang="tr-TR" sz="2000" b="1" spc="-310" dirty="0">
                <a:latin typeface="Times New Roman" panose="02020603050405020304" pitchFamily="18" charset="0"/>
                <a:cs typeface="Times New Roman" panose="02020603050405020304" pitchFamily="18" charset="0"/>
              </a:rPr>
              <a:t> </a:t>
            </a:r>
            <a:r>
              <a:rPr lang="tr-TR" sz="2000" b="1" spc="-170" dirty="0">
                <a:latin typeface="Times New Roman" panose="02020603050405020304" pitchFamily="18" charset="0"/>
                <a:cs typeface="Times New Roman" panose="02020603050405020304" pitchFamily="18" charset="0"/>
              </a:rPr>
              <a:t>erenlerin durumları </a:t>
            </a:r>
            <a:r>
              <a:rPr lang="tr-TR" sz="2000" b="1" spc="-220" dirty="0">
                <a:latin typeface="Times New Roman" panose="02020603050405020304" pitchFamily="18" charset="0"/>
                <a:cs typeface="Times New Roman" panose="02020603050405020304" pitchFamily="18" charset="0"/>
              </a:rPr>
              <a:t>işverenleri </a:t>
            </a:r>
            <a:r>
              <a:rPr lang="tr-TR" sz="2000" b="1" spc="-85" dirty="0">
                <a:latin typeface="Times New Roman" panose="02020603050405020304" pitchFamily="18" charset="0"/>
                <a:cs typeface="Times New Roman" panose="02020603050405020304" pitchFamily="18" charset="0"/>
              </a:rPr>
              <a:t>tarafından </a:t>
            </a:r>
            <a:r>
              <a:rPr lang="tr-TR" sz="2000" b="1" spc="-80" dirty="0">
                <a:latin typeface="Times New Roman" panose="02020603050405020304" pitchFamily="18" charset="0"/>
                <a:cs typeface="Times New Roman" panose="02020603050405020304" pitchFamily="18" charset="0"/>
              </a:rPr>
              <a:t> </a:t>
            </a:r>
            <a:r>
              <a:rPr lang="tr-TR" sz="2000" b="1" spc="-285" dirty="0">
                <a:latin typeface="Times New Roman" panose="02020603050405020304" pitchFamily="18" charset="0"/>
                <a:cs typeface="Times New Roman" panose="02020603050405020304" pitchFamily="18" charset="0"/>
              </a:rPr>
              <a:t>en</a:t>
            </a:r>
            <a:r>
              <a:rPr lang="tr-TR" sz="2000" b="1" spc="-45" dirty="0">
                <a:latin typeface="Times New Roman" panose="02020603050405020304" pitchFamily="18" charset="0"/>
                <a:cs typeface="Times New Roman" panose="02020603050405020304" pitchFamily="18" charset="0"/>
              </a:rPr>
              <a:t> </a:t>
            </a:r>
            <a:r>
              <a:rPr lang="tr-TR" sz="2000" b="1" spc="-375" dirty="0">
                <a:latin typeface="Times New Roman" panose="02020603050405020304" pitchFamily="18" charset="0"/>
                <a:cs typeface="Times New Roman" panose="02020603050405020304" pitchFamily="18" charset="0"/>
              </a:rPr>
              <a:t>geç</a:t>
            </a:r>
            <a:r>
              <a:rPr lang="tr-TR" sz="2000" b="1" spc="-55" dirty="0">
                <a:latin typeface="Times New Roman" panose="02020603050405020304" pitchFamily="18" charset="0"/>
                <a:cs typeface="Times New Roman" panose="02020603050405020304" pitchFamily="18" charset="0"/>
              </a:rPr>
              <a:t> </a:t>
            </a:r>
            <a:r>
              <a:rPr lang="tr-TR" sz="2000" b="1" spc="-100" dirty="0">
                <a:latin typeface="Times New Roman" panose="02020603050405020304" pitchFamily="18" charset="0"/>
                <a:cs typeface="Times New Roman" panose="02020603050405020304" pitchFamily="18" charset="0"/>
              </a:rPr>
              <a:t>1</a:t>
            </a:r>
            <a:r>
              <a:rPr lang="tr-TR" sz="2000" b="1" spc="-95" dirty="0">
                <a:latin typeface="Times New Roman" panose="02020603050405020304" pitchFamily="18" charset="0"/>
                <a:cs typeface="Times New Roman" panose="02020603050405020304" pitchFamily="18" charset="0"/>
              </a:rPr>
              <a:t>0</a:t>
            </a:r>
            <a:r>
              <a:rPr lang="tr-TR" sz="2000" b="1" spc="-35" dirty="0">
                <a:latin typeface="Times New Roman" panose="02020603050405020304" pitchFamily="18" charset="0"/>
                <a:cs typeface="Times New Roman" panose="02020603050405020304" pitchFamily="18" charset="0"/>
              </a:rPr>
              <a:t> </a:t>
            </a:r>
            <a:r>
              <a:rPr lang="tr-TR" sz="2000" b="1" spc="-295" dirty="0">
                <a:latin typeface="Times New Roman" panose="02020603050405020304" pitchFamily="18" charset="0"/>
                <a:cs typeface="Times New Roman" panose="02020603050405020304" pitchFamily="18" charset="0"/>
              </a:rPr>
              <a:t>gün</a:t>
            </a:r>
            <a:r>
              <a:rPr lang="tr-TR" sz="2000" b="1" spc="-30" dirty="0">
                <a:latin typeface="Times New Roman" panose="02020603050405020304" pitchFamily="18" charset="0"/>
                <a:cs typeface="Times New Roman" panose="02020603050405020304" pitchFamily="18" charset="0"/>
              </a:rPr>
              <a:t> </a:t>
            </a:r>
            <a:r>
              <a:rPr lang="tr-TR" sz="2000" b="1" spc="-185" dirty="0">
                <a:latin typeface="Times New Roman" panose="02020603050405020304" pitchFamily="18" charset="0"/>
                <a:cs typeface="Times New Roman" panose="02020603050405020304" pitchFamily="18" charset="0"/>
              </a:rPr>
              <a:t>içind</a:t>
            </a:r>
            <a:r>
              <a:rPr lang="tr-TR" sz="2000" b="1" spc="-240" dirty="0">
                <a:latin typeface="Times New Roman" panose="02020603050405020304" pitchFamily="18" charset="0"/>
                <a:cs typeface="Times New Roman" panose="02020603050405020304" pitchFamily="18" charset="0"/>
              </a:rPr>
              <a:t>e</a:t>
            </a:r>
            <a:r>
              <a:rPr lang="tr-TR" sz="2000" b="1" spc="30" dirty="0">
                <a:latin typeface="Times New Roman" panose="02020603050405020304" pitchFamily="18" charset="0"/>
                <a:cs typeface="Times New Roman" panose="02020603050405020304" pitchFamily="18" charset="0"/>
              </a:rPr>
              <a:t> </a:t>
            </a:r>
            <a:r>
              <a:rPr lang="tr-TR" sz="2000" b="1" spc="-450" dirty="0">
                <a:latin typeface="Times New Roman" panose="02020603050405020304" pitchFamily="18" charset="0"/>
                <a:cs typeface="Times New Roman" panose="02020603050405020304" pitchFamily="18" charset="0"/>
              </a:rPr>
              <a:t>K</a:t>
            </a:r>
            <a:r>
              <a:rPr lang="tr-TR" sz="2000" b="1" spc="-270" dirty="0">
                <a:latin typeface="Times New Roman" panose="02020603050405020304" pitchFamily="18" charset="0"/>
                <a:cs typeface="Times New Roman" panose="02020603050405020304" pitchFamily="18" charset="0"/>
              </a:rPr>
              <a:t>u</a:t>
            </a:r>
            <a:r>
              <a:rPr lang="tr-TR" sz="2000" b="1" spc="-100" dirty="0">
                <a:latin typeface="Times New Roman" panose="02020603050405020304" pitchFamily="18" charset="0"/>
                <a:cs typeface="Times New Roman" panose="02020603050405020304" pitchFamily="18" charset="0"/>
              </a:rPr>
              <a:t>r</a:t>
            </a:r>
            <a:r>
              <a:rPr lang="tr-TR" sz="2000" b="1" spc="-350" dirty="0">
                <a:latin typeface="Times New Roman" panose="02020603050405020304" pitchFamily="18" charset="0"/>
                <a:cs typeface="Times New Roman" panose="02020603050405020304" pitchFamily="18" charset="0"/>
              </a:rPr>
              <a:t>uma</a:t>
            </a:r>
            <a:r>
              <a:rPr lang="tr-TR" sz="2000" b="1" spc="35" dirty="0">
                <a:latin typeface="Times New Roman" panose="02020603050405020304" pitchFamily="18" charset="0"/>
                <a:cs typeface="Times New Roman" panose="02020603050405020304" pitchFamily="18" charset="0"/>
              </a:rPr>
              <a:t> </a:t>
            </a:r>
            <a:r>
              <a:rPr lang="tr-TR" sz="2000" b="1" spc="-35" dirty="0">
                <a:latin typeface="Times New Roman" panose="02020603050405020304" pitchFamily="18" charset="0"/>
                <a:cs typeface="Times New Roman" panose="02020603050405020304" pitchFamily="18" charset="0"/>
              </a:rPr>
              <a:t>bi</a:t>
            </a:r>
            <a:r>
              <a:rPr lang="tr-TR" sz="2000" b="1" spc="-15" dirty="0">
                <a:latin typeface="Times New Roman" panose="02020603050405020304" pitchFamily="18" charset="0"/>
                <a:cs typeface="Times New Roman" panose="02020603050405020304" pitchFamily="18" charset="0"/>
              </a:rPr>
              <a:t>l</a:t>
            </a:r>
            <a:r>
              <a:rPr lang="tr-TR" sz="2000" b="1" spc="-25" dirty="0">
                <a:latin typeface="Times New Roman" panose="02020603050405020304" pitchFamily="18" charset="0"/>
                <a:cs typeface="Times New Roman" panose="02020603050405020304" pitchFamily="18" charset="0"/>
              </a:rPr>
              <a:t>dir</a:t>
            </a:r>
            <a:r>
              <a:rPr lang="tr-TR" sz="2000" b="1" spc="-5" dirty="0">
                <a:latin typeface="Times New Roman" panose="02020603050405020304" pitchFamily="18" charset="0"/>
                <a:cs typeface="Times New Roman" panose="02020603050405020304" pitchFamily="18" charset="0"/>
              </a:rPr>
              <a:t>i</a:t>
            </a:r>
            <a:r>
              <a:rPr lang="tr-TR" sz="2000" b="1" spc="-40" dirty="0">
                <a:latin typeface="Times New Roman" panose="02020603050405020304" pitchFamily="18" charset="0"/>
                <a:cs typeface="Times New Roman" panose="02020603050405020304" pitchFamily="18" charset="0"/>
              </a:rPr>
              <a:t>li</a:t>
            </a:r>
            <a:r>
              <a:rPr lang="tr-TR" sz="2000" b="1" spc="-245" dirty="0">
                <a:latin typeface="Times New Roman" panose="02020603050405020304" pitchFamily="18" charset="0"/>
                <a:cs typeface="Times New Roman" panose="02020603050405020304" pitchFamily="18" charset="0"/>
              </a:rPr>
              <a:t>r</a:t>
            </a:r>
            <a:r>
              <a:rPr lang="tr-TR" sz="2000" b="1" spc="-215" dirty="0">
                <a:latin typeface="Times New Roman" panose="02020603050405020304" pitchFamily="18" charset="0"/>
                <a:cs typeface="Times New Roman" panose="02020603050405020304" pitchFamily="18" charset="0"/>
              </a:rPr>
              <a:t>.</a:t>
            </a:r>
          </a:p>
          <a:p>
            <a:pPr marL="12700" algn="just">
              <a:lnSpc>
                <a:spcPct val="100000"/>
              </a:lnSpc>
              <a:spcBef>
                <a:spcPts val="440"/>
              </a:spcBef>
            </a:pPr>
            <a:endParaRP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943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1026" name="Picture 2" descr="C:\Users\NECMETTİN\Desktop\maxresdefault - Kopy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609600"/>
            <a:ext cx="8991600" cy="5513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8389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6" y="343865"/>
            <a:ext cx="5505027" cy="567463"/>
          </a:xfrm>
          <a:prstGeom prst="rect">
            <a:avLst/>
          </a:prstGeom>
        </p:spPr>
        <p:txBody>
          <a:bodyPr vert="horz" wrap="square" lIns="0" tIns="13335" rIns="0" bIns="0" rtlCol="0">
            <a:spAutoFit/>
          </a:bodyPr>
          <a:lstStyle/>
          <a:p>
            <a:pPr marL="12700">
              <a:lnSpc>
                <a:spcPct val="100000"/>
              </a:lnSpc>
              <a:spcBef>
                <a:spcPts val="105"/>
              </a:spcBef>
            </a:pPr>
            <a:r>
              <a:rPr spc="-375" dirty="0">
                <a:latin typeface="Times New Roman" panose="02020603050405020304" pitchFamily="18" charset="0"/>
                <a:cs typeface="Times New Roman" panose="02020603050405020304" pitchFamily="18" charset="0"/>
              </a:rPr>
              <a:t>Prim</a:t>
            </a:r>
            <a:r>
              <a:rPr spc="25" dirty="0">
                <a:latin typeface="Times New Roman" panose="02020603050405020304" pitchFamily="18" charset="0"/>
                <a:cs typeface="Times New Roman" panose="02020603050405020304" pitchFamily="18" charset="0"/>
              </a:rPr>
              <a:t> </a:t>
            </a:r>
            <a:r>
              <a:rPr spc="-100" dirty="0" err="1" smtClean="0">
                <a:latin typeface="Times New Roman" panose="02020603050405020304" pitchFamily="18" charset="0"/>
                <a:cs typeface="Times New Roman" panose="02020603050405020304" pitchFamily="18" charset="0"/>
              </a:rPr>
              <a:t>bel</a:t>
            </a:r>
            <a:r>
              <a:rPr spc="-125" dirty="0" err="1" smtClean="0">
                <a:latin typeface="Times New Roman" panose="02020603050405020304" pitchFamily="18" charset="0"/>
                <a:cs typeface="Times New Roman" panose="02020603050405020304" pitchFamily="18" charset="0"/>
              </a:rPr>
              <a:t>geler</a:t>
            </a:r>
            <a:r>
              <a:rPr spc="-80" dirty="0" err="1" smtClean="0">
                <a:latin typeface="Times New Roman" panose="02020603050405020304" pitchFamily="18" charset="0"/>
                <a:cs typeface="Times New Roman" panose="02020603050405020304" pitchFamily="18" charset="0"/>
              </a:rPr>
              <a:t>i</a:t>
            </a:r>
            <a:r>
              <a:rPr spc="-5" dirty="0" smtClean="0">
                <a:latin typeface="Times New Roman" panose="02020603050405020304" pitchFamily="18" charset="0"/>
                <a:cs typeface="Times New Roman" panose="02020603050405020304" pitchFamily="18" charset="0"/>
              </a:rPr>
              <a:t>-</a:t>
            </a:r>
            <a:endParaRPr spc="150" dirty="0">
              <a:latin typeface="Times New Roman" panose="02020603050405020304" pitchFamily="18" charset="0"/>
              <a:cs typeface="Times New Roman" panose="02020603050405020304" pitchFamily="18" charset="0"/>
            </a:endParaRPr>
          </a:p>
        </p:txBody>
      </p:sp>
      <p:sp>
        <p:nvSpPr>
          <p:cNvPr id="3" name="object 3"/>
          <p:cNvSpPr txBox="1"/>
          <p:nvPr/>
        </p:nvSpPr>
        <p:spPr>
          <a:xfrm>
            <a:off x="223655" y="1267206"/>
            <a:ext cx="11361420" cy="2724720"/>
          </a:xfrm>
          <a:prstGeom prst="rect">
            <a:avLst/>
          </a:prstGeom>
        </p:spPr>
        <p:txBody>
          <a:bodyPr vert="horz" wrap="square" lIns="0" tIns="12700" rIns="0" bIns="0" rtlCol="0">
            <a:spAutoFit/>
          </a:bodyPr>
          <a:lstStyle/>
          <a:p>
            <a:pPr marL="12700">
              <a:lnSpc>
                <a:spcPct val="100000"/>
              </a:lnSpc>
              <a:spcBef>
                <a:spcPts val="100"/>
              </a:spcBef>
            </a:pPr>
            <a:endParaRPr sz="1200" dirty="0">
              <a:latin typeface="Times New Roman" panose="02020603050405020304" pitchFamily="18" charset="0"/>
              <a:cs typeface="Times New Roman" panose="02020603050405020304" pitchFamily="18" charset="0"/>
            </a:endParaRPr>
          </a:p>
          <a:p>
            <a:pPr>
              <a:lnSpc>
                <a:spcPct val="100000"/>
              </a:lnSpc>
            </a:pPr>
            <a:endParaRPr sz="1200" dirty="0">
              <a:latin typeface="Times New Roman" panose="02020603050405020304" pitchFamily="18" charset="0"/>
              <a:cs typeface="Times New Roman" panose="02020603050405020304" pitchFamily="18" charset="0"/>
            </a:endParaRPr>
          </a:p>
          <a:p>
            <a:pPr marL="536575" marR="5715" algn="just">
              <a:lnSpc>
                <a:spcPct val="88100"/>
              </a:lnSpc>
            </a:pPr>
            <a:r>
              <a:rPr lang="tr-TR" b="1" spc="-70" dirty="0" smtClean="0">
                <a:latin typeface="Times New Roman" panose="02020603050405020304" pitchFamily="18" charset="0"/>
                <a:cs typeface="Times New Roman" panose="02020603050405020304" pitchFamily="18" charset="0"/>
              </a:rPr>
              <a:t>A) 4/ c Kapsamı dahilinde (657 sayılı kanunun 4/a maddesi kapsamında olanlar-5434 sayılı kanuna tabi olanlar)</a:t>
            </a:r>
            <a:r>
              <a:rPr b="1" spc="-70" dirty="0" smtClean="0">
                <a:latin typeface="Times New Roman" panose="02020603050405020304" pitchFamily="18" charset="0"/>
                <a:cs typeface="Times New Roman" panose="02020603050405020304" pitchFamily="18" charset="0"/>
              </a:rPr>
              <a:t> </a:t>
            </a:r>
            <a:r>
              <a:rPr b="1" spc="-70" dirty="0">
                <a:latin typeface="Times New Roman" panose="02020603050405020304" pitchFamily="18" charset="0"/>
                <a:cs typeface="Times New Roman" panose="02020603050405020304" pitchFamily="18" charset="0"/>
              </a:rPr>
              <a:t>sigortalı sayılanları çalıştıran işverenler, bir ay </a:t>
            </a:r>
            <a:r>
              <a:rPr b="1" spc="-70" dirty="0" err="1">
                <a:latin typeface="Times New Roman" panose="02020603050405020304" pitchFamily="18" charset="0"/>
                <a:cs typeface="Times New Roman" panose="02020603050405020304" pitchFamily="18" charset="0"/>
              </a:rPr>
              <a:t>içinde</a:t>
            </a:r>
            <a:r>
              <a:rPr b="1" spc="-70" dirty="0">
                <a:latin typeface="Times New Roman" panose="02020603050405020304" pitchFamily="18" charset="0"/>
                <a:cs typeface="Times New Roman" panose="02020603050405020304" pitchFamily="18" charset="0"/>
              </a:rPr>
              <a:t> </a:t>
            </a:r>
            <a:r>
              <a:rPr b="1" spc="-70" dirty="0" err="1">
                <a:latin typeface="Times New Roman" panose="02020603050405020304" pitchFamily="18" charset="0"/>
                <a:cs typeface="Times New Roman" panose="02020603050405020304" pitchFamily="18" charset="0"/>
              </a:rPr>
              <a:t>çalıştırdı</a:t>
            </a:r>
            <a:r>
              <a:rPr lang="tr-TR" b="1" spc="-70" dirty="0" err="1">
                <a:latin typeface="Times New Roman" panose="02020603050405020304" pitchFamily="18" charset="0"/>
                <a:cs typeface="Times New Roman" panose="02020603050405020304" pitchFamily="18" charset="0"/>
              </a:rPr>
              <a:t>ğı</a:t>
            </a:r>
            <a:r>
              <a:rPr b="1" spc="-70" dirty="0">
                <a:latin typeface="Times New Roman" panose="02020603050405020304" pitchFamily="18" charset="0"/>
                <a:cs typeface="Times New Roman" panose="02020603050405020304" pitchFamily="18" charset="0"/>
              </a:rPr>
              <a:t> sigortalılara ilişkin </a:t>
            </a:r>
            <a:r>
              <a:rPr sz="2400" b="1" spc="-52" baseline="1851" dirty="0">
                <a:latin typeface="Times New Roman" panose="02020603050405020304" pitchFamily="18" charset="0"/>
                <a:cs typeface="Times New Roman" panose="02020603050405020304" pitchFamily="18" charset="0"/>
              </a:rPr>
              <a:t>aylık </a:t>
            </a:r>
            <a:r>
              <a:rPr sz="2400" b="1" spc="-44" baseline="1851" dirty="0">
                <a:latin typeface="Times New Roman" panose="02020603050405020304" pitchFamily="18" charset="0"/>
                <a:cs typeface="Times New Roman" panose="02020603050405020304" pitchFamily="18" charset="0"/>
              </a:rPr>
              <a:t> </a:t>
            </a:r>
            <a:r>
              <a:rPr b="1" spc="-70" dirty="0">
                <a:latin typeface="Times New Roman" panose="02020603050405020304" pitchFamily="18" charset="0"/>
                <a:cs typeface="Times New Roman" panose="02020603050405020304" pitchFamily="18" charset="0"/>
              </a:rPr>
              <a:t>prim </a:t>
            </a:r>
            <a:r>
              <a:rPr b="1" spc="-100" dirty="0">
                <a:latin typeface="Times New Roman" panose="02020603050405020304" pitchFamily="18" charset="0"/>
                <a:cs typeface="Times New Roman" panose="02020603050405020304" pitchFamily="18" charset="0"/>
              </a:rPr>
              <a:t>ve </a:t>
            </a:r>
            <a:r>
              <a:rPr b="1" spc="-110" dirty="0">
                <a:latin typeface="Times New Roman" panose="02020603050405020304" pitchFamily="18" charset="0"/>
                <a:cs typeface="Times New Roman" panose="02020603050405020304" pitchFamily="18" charset="0"/>
              </a:rPr>
              <a:t>hizmet </a:t>
            </a:r>
            <a:r>
              <a:rPr b="1" spc="-75" dirty="0">
                <a:latin typeface="Times New Roman" panose="02020603050405020304" pitchFamily="18" charset="0"/>
                <a:cs typeface="Times New Roman" panose="02020603050405020304" pitchFamily="18" charset="0"/>
              </a:rPr>
              <a:t>belgesini </a:t>
            </a:r>
            <a:r>
              <a:rPr b="1" spc="-120" dirty="0">
                <a:latin typeface="Times New Roman" panose="02020603050405020304" pitchFamily="18" charset="0"/>
                <a:cs typeface="Times New Roman" panose="02020603050405020304" pitchFamily="18" charset="0"/>
              </a:rPr>
              <a:t>en </a:t>
            </a:r>
            <a:r>
              <a:rPr b="1" spc="-155" dirty="0">
                <a:latin typeface="Times New Roman" panose="02020603050405020304" pitchFamily="18" charset="0"/>
                <a:cs typeface="Times New Roman" panose="02020603050405020304" pitchFamily="18" charset="0"/>
              </a:rPr>
              <a:t>geç </a:t>
            </a:r>
            <a:r>
              <a:rPr b="1" spc="-110" dirty="0">
                <a:latin typeface="Times New Roman" panose="02020603050405020304" pitchFamily="18" charset="0"/>
                <a:cs typeface="Times New Roman" panose="02020603050405020304" pitchFamily="18" charset="0"/>
              </a:rPr>
              <a:t>maaş </a:t>
            </a:r>
            <a:r>
              <a:rPr b="1" spc="-100" dirty="0">
                <a:latin typeface="Times New Roman" panose="02020603050405020304" pitchFamily="18" charset="0"/>
                <a:cs typeface="Times New Roman" panose="02020603050405020304" pitchFamily="18" charset="0"/>
              </a:rPr>
              <a:t>ödemelerinin </a:t>
            </a:r>
            <a:r>
              <a:rPr b="1" spc="-80" dirty="0">
                <a:latin typeface="Times New Roman" panose="02020603050405020304" pitchFamily="18" charset="0"/>
                <a:cs typeface="Times New Roman" panose="02020603050405020304" pitchFamily="18" charset="0"/>
              </a:rPr>
              <a:t>yapılması </a:t>
            </a:r>
            <a:r>
              <a:rPr b="1" spc="-114" dirty="0">
                <a:latin typeface="Times New Roman" panose="02020603050405020304" pitchFamily="18" charset="0"/>
                <a:cs typeface="Times New Roman" panose="02020603050405020304" pitchFamily="18" charset="0"/>
              </a:rPr>
              <a:t>gereken </a:t>
            </a:r>
            <a:r>
              <a:rPr b="1" spc="-75" dirty="0">
                <a:latin typeface="Times New Roman" panose="02020603050405020304" pitchFamily="18" charset="0"/>
                <a:cs typeface="Times New Roman" panose="02020603050405020304" pitchFamily="18" charset="0"/>
              </a:rPr>
              <a:t>tarihi </a:t>
            </a:r>
            <a:r>
              <a:rPr b="1" spc="-85" dirty="0">
                <a:latin typeface="Times New Roman" panose="02020603050405020304" pitchFamily="18" charset="0"/>
                <a:cs typeface="Times New Roman" panose="02020603050405020304" pitchFamily="18" charset="0"/>
              </a:rPr>
              <a:t>takip </a:t>
            </a:r>
            <a:r>
              <a:rPr b="1" spc="-120" dirty="0">
                <a:latin typeface="Times New Roman" panose="02020603050405020304" pitchFamily="18" charset="0"/>
                <a:cs typeface="Times New Roman" panose="02020603050405020304" pitchFamily="18" charset="0"/>
              </a:rPr>
              <a:t>eden </a:t>
            </a:r>
            <a:r>
              <a:rPr b="1" spc="-35" dirty="0">
                <a:latin typeface="Times New Roman" panose="02020603050405020304" pitchFamily="18" charset="0"/>
                <a:cs typeface="Times New Roman" panose="02020603050405020304" pitchFamily="18" charset="0"/>
              </a:rPr>
              <a:t>10 </a:t>
            </a:r>
            <a:r>
              <a:rPr b="1" spc="-150" dirty="0">
                <a:latin typeface="Times New Roman" panose="02020603050405020304" pitchFamily="18" charset="0"/>
                <a:cs typeface="Times New Roman" panose="02020603050405020304" pitchFamily="18" charset="0"/>
              </a:rPr>
              <a:t>uncu </a:t>
            </a:r>
            <a:r>
              <a:rPr b="1" spc="-125" dirty="0">
                <a:latin typeface="Times New Roman" panose="02020603050405020304" pitchFamily="18" charset="0"/>
                <a:cs typeface="Times New Roman" panose="02020603050405020304" pitchFamily="18" charset="0"/>
              </a:rPr>
              <a:t>günü </a:t>
            </a:r>
            <a:r>
              <a:rPr b="1" spc="-120" dirty="0">
                <a:latin typeface="Times New Roman" panose="02020603050405020304" pitchFamily="18" charset="0"/>
                <a:cs typeface="Times New Roman" panose="02020603050405020304" pitchFamily="18" charset="0"/>
              </a:rPr>
              <a:t> </a:t>
            </a:r>
            <a:r>
              <a:rPr b="1" spc="-105" dirty="0">
                <a:latin typeface="Times New Roman" panose="02020603050405020304" pitchFamily="18" charset="0"/>
                <a:cs typeface="Times New Roman" panose="02020603050405020304" pitchFamily="18" charset="0"/>
              </a:rPr>
              <a:t>SGK’na</a:t>
            </a:r>
            <a:r>
              <a:rPr b="1" spc="20" dirty="0">
                <a:latin typeface="Times New Roman" panose="02020603050405020304" pitchFamily="18" charset="0"/>
                <a:cs typeface="Times New Roman" panose="02020603050405020304" pitchFamily="18" charset="0"/>
              </a:rPr>
              <a:t> </a:t>
            </a:r>
            <a:r>
              <a:rPr b="1" spc="-80" dirty="0">
                <a:latin typeface="Times New Roman" panose="02020603050405020304" pitchFamily="18" charset="0"/>
                <a:cs typeface="Times New Roman" panose="02020603050405020304" pitchFamily="18" charset="0"/>
              </a:rPr>
              <a:t>göndermekle</a:t>
            </a:r>
            <a:r>
              <a:rPr b="1" spc="-5" dirty="0">
                <a:latin typeface="Times New Roman" panose="02020603050405020304" pitchFamily="18" charset="0"/>
                <a:cs typeface="Times New Roman" panose="02020603050405020304" pitchFamily="18" charset="0"/>
              </a:rPr>
              <a:t> </a:t>
            </a:r>
            <a:r>
              <a:rPr b="1" spc="-120" dirty="0">
                <a:latin typeface="Times New Roman" panose="02020603050405020304" pitchFamily="18" charset="0"/>
                <a:cs typeface="Times New Roman" panose="02020603050405020304" pitchFamily="18" charset="0"/>
              </a:rPr>
              <a:t>yükümlüdür.</a:t>
            </a:r>
            <a:r>
              <a:rPr b="1" spc="30" dirty="0">
                <a:latin typeface="Times New Roman" panose="02020603050405020304" pitchFamily="18" charset="0"/>
                <a:cs typeface="Times New Roman" panose="02020603050405020304" pitchFamily="18" charset="0"/>
              </a:rPr>
              <a:t> </a:t>
            </a:r>
            <a:endParaRPr lang="tr-TR" b="1" spc="30" dirty="0" smtClean="0">
              <a:latin typeface="Times New Roman" panose="02020603050405020304" pitchFamily="18" charset="0"/>
              <a:cs typeface="Times New Roman" panose="02020603050405020304" pitchFamily="18" charset="0"/>
            </a:endParaRPr>
          </a:p>
          <a:p>
            <a:pPr marL="536575" marR="5715" algn="just">
              <a:lnSpc>
                <a:spcPct val="88100"/>
              </a:lnSpc>
            </a:pPr>
            <a:endParaRPr lang="tr-TR" b="1" spc="30" dirty="0" smtClean="0">
              <a:latin typeface="Times New Roman" panose="02020603050405020304" pitchFamily="18" charset="0"/>
              <a:cs typeface="Times New Roman" panose="02020603050405020304" pitchFamily="18" charset="0"/>
            </a:endParaRPr>
          </a:p>
          <a:p>
            <a:pPr marL="536575" marR="5715" algn="just">
              <a:lnSpc>
                <a:spcPct val="88100"/>
              </a:lnSpc>
            </a:pPr>
            <a:r>
              <a:rPr lang="tr-TR" b="1" spc="30" smtClean="0">
                <a:latin typeface="Times New Roman" panose="02020603050405020304" pitchFamily="18" charset="0"/>
                <a:cs typeface="Times New Roman" panose="02020603050405020304" pitchFamily="18" charset="0"/>
              </a:rPr>
              <a:t>B) Üniversitemizde </a:t>
            </a:r>
            <a:r>
              <a:rPr lang="tr-TR" b="1" spc="30" dirty="0" smtClean="0">
                <a:latin typeface="Times New Roman" panose="02020603050405020304" pitchFamily="18" charset="0"/>
                <a:cs typeface="Times New Roman" panose="02020603050405020304" pitchFamily="18" charset="0"/>
              </a:rPr>
              <a:t>5510 sayılı kanunun  4/a maddesi kapsamında sigortalı olarak  çalışanlar için (sözleşmeli, sürekli ve geçici işçi ,stajyer, yabancı uyruklular, ek ders vb.) </a:t>
            </a:r>
            <a:r>
              <a:rPr b="1" spc="-85" dirty="0" smtClean="0">
                <a:latin typeface="Times New Roman" panose="02020603050405020304" pitchFamily="18" charset="0"/>
                <a:cs typeface="Times New Roman" panose="02020603050405020304" pitchFamily="18" charset="0"/>
              </a:rPr>
              <a:t>Her</a:t>
            </a:r>
            <a:r>
              <a:rPr b="1" spc="225" dirty="0" smtClean="0">
                <a:latin typeface="Times New Roman" panose="02020603050405020304" pitchFamily="18" charset="0"/>
                <a:cs typeface="Times New Roman" panose="02020603050405020304" pitchFamily="18" charset="0"/>
              </a:rPr>
              <a:t> </a:t>
            </a:r>
            <a:r>
              <a:rPr b="1" spc="-60" dirty="0">
                <a:latin typeface="Times New Roman" panose="02020603050405020304" pitchFamily="18" charset="0"/>
                <a:cs typeface="Times New Roman" panose="02020603050405020304" pitchFamily="18" charset="0"/>
              </a:rPr>
              <a:t>ayın </a:t>
            </a:r>
            <a:r>
              <a:rPr b="1" spc="-10" dirty="0">
                <a:latin typeface="Times New Roman" panose="02020603050405020304" pitchFamily="18" charset="0"/>
                <a:cs typeface="Times New Roman" panose="02020603050405020304" pitchFamily="18" charset="0"/>
              </a:rPr>
              <a:t>15’i </a:t>
            </a:r>
            <a:r>
              <a:rPr b="1" spc="-45" dirty="0">
                <a:latin typeface="Times New Roman" panose="02020603050405020304" pitchFamily="18" charset="0"/>
                <a:cs typeface="Times New Roman" panose="02020603050405020304" pitchFamily="18" charset="0"/>
              </a:rPr>
              <a:t>ile </a:t>
            </a:r>
            <a:r>
              <a:rPr b="1" spc="-80" dirty="0">
                <a:latin typeface="Times New Roman" panose="02020603050405020304" pitchFamily="18" charset="0"/>
                <a:cs typeface="Times New Roman" panose="02020603050405020304" pitchFamily="18" charset="0"/>
              </a:rPr>
              <a:t>müteakip </a:t>
            </a:r>
            <a:r>
              <a:rPr b="1" spc="-60" dirty="0">
                <a:latin typeface="Times New Roman" panose="02020603050405020304" pitchFamily="18" charset="0"/>
                <a:cs typeface="Times New Roman" panose="02020603050405020304" pitchFamily="18" charset="0"/>
              </a:rPr>
              <a:t>ayın </a:t>
            </a:r>
            <a:r>
              <a:rPr b="1" spc="-50" dirty="0">
                <a:latin typeface="Times New Roman" panose="02020603050405020304" pitchFamily="18" charset="0"/>
                <a:cs typeface="Times New Roman" panose="02020603050405020304" pitchFamily="18" charset="0"/>
              </a:rPr>
              <a:t>14’ü </a:t>
            </a:r>
            <a:r>
              <a:rPr b="1" spc="-65" dirty="0" err="1">
                <a:latin typeface="Times New Roman" panose="02020603050405020304" pitchFamily="18" charset="0"/>
                <a:cs typeface="Times New Roman" panose="02020603050405020304" pitchFamily="18" charset="0"/>
              </a:rPr>
              <a:t>arasındaki</a:t>
            </a:r>
            <a:r>
              <a:rPr b="1" spc="-65" dirty="0">
                <a:latin typeface="Times New Roman" panose="02020603050405020304" pitchFamily="18" charset="0"/>
                <a:cs typeface="Times New Roman" panose="02020603050405020304" pitchFamily="18" charset="0"/>
              </a:rPr>
              <a:t> </a:t>
            </a:r>
            <a:r>
              <a:rPr lang="tr-TR" b="1" spc="-65" dirty="0" smtClean="0">
                <a:latin typeface="Times New Roman" panose="02020603050405020304" pitchFamily="18" charset="0"/>
                <a:cs typeface="Times New Roman" panose="02020603050405020304" pitchFamily="18" charset="0"/>
              </a:rPr>
              <a:t>ücretini </a:t>
            </a:r>
            <a:r>
              <a:rPr b="1" spc="190" dirty="0" smtClean="0">
                <a:latin typeface="Times New Roman" panose="02020603050405020304" pitchFamily="18" charset="0"/>
                <a:cs typeface="Times New Roman" panose="02020603050405020304" pitchFamily="18" charset="0"/>
              </a:rPr>
              <a:t> </a:t>
            </a:r>
            <a:r>
              <a:rPr b="1" spc="-80" dirty="0" err="1">
                <a:latin typeface="Times New Roman" panose="02020603050405020304" pitchFamily="18" charset="0"/>
                <a:cs typeface="Times New Roman" panose="02020603050405020304" pitchFamily="18" charset="0"/>
              </a:rPr>
              <a:t>müteakip</a:t>
            </a:r>
            <a:r>
              <a:rPr b="1" spc="-80" dirty="0">
                <a:latin typeface="Times New Roman" panose="02020603050405020304" pitchFamily="18" charset="0"/>
                <a:cs typeface="Times New Roman" panose="02020603050405020304" pitchFamily="18" charset="0"/>
              </a:rPr>
              <a:t> </a:t>
            </a:r>
            <a:r>
              <a:rPr b="1" spc="-60" dirty="0" err="1" smtClean="0">
                <a:latin typeface="Times New Roman" panose="02020603050405020304" pitchFamily="18" charset="0"/>
                <a:cs typeface="Times New Roman" panose="02020603050405020304" pitchFamily="18" charset="0"/>
              </a:rPr>
              <a:t>ayın</a:t>
            </a:r>
            <a:r>
              <a:rPr b="1" spc="15" dirty="0" smtClean="0">
                <a:latin typeface="Times New Roman" panose="02020603050405020304" pitchFamily="18" charset="0"/>
                <a:cs typeface="Times New Roman" panose="02020603050405020304" pitchFamily="18" charset="0"/>
              </a:rPr>
              <a:t> </a:t>
            </a:r>
            <a:r>
              <a:rPr b="1" spc="-45" dirty="0" smtClean="0">
                <a:latin typeface="Times New Roman" panose="02020603050405020304" pitchFamily="18" charset="0"/>
                <a:cs typeface="Times New Roman" panose="02020603050405020304" pitchFamily="18" charset="0"/>
              </a:rPr>
              <a:t>2</a:t>
            </a:r>
            <a:r>
              <a:rPr lang="tr-TR" b="1" spc="-45" dirty="0" smtClean="0">
                <a:latin typeface="Times New Roman" panose="02020603050405020304" pitchFamily="18" charset="0"/>
                <a:cs typeface="Times New Roman" panose="02020603050405020304" pitchFamily="18" charset="0"/>
              </a:rPr>
              <a:t>6 </a:t>
            </a:r>
            <a:r>
              <a:rPr lang="tr-TR" b="1" spc="-45" dirty="0" err="1" smtClean="0">
                <a:latin typeface="Times New Roman" panose="02020603050405020304" pitchFamily="18" charset="0"/>
                <a:cs typeface="Times New Roman" panose="02020603050405020304" pitchFamily="18" charset="0"/>
              </a:rPr>
              <a:t>ncı</a:t>
            </a:r>
            <a:r>
              <a:rPr b="1" spc="-10" dirty="0" smtClean="0">
                <a:latin typeface="Times New Roman" panose="02020603050405020304" pitchFamily="18" charset="0"/>
                <a:cs typeface="Times New Roman" panose="02020603050405020304" pitchFamily="18" charset="0"/>
              </a:rPr>
              <a:t> </a:t>
            </a:r>
            <a:r>
              <a:rPr b="1" spc="-125" dirty="0">
                <a:latin typeface="Times New Roman" panose="02020603050405020304" pitchFamily="18" charset="0"/>
                <a:cs typeface="Times New Roman" panose="02020603050405020304" pitchFamily="18" charset="0"/>
              </a:rPr>
              <a:t>günü</a:t>
            </a:r>
            <a:r>
              <a:rPr b="1" dirty="0">
                <a:latin typeface="Times New Roman" panose="02020603050405020304" pitchFamily="18" charset="0"/>
                <a:cs typeface="Times New Roman" panose="02020603050405020304" pitchFamily="18" charset="0"/>
              </a:rPr>
              <a:t> </a:t>
            </a:r>
            <a:r>
              <a:rPr b="1" spc="-125" dirty="0">
                <a:latin typeface="Times New Roman" panose="02020603050405020304" pitchFamily="18" charset="0"/>
                <a:cs typeface="Times New Roman" panose="02020603050405020304" pitchFamily="18" charset="0"/>
              </a:rPr>
              <a:t>sonuna</a:t>
            </a:r>
            <a:r>
              <a:rPr b="1" spc="20" dirty="0">
                <a:latin typeface="Times New Roman" panose="02020603050405020304" pitchFamily="18" charset="0"/>
                <a:cs typeface="Times New Roman" panose="02020603050405020304" pitchFamily="18" charset="0"/>
              </a:rPr>
              <a:t> </a:t>
            </a:r>
            <a:r>
              <a:rPr b="1" spc="-90" dirty="0">
                <a:latin typeface="Times New Roman" panose="02020603050405020304" pitchFamily="18" charset="0"/>
                <a:cs typeface="Times New Roman" panose="02020603050405020304" pitchFamily="18" charset="0"/>
              </a:rPr>
              <a:t>kadar,</a:t>
            </a:r>
            <a:endParaRPr b="1" dirty="0">
              <a:latin typeface="Times New Roman" panose="02020603050405020304" pitchFamily="18" charset="0"/>
              <a:cs typeface="Times New Roman" panose="02020603050405020304" pitchFamily="18" charset="0"/>
            </a:endParaRPr>
          </a:p>
          <a:p>
            <a:pPr marL="716280" marR="5080" algn="just">
              <a:lnSpc>
                <a:spcPts val="1620"/>
              </a:lnSpc>
              <a:spcBef>
                <a:spcPts val="700"/>
              </a:spcBef>
              <a:buAutoNum type="alphaLcParenR" startAt="3"/>
              <a:tabLst>
                <a:tab pos="925830" algn="l"/>
              </a:tabLst>
            </a:pPr>
            <a:endParaRPr b="1" spc="-85" dirty="0">
              <a:latin typeface="Times New Roman" panose="02020603050405020304" pitchFamily="18" charset="0"/>
              <a:cs typeface="Times New Roman" panose="02020603050405020304" pitchFamily="18" charset="0"/>
            </a:endParaRPr>
          </a:p>
          <a:p>
            <a:pPr marL="536575" algn="just">
              <a:lnSpc>
                <a:spcPct val="100000"/>
              </a:lnSpc>
              <a:spcBef>
                <a:spcPts val="525"/>
              </a:spcBef>
            </a:pPr>
            <a:r>
              <a:rPr b="1" spc="-90" dirty="0">
                <a:latin typeface="Times New Roman" panose="02020603050405020304" pitchFamily="18" charset="0"/>
                <a:cs typeface="Times New Roman" panose="02020603050405020304" pitchFamily="18" charset="0"/>
              </a:rPr>
              <a:t>her</a:t>
            </a:r>
            <a:r>
              <a:rPr b="1" spc="2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bir</a:t>
            </a:r>
            <a:r>
              <a:rPr b="1" spc="10" dirty="0">
                <a:latin typeface="Times New Roman" panose="02020603050405020304" pitchFamily="18" charset="0"/>
                <a:cs typeface="Times New Roman" panose="02020603050405020304" pitchFamily="18" charset="0"/>
              </a:rPr>
              <a:t> </a:t>
            </a:r>
            <a:r>
              <a:rPr b="1" spc="-130" dirty="0">
                <a:latin typeface="Times New Roman" panose="02020603050405020304" pitchFamily="18" charset="0"/>
                <a:cs typeface="Times New Roman" panose="02020603050405020304" pitchFamily="18" charset="0"/>
              </a:rPr>
              <a:t>maaş</a:t>
            </a:r>
            <a:r>
              <a:rPr b="1" spc="5" dirty="0">
                <a:latin typeface="Times New Roman" panose="02020603050405020304" pitchFamily="18" charset="0"/>
                <a:cs typeface="Times New Roman" panose="02020603050405020304" pitchFamily="18" charset="0"/>
              </a:rPr>
              <a:t> </a:t>
            </a:r>
            <a:r>
              <a:rPr b="1" spc="-105" dirty="0">
                <a:latin typeface="Times New Roman" panose="02020603050405020304" pitchFamily="18" charset="0"/>
                <a:cs typeface="Times New Roman" panose="02020603050405020304" pitchFamily="18" charset="0"/>
              </a:rPr>
              <a:t>ödeme</a:t>
            </a:r>
            <a:r>
              <a:rPr b="1" spc="10" dirty="0">
                <a:latin typeface="Times New Roman" panose="02020603050405020304" pitchFamily="18" charset="0"/>
                <a:cs typeface="Times New Roman" panose="02020603050405020304" pitchFamily="18" charset="0"/>
              </a:rPr>
              <a:t> </a:t>
            </a:r>
            <a:r>
              <a:rPr b="1" spc="-105" dirty="0">
                <a:latin typeface="Times New Roman" panose="02020603050405020304" pitchFamily="18" charset="0"/>
                <a:cs typeface="Times New Roman" panose="02020603050405020304" pitchFamily="18" charset="0"/>
              </a:rPr>
              <a:t>dönemi</a:t>
            </a:r>
            <a:r>
              <a:rPr b="1" spc="10" dirty="0">
                <a:latin typeface="Times New Roman" panose="02020603050405020304" pitchFamily="18" charset="0"/>
                <a:cs typeface="Times New Roman" panose="02020603050405020304" pitchFamily="18" charset="0"/>
              </a:rPr>
              <a:t> </a:t>
            </a:r>
            <a:r>
              <a:rPr b="1" spc="-100" dirty="0">
                <a:latin typeface="Times New Roman" panose="02020603050405020304" pitchFamily="18" charset="0"/>
                <a:cs typeface="Times New Roman" panose="02020603050405020304" pitchFamily="18" charset="0"/>
              </a:rPr>
              <a:t>için</a:t>
            </a:r>
            <a:r>
              <a:rPr b="1" spc="2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ayrı</a:t>
            </a:r>
            <a:r>
              <a:rPr b="1" spc="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ayrı</a:t>
            </a:r>
            <a:r>
              <a:rPr b="1" spc="5" dirty="0">
                <a:latin typeface="Times New Roman" panose="02020603050405020304" pitchFamily="18" charset="0"/>
                <a:cs typeface="Times New Roman" panose="02020603050405020304" pitchFamily="18" charset="0"/>
              </a:rPr>
              <a:t> </a:t>
            </a:r>
            <a:r>
              <a:rPr b="1" spc="-130" dirty="0">
                <a:latin typeface="Times New Roman" panose="02020603050405020304" pitchFamily="18" charset="0"/>
                <a:cs typeface="Times New Roman" panose="02020603050405020304" pitchFamily="18" charset="0"/>
              </a:rPr>
              <a:t>Kuruma</a:t>
            </a:r>
            <a:r>
              <a:rPr b="1" spc="10" dirty="0">
                <a:latin typeface="Times New Roman" panose="02020603050405020304" pitchFamily="18" charset="0"/>
                <a:cs typeface="Times New Roman" panose="02020603050405020304" pitchFamily="18" charset="0"/>
              </a:rPr>
              <a:t> </a:t>
            </a:r>
            <a:r>
              <a:rPr b="1" spc="-90" dirty="0">
                <a:latin typeface="Times New Roman" panose="02020603050405020304" pitchFamily="18" charset="0"/>
                <a:cs typeface="Times New Roman" panose="02020603050405020304" pitchFamily="18" charset="0"/>
              </a:rPr>
              <a:t>vermekle</a:t>
            </a:r>
            <a:r>
              <a:rPr b="1" spc="20" dirty="0">
                <a:latin typeface="Times New Roman" panose="02020603050405020304" pitchFamily="18" charset="0"/>
                <a:cs typeface="Times New Roman" panose="02020603050405020304" pitchFamily="18" charset="0"/>
              </a:rPr>
              <a:t> </a:t>
            </a:r>
            <a:r>
              <a:rPr b="1" spc="-120" dirty="0">
                <a:latin typeface="Times New Roman" panose="02020603050405020304" pitchFamily="18" charset="0"/>
                <a:cs typeface="Times New Roman" panose="02020603050405020304" pitchFamily="18" charset="0"/>
              </a:rPr>
              <a:t>yükümlüdür.</a:t>
            </a:r>
            <a:endParaRP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5332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6" y="343865"/>
            <a:ext cx="6880013" cy="567463"/>
          </a:xfrm>
          <a:prstGeom prst="rect">
            <a:avLst/>
          </a:prstGeom>
        </p:spPr>
        <p:txBody>
          <a:bodyPr vert="horz" wrap="square" lIns="0" tIns="13335" rIns="0" bIns="0" rtlCol="0">
            <a:spAutoFit/>
          </a:bodyPr>
          <a:lstStyle/>
          <a:p>
            <a:pPr marL="12700">
              <a:lnSpc>
                <a:spcPct val="100000"/>
              </a:lnSpc>
              <a:spcBef>
                <a:spcPts val="105"/>
              </a:spcBef>
            </a:pPr>
            <a:r>
              <a:rPr spc="-260" dirty="0" err="1">
                <a:latin typeface="Times New Roman" panose="02020603050405020304" pitchFamily="18" charset="0"/>
                <a:cs typeface="Times New Roman" panose="02020603050405020304" pitchFamily="18" charset="0"/>
              </a:rPr>
              <a:t>Primlerin</a:t>
            </a:r>
            <a:r>
              <a:rPr spc="10" dirty="0">
                <a:latin typeface="Times New Roman" panose="02020603050405020304" pitchFamily="18" charset="0"/>
                <a:cs typeface="Times New Roman" panose="02020603050405020304" pitchFamily="18" charset="0"/>
              </a:rPr>
              <a:t> </a:t>
            </a:r>
            <a:r>
              <a:rPr spc="-350" dirty="0" err="1" smtClean="0">
                <a:latin typeface="Times New Roman" panose="02020603050405020304" pitchFamily="18" charset="0"/>
                <a:cs typeface="Times New Roman" panose="02020603050405020304" pitchFamily="18" charset="0"/>
              </a:rPr>
              <a:t>ödenmesi</a:t>
            </a:r>
            <a:r>
              <a:rPr spc="-5" dirty="0" smtClean="0">
                <a:latin typeface="Times New Roman" panose="02020603050405020304" pitchFamily="18" charset="0"/>
                <a:cs typeface="Times New Roman" panose="02020603050405020304" pitchFamily="18" charset="0"/>
              </a:rPr>
              <a:t>-</a:t>
            </a:r>
            <a:endParaRPr spc="150" dirty="0">
              <a:latin typeface="Times New Roman" panose="02020603050405020304" pitchFamily="18" charset="0"/>
              <a:cs typeface="Times New Roman" panose="02020603050405020304" pitchFamily="18" charset="0"/>
            </a:endParaRPr>
          </a:p>
        </p:txBody>
      </p:sp>
      <p:sp>
        <p:nvSpPr>
          <p:cNvPr id="3" name="object 3"/>
          <p:cNvSpPr txBox="1"/>
          <p:nvPr/>
        </p:nvSpPr>
        <p:spPr>
          <a:xfrm>
            <a:off x="223655" y="1267205"/>
            <a:ext cx="11360573" cy="3309624"/>
          </a:xfrm>
          <a:prstGeom prst="rect">
            <a:avLst/>
          </a:prstGeom>
        </p:spPr>
        <p:txBody>
          <a:bodyPr vert="horz" wrap="square" lIns="0" tIns="12700" rIns="0" bIns="0" rtlCol="0">
            <a:spAutoFit/>
          </a:bodyPr>
          <a:lstStyle/>
          <a:p>
            <a:pPr marL="856615" indent="-320675">
              <a:lnSpc>
                <a:spcPct val="100000"/>
              </a:lnSpc>
              <a:spcBef>
                <a:spcPts val="1165"/>
              </a:spcBef>
              <a:buClr>
                <a:srgbClr val="4584D2"/>
              </a:buClr>
              <a:buSzPct val="59375"/>
              <a:buFont typeface="Wingdings"/>
              <a:buChar char=""/>
              <a:tabLst>
                <a:tab pos="856615" algn="l"/>
                <a:tab pos="857250" algn="l"/>
              </a:tabLst>
            </a:pPr>
            <a:r>
              <a:rPr lang="tr-TR" b="1" spc="-50" dirty="0" smtClean="0">
                <a:latin typeface="Times New Roman" panose="02020603050405020304" pitchFamily="18" charset="0"/>
                <a:cs typeface="Times New Roman" panose="02020603050405020304" pitchFamily="18" charset="0"/>
              </a:rPr>
              <a:t>S</a:t>
            </a:r>
            <a:r>
              <a:rPr b="1" spc="-50" dirty="0" err="1" smtClean="0">
                <a:latin typeface="Times New Roman" panose="02020603050405020304" pitchFamily="18" charset="0"/>
                <a:cs typeface="Times New Roman" panose="02020603050405020304" pitchFamily="18" charset="0"/>
              </a:rPr>
              <a:t>igortalı</a:t>
            </a:r>
            <a:r>
              <a:rPr b="1" spc="60" dirty="0" smtClean="0">
                <a:latin typeface="Times New Roman" panose="02020603050405020304" pitchFamily="18" charset="0"/>
                <a:cs typeface="Times New Roman" panose="02020603050405020304" pitchFamily="18" charset="0"/>
              </a:rPr>
              <a:t> </a:t>
            </a:r>
            <a:r>
              <a:rPr b="1" spc="-70" dirty="0">
                <a:latin typeface="Times New Roman" panose="02020603050405020304" pitchFamily="18" charset="0"/>
                <a:cs typeface="Times New Roman" panose="02020603050405020304" pitchFamily="18" charset="0"/>
              </a:rPr>
              <a:t>sayılanların</a:t>
            </a:r>
            <a:r>
              <a:rPr b="1" spc="75" dirty="0">
                <a:latin typeface="Times New Roman" panose="02020603050405020304" pitchFamily="18" charset="0"/>
                <a:cs typeface="Times New Roman" panose="02020603050405020304" pitchFamily="18" charset="0"/>
              </a:rPr>
              <a:t> </a:t>
            </a:r>
            <a:r>
              <a:rPr b="1" spc="-140" dirty="0">
                <a:latin typeface="Times New Roman" panose="02020603050405020304" pitchFamily="18" charset="0"/>
                <a:cs typeface="Times New Roman" panose="02020603050405020304" pitchFamily="18" charset="0"/>
              </a:rPr>
              <a:t>kesenek</a:t>
            </a:r>
            <a:r>
              <a:rPr b="1" spc="40" dirty="0">
                <a:latin typeface="Times New Roman" panose="02020603050405020304" pitchFamily="18" charset="0"/>
                <a:cs typeface="Times New Roman" panose="02020603050405020304" pitchFamily="18" charset="0"/>
              </a:rPr>
              <a:t> </a:t>
            </a:r>
            <a:r>
              <a:rPr b="1" spc="-120" dirty="0">
                <a:latin typeface="Times New Roman" panose="02020603050405020304" pitchFamily="18" charset="0"/>
                <a:cs typeface="Times New Roman" panose="02020603050405020304" pitchFamily="18" charset="0"/>
              </a:rPr>
              <a:t>ve</a:t>
            </a:r>
            <a:r>
              <a:rPr b="1" spc="20" dirty="0">
                <a:latin typeface="Times New Roman" panose="02020603050405020304" pitchFamily="18" charset="0"/>
                <a:cs typeface="Times New Roman" panose="02020603050405020304" pitchFamily="18" charset="0"/>
              </a:rPr>
              <a:t> </a:t>
            </a:r>
            <a:r>
              <a:rPr b="1" spc="-55" dirty="0">
                <a:latin typeface="Times New Roman" panose="02020603050405020304" pitchFamily="18" charset="0"/>
                <a:cs typeface="Times New Roman" panose="02020603050405020304" pitchFamily="18" charset="0"/>
              </a:rPr>
              <a:t>karşılıkları</a:t>
            </a:r>
            <a:r>
              <a:rPr b="1" spc="85" dirty="0">
                <a:latin typeface="Times New Roman" panose="02020603050405020304" pitchFamily="18" charset="0"/>
                <a:cs typeface="Times New Roman" panose="02020603050405020304" pitchFamily="18" charset="0"/>
              </a:rPr>
              <a:t> </a:t>
            </a:r>
            <a:r>
              <a:rPr b="1" spc="-45" dirty="0">
                <a:latin typeface="Times New Roman" panose="02020603050405020304" pitchFamily="18" charset="0"/>
                <a:cs typeface="Times New Roman" panose="02020603050405020304" pitchFamily="18" charset="0"/>
              </a:rPr>
              <a:t>ile</a:t>
            </a:r>
            <a:r>
              <a:rPr b="1" spc="20" dirty="0">
                <a:latin typeface="Times New Roman" panose="02020603050405020304" pitchFamily="18" charset="0"/>
                <a:cs typeface="Times New Roman" panose="02020603050405020304" pitchFamily="18" charset="0"/>
              </a:rPr>
              <a:t> </a:t>
            </a:r>
            <a:r>
              <a:rPr b="1" spc="-35" dirty="0">
                <a:latin typeface="Times New Roman" panose="02020603050405020304" pitchFamily="18" charset="0"/>
                <a:cs typeface="Times New Roman" panose="02020603050405020304" pitchFamily="18" charset="0"/>
              </a:rPr>
              <a:t>%100</a:t>
            </a:r>
            <a:r>
              <a:rPr b="1" spc="60" dirty="0">
                <a:latin typeface="Times New Roman" panose="02020603050405020304" pitchFamily="18" charset="0"/>
                <a:cs typeface="Times New Roman" panose="02020603050405020304" pitchFamily="18" charset="0"/>
              </a:rPr>
              <a:t> </a:t>
            </a:r>
            <a:r>
              <a:rPr b="1" spc="-60" dirty="0">
                <a:latin typeface="Times New Roman" panose="02020603050405020304" pitchFamily="18" charset="0"/>
                <a:cs typeface="Times New Roman" panose="02020603050405020304" pitchFamily="18" charset="0"/>
              </a:rPr>
              <a:t>artış</a:t>
            </a:r>
            <a:r>
              <a:rPr b="1" spc="40" dirty="0">
                <a:latin typeface="Times New Roman" panose="02020603050405020304" pitchFamily="18" charset="0"/>
                <a:cs typeface="Times New Roman" panose="02020603050405020304" pitchFamily="18" charset="0"/>
              </a:rPr>
              <a:t> </a:t>
            </a:r>
            <a:r>
              <a:rPr b="1" spc="-10" dirty="0">
                <a:latin typeface="Times New Roman" panose="02020603050405020304" pitchFamily="18" charset="0"/>
                <a:cs typeface="Times New Roman" panose="02020603050405020304" pitchFamily="18" charset="0"/>
              </a:rPr>
              <a:t>farkları;</a:t>
            </a:r>
            <a:endParaRPr b="1" dirty="0">
              <a:latin typeface="Times New Roman" panose="02020603050405020304" pitchFamily="18" charset="0"/>
              <a:cs typeface="Times New Roman" panose="02020603050405020304" pitchFamily="18" charset="0"/>
            </a:endParaRPr>
          </a:p>
          <a:p>
            <a:pPr marL="1159510" lvl="1" indent="-288290">
              <a:lnSpc>
                <a:spcPts val="1825"/>
              </a:lnSpc>
              <a:spcBef>
                <a:spcPts val="409"/>
              </a:spcBef>
              <a:buAutoNum type="alphaLcParenR"/>
              <a:tabLst>
                <a:tab pos="1160145" algn="l"/>
              </a:tabLst>
            </a:pPr>
            <a:r>
              <a:rPr b="1" spc="-100" dirty="0">
                <a:latin typeface="Times New Roman" panose="02020603050405020304" pitchFamily="18" charset="0"/>
                <a:cs typeface="Times New Roman" panose="02020603050405020304" pitchFamily="18" charset="0"/>
              </a:rPr>
              <a:t>Her</a:t>
            </a:r>
            <a:r>
              <a:rPr b="1" spc="545" dirty="0">
                <a:latin typeface="Times New Roman" panose="02020603050405020304" pitchFamily="18" charset="0"/>
                <a:cs typeface="Times New Roman" panose="02020603050405020304" pitchFamily="18" charset="0"/>
              </a:rPr>
              <a:t> </a:t>
            </a:r>
            <a:r>
              <a:rPr b="1" spc="-70" dirty="0">
                <a:latin typeface="Times New Roman" panose="02020603050405020304" pitchFamily="18" charset="0"/>
                <a:cs typeface="Times New Roman" panose="02020603050405020304" pitchFamily="18" charset="0"/>
              </a:rPr>
              <a:t>ayın</a:t>
            </a:r>
            <a:r>
              <a:rPr b="1" spc="545"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15’i</a:t>
            </a:r>
            <a:r>
              <a:rPr b="1" spc="540" dirty="0">
                <a:latin typeface="Times New Roman" panose="02020603050405020304" pitchFamily="18" charset="0"/>
                <a:cs typeface="Times New Roman" panose="02020603050405020304" pitchFamily="18" charset="0"/>
              </a:rPr>
              <a:t> </a:t>
            </a:r>
            <a:r>
              <a:rPr b="1" spc="-40" dirty="0">
                <a:latin typeface="Times New Roman" panose="02020603050405020304" pitchFamily="18" charset="0"/>
                <a:cs typeface="Times New Roman" panose="02020603050405020304" pitchFamily="18" charset="0"/>
              </a:rPr>
              <a:t>ile</a:t>
            </a:r>
            <a:r>
              <a:rPr b="1" spc="540" dirty="0">
                <a:latin typeface="Times New Roman" panose="02020603050405020304" pitchFamily="18" charset="0"/>
                <a:cs typeface="Times New Roman" panose="02020603050405020304" pitchFamily="18" charset="0"/>
              </a:rPr>
              <a:t> </a:t>
            </a:r>
            <a:r>
              <a:rPr b="1" spc="-85" dirty="0">
                <a:latin typeface="Times New Roman" panose="02020603050405020304" pitchFamily="18" charset="0"/>
                <a:cs typeface="Times New Roman" panose="02020603050405020304" pitchFamily="18" charset="0"/>
              </a:rPr>
              <a:t>müteakip</a:t>
            </a:r>
            <a:r>
              <a:rPr b="1" spc="550" dirty="0">
                <a:latin typeface="Times New Roman" panose="02020603050405020304" pitchFamily="18" charset="0"/>
                <a:cs typeface="Times New Roman" panose="02020603050405020304" pitchFamily="18" charset="0"/>
              </a:rPr>
              <a:t> </a:t>
            </a:r>
            <a:r>
              <a:rPr b="1" spc="-70" dirty="0">
                <a:latin typeface="Times New Roman" panose="02020603050405020304" pitchFamily="18" charset="0"/>
                <a:cs typeface="Times New Roman" panose="02020603050405020304" pitchFamily="18" charset="0"/>
              </a:rPr>
              <a:t>ayın</a:t>
            </a:r>
            <a:r>
              <a:rPr b="1" spc="545" dirty="0">
                <a:latin typeface="Times New Roman" panose="02020603050405020304" pitchFamily="18" charset="0"/>
                <a:cs typeface="Times New Roman" panose="02020603050405020304" pitchFamily="18" charset="0"/>
              </a:rPr>
              <a:t> </a:t>
            </a:r>
            <a:r>
              <a:rPr b="1" spc="-55" dirty="0">
                <a:latin typeface="Times New Roman" panose="02020603050405020304" pitchFamily="18" charset="0"/>
                <a:cs typeface="Times New Roman" panose="02020603050405020304" pitchFamily="18" charset="0"/>
              </a:rPr>
              <a:t>14’ü</a:t>
            </a:r>
            <a:r>
              <a:rPr b="1" spc="550"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arasındaki</a:t>
            </a:r>
            <a:r>
              <a:rPr b="1" spc="540" dirty="0">
                <a:latin typeface="Times New Roman" panose="02020603050405020304" pitchFamily="18" charset="0"/>
                <a:cs typeface="Times New Roman" panose="02020603050405020304" pitchFamily="18" charset="0"/>
              </a:rPr>
              <a:t> </a:t>
            </a:r>
            <a:r>
              <a:rPr b="1" spc="-110" dirty="0">
                <a:latin typeface="Times New Roman" panose="02020603050405020304" pitchFamily="18" charset="0"/>
                <a:cs typeface="Times New Roman" panose="02020603050405020304" pitchFamily="18" charset="0"/>
              </a:rPr>
              <a:t>maaşını</a:t>
            </a:r>
            <a:r>
              <a:rPr b="1" spc="540"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ayın</a:t>
            </a:r>
            <a:r>
              <a:rPr b="1" spc="535" dirty="0">
                <a:latin typeface="Times New Roman" panose="02020603050405020304" pitchFamily="18" charset="0"/>
                <a:cs typeface="Times New Roman" panose="02020603050405020304" pitchFamily="18" charset="0"/>
              </a:rPr>
              <a:t> </a:t>
            </a:r>
            <a:r>
              <a:rPr b="1" spc="-80" dirty="0">
                <a:latin typeface="Times New Roman" panose="02020603050405020304" pitchFamily="18" charset="0"/>
                <a:cs typeface="Times New Roman" panose="02020603050405020304" pitchFamily="18" charset="0"/>
              </a:rPr>
              <a:t>15’inde</a:t>
            </a:r>
            <a:r>
              <a:rPr b="1" spc="515" dirty="0">
                <a:latin typeface="Times New Roman" panose="02020603050405020304" pitchFamily="18" charset="0"/>
                <a:cs typeface="Times New Roman" panose="02020603050405020304" pitchFamily="18" charset="0"/>
              </a:rPr>
              <a:t> </a:t>
            </a:r>
            <a:r>
              <a:rPr b="1" spc="-125" dirty="0" err="1">
                <a:latin typeface="Times New Roman" panose="02020603050405020304" pitchFamily="18" charset="0"/>
                <a:cs typeface="Times New Roman" panose="02020603050405020304" pitchFamily="18" charset="0"/>
              </a:rPr>
              <a:t>peşin</a:t>
            </a:r>
            <a:r>
              <a:rPr b="1" spc="509" dirty="0">
                <a:latin typeface="Times New Roman" panose="02020603050405020304" pitchFamily="18" charset="0"/>
                <a:cs typeface="Times New Roman" panose="02020603050405020304" pitchFamily="18" charset="0"/>
              </a:rPr>
              <a:t> </a:t>
            </a:r>
            <a:r>
              <a:rPr b="1" spc="-65" dirty="0" err="1" smtClean="0">
                <a:latin typeface="Times New Roman" panose="02020603050405020304" pitchFamily="18" charset="0"/>
                <a:cs typeface="Times New Roman" panose="02020603050405020304" pitchFamily="18" charset="0"/>
              </a:rPr>
              <a:t>alan</a:t>
            </a:r>
            <a:r>
              <a:rPr lang="tr-TR" b="1" spc="-65" dirty="0" smtClean="0">
                <a:latin typeface="Times New Roman" panose="02020603050405020304" pitchFamily="18" charset="0"/>
                <a:cs typeface="Times New Roman" panose="02020603050405020304" pitchFamily="18" charset="0"/>
              </a:rPr>
              <a:t> </a:t>
            </a:r>
            <a:r>
              <a:rPr b="1" spc="-80" dirty="0" err="1" smtClean="0">
                <a:latin typeface="Times New Roman" panose="02020603050405020304" pitchFamily="18" charset="0"/>
                <a:cs typeface="Times New Roman" panose="02020603050405020304" pitchFamily="18" charset="0"/>
              </a:rPr>
              <a:t>sigortalılar</a:t>
            </a:r>
            <a:r>
              <a:rPr b="1" spc="-20" dirty="0" smtClean="0">
                <a:latin typeface="Times New Roman" panose="02020603050405020304" pitchFamily="18" charset="0"/>
                <a:cs typeface="Times New Roman" panose="02020603050405020304" pitchFamily="18" charset="0"/>
              </a:rPr>
              <a:t> </a:t>
            </a:r>
            <a:r>
              <a:rPr b="1" spc="-105" dirty="0">
                <a:latin typeface="Times New Roman" panose="02020603050405020304" pitchFamily="18" charset="0"/>
                <a:cs typeface="Times New Roman" panose="02020603050405020304" pitchFamily="18" charset="0"/>
              </a:rPr>
              <a:t>için,</a:t>
            </a:r>
            <a:r>
              <a:rPr b="1" spc="15" dirty="0">
                <a:latin typeface="Times New Roman" panose="02020603050405020304" pitchFamily="18" charset="0"/>
                <a:cs typeface="Times New Roman" panose="02020603050405020304" pitchFamily="18" charset="0"/>
              </a:rPr>
              <a:t> </a:t>
            </a:r>
            <a:r>
              <a:rPr b="1" spc="-145" dirty="0">
                <a:latin typeface="Times New Roman" panose="02020603050405020304" pitchFamily="18" charset="0"/>
                <a:cs typeface="Times New Roman" panose="02020603050405020304" pitchFamily="18" charset="0"/>
              </a:rPr>
              <a:t>maaş</a:t>
            </a:r>
            <a:r>
              <a:rPr b="1" spc="45"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ödemelerinin</a:t>
            </a:r>
            <a:r>
              <a:rPr b="1" spc="30" dirty="0">
                <a:latin typeface="Times New Roman" panose="02020603050405020304" pitchFamily="18" charset="0"/>
                <a:cs typeface="Times New Roman" panose="02020603050405020304" pitchFamily="18" charset="0"/>
              </a:rPr>
              <a:t> </a:t>
            </a:r>
            <a:r>
              <a:rPr b="1" spc="-80" dirty="0">
                <a:latin typeface="Times New Roman" panose="02020603050405020304" pitchFamily="18" charset="0"/>
                <a:cs typeface="Times New Roman" panose="02020603050405020304" pitchFamily="18" charset="0"/>
              </a:rPr>
              <a:t>yapılması</a:t>
            </a:r>
            <a:r>
              <a:rPr b="1" spc="40"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gereken</a:t>
            </a:r>
            <a:r>
              <a:rPr b="1" spc="45" dirty="0">
                <a:latin typeface="Times New Roman" panose="02020603050405020304" pitchFamily="18" charset="0"/>
                <a:cs typeface="Times New Roman" panose="02020603050405020304" pitchFamily="18" charset="0"/>
              </a:rPr>
              <a:t> </a:t>
            </a:r>
            <a:r>
              <a:rPr b="1" spc="-90" dirty="0">
                <a:latin typeface="Times New Roman" panose="02020603050405020304" pitchFamily="18" charset="0"/>
                <a:cs typeface="Times New Roman" panose="02020603050405020304" pitchFamily="18" charset="0"/>
              </a:rPr>
              <a:t>takvim</a:t>
            </a:r>
            <a:r>
              <a:rPr b="1" spc="-35" dirty="0">
                <a:latin typeface="Times New Roman" panose="02020603050405020304" pitchFamily="18" charset="0"/>
                <a:cs typeface="Times New Roman" panose="02020603050405020304" pitchFamily="18" charset="0"/>
              </a:rPr>
              <a:t> </a:t>
            </a:r>
            <a:r>
              <a:rPr b="1" spc="-70" dirty="0">
                <a:latin typeface="Times New Roman" panose="02020603050405020304" pitchFamily="18" charset="0"/>
                <a:cs typeface="Times New Roman" panose="02020603050405020304" pitchFamily="18" charset="0"/>
              </a:rPr>
              <a:t>ayının</a:t>
            </a:r>
            <a:r>
              <a:rPr b="1" spc="-20" dirty="0">
                <a:latin typeface="Times New Roman" panose="02020603050405020304" pitchFamily="18" charset="0"/>
                <a:cs typeface="Times New Roman" panose="02020603050405020304" pitchFamily="18" charset="0"/>
              </a:rPr>
              <a:t> </a:t>
            </a:r>
            <a:r>
              <a:rPr b="1" spc="-155" dirty="0">
                <a:latin typeface="Times New Roman" panose="02020603050405020304" pitchFamily="18" charset="0"/>
                <a:cs typeface="Times New Roman" panose="02020603050405020304" pitchFamily="18" charset="0"/>
              </a:rPr>
              <a:t>son</a:t>
            </a:r>
            <a:r>
              <a:rPr b="1" spc="-15" dirty="0">
                <a:latin typeface="Times New Roman" panose="02020603050405020304" pitchFamily="18" charset="0"/>
                <a:cs typeface="Times New Roman" panose="02020603050405020304" pitchFamily="18" charset="0"/>
              </a:rPr>
              <a:t> </a:t>
            </a:r>
            <a:r>
              <a:rPr b="1" spc="-130" dirty="0">
                <a:latin typeface="Times New Roman" panose="02020603050405020304" pitchFamily="18" charset="0"/>
                <a:cs typeface="Times New Roman" panose="02020603050405020304" pitchFamily="18" charset="0"/>
              </a:rPr>
              <a:t>gününe</a:t>
            </a:r>
            <a:r>
              <a:rPr b="1" spc="-15"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kadar,</a:t>
            </a:r>
            <a:endParaRPr b="1" dirty="0">
              <a:latin typeface="Times New Roman" panose="02020603050405020304" pitchFamily="18" charset="0"/>
              <a:cs typeface="Times New Roman" panose="02020603050405020304" pitchFamily="18" charset="0"/>
            </a:endParaRPr>
          </a:p>
          <a:p>
            <a:pPr marL="536575" marR="5080" lvl="1" indent="389890" algn="just">
              <a:lnSpc>
                <a:spcPts val="1730"/>
              </a:lnSpc>
              <a:spcBef>
                <a:spcPts val="730"/>
              </a:spcBef>
              <a:buAutoNum type="alphaLcParenR" startAt="2"/>
              <a:tabLst>
                <a:tab pos="1178560" algn="l"/>
              </a:tabLst>
            </a:pPr>
            <a:r>
              <a:rPr b="1" spc="-95" dirty="0">
                <a:latin typeface="Times New Roman" panose="02020603050405020304" pitchFamily="18" charset="0"/>
                <a:cs typeface="Times New Roman" panose="02020603050405020304" pitchFamily="18" charset="0"/>
              </a:rPr>
              <a:t>Her</a:t>
            </a:r>
            <a:r>
              <a:rPr b="1" spc="-90" dirty="0">
                <a:latin typeface="Times New Roman" panose="02020603050405020304" pitchFamily="18" charset="0"/>
                <a:cs typeface="Times New Roman" panose="02020603050405020304" pitchFamily="18" charset="0"/>
              </a:rPr>
              <a:t> </a:t>
            </a:r>
            <a:r>
              <a:rPr b="1" spc="-70" dirty="0">
                <a:latin typeface="Times New Roman" panose="02020603050405020304" pitchFamily="18" charset="0"/>
                <a:cs typeface="Times New Roman" panose="02020603050405020304" pitchFamily="18" charset="0"/>
              </a:rPr>
              <a:t>ayın </a:t>
            </a:r>
            <a:r>
              <a:rPr b="1" spc="-15" dirty="0">
                <a:latin typeface="Times New Roman" panose="02020603050405020304" pitchFamily="18" charset="0"/>
                <a:cs typeface="Times New Roman" panose="02020603050405020304" pitchFamily="18" charset="0"/>
              </a:rPr>
              <a:t>1’i </a:t>
            </a:r>
            <a:r>
              <a:rPr b="1" spc="-45" dirty="0">
                <a:latin typeface="Times New Roman" panose="02020603050405020304" pitchFamily="18" charset="0"/>
                <a:cs typeface="Times New Roman" panose="02020603050405020304" pitchFamily="18" charset="0"/>
              </a:rPr>
              <a:t>ile </a:t>
            </a:r>
            <a:r>
              <a:rPr b="1" spc="-55" dirty="0">
                <a:latin typeface="Times New Roman" panose="02020603050405020304" pitchFamily="18" charset="0"/>
                <a:cs typeface="Times New Roman" panose="02020603050405020304" pitchFamily="18" charset="0"/>
              </a:rPr>
              <a:t>30’u </a:t>
            </a:r>
            <a:r>
              <a:rPr b="1" spc="-65" dirty="0">
                <a:latin typeface="Times New Roman" panose="02020603050405020304" pitchFamily="18" charset="0"/>
                <a:cs typeface="Times New Roman" panose="02020603050405020304" pitchFamily="18" charset="0"/>
              </a:rPr>
              <a:t>arasındaki </a:t>
            </a:r>
            <a:r>
              <a:rPr b="1" spc="-114" dirty="0">
                <a:latin typeface="Times New Roman" panose="02020603050405020304" pitchFamily="18" charset="0"/>
                <a:cs typeface="Times New Roman" panose="02020603050405020304" pitchFamily="18" charset="0"/>
              </a:rPr>
              <a:t>maaşını</a:t>
            </a:r>
            <a:r>
              <a:rPr b="1" spc="-110"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ayın </a:t>
            </a:r>
            <a:r>
              <a:rPr b="1" spc="-80" dirty="0">
                <a:latin typeface="Times New Roman" panose="02020603050405020304" pitchFamily="18" charset="0"/>
                <a:cs typeface="Times New Roman" panose="02020603050405020304" pitchFamily="18" charset="0"/>
              </a:rPr>
              <a:t>1’inde </a:t>
            </a:r>
            <a:r>
              <a:rPr b="1" spc="-130" dirty="0">
                <a:latin typeface="Times New Roman" panose="02020603050405020304" pitchFamily="18" charset="0"/>
                <a:cs typeface="Times New Roman" panose="02020603050405020304" pitchFamily="18" charset="0"/>
              </a:rPr>
              <a:t>peşin</a:t>
            </a:r>
            <a:r>
              <a:rPr b="1" spc="-125"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alan </a:t>
            </a:r>
            <a:r>
              <a:rPr b="1" spc="-80" dirty="0">
                <a:latin typeface="Times New Roman" panose="02020603050405020304" pitchFamily="18" charset="0"/>
                <a:cs typeface="Times New Roman" panose="02020603050405020304" pitchFamily="18" charset="0"/>
              </a:rPr>
              <a:t>sigortalılar </a:t>
            </a:r>
            <a:r>
              <a:rPr b="1" spc="-105" dirty="0">
                <a:latin typeface="Times New Roman" panose="02020603050405020304" pitchFamily="18" charset="0"/>
                <a:cs typeface="Times New Roman" panose="02020603050405020304" pitchFamily="18" charset="0"/>
              </a:rPr>
              <a:t>için,</a:t>
            </a:r>
            <a:r>
              <a:rPr b="1" spc="-100" dirty="0">
                <a:latin typeface="Times New Roman" panose="02020603050405020304" pitchFamily="18" charset="0"/>
                <a:cs typeface="Times New Roman" panose="02020603050405020304" pitchFamily="18" charset="0"/>
              </a:rPr>
              <a:t> </a:t>
            </a:r>
            <a:r>
              <a:rPr b="1" spc="-140" dirty="0">
                <a:latin typeface="Times New Roman" panose="02020603050405020304" pitchFamily="18" charset="0"/>
                <a:cs typeface="Times New Roman" panose="02020603050405020304" pitchFamily="18" charset="0"/>
              </a:rPr>
              <a:t>maaş </a:t>
            </a:r>
            <a:r>
              <a:rPr b="1" spc="-135"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ödemelerinin</a:t>
            </a:r>
            <a:r>
              <a:rPr b="1" spc="30" dirty="0">
                <a:latin typeface="Times New Roman" panose="02020603050405020304" pitchFamily="18" charset="0"/>
                <a:cs typeface="Times New Roman" panose="02020603050405020304" pitchFamily="18" charset="0"/>
              </a:rPr>
              <a:t> </a:t>
            </a:r>
            <a:r>
              <a:rPr b="1" spc="-80" dirty="0">
                <a:latin typeface="Times New Roman" panose="02020603050405020304" pitchFamily="18" charset="0"/>
                <a:cs typeface="Times New Roman" panose="02020603050405020304" pitchFamily="18" charset="0"/>
              </a:rPr>
              <a:t>yapılması</a:t>
            </a:r>
            <a:r>
              <a:rPr b="1" spc="45"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gereken</a:t>
            </a:r>
            <a:r>
              <a:rPr b="1" spc="40" dirty="0">
                <a:latin typeface="Times New Roman" panose="02020603050405020304" pitchFamily="18" charset="0"/>
                <a:cs typeface="Times New Roman" panose="02020603050405020304" pitchFamily="18" charset="0"/>
              </a:rPr>
              <a:t> </a:t>
            </a:r>
            <a:r>
              <a:rPr b="1" spc="-70" dirty="0">
                <a:latin typeface="Times New Roman" panose="02020603050405020304" pitchFamily="18" charset="0"/>
                <a:cs typeface="Times New Roman" panose="02020603050405020304" pitchFamily="18" charset="0"/>
              </a:rPr>
              <a:t>ayın</a:t>
            </a:r>
            <a:r>
              <a:rPr b="1" spc="25" dirty="0">
                <a:latin typeface="Times New Roman" panose="02020603050405020304" pitchFamily="18" charset="0"/>
                <a:cs typeface="Times New Roman" panose="02020603050405020304" pitchFamily="18" charset="0"/>
              </a:rPr>
              <a:t> </a:t>
            </a:r>
            <a:r>
              <a:rPr b="1" spc="-45" dirty="0">
                <a:latin typeface="Times New Roman" panose="02020603050405020304" pitchFamily="18" charset="0"/>
                <a:cs typeface="Times New Roman" panose="02020603050405020304" pitchFamily="18" charset="0"/>
              </a:rPr>
              <a:t>15</a:t>
            </a:r>
            <a:r>
              <a:rPr b="1" spc="-20" dirty="0">
                <a:latin typeface="Times New Roman" panose="02020603050405020304" pitchFamily="18" charset="0"/>
                <a:cs typeface="Times New Roman" panose="02020603050405020304" pitchFamily="18" charset="0"/>
              </a:rPr>
              <a:t> </a:t>
            </a:r>
            <a:r>
              <a:rPr b="1" spc="-110" dirty="0">
                <a:latin typeface="Times New Roman" panose="02020603050405020304" pitchFamily="18" charset="0"/>
                <a:cs typeface="Times New Roman" panose="02020603050405020304" pitchFamily="18" charset="0"/>
              </a:rPr>
              <a:t>inci</a:t>
            </a:r>
            <a:r>
              <a:rPr b="1" spc="-30" dirty="0">
                <a:latin typeface="Times New Roman" panose="02020603050405020304" pitchFamily="18" charset="0"/>
                <a:cs typeface="Times New Roman" panose="02020603050405020304" pitchFamily="18" charset="0"/>
              </a:rPr>
              <a:t> </a:t>
            </a:r>
            <a:r>
              <a:rPr b="1" spc="-135" dirty="0">
                <a:latin typeface="Times New Roman" panose="02020603050405020304" pitchFamily="18" charset="0"/>
                <a:cs typeface="Times New Roman" panose="02020603050405020304" pitchFamily="18" charset="0"/>
              </a:rPr>
              <a:t>günü</a:t>
            </a:r>
            <a:r>
              <a:rPr b="1" spc="-5" dirty="0">
                <a:latin typeface="Times New Roman" panose="02020603050405020304" pitchFamily="18" charset="0"/>
                <a:cs typeface="Times New Roman" panose="02020603050405020304" pitchFamily="18" charset="0"/>
              </a:rPr>
              <a:t> </a:t>
            </a:r>
            <a:r>
              <a:rPr b="1" spc="-130" dirty="0">
                <a:latin typeface="Times New Roman" panose="02020603050405020304" pitchFamily="18" charset="0"/>
                <a:cs typeface="Times New Roman" panose="02020603050405020304" pitchFamily="18" charset="0"/>
              </a:rPr>
              <a:t>sonuna</a:t>
            </a:r>
            <a:r>
              <a:rPr b="1" spc="-20"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kadar,</a:t>
            </a:r>
            <a:endParaRPr b="1" dirty="0">
              <a:latin typeface="Times New Roman" panose="02020603050405020304" pitchFamily="18" charset="0"/>
              <a:cs typeface="Times New Roman" panose="02020603050405020304" pitchFamily="18" charset="0"/>
            </a:endParaRPr>
          </a:p>
          <a:p>
            <a:pPr marL="536575" marR="5080" lvl="1" indent="389890" algn="just">
              <a:lnSpc>
                <a:spcPts val="1730"/>
              </a:lnSpc>
              <a:spcBef>
                <a:spcPts val="695"/>
              </a:spcBef>
              <a:buAutoNum type="alphaLcParenR" startAt="2"/>
              <a:tabLst>
                <a:tab pos="1118870" algn="l"/>
              </a:tabLst>
            </a:pPr>
            <a:r>
              <a:rPr b="1" spc="-95" dirty="0">
                <a:latin typeface="Times New Roman" panose="02020603050405020304" pitchFamily="18" charset="0"/>
                <a:cs typeface="Times New Roman" panose="02020603050405020304" pitchFamily="18" charset="0"/>
              </a:rPr>
              <a:t>Her </a:t>
            </a:r>
            <a:r>
              <a:rPr b="1" spc="-70" dirty="0">
                <a:latin typeface="Times New Roman" panose="02020603050405020304" pitchFamily="18" charset="0"/>
                <a:cs typeface="Times New Roman" panose="02020603050405020304" pitchFamily="18" charset="0"/>
              </a:rPr>
              <a:t>ayın </a:t>
            </a:r>
            <a:r>
              <a:rPr b="1" spc="-15" dirty="0">
                <a:latin typeface="Times New Roman" panose="02020603050405020304" pitchFamily="18" charset="0"/>
                <a:cs typeface="Times New Roman" panose="02020603050405020304" pitchFamily="18" charset="0"/>
              </a:rPr>
              <a:t>15’i </a:t>
            </a:r>
            <a:r>
              <a:rPr b="1" spc="-45" dirty="0">
                <a:latin typeface="Times New Roman" panose="02020603050405020304" pitchFamily="18" charset="0"/>
                <a:cs typeface="Times New Roman" panose="02020603050405020304" pitchFamily="18" charset="0"/>
              </a:rPr>
              <a:t>ile </a:t>
            </a:r>
            <a:r>
              <a:rPr b="1" spc="-85" dirty="0">
                <a:latin typeface="Times New Roman" panose="02020603050405020304" pitchFamily="18" charset="0"/>
                <a:cs typeface="Times New Roman" panose="02020603050405020304" pitchFamily="18" charset="0"/>
              </a:rPr>
              <a:t>müteakip </a:t>
            </a:r>
            <a:r>
              <a:rPr b="1" spc="-70" dirty="0">
                <a:latin typeface="Times New Roman" panose="02020603050405020304" pitchFamily="18" charset="0"/>
                <a:cs typeface="Times New Roman" panose="02020603050405020304" pitchFamily="18" charset="0"/>
              </a:rPr>
              <a:t>ayın </a:t>
            </a:r>
            <a:r>
              <a:rPr b="1" spc="-55" dirty="0">
                <a:latin typeface="Times New Roman" panose="02020603050405020304" pitchFamily="18" charset="0"/>
                <a:cs typeface="Times New Roman" panose="02020603050405020304" pitchFamily="18" charset="0"/>
              </a:rPr>
              <a:t>14’ü </a:t>
            </a:r>
            <a:r>
              <a:rPr b="1" spc="-65" dirty="0">
                <a:latin typeface="Times New Roman" panose="02020603050405020304" pitchFamily="18" charset="0"/>
                <a:cs typeface="Times New Roman" panose="02020603050405020304" pitchFamily="18" charset="0"/>
              </a:rPr>
              <a:t>arasındaki </a:t>
            </a:r>
            <a:r>
              <a:rPr b="1" spc="-114" dirty="0">
                <a:latin typeface="Times New Roman" panose="02020603050405020304" pitchFamily="18" charset="0"/>
                <a:cs typeface="Times New Roman" panose="02020603050405020304" pitchFamily="18" charset="0"/>
              </a:rPr>
              <a:t>maaşını </a:t>
            </a:r>
            <a:r>
              <a:rPr b="1" spc="-110" dirty="0">
                <a:latin typeface="Times New Roman" panose="02020603050405020304" pitchFamily="18" charset="0"/>
                <a:cs typeface="Times New Roman" panose="02020603050405020304" pitchFamily="18" charset="0"/>
              </a:rPr>
              <a:t>müteakip </a:t>
            </a:r>
            <a:r>
              <a:rPr b="1" spc="-65" dirty="0">
                <a:latin typeface="Times New Roman" panose="02020603050405020304" pitchFamily="18" charset="0"/>
                <a:cs typeface="Times New Roman" panose="02020603050405020304" pitchFamily="18" charset="0"/>
              </a:rPr>
              <a:t>ayın </a:t>
            </a:r>
            <a:r>
              <a:rPr b="1" spc="-80" dirty="0">
                <a:latin typeface="Times New Roman" panose="02020603050405020304" pitchFamily="18" charset="0"/>
                <a:cs typeface="Times New Roman" panose="02020603050405020304" pitchFamily="18" charset="0"/>
              </a:rPr>
              <a:t>15’inde </a:t>
            </a:r>
            <a:r>
              <a:rPr b="1" spc="-105" dirty="0">
                <a:latin typeface="Times New Roman" panose="02020603050405020304" pitchFamily="18" charset="0"/>
                <a:cs typeface="Times New Roman" panose="02020603050405020304" pitchFamily="18" charset="0"/>
              </a:rPr>
              <a:t>çalıştıktan </a:t>
            </a:r>
            <a:r>
              <a:rPr b="1" spc="-100" dirty="0">
                <a:latin typeface="Times New Roman" panose="02020603050405020304" pitchFamily="18" charset="0"/>
                <a:cs typeface="Times New Roman" panose="02020603050405020304" pitchFamily="18" charset="0"/>
              </a:rPr>
              <a:t> </a:t>
            </a:r>
            <a:r>
              <a:rPr b="1" spc="-125" dirty="0">
                <a:latin typeface="Times New Roman" panose="02020603050405020304" pitchFamily="18" charset="0"/>
                <a:cs typeface="Times New Roman" panose="02020603050405020304" pitchFamily="18" charset="0"/>
              </a:rPr>
              <a:t>sonra</a:t>
            </a:r>
            <a:r>
              <a:rPr b="1" spc="-120"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alan </a:t>
            </a:r>
            <a:r>
              <a:rPr b="1" spc="-80" dirty="0">
                <a:latin typeface="Times New Roman" panose="02020603050405020304" pitchFamily="18" charset="0"/>
                <a:cs typeface="Times New Roman" panose="02020603050405020304" pitchFamily="18" charset="0"/>
              </a:rPr>
              <a:t>sigortalılar </a:t>
            </a:r>
            <a:r>
              <a:rPr b="1" spc="-105" dirty="0">
                <a:latin typeface="Times New Roman" panose="02020603050405020304" pitchFamily="18" charset="0"/>
                <a:cs typeface="Times New Roman" panose="02020603050405020304" pitchFamily="18" charset="0"/>
              </a:rPr>
              <a:t>için,</a:t>
            </a:r>
            <a:r>
              <a:rPr b="1" spc="-100" dirty="0">
                <a:latin typeface="Times New Roman" panose="02020603050405020304" pitchFamily="18" charset="0"/>
                <a:cs typeface="Times New Roman" panose="02020603050405020304" pitchFamily="18" charset="0"/>
              </a:rPr>
              <a:t> </a:t>
            </a:r>
            <a:r>
              <a:rPr b="1" spc="-140" dirty="0">
                <a:latin typeface="Times New Roman" panose="02020603050405020304" pitchFamily="18" charset="0"/>
                <a:cs typeface="Times New Roman" panose="02020603050405020304" pitchFamily="18" charset="0"/>
              </a:rPr>
              <a:t>maaş</a:t>
            </a:r>
            <a:r>
              <a:rPr b="1" spc="-135"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ödemelerinin</a:t>
            </a:r>
            <a:r>
              <a:rPr b="1" spc="-90" dirty="0">
                <a:latin typeface="Times New Roman" panose="02020603050405020304" pitchFamily="18" charset="0"/>
                <a:cs typeface="Times New Roman" panose="02020603050405020304" pitchFamily="18" charset="0"/>
              </a:rPr>
              <a:t> </a:t>
            </a:r>
            <a:r>
              <a:rPr b="1" spc="-75" dirty="0">
                <a:latin typeface="Times New Roman" panose="02020603050405020304" pitchFamily="18" charset="0"/>
                <a:cs typeface="Times New Roman" panose="02020603050405020304" pitchFamily="18" charset="0"/>
              </a:rPr>
              <a:t>yapılması</a:t>
            </a:r>
            <a:r>
              <a:rPr b="1" spc="-70"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gereken</a:t>
            </a:r>
            <a:r>
              <a:rPr b="1" spc="-90" dirty="0">
                <a:latin typeface="Times New Roman" panose="02020603050405020304" pitchFamily="18" charset="0"/>
                <a:cs typeface="Times New Roman" panose="02020603050405020304" pitchFamily="18" charset="0"/>
              </a:rPr>
              <a:t> takvim </a:t>
            </a:r>
            <a:r>
              <a:rPr b="1" spc="-70" dirty="0">
                <a:latin typeface="Times New Roman" panose="02020603050405020304" pitchFamily="18" charset="0"/>
                <a:cs typeface="Times New Roman" panose="02020603050405020304" pitchFamily="18" charset="0"/>
              </a:rPr>
              <a:t>ayının </a:t>
            </a:r>
            <a:r>
              <a:rPr b="1" spc="-155" dirty="0">
                <a:latin typeface="Times New Roman" panose="02020603050405020304" pitchFamily="18" charset="0"/>
                <a:cs typeface="Times New Roman" panose="02020603050405020304" pitchFamily="18" charset="0"/>
              </a:rPr>
              <a:t>son</a:t>
            </a:r>
            <a:r>
              <a:rPr b="1" spc="130" dirty="0">
                <a:latin typeface="Times New Roman" panose="02020603050405020304" pitchFamily="18" charset="0"/>
                <a:cs typeface="Times New Roman" panose="02020603050405020304" pitchFamily="18" charset="0"/>
              </a:rPr>
              <a:t> </a:t>
            </a:r>
            <a:r>
              <a:rPr b="1" spc="-130" dirty="0">
                <a:latin typeface="Times New Roman" panose="02020603050405020304" pitchFamily="18" charset="0"/>
                <a:cs typeface="Times New Roman" panose="02020603050405020304" pitchFamily="18" charset="0"/>
              </a:rPr>
              <a:t>gününe </a:t>
            </a:r>
            <a:r>
              <a:rPr b="1" spc="-125"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kadar,</a:t>
            </a:r>
            <a:endParaRPr b="1" dirty="0">
              <a:latin typeface="Times New Roman" panose="02020603050405020304" pitchFamily="18" charset="0"/>
              <a:cs typeface="Times New Roman" panose="02020603050405020304" pitchFamily="18" charset="0"/>
            </a:endParaRPr>
          </a:p>
          <a:p>
            <a:pPr marL="536575" marR="5715" lvl="1" indent="389890" algn="just">
              <a:lnSpc>
                <a:spcPts val="1730"/>
              </a:lnSpc>
              <a:spcBef>
                <a:spcPts val="690"/>
              </a:spcBef>
              <a:buAutoNum type="alphaLcParenR" startAt="2"/>
              <a:tabLst>
                <a:tab pos="1184910" algn="l"/>
              </a:tabLst>
            </a:pPr>
            <a:r>
              <a:rPr b="1" spc="-95" dirty="0">
                <a:latin typeface="Times New Roman" panose="02020603050405020304" pitchFamily="18" charset="0"/>
                <a:cs typeface="Times New Roman" panose="02020603050405020304" pitchFamily="18" charset="0"/>
              </a:rPr>
              <a:t>Her</a:t>
            </a:r>
            <a:r>
              <a:rPr b="1" spc="-90"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ayın</a:t>
            </a:r>
            <a:r>
              <a:rPr b="1" spc="-60" dirty="0">
                <a:latin typeface="Times New Roman" panose="02020603050405020304" pitchFamily="18" charset="0"/>
                <a:cs typeface="Times New Roman" panose="02020603050405020304" pitchFamily="18" charset="0"/>
              </a:rPr>
              <a:t> </a:t>
            </a:r>
            <a:r>
              <a:rPr b="1" spc="-15" dirty="0">
                <a:latin typeface="Times New Roman" panose="02020603050405020304" pitchFamily="18" charset="0"/>
                <a:cs typeface="Times New Roman" panose="02020603050405020304" pitchFamily="18" charset="0"/>
              </a:rPr>
              <a:t>1’i </a:t>
            </a:r>
            <a:r>
              <a:rPr b="1" spc="-45" dirty="0">
                <a:latin typeface="Times New Roman" panose="02020603050405020304" pitchFamily="18" charset="0"/>
                <a:cs typeface="Times New Roman" panose="02020603050405020304" pitchFamily="18" charset="0"/>
              </a:rPr>
              <a:t>ile </a:t>
            </a:r>
            <a:r>
              <a:rPr b="1" spc="-55" dirty="0">
                <a:latin typeface="Times New Roman" panose="02020603050405020304" pitchFamily="18" charset="0"/>
                <a:cs typeface="Times New Roman" panose="02020603050405020304" pitchFamily="18" charset="0"/>
              </a:rPr>
              <a:t>30’u</a:t>
            </a:r>
            <a:r>
              <a:rPr b="1" spc="-50"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arasındaki</a:t>
            </a:r>
            <a:r>
              <a:rPr b="1" spc="-60" dirty="0">
                <a:latin typeface="Times New Roman" panose="02020603050405020304" pitchFamily="18" charset="0"/>
                <a:cs typeface="Times New Roman" panose="02020603050405020304" pitchFamily="18" charset="0"/>
              </a:rPr>
              <a:t> </a:t>
            </a:r>
            <a:r>
              <a:rPr b="1" spc="-110" dirty="0">
                <a:latin typeface="Times New Roman" panose="02020603050405020304" pitchFamily="18" charset="0"/>
                <a:cs typeface="Times New Roman" panose="02020603050405020304" pitchFamily="18" charset="0"/>
              </a:rPr>
              <a:t>maaşını</a:t>
            </a:r>
            <a:r>
              <a:rPr b="1" spc="-105" dirty="0">
                <a:latin typeface="Times New Roman" panose="02020603050405020304" pitchFamily="18" charset="0"/>
                <a:cs typeface="Times New Roman" panose="02020603050405020304" pitchFamily="18" charset="0"/>
              </a:rPr>
              <a:t> </a:t>
            </a:r>
            <a:r>
              <a:rPr b="1" spc="-110" dirty="0">
                <a:latin typeface="Times New Roman" panose="02020603050405020304" pitchFamily="18" charset="0"/>
                <a:cs typeface="Times New Roman" panose="02020603050405020304" pitchFamily="18" charset="0"/>
              </a:rPr>
              <a:t>müteakip</a:t>
            </a:r>
            <a:r>
              <a:rPr b="1" spc="-105"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ayın </a:t>
            </a:r>
            <a:r>
              <a:rPr b="1" spc="-85" dirty="0">
                <a:latin typeface="Times New Roman" panose="02020603050405020304" pitchFamily="18" charset="0"/>
                <a:cs typeface="Times New Roman" panose="02020603050405020304" pitchFamily="18" charset="0"/>
              </a:rPr>
              <a:t>1’inde</a:t>
            </a:r>
            <a:r>
              <a:rPr b="1" spc="-80" dirty="0">
                <a:latin typeface="Times New Roman" panose="02020603050405020304" pitchFamily="18" charset="0"/>
                <a:cs typeface="Times New Roman" panose="02020603050405020304" pitchFamily="18" charset="0"/>
              </a:rPr>
              <a:t> </a:t>
            </a:r>
            <a:r>
              <a:rPr b="1" spc="-105" dirty="0">
                <a:latin typeface="Times New Roman" panose="02020603050405020304" pitchFamily="18" charset="0"/>
                <a:cs typeface="Times New Roman" panose="02020603050405020304" pitchFamily="18" charset="0"/>
              </a:rPr>
              <a:t>çalıştıktan</a:t>
            </a:r>
            <a:r>
              <a:rPr b="1" spc="-100" dirty="0">
                <a:latin typeface="Times New Roman" panose="02020603050405020304" pitchFamily="18" charset="0"/>
                <a:cs typeface="Times New Roman" panose="02020603050405020304" pitchFamily="18" charset="0"/>
              </a:rPr>
              <a:t> </a:t>
            </a:r>
            <a:r>
              <a:rPr b="1" spc="-125" dirty="0">
                <a:latin typeface="Times New Roman" panose="02020603050405020304" pitchFamily="18" charset="0"/>
                <a:cs typeface="Times New Roman" panose="02020603050405020304" pitchFamily="18" charset="0"/>
              </a:rPr>
              <a:t>sonra</a:t>
            </a:r>
            <a:r>
              <a:rPr b="1" spc="-120"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alan </a:t>
            </a:r>
            <a:r>
              <a:rPr b="1" spc="-60" dirty="0">
                <a:latin typeface="Times New Roman" panose="02020603050405020304" pitchFamily="18" charset="0"/>
                <a:cs typeface="Times New Roman" panose="02020603050405020304" pitchFamily="18" charset="0"/>
              </a:rPr>
              <a:t> </a:t>
            </a:r>
            <a:r>
              <a:rPr b="1" spc="-80" dirty="0">
                <a:latin typeface="Times New Roman" panose="02020603050405020304" pitchFamily="18" charset="0"/>
                <a:cs typeface="Times New Roman" panose="02020603050405020304" pitchFamily="18" charset="0"/>
              </a:rPr>
              <a:t>sigortalılar</a:t>
            </a:r>
            <a:r>
              <a:rPr b="1" spc="-30" dirty="0">
                <a:latin typeface="Times New Roman" panose="02020603050405020304" pitchFamily="18" charset="0"/>
                <a:cs typeface="Times New Roman" panose="02020603050405020304" pitchFamily="18" charset="0"/>
              </a:rPr>
              <a:t> </a:t>
            </a:r>
            <a:r>
              <a:rPr b="1" spc="-105" dirty="0">
                <a:latin typeface="Times New Roman" panose="02020603050405020304" pitchFamily="18" charset="0"/>
                <a:cs typeface="Times New Roman" panose="02020603050405020304" pitchFamily="18" charset="0"/>
              </a:rPr>
              <a:t>için,</a:t>
            </a:r>
            <a:r>
              <a:rPr b="1" spc="15" dirty="0">
                <a:latin typeface="Times New Roman" panose="02020603050405020304" pitchFamily="18" charset="0"/>
                <a:cs typeface="Times New Roman" panose="02020603050405020304" pitchFamily="18" charset="0"/>
              </a:rPr>
              <a:t> </a:t>
            </a:r>
            <a:r>
              <a:rPr b="1" spc="-145" dirty="0">
                <a:latin typeface="Times New Roman" panose="02020603050405020304" pitchFamily="18" charset="0"/>
                <a:cs typeface="Times New Roman" panose="02020603050405020304" pitchFamily="18" charset="0"/>
              </a:rPr>
              <a:t>maaş</a:t>
            </a:r>
            <a:r>
              <a:rPr b="1" spc="40"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ödemelerinin</a:t>
            </a:r>
            <a:r>
              <a:rPr b="1" spc="35" dirty="0">
                <a:latin typeface="Times New Roman" panose="02020603050405020304" pitchFamily="18" charset="0"/>
                <a:cs typeface="Times New Roman" panose="02020603050405020304" pitchFamily="18" charset="0"/>
              </a:rPr>
              <a:t> </a:t>
            </a:r>
            <a:r>
              <a:rPr b="1" spc="-80" dirty="0">
                <a:latin typeface="Times New Roman" panose="02020603050405020304" pitchFamily="18" charset="0"/>
                <a:cs typeface="Times New Roman" panose="02020603050405020304" pitchFamily="18" charset="0"/>
              </a:rPr>
              <a:t>yapılması</a:t>
            </a:r>
            <a:r>
              <a:rPr b="1" spc="40"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gereken</a:t>
            </a:r>
            <a:r>
              <a:rPr b="1" spc="40" dirty="0">
                <a:latin typeface="Times New Roman" panose="02020603050405020304" pitchFamily="18" charset="0"/>
                <a:cs typeface="Times New Roman" panose="02020603050405020304" pitchFamily="18" charset="0"/>
              </a:rPr>
              <a:t> </a:t>
            </a:r>
            <a:r>
              <a:rPr b="1" spc="-65" dirty="0">
                <a:latin typeface="Times New Roman" panose="02020603050405020304" pitchFamily="18" charset="0"/>
                <a:cs typeface="Times New Roman" panose="02020603050405020304" pitchFamily="18" charset="0"/>
              </a:rPr>
              <a:t>ayın</a:t>
            </a:r>
            <a:r>
              <a:rPr b="1" spc="-20" dirty="0">
                <a:latin typeface="Times New Roman" panose="02020603050405020304" pitchFamily="18" charset="0"/>
                <a:cs typeface="Times New Roman" panose="02020603050405020304" pitchFamily="18" charset="0"/>
              </a:rPr>
              <a:t> </a:t>
            </a:r>
            <a:r>
              <a:rPr b="1" spc="-45" dirty="0">
                <a:latin typeface="Times New Roman" panose="02020603050405020304" pitchFamily="18" charset="0"/>
                <a:cs typeface="Times New Roman" panose="02020603050405020304" pitchFamily="18" charset="0"/>
              </a:rPr>
              <a:t>15</a:t>
            </a:r>
            <a:r>
              <a:rPr b="1" spc="-15" dirty="0">
                <a:latin typeface="Times New Roman" panose="02020603050405020304" pitchFamily="18" charset="0"/>
                <a:cs typeface="Times New Roman" panose="02020603050405020304" pitchFamily="18" charset="0"/>
              </a:rPr>
              <a:t> </a:t>
            </a:r>
            <a:r>
              <a:rPr b="1" spc="-110" dirty="0">
                <a:latin typeface="Times New Roman" panose="02020603050405020304" pitchFamily="18" charset="0"/>
                <a:cs typeface="Times New Roman" panose="02020603050405020304" pitchFamily="18" charset="0"/>
              </a:rPr>
              <a:t>inci</a:t>
            </a:r>
            <a:r>
              <a:rPr b="1" spc="-30" dirty="0">
                <a:latin typeface="Times New Roman" panose="02020603050405020304" pitchFamily="18" charset="0"/>
                <a:cs typeface="Times New Roman" panose="02020603050405020304" pitchFamily="18" charset="0"/>
              </a:rPr>
              <a:t> </a:t>
            </a:r>
            <a:r>
              <a:rPr b="1" spc="-135" dirty="0">
                <a:latin typeface="Times New Roman" panose="02020603050405020304" pitchFamily="18" charset="0"/>
                <a:cs typeface="Times New Roman" panose="02020603050405020304" pitchFamily="18" charset="0"/>
              </a:rPr>
              <a:t>günü</a:t>
            </a:r>
            <a:r>
              <a:rPr b="1" spc="-5" dirty="0">
                <a:latin typeface="Times New Roman" panose="02020603050405020304" pitchFamily="18" charset="0"/>
                <a:cs typeface="Times New Roman" panose="02020603050405020304" pitchFamily="18" charset="0"/>
              </a:rPr>
              <a:t> </a:t>
            </a:r>
            <a:r>
              <a:rPr b="1" spc="-130" dirty="0">
                <a:latin typeface="Times New Roman" panose="02020603050405020304" pitchFamily="18" charset="0"/>
                <a:cs typeface="Times New Roman" panose="02020603050405020304" pitchFamily="18" charset="0"/>
              </a:rPr>
              <a:t>sonuna</a:t>
            </a:r>
            <a:r>
              <a:rPr b="1" spc="-10"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kadar,</a:t>
            </a:r>
            <a:endParaRPr b="1" dirty="0">
              <a:latin typeface="Times New Roman" panose="02020603050405020304" pitchFamily="18" charset="0"/>
              <a:cs typeface="Times New Roman" panose="02020603050405020304" pitchFamily="18" charset="0"/>
            </a:endParaRPr>
          </a:p>
          <a:p>
            <a:pPr marL="536575" marR="6985" lvl="1" indent="444500" algn="just">
              <a:lnSpc>
                <a:spcPct val="90100"/>
              </a:lnSpc>
              <a:spcBef>
                <a:spcPts val="680"/>
              </a:spcBef>
              <a:buAutoNum type="alphaLcParenR" startAt="2"/>
              <a:tabLst>
                <a:tab pos="1205865" algn="l"/>
              </a:tabLst>
            </a:pPr>
            <a:r>
              <a:rPr b="1" spc="-95" dirty="0">
                <a:latin typeface="Times New Roman" panose="02020603050405020304" pitchFamily="18" charset="0"/>
                <a:cs typeface="Times New Roman" panose="02020603050405020304" pitchFamily="18" charset="0"/>
              </a:rPr>
              <a:t>Her </a:t>
            </a:r>
            <a:r>
              <a:rPr b="1" spc="-70" dirty="0">
                <a:latin typeface="Times New Roman" panose="02020603050405020304" pitchFamily="18" charset="0"/>
                <a:cs typeface="Times New Roman" panose="02020603050405020304" pitchFamily="18" charset="0"/>
              </a:rPr>
              <a:t>ayın </a:t>
            </a:r>
            <a:r>
              <a:rPr b="1" spc="-15" dirty="0">
                <a:latin typeface="Times New Roman" panose="02020603050405020304" pitchFamily="18" charset="0"/>
                <a:cs typeface="Times New Roman" panose="02020603050405020304" pitchFamily="18" charset="0"/>
              </a:rPr>
              <a:t>1’i </a:t>
            </a:r>
            <a:r>
              <a:rPr b="1" spc="-45" dirty="0">
                <a:latin typeface="Times New Roman" panose="02020603050405020304" pitchFamily="18" charset="0"/>
                <a:cs typeface="Times New Roman" panose="02020603050405020304" pitchFamily="18" charset="0"/>
              </a:rPr>
              <a:t>ile </a:t>
            </a:r>
            <a:r>
              <a:rPr b="1" spc="-60" dirty="0">
                <a:latin typeface="Times New Roman" panose="02020603050405020304" pitchFamily="18" charset="0"/>
                <a:cs typeface="Times New Roman" panose="02020603050405020304" pitchFamily="18" charset="0"/>
              </a:rPr>
              <a:t>30’u </a:t>
            </a:r>
            <a:r>
              <a:rPr b="1" spc="-65" dirty="0">
                <a:latin typeface="Times New Roman" panose="02020603050405020304" pitchFamily="18" charset="0"/>
                <a:cs typeface="Times New Roman" panose="02020603050405020304" pitchFamily="18" charset="0"/>
              </a:rPr>
              <a:t>arasındaki </a:t>
            </a:r>
            <a:r>
              <a:rPr b="1" spc="-114" dirty="0">
                <a:latin typeface="Times New Roman" panose="02020603050405020304" pitchFamily="18" charset="0"/>
                <a:cs typeface="Times New Roman" panose="02020603050405020304" pitchFamily="18" charset="0"/>
              </a:rPr>
              <a:t>maaşını </a:t>
            </a:r>
            <a:r>
              <a:rPr b="1" spc="-85" dirty="0">
                <a:latin typeface="Times New Roman" panose="02020603050405020304" pitchFamily="18" charset="0"/>
                <a:cs typeface="Times New Roman" panose="02020603050405020304" pitchFamily="18" charset="0"/>
              </a:rPr>
              <a:t>müteakip </a:t>
            </a:r>
            <a:r>
              <a:rPr b="1" spc="-30" dirty="0">
                <a:latin typeface="Times New Roman" panose="02020603050405020304" pitchFamily="18" charset="0"/>
                <a:cs typeface="Times New Roman" panose="02020603050405020304" pitchFamily="18" charset="0"/>
              </a:rPr>
              <a:t>ay </a:t>
            </a:r>
            <a:r>
              <a:rPr b="1" spc="-95" dirty="0">
                <a:latin typeface="Times New Roman" panose="02020603050405020304" pitchFamily="18" charset="0"/>
                <a:cs typeface="Times New Roman" panose="02020603050405020304" pitchFamily="18" charset="0"/>
              </a:rPr>
              <a:t>içerisinde </a:t>
            </a:r>
            <a:r>
              <a:rPr b="1" spc="-75" dirty="0">
                <a:latin typeface="Times New Roman" panose="02020603050405020304" pitchFamily="18" charset="0"/>
                <a:cs typeface="Times New Roman" panose="02020603050405020304" pitchFamily="18" charset="0"/>
              </a:rPr>
              <a:t>çalıştıktan </a:t>
            </a:r>
            <a:r>
              <a:rPr b="1" spc="-114" dirty="0">
                <a:latin typeface="Times New Roman" panose="02020603050405020304" pitchFamily="18" charset="0"/>
                <a:cs typeface="Times New Roman" panose="02020603050405020304" pitchFamily="18" charset="0"/>
              </a:rPr>
              <a:t>sonra </a:t>
            </a:r>
            <a:r>
              <a:rPr b="1" spc="-55" dirty="0">
                <a:latin typeface="Times New Roman" panose="02020603050405020304" pitchFamily="18" charset="0"/>
                <a:cs typeface="Times New Roman" panose="02020603050405020304" pitchFamily="18" charset="0"/>
              </a:rPr>
              <a:t>alan </a:t>
            </a:r>
            <a:r>
              <a:rPr b="1" spc="-40" dirty="0">
                <a:latin typeface="Times New Roman" panose="02020603050405020304" pitchFamily="18" charset="0"/>
                <a:cs typeface="Times New Roman" panose="02020603050405020304" pitchFamily="18" charset="0"/>
              </a:rPr>
              <a:t>aile </a:t>
            </a:r>
            <a:r>
              <a:rPr b="1" spc="-35"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hekimleri ve aile sağlığı elemanları için, maaş ödemelerinin yapılması gereken takvim ayının son  </a:t>
            </a:r>
            <a:r>
              <a:rPr b="1" spc="-130" dirty="0">
                <a:latin typeface="Times New Roman" panose="02020603050405020304" pitchFamily="18" charset="0"/>
                <a:cs typeface="Times New Roman" panose="02020603050405020304" pitchFamily="18" charset="0"/>
              </a:rPr>
              <a:t>gününe</a:t>
            </a:r>
            <a:r>
              <a:rPr b="1" spc="-25" dirty="0">
                <a:latin typeface="Times New Roman" panose="02020603050405020304" pitchFamily="18" charset="0"/>
                <a:cs typeface="Times New Roman" panose="02020603050405020304" pitchFamily="18" charset="0"/>
              </a:rPr>
              <a:t> </a:t>
            </a:r>
            <a:r>
              <a:rPr b="1" spc="-95" dirty="0">
                <a:latin typeface="Times New Roman" panose="02020603050405020304" pitchFamily="18" charset="0"/>
                <a:cs typeface="Times New Roman" panose="02020603050405020304" pitchFamily="18" charset="0"/>
              </a:rPr>
              <a:t>kadar,</a:t>
            </a:r>
            <a:endParaRPr b="1" dirty="0">
              <a:latin typeface="Times New Roman" panose="02020603050405020304" pitchFamily="18" charset="0"/>
              <a:cs typeface="Times New Roman" panose="02020603050405020304" pitchFamily="18" charset="0"/>
            </a:endParaRPr>
          </a:p>
          <a:p>
            <a:pPr marL="536575" algn="just">
              <a:lnSpc>
                <a:spcPct val="100000"/>
              </a:lnSpc>
              <a:spcBef>
                <a:spcPts val="500"/>
              </a:spcBef>
            </a:pPr>
            <a:r>
              <a:rPr b="1" spc="-145" dirty="0">
                <a:latin typeface="Times New Roman" panose="02020603050405020304" pitchFamily="18" charset="0"/>
                <a:cs typeface="Times New Roman" panose="02020603050405020304" pitchFamily="18" charset="0"/>
              </a:rPr>
              <a:t>Kuruma</a:t>
            </a:r>
            <a:r>
              <a:rPr b="1" spc="40" dirty="0">
                <a:latin typeface="Times New Roman" panose="02020603050405020304" pitchFamily="18" charset="0"/>
                <a:cs typeface="Times New Roman" panose="02020603050405020304" pitchFamily="18" charset="0"/>
              </a:rPr>
              <a:t> </a:t>
            </a:r>
            <a:r>
              <a:rPr b="1" spc="-125" dirty="0">
                <a:latin typeface="Times New Roman" panose="02020603050405020304" pitchFamily="18" charset="0"/>
                <a:cs typeface="Times New Roman" panose="02020603050405020304" pitchFamily="18" charset="0"/>
              </a:rPr>
              <a:t>ödenmek</a:t>
            </a:r>
            <a:r>
              <a:rPr b="1" spc="10" dirty="0">
                <a:latin typeface="Times New Roman" panose="02020603050405020304" pitchFamily="18" charset="0"/>
                <a:cs typeface="Times New Roman" panose="02020603050405020304" pitchFamily="18" charset="0"/>
              </a:rPr>
              <a:t> </a:t>
            </a:r>
            <a:r>
              <a:rPr b="1" spc="-80" dirty="0">
                <a:latin typeface="Times New Roman" panose="02020603050405020304" pitchFamily="18" charset="0"/>
                <a:cs typeface="Times New Roman" panose="02020603050405020304" pitchFamily="18" charset="0"/>
              </a:rPr>
              <a:t>zorundadır.</a:t>
            </a:r>
            <a:endParaRP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551915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7" y="346913"/>
            <a:ext cx="6479540" cy="505908"/>
          </a:xfrm>
          <a:prstGeom prst="rect">
            <a:avLst/>
          </a:prstGeom>
        </p:spPr>
        <p:txBody>
          <a:bodyPr vert="horz" wrap="square" lIns="0" tIns="13335" rIns="0" bIns="0" rtlCol="0">
            <a:spAutoFit/>
          </a:bodyPr>
          <a:lstStyle/>
          <a:p>
            <a:pPr marL="12700">
              <a:lnSpc>
                <a:spcPct val="100000"/>
              </a:lnSpc>
              <a:spcBef>
                <a:spcPts val="105"/>
              </a:spcBef>
            </a:pPr>
            <a:r>
              <a:rPr sz="3200" b="1" spc="-20" dirty="0">
                <a:latin typeface="Times New Roman" panose="02020603050405020304" pitchFamily="18" charset="0"/>
                <a:cs typeface="Times New Roman" panose="02020603050405020304" pitchFamily="18" charset="0"/>
              </a:rPr>
              <a:t>İdari</a:t>
            </a:r>
            <a:r>
              <a:rPr sz="3200" b="1" spc="10" dirty="0">
                <a:latin typeface="Times New Roman" panose="02020603050405020304" pitchFamily="18" charset="0"/>
                <a:cs typeface="Times New Roman" panose="02020603050405020304" pitchFamily="18" charset="0"/>
              </a:rPr>
              <a:t> </a:t>
            </a:r>
            <a:r>
              <a:rPr sz="3200" b="1" spc="-280" dirty="0">
                <a:latin typeface="Times New Roman" panose="02020603050405020304" pitchFamily="18" charset="0"/>
                <a:cs typeface="Times New Roman" panose="02020603050405020304" pitchFamily="18" charset="0"/>
              </a:rPr>
              <a:t>Para</a:t>
            </a:r>
            <a:r>
              <a:rPr sz="3200" b="1" spc="15" dirty="0">
                <a:latin typeface="Times New Roman" panose="02020603050405020304" pitchFamily="18" charset="0"/>
                <a:cs typeface="Times New Roman" panose="02020603050405020304" pitchFamily="18" charset="0"/>
              </a:rPr>
              <a:t> </a:t>
            </a:r>
            <a:r>
              <a:rPr sz="3200" b="1" spc="-120" dirty="0" err="1" smtClean="0">
                <a:latin typeface="Times New Roman" panose="02020603050405020304" pitchFamily="18" charset="0"/>
                <a:cs typeface="Times New Roman" panose="02020603050405020304" pitchFamily="18" charset="0"/>
              </a:rPr>
              <a:t>Cezaları</a:t>
            </a:r>
            <a:endParaRPr sz="3200" b="1" spc="-120" dirty="0">
              <a:latin typeface="Times New Roman" panose="02020603050405020304" pitchFamily="18" charset="0"/>
              <a:cs typeface="Times New Roman" panose="02020603050405020304" pitchFamily="18" charset="0"/>
            </a:endParaRPr>
          </a:p>
        </p:txBody>
      </p:sp>
      <p:sp>
        <p:nvSpPr>
          <p:cNvPr id="3" name="object 3"/>
          <p:cNvSpPr txBox="1"/>
          <p:nvPr/>
        </p:nvSpPr>
        <p:spPr>
          <a:xfrm>
            <a:off x="922256" y="1566114"/>
            <a:ext cx="10662920" cy="3057246"/>
          </a:xfrm>
          <a:prstGeom prst="rect">
            <a:avLst/>
          </a:prstGeom>
        </p:spPr>
        <p:txBody>
          <a:bodyPr vert="horz" wrap="square" lIns="0" tIns="58419" rIns="0" bIns="0" rtlCol="0">
            <a:spAutoFit/>
          </a:bodyPr>
          <a:lstStyle/>
          <a:p>
            <a:pPr marL="332740" marR="5080" indent="-320040" algn="just">
              <a:lnSpc>
                <a:spcPct val="90000"/>
              </a:lnSpc>
              <a:spcBef>
                <a:spcPts val="459"/>
              </a:spcBef>
              <a:buClr>
                <a:srgbClr val="4584D2"/>
              </a:buClr>
              <a:buSzPct val="60000"/>
              <a:buFont typeface="Wingdings"/>
              <a:buChar char=""/>
              <a:tabLst>
                <a:tab pos="332740" algn="l"/>
              </a:tabLst>
            </a:pPr>
            <a:r>
              <a:rPr sz="3000" b="1" spc="-185" dirty="0">
                <a:latin typeface="Times New Roman" panose="02020603050405020304" pitchFamily="18" charset="0"/>
                <a:cs typeface="Times New Roman" panose="02020603050405020304" pitchFamily="18" charset="0"/>
              </a:rPr>
              <a:t>Sigortalı</a:t>
            </a:r>
            <a:r>
              <a:rPr sz="3000" b="1" spc="-180" dirty="0">
                <a:latin typeface="Times New Roman" panose="02020603050405020304" pitchFamily="18" charset="0"/>
                <a:cs typeface="Times New Roman" panose="02020603050405020304" pitchFamily="18" charset="0"/>
              </a:rPr>
              <a:t> </a:t>
            </a:r>
            <a:r>
              <a:rPr sz="3000" b="1" spc="-229" dirty="0">
                <a:latin typeface="Times New Roman" panose="02020603050405020304" pitchFamily="18" charset="0"/>
                <a:cs typeface="Times New Roman" panose="02020603050405020304" pitchFamily="18" charset="0"/>
              </a:rPr>
              <a:t>işe</a:t>
            </a:r>
            <a:r>
              <a:rPr sz="3000" b="1" spc="-225" dirty="0">
                <a:latin typeface="Times New Roman" panose="02020603050405020304" pitchFamily="18" charset="0"/>
                <a:cs typeface="Times New Roman" panose="02020603050405020304" pitchFamily="18" charset="0"/>
              </a:rPr>
              <a:t> </a:t>
            </a:r>
            <a:r>
              <a:rPr sz="3000" b="1" spc="-200" dirty="0">
                <a:latin typeface="Times New Roman" panose="02020603050405020304" pitchFamily="18" charset="0"/>
                <a:cs typeface="Times New Roman" panose="02020603050405020304" pitchFamily="18" charset="0"/>
              </a:rPr>
              <a:t>giriş</a:t>
            </a:r>
            <a:r>
              <a:rPr sz="3000" b="1" spc="-195" dirty="0">
                <a:latin typeface="Times New Roman" panose="02020603050405020304" pitchFamily="18" charset="0"/>
                <a:cs typeface="Times New Roman" panose="02020603050405020304" pitchFamily="18" charset="0"/>
              </a:rPr>
              <a:t> </a:t>
            </a:r>
            <a:r>
              <a:rPr sz="3000" b="1" spc="-180" dirty="0">
                <a:latin typeface="Times New Roman" panose="02020603050405020304" pitchFamily="18" charset="0"/>
                <a:cs typeface="Times New Roman" panose="02020603050405020304" pitchFamily="18" charset="0"/>
              </a:rPr>
              <a:t>bildirgesinin</a:t>
            </a:r>
            <a:r>
              <a:rPr sz="3000" b="1" spc="-175" dirty="0">
                <a:latin typeface="Times New Roman" panose="02020603050405020304" pitchFamily="18" charset="0"/>
                <a:cs typeface="Times New Roman" panose="02020603050405020304" pitchFamily="18" charset="0"/>
              </a:rPr>
              <a:t> </a:t>
            </a:r>
            <a:r>
              <a:rPr sz="3000" b="1" spc="-135" dirty="0">
                <a:latin typeface="Times New Roman" panose="02020603050405020304" pitchFamily="18" charset="0"/>
                <a:cs typeface="Times New Roman" panose="02020603050405020304" pitchFamily="18" charset="0"/>
              </a:rPr>
              <a:t>yasal</a:t>
            </a:r>
            <a:r>
              <a:rPr sz="3000" b="1" spc="-130" dirty="0">
                <a:latin typeface="Times New Roman" panose="02020603050405020304" pitchFamily="18" charset="0"/>
                <a:cs typeface="Times New Roman" panose="02020603050405020304" pitchFamily="18" charset="0"/>
              </a:rPr>
              <a:t> </a:t>
            </a:r>
            <a:r>
              <a:rPr sz="3000" b="1" spc="-265" dirty="0">
                <a:latin typeface="Times New Roman" panose="02020603050405020304" pitchFamily="18" charset="0"/>
                <a:cs typeface="Times New Roman" panose="02020603050405020304" pitchFamily="18" charset="0"/>
              </a:rPr>
              <a:t>süresi </a:t>
            </a:r>
            <a:r>
              <a:rPr sz="3000" b="1" spc="-260" dirty="0">
                <a:latin typeface="Times New Roman" panose="02020603050405020304" pitchFamily="18" charset="0"/>
                <a:cs typeface="Times New Roman" panose="02020603050405020304" pitchFamily="18" charset="0"/>
              </a:rPr>
              <a:t> </a:t>
            </a:r>
            <a:r>
              <a:rPr sz="3000" b="1" spc="-114" dirty="0">
                <a:latin typeface="Times New Roman" panose="02020603050405020304" pitchFamily="18" charset="0"/>
                <a:cs typeface="Times New Roman" panose="02020603050405020304" pitchFamily="18" charset="0"/>
              </a:rPr>
              <a:t>geçirildikten</a:t>
            </a:r>
            <a:r>
              <a:rPr sz="3000" b="1" spc="570" dirty="0">
                <a:latin typeface="Times New Roman" panose="02020603050405020304" pitchFamily="18" charset="0"/>
                <a:cs typeface="Times New Roman" panose="02020603050405020304" pitchFamily="18" charset="0"/>
              </a:rPr>
              <a:t> </a:t>
            </a:r>
            <a:r>
              <a:rPr sz="3000" b="1" spc="-220" dirty="0">
                <a:latin typeface="Times New Roman" panose="02020603050405020304" pitchFamily="18" charset="0"/>
                <a:cs typeface="Times New Roman" panose="02020603050405020304" pitchFamily="18" charset="0"/>
              </a:rPr>
              <a:t>sonra</a:t>
            </a:r>
            <a:r>
              <a:rPr sz="3000" b="1" spc="-215" dirty="0">
                <a:latin typeface="Times New Roman" panose="02020603050405020304" pitchFamily="18" charset="0"/>
                <a:cs typeface="Times New Roman" panose="02020603050405020304" pitchFamily="18" charset="0"/>
              </a:rPr>
              <a:t> </a:t>
            </a:r>
            <a:r>
              <a:rPr sz="3000" b="1" spc="-185" dirty="0">
                <a:latin typeface="Times New Roman" panose="02020603050405020304" pitchFamily="18" charset="0"/>
                <a:cs typeface="Times New Roman" panose="02020603050405020304" pitchFamily="18" charset="0"/>
              </a:rPr>
              <a:t>verilmesi</a:t>
            </a:r>
            <a:r>
              <a:rPr sz="3000" b="1" spc="-180" dirty="0">
                <a:latin typeface="Times New Roman" panose="02020603050405020304" pitchFamily="18" charset="0"/>
                <a:cs typeface="Times New Roman" panose="02020603050405020304" pitchFamily="18" charset="0"/>
              </a:rPr>
              <a:t> </a:t>
            </a:r>
            <a:r>
              <a:rPr sz="3000" b="1" spc="-140" dirty="0">
                <a:latin typeface="Times New Roman" panose="02020603050405020304" pitchFamily="18" charset="0"/>
                <a:cs typeface="Times New Roman" panose="02020603050405020304" pitchFamily="18" charset="0"/>
              </a:rPr>
              <a:t>halinde</a:t>
            </a:r>
            <a:r>
              <a:rPr sz="3000" b="1" spc="520" dirty="0">
                <a:latin typeface="Times New Roman" panose="02020603050405020304" pitchFamily="18" charset="0"/>
                <a:cs typeface="Times New Roman" panose="02020603050405020304" pitchFamily="18" charset="0"/>
              </a:rPr>
              <a:t> </a:t>
            </a:r>
            <a:r>
              <a:rPr sz="3000" b="1" spc="-175" dirty="0">
                <a:latin typeface="Times New Roman" panose="02020603050405020304" pitchFamily="18" charset="0"/>
                <a:cs typeface="Times New Roman" panose="02020603050405020304" pitchFamily="18" charset="0"/>
              </a:rPr>
              <a:t>her</a:t>
            </a:r>
            <a:r>
              <a:rPr sz="3000" b="1" spc="-170" dirty="0">
                <a:latin typeface="Times New Roman" panose="02020603050405020304" pitchFamily="18" charset="0"/>
                <a:cs typeface="Times New Roman" panose="02020603050405020304" pitchFamily="18" charset="0"/>
              </a:rPr>
              <a:t> </a:t>
            </a:r>
            <a:r>
              <a:rPr sz="3000" b="1" spc="-25" dirty="0">
                <a:latin typeface="Times New Roman" panose="02020603050405020304" pitchFamily="18" charset="0"/>
                <a:cs typeface="Times New Roman" panose="02020603050405020304" pitchFamily="18" charset="0"/>
              </a:rPr>
              <a:t>bir </a:t>
            </a:r>
            <a:r>
              <a:rPr sz="3000" b="1" spc="-20" dirty="0">
                <a:latin typeface="Times New Roman" panose="02020603050405020304" pitchFamily="18" charset="0"/>
                <a:cs typeface="Times New Roman" panose="02020603050405020304" pitchFamily="18" charset="0"/>
              </a:rPr>
              <a:t> </a:t>
            </a:r>
            <a:r>
              <a:rPr sz="3000" b="1" spc="-85" dirty="0">
                <a:latin typeface="Times New Roman" panose="02020603050405020304" pitchFamily="18" charset="0"/>
                <a:cs typeface="Times New Roman" panose="02020603050405020304" pitchFamily="18" charset="0"/>
              </a:rPr>
              <a:t>sigortalı </a:t>
            </a:r>
            <a:r>
              <a:rPr sz="3000" b="1" spc="-195" dirty="0">
                <a:latin typeface="Times New Roman" panose="02020603050405020304" pitchFamily="18" charset="0"/>
                <a:cs typeface="Times New Roman" panose="02020603050405020304" pitchFamily="18" charset="0"/>
              </a:rPr>
              <a:t>için </a:t>
            </a:r>
            <a:r>
              <a:rPr sz="3000" b="1" spc="-80" dirty="0">
                <a:latin typeface="Times New Roman" panose="02020603050405020304" pitchFamily="18" charset="0"/>
                <a:cs typeface="Times New Roman" panose="02020603050405020304" pitchFamily="18" charset="0"/>
              </a:rPr>
              <a:t>1 </a:t>
            </a:r>
            <a:r>
              <a:rPr sz="3000" b="1" spc="-110" dirty="0">
                <a:latin typeface="Times New Roman" panose="02020603050405020304" pitchFamily="18" charset="0"/>
                <a:cs typeface="Times New Roman" panose="02020603050405020304" pitchFamily="18" charset="0"/>
              </a:rPr>
              <a:t>aylık </a:t>
            </a:r>
            <a:r>
              <a:rPr sz="3000" b="1" spc="-185" dirty="0">
                <a:latin typeface="Times New Roman" panose="02020603050405020304" pitchFamily="18" charset="0"/>
                <a:cs typeface="Times New Roman" panose="02020603050405020304" pitchFamily="18" charset="0"/>
              </a:rPr>
              <a:t>asgari </a:t>
            </a:r>
            <a:r>
              <a:rPr sz="3000" b="1" spc="-265" dirty="0">
                <a:latin typeface="Times New Roman" panose="02020603050405020304" pitchFamily="18" charset="0"/>
                <a:cs typeface="Times New Roman" panose="02020603050405020304" pitchFamily="18" charset="0"/>
              </a:rPr>
              <a:t>ücret</a:t>
            </a:r>
            <a:r>
              <a:rPr sz="3000" b="1" spc="-260" dirty="0">
                <a:latin typeface="Times New Roman" panose="02020603050405020304" pitchFamily="18" charset="0"/>
                <a:cs typeface="Times New Roman" panose="02020603050405020304" pitchFamily="18" charset="0"/>
              </a:rPr>
              <a:t> </a:t>
            </a:r>
            <a:r>
              <a:rPr sz="3000" b="1" spc="-175" dirty="0">
                <a:latin typeface="Times New Roman" panose="02020603050405020304" pitchFamily="18" charset="0"/>
                <a:cs typeface="Times New Roman" panose="02020603050405020304" pitchFamily="18" charset="0"/>
              </a:rPr>
              <a:t>tutarında, </a:t>
            </a:r>
            <a:r>
              <a:rPr sz="3000" b="1" spc="-25" dirty="0">
                <a:latin typeface="Times New Roman" panose="02020603050405020304" pitchFamily="18" charset="0"/>
                <a:cs typeface="Times New Roman" panose="02020603050405020304" pitchFamily="18" charset="0"/>
              </a:rPr>
              <a:t>idari </a:t>
            </a:r>
            <a:r>
              <a:rPr sz="3000" b="1" spc="-20" dirty="0">
                <a:latin typeface="Times New Roman" panose="02020603050405020304" pitchFamily="18" charset="0"/>
                <a:cs typeface="Times New Roman" panose="02020603050405020304" pitchFamily="18" charset="0"/>
              </a:rPr>
              <a:t> para</a:t>
            </a:r>
            <a:r>
              <a:rPr sz="3000" b="1" dirty="0">
                <a:latin typeface="Times New Roman" panose="02020603050405020304" pitchFamily="18" charset="0"/>
                <a:cs typeface="Times New Roman" panose="02020603050405020304" pitchFamily="18" charset="0"/>
              </a:rPr>
              <a:t> </a:t>
            </a:r>
            <a:r>
              <a:rPr sz="3000" b="1" spc="-210" dirty="0">
                <a:latin typeface="Times New Roman" panose="02020603050405020304" pitchFamily="18" charset="0"/>
                <a:cs typeface="Times New Roman" panose="02020603050405020304" pitchFamily="18" charset="0"/>
              </a:rPr>
              <a:t>cezası</a:t>
            </a:r>
            <a:r>
              <a:rPr sz="3000" b="1" spc="25" dirty="0">
                <a:latin typeface="Times New Roman" panose="02020603050405020304" pitchFamily="18" charset="0"/>
                <a:cs typeface="Times New Roman" panose="02020603050405020304" pitchFamily="18" charset="0"/>
              </a:rPr>
              <a:t> </a:t>
            </a:r>
            <a:r>
              <a:rPr sz="3000" b="1" spc="-165" dirty="0">
                <a:latin typeface="Times New Roman" panose="02020603050405020304" pitchFamily="18" charset="0"/>
                <a:cs typeface="Times New Roman" panose="02020603050405020304" pitchFamily="18" charset="0"/>
              </a:rPr>
              <a:t>uygulanır.</a:t>
            </a:r>
            <a:endParaRPr sz="3000" b="1" dirty="0">
              <a:latin typeface="Times New Roman" panose="02020603050405020304" pitchFamily="18" charset="0"/>
              <a:cs typeface="Times New Roman" panose="02020603050405020304" pitchFamily="18" charset="0"/>
            </a:endParaRPr>
          </a:p>
          <a:p>
            <a:pPr marL="332740" marR="5080" indent="-320040" algn="just">
              <a:lnSpc>
                <a:spcPct val="90000"/>
              </a:lnSpc>
              <a:spcBef>
                <a:spcPts val="700"/>
              </a:spcBef>
              <a:buClr>
                <a:srgbClr val="4584D2"/>
              </a:buClr>
              <a:buSzPct val="60000"/>
              <a:buFont typeface="Wingdings"/>
              <a:buChar char=""/>
              <a:tabLst>
                <a:tab pos="332740" algn="l"/>
              </a:tabLst>
            </a:pPr>
            <a:r>
              <a:rPr sz="3000" b="1" spc="-85" dirty="0">
                <a:latin typeface="Times New Roman" panose="02020603050405020304" pitchFamily="18" charset="0"/>
                <a:cs typeface="Times New Roman" panose="02020603050405020304" pitchFamily="18" charset="0"/>
              </a:rPr>
              <a:t>Sigortalı</a:t>
            </a:r>
            <a:r>
              <a:rPr sz="3000" b="1" spc="-80" dirty="0">
                <a:latin typeface="Times New Roman" panose="02020603050405020304" pitchFamily="18" charset="0"/>
                <a:cs typeface="Times New Roman" panose="02020603050405020304" pitchFamily="18" charset="0"/>
              </a:rPr>
              <a:t> </a:t>
            </a:r>
            <a:r>
              <a:rPr sz="3000" b="1" spc="-240" dirty="0">
                <a:latin typeface="Times New Roman" panose="02020603050405020304" pitchFamily="18" charset="0"/>
                <a:cs typeface="Times New Roman" panose="02020603050405020304" pitchFamily="18" charset="0"/>
              </a:rPr>
              <a:t>işe</a:t>
            </a:r>
            <a:r>
              <a:rPr sz="3000" b="1" spc="-235" dirty="0">
                <a:latin typeface="Times New Roman" panose="02020603050405020304" pitchFamily="18" charset="0"/>
                <a:cs typeface="Times New Roman" panose="02020603050405020304" pitchFamily="18" charset="0"/>
              </a:rPr>
              <a:t> </a:t>
            </a:r>
            <a:r>
              <a:rPr sz="3000" b="1" spc="-114" dirty="0">
                <a:latin typeface="Times New Roman" panose="02020603050405020304" pitchFamily="18" charset="0"/>
                <a:cs typeface="Times New Roman" panose="02020603050405020304" pitchFamily="18" charset="0"/>
              </a:rPr>
              <a:t>giriş</a:t>
            </a:r>
            <a:r>
              <a:rPr sz="3000" b="1" spc="570" dirty="0">
                <a:latin typeface="Times New Roman" panose="02020603050405020304" pitchFamily="18" charset="0"/>
                <a:cs typeface="Times New Roman" panose="02020603050405020304" pitchFamily="18" charset="0"/>
              </a:rPr>
              <a:t> </a:t>
            </a:r>
            <a:r>
              <a:rPr sz="3000" b="1" spc="-125" dirty="0">
                <a:latin typeface="Times New Roman" panose="02020603050405020304" pitchFamily="18" charset="0"/>
                <a:cs typeface="Times New Roman" panose="02020603050405020304" pitchFamily="18" charset="0"/>
              </a:rPr>
              <a:t>bildirgesinin</a:t>
            </a:r>
            <a:r>
              <a:rPr sz="3000" b="1" spc="-120" dirty="0">
                <a:latin typeface="Times New Roman" panose="02020603050405020304" pitchFamily="18" charset="0"/>
                <a:cs typeface="Times New Roman" panose="02020603050405020304" pitchFamily="18" charset="0"/>
              </a:rPr>
              <a:t> </a:t>
            </a:r>
            <a:r>
              <a:rPr sz="3000" b="1" spc="-135" dirty="0">
                <a:latin typeface="Times New Roman" panose="02020603050405020304" pitchFamily="18" charset="0"/>
                <a:cs typeface="Times New Roman" panose="02020603050405020304" pitchFamily="18" charset="0"/>
              </a:rPr>
              <a:t>yasal</a:t>
            </a:r>
            <a:r>
              <a:rPr sz="3000" b="1" spc="-130" dirty="0">
                <a:latin typeface="Times New Roman" panose="02020603050405020304" pitchFamily="18" charset="0"/>
                <a:cs typeface="Times New Roman" panose="02020603050405020304" pitchFamily="18" charset="0"/>
              </a:rPr>
              <a:t> </a:t>
            </a:r>
            <a:r>
              <a:rPr sz="3000" b="1" spc="-165" dirty="0">
                <a:latin typeface="Times New Roman" panose="02020603050405020304" pitchFamily="18" charset="0"/>
                <a:cs typeface="Times New Roman" panose="02020603050405020304" pitchFamily="18" charset="0"/>
              </a:rPr>
              <a:t>verilme </a:t>
            </a:r>
            <a:r>
              <a:rPr sz="3000" b="1" spc="-160" dirty="0">
                <a:latin typeface="Times New Roman" panose="02020603050405020304" pitchFamily="18" charset="0"/>
                <a:cs typeface="Times New Roman" panose="02020603050405020304" pitchFamily="18" charset="0"/>
              </a:rPr>
              <a:t> </a:t>
            </a:r>
            <a:r>
              <a:rPr sz="3000" b="1" spc="-254" dirty="0">
                <a:latin typeface="Times New Roman" panose="02020603050405020304" pitchFamily="18" charset="0"/>
                <a:cs typeface="Times New Roman" panose="02020603050405020304" pitchFamily="18" charset="0"/>
              </a:rPr>
              <a:t>süresinin</a:t>
            </a:r>
            <a:r>
              <a:rPr sz="3000" b="1" spc="-250" dirty="0">
                <a:latin typeface="Times New Roman" panose="02020603050405020304" pitchFamily="18" charset="0"/>
                <a:cs typeface="Times New Roman" panose="02020603050405020304" pitchFamily="18" charset="0"/>
              </a:rPr>
              <a:t> </a:t>
            </a:r>
            <a:r>
              <a:rPr sz="3000" b="1" spc="-265" dirty="0">
                <a:latin typeface="Times New Roman" panose="02020603050405020304" pitchFamily="18" charset="0"/>
                <a:cs typeface="Times New Roman" panose="02020603050405020304" pitchFamily="18" charset="0"/>
              </a:rPr>
              <a:t>sona</a:t>
            </a:r>
            <a:r>
              <a:rPr sz="3000" b="1" spc="-260" dirty="0">
                <a:latin typeface="Times New Roman" panose="02020603050405020304" pitchFamily="18" charset="0"/>
                <a:cs typeface="Times New Roman" panose="02020603050405020304" pitchFamily="18" charset="0"/>
              </a:rPr>
              <a:t> </a:t>
            </a:r>
            <a:r>
              <a:rPr sz="3000" b="1" spc="-40" dirty="0">
                <a:latin typeface="Times New Roman" panose="02020603050405020304" pitchFamily="18" charset="0"/>
                <a:cs typeface="Times New Roman" panose="02020603050405020304" pitchFamily="18" charset="0"/>
              </a:rPr>
              <a:t>erdiği</a:t>
            </a:r>
            <a:r>
              <a:rPr sz="3000" b="1" spc="-35" dirty="0">
                <a:latin typeface="Times New Roman" panose="02020603050405020304" pitchFamily="18" charset="0"/>
                <a:cs typeface="Times New Roman" panose="02020603050405020304" pitchFamily="18" charset="0"/>
              </a:rPr>
              <a:t> </a:t>
            </a:r>
            <a:r>
              <a:rPr sz="3000" b="1" spc="-125" dirty="0">
                <a:latin typeface="Times New Roman" panose="02020603050405020304" pitchFamily="18" charset="0"/>
                <a:cs typeface="Times New Roman" panose="02020603050405020304" pitchFamily="18" charset="0"/>
              </a:rPr>
              <a:t>tarihten</a:t>
            </a:r>
            <a:r>
              <a:rPr sz="3000" b="1" spc="-120" dirty="0">
                <a:latin typeface="Times New Roman" panose="02020603050405020304" pitchFamily="18" charset="0"/>
                <a:cs typeface="Times New Roman" panose="02020603050405020304" pitchFamily="18" charset="0"/>
              </a:rPr>
              <a:t> </a:t>
            </a:r>
            <a:r>
              <a:rPr sz="3000" b="1" spc="-85" dirty="0">
                <a:latin typeface="Times New Roman" panose="02020603050405020304" pitchFamily="18" charset="0"/>
                <a:cs typeface="Times New Roman" panose="02020603050405020304" pitchFamily="18" charset="0"/>
              </a:rPr>
              <a:t>itibaren</a:t>
            </a:r>
            <a:r>
              <a:rPr sz="3000" b="1" spc="625" dirty="0">
                <a:latin typeface="Times New Roman" panose="02020603050405020304" pitchFamily="18" charset="0"/>
                <a:cs typeface="Times New Roman" panose="02020603050405020304" pitchFamily="18" charset="0"/>
              </a:rPr>
              <a:t> </a:t>
            </a:r>
            <a:r>
              <a:rPr sz="3000" b="1" spc="-15" dirty="0">
                <a:latin typeface="Times New Roman" panose="02020603050405020304" pitchFamily="18" charset="0"/>
                <a:cs typeface="Times New Roman" panose="02020603050405020304" pitchFamily="18" charset="0"/>
              </a:rPr>
              <a:t>30</a:t>
            </a:r>
            <a:r>
              <a:rPr sz="3000" b="1" spc="765" dirty="0">
                <a:latin typeface="Times New Roman" panose="02020603050405020304" pitchFamily="18" charset="0"/>
                <a:cs typeface="Times New Roman" panose="02020603050405020304" pitchFamily="18" charset="0"/>
              </a:rPr>
              <a:t> </a:t>
            </a:r>
            <a:r>
              <a:rPr sz="3000" b="1" spc="-250" dirty="0">
                <a:latin typeface="Times New Roman" panose="02020603050405020304" pitchFamily="18" charset="0"/>
                <a:cs typeface="Times New Roman" panose="02020603050405020304" pitchFamily="18" charset="0"/>
              </a:rPr>
              <a:t>gün </a:t>
            </a:r>
            <a:r>
              <a:rPr sz="3000" b="1" spc="-245" dirty="0">
                <a:latin typeface="Times New Roman" panose="02020603050405020304" pitchFamily="18" charset="0"/>
                <a:cs typeface="Times New Roman" panose="02020603050405020304" pitchFamily="18" charset="0"/>
              </a:rPr>
              <a:t> </a:t>
            </a:r>
            <a:r>
              <a:rPr sz="3000" b="1" spc="-160" dirty="0">
                <a:latin typeface="Times New Roman" panose="02020603050405020304" pitchFamily="18" charset="0"/>
                <a:cs typeface="Times New Roman" panose="02020603050405020304" pitchFamily="18" charset="0"/>
              </a:rPr>
              <a:t>içinde </a:t>
            </a:r>
            <a:r>
              <a:rPr sz="3000" b="1" spc="-170" dirty="0">
                <a:latin typeface="Times New Roman" panose="02020603050405020304" pitchFamily="18" charset="0"/>
                <a:cs typeface="Times New Roman" panose="02020603050405020304" pitchFamily="18" charset="0"/>
              </a:rPr>
              <a:t>işverenler </a:t>
            </a:r>
            <a:r>
              <a:rPr sz="3000" b="1" spc="-70" dirty="0">
                <a:latin typeface="Times New Roman" panose="02020603050405020304" pitchFamily="18" charset="0"/>
                <a:cs typeface="Times New Roman" panose="02020603050405020304" pitchFamily="18" charset="0"/>
              </a:rPr>
              <a:t>tarafından </a:t>
            </a:r>
            <a:r>
              <a:rPr sz="3000" b="1" spc="-140" dirty="0">
                <a:latin typeface="Times New Roman" panose="02020603050405020304" pitchFamily="18" charset="0"/>
                <a:cs typeface="Times New Roman" panose="02020603050405020304" pitchFamily="18" charset="0"/>
              </a:rPr>
              <a:t>kendiliğinden </a:t>
            </a:r>
            <a:r>
              <a:rPr sz="3000" b="1" spc="-190" dirty="0">
                <a:latin typeface="Times New Roman" panose="02020603050405020304" pitchFamily="18" charset="0"/>
                <a:cs typeface="Times New Roman" panose="02020603050405020304" pitchFamily="18" charset="0"/>
              </a:rPr>
              <a:t>verilmiş </a:t>
            </a:r>
            <a:r>
              <a:rPr sz="3000" b="1" spc="-185" dirty="0">
                <a:latin typeface="Times New Roman" panose="02020603050405020304" pitchFamily="18" charset="0"/>
                <a:cs typeface="Times New Roman" panose="02020603050405020304" pitchFamily="18" charset="0"/>
              </a:rPr>
              <a:t> </a:t>
            </a:r>
            <a:r>
              <a:rPr sz="3000" b="1" spc="-210" dirty="0">
                <a:latin typeface="Times New Roman" panose="02020603050405020304" pitchFamily="18" charset="0"/>
                <a:cs typeface="Times New Roman" panose="02020603050405020304" pitchFamily="18" charset="0"/>
              </a:rPr>
              <a:t>olması </a:t>
            </a:r>
            <a:r>
              <a:rPr sz="3000" b="1" spc="-215" dirty="0">
                <a:latin typeface="Times New Roman" panose="02020603050405020304" pitchFamily="18" charset="0"/>
                <a:cs typeface="Times New Roman" panose="02020603050405020304" pitchFamily="18" charset="0"/>
              </a:rPr>
              <a:t>ve </a:t>
            </a:r>
            <a:r>
              <a:rPr sz="3000" b="1" spc="-55" dirty="0">
                <a:latin typeface="Times New Roman" panose="02020603050405020304" pitchFamily="18" charset="0"/>
                <a:cs typeface="Times New Roman" panose="02020603050405020304" pitchFamily="18" charset="0"/>
              </a:rPr>
              <a:t>tebliğ </a:t>
            </a:r>
            <a:r>
              <a:rPr sz="3000" b="1" spc="-140" dirty="0">
                <a:latin typeface="Times New Roman" panose="02020603050405020304" pitchFamily="18" charset="0"/>
                <a:cs typeface="Times New Roman" panose="02020603050405020304" pitchFamily="18" charset="0"/>
              </a:rPr>
              <a:t>tarihinden </a:t>
            </a:r>
            <a:r>
              <a:rPr sz="3000" b="1" spc="-80" dirty="0">
                <a:latin typeface="Times New Roman" panose="02020603050405020304" pitchFamily="18" charset="0"/>
                <a:cs typeface="Times New Roman" panose="02020603050405020304" pitchFamily="18" charset="0"/>
              </a:rPr>
              <a:t>itibaren </a:t>
            </a:r>
            <a:r>
              <a:rPr sz="3000" b="1" spc="-240" dirty="0">
                <a:latin typeface="Times New Roman" panose="02020603050405020304" pitchFamily="18" charset="0"/>
                <a:cs typeface="Times New Roman" panose="02020603050405020304" pitchFamily="18" charset="0"/>
              </a:rPr>
              <a:t>en </a:t>
            </a:r>
            <a:r>
              <a:rPr sz="3000" b="1" spc="-315" dirty="0">
                <a:latin typeface="Times New Roman" panose="02020603050405020304" pitchFamily="18" charset="0"/>
                <a:cs typeface="Times New Roman" panose="02020603050405020304" pitchFamily="18" charset="0"/>
              </a:rPr>
              <a:t>geç </a:t>
            </a:r>
            <a:r>
              <a:rPr sz="3000" b="1" spc="-85" dirty="0">
                <a:latin typeface="Times New Roman" panose="02020603050405020304" pitchFamily="18" charset="0"/>
                <a:cs typeface="Times New Roman" panose="02020603050405020304" pitchFamily="18" charset="0"/>
              </a:rPr>
              <a:t>15 </a:t>
            </a:r>
            <a:r>
              <a:rPr sz="3000" b="1" spc="-254" dirty="0">
                <a:latin typeface="Times New Roman" panose="02020603050405020304" pitchFamily="18" charset="0"/>
                <a:cs typeface="Times New Roman" panose="02020603050405020304" pitchFamily="18" charset="0"/>
              </a:rPr>
              <a:t>gün </a:t>
            </a:r>
            <a:r>
              <a:rPr sz="3000" b="1" spc="-250" dirty="0">
                <a:latin typeface="Times New Roman" panose="02020603050405020304" pitchFamily="18" charset="0"/>
                <a:cs typeface="Times New Roman" panose="02020603050405020304" pitchFamily="18" charset="0"/>
              </a:rPr>
              <a:t> </a:t>
            </a:r>
            <a:r>
              <a:rPr sz="3000" b="1" spc="-215" dirty="0">
                <a:latin typeface="Times New Roman" panose="02020603050405020304" pitchFamily="18" charset="0"/>
                <a:cs typeface="Times New Roman" panose="02020603050405020304" pitchFamily="18" charset="0"/>
              </a:rPr>
              <a:t>içinde</a:t>
            </a:r>
            <a:r>
              <a:rPr sz="3000" b="1" spc="-55" dirty="0">
                <a:latin typeface="Times New Roman" panose="02020603050405020304" pitchFamily="18" charset="0"/>
                <a:cs typeface="Times New Roman" panose="02020603050405020304" pitchFamily="18" charset="0"/>
              </a:rPr>
              <a:t> </a:t>
            </a:r>
            <a:r>
              <a:rPr sz="3000" b="1" spc="-245" dirty="0">
                <a:latin typeface="Times New Roman" panose="02020603050405020304" pitchFamily="18" charset="0"/>
                <a:cs typeface="Times New Roman" panose="02020603050405020304" pitchFamily="18" charset="0"/>
              </a:rPr>
              <a:t>öd</a:t>
            </a:r>
            <a:r>
              <a:rPr sz="3000" b="1" spc="-220" dirty="0">
                <a:latin typeface="Times New Roman" panose="02020603050405020304" pitchFamily="18" charset="0"/>
                <a:cs typeface="Times New Roman" panose="02020603050405020304" pitchFamily="18" charset="0"/>
              </a:rPr>
              <a:t>e</a:t>
            </a:r>
            <a:r>
              <a:rPr sz="3000" b="1" spc="-305" dirty="0">
                <a:latin typeface="Times New Roman" panose="02020603050405020304" pitchFamily="18" charset="0"/>
                <a:cs typeface="Times New Roman" panose="02020603050405020304" pitchFamily="18" charset="0"/>
              </a:rPr>
              <a:t>nme</a:t>
            </a:r>
            <a:r>
              <a:rPr sz="3000" b="1" spc="-245" dirty="0">
                <a:latin typeface="Times New Roman" panose="02020603050405020304" pitchFamily="18" charset="0"/>
                <a:cs typeface="Times New Roman" panose="02020603050405020304" pitchFamily="18" charset="0"/>
              </a:rPr>
              <a:t>s</a:t>
            </a:r>
            <a:r>
              <a:rPr sz="3000" b="1" spc="-55" dirty="0">
                <a:latin typeface="Times New Roman" panose="02020603050405020304" pitchFamily="18" charset="0"/>
                <a:cs typeface="Times New Roman" panose="02020603050405020304" pitchFamily="18" charset="0"/>
              </a:rPr>
              <a:t>i</a:t>
            </a:r>
            <a:r>
              <a:rPr sz="3000" b="1" spc="-75" dirty="0">
                <a:latin typeface="Times New Roman" panose="02020603050405020304" pitchFamily="18" charset="0"/>
                <a:cs typeface="Times New Roman" panose="02020603050405020304" pitchFamily="18" charset="0"/>
              </a:rPr>
              <a:t> </a:t>
            </a:r>
            <a:r>
              <a:rPr sz="3000" b="1" spc="-165" dirty="0">
                <a:latin typeface="Times New Roman" panose="02020603050405020304" pitchFamily="18" charset="0"/>
                <a:cs typeface="Times New Roman" panose="02020603050405020304" pitchFamily="18" charset="0"/>
              </a:rPr>
              <a:t>halinde</a:t>
            </a:r>
            <a:r>
              <a:rPr sz="3000" b="1" spc="-55" dirty="0">
                <a:latin typeface="Times New Roman" panose="02020603050405020304" pitchFamily="18" charset="0"/>
                <a:cs typeface="Times New Roman" panose="02020603050405020304" pitchFamily="18" charset="0"/>
              </a:rPr>
              <a:t> </a:t>
            </a:r>
            <a:r>
              <a:rPr sz="3000" b="1" spc="215" dirty="0">
                <a:latin typeface="Times New Roman" panose="02020603050405020304" pitchFamily="18" charset="0"/>
                <a:cs typeface="Times New Roman" panose="02020603050405020304" pitchFamily="18" charset="0"/>
              </a:rPr>
              <a:t>¼</a:t>
            </a:r>
            <a:r>
              <a:rPr sz="3000" b="1" spc="-35" dirty="0">
                <a:latin typeface="Times New Roman" panose="02020603050405020304" pitchFamily="18" charset="0"/>
                <a:cs typeface="Times New Roman" panose="02020603050405020304" pitchFamily="18" charset="0"/>
              </a:rPr>
              <a:t> </a:t>
            </a:r>
            <a:r>
              <a:rPr sz="3000" b="1" spc="-290" dirty="0">
                <a:latin typeface="Times New Roman" panose="02020603050405020304" pitchFamily="18" charset="0"/>
                <a:cs typeface="Times New Roman" panose="02020603050405020304" pitchFamily="18" charset="0"/>
              </a:rPr>
              <a:t>o</a:t>
            </a:r>
            <a:r>
              <a:rPr sz="3000" b="1" spc="-165" dirty="0">
                <a:latin typeface="Times New Roman" panose="02020603050405020304" pitchFamily="18" charset="0"/>
                <a:cs typeface="Times New Roman" panose="02020603050405020304" pitchFamily="18" charset="0"/>
              </a:rPr>
              <a:t>r</a:t>
            </a:r>
            <a:r>
              <a:rPr sz="3000" b="1" spc="-160" dirty="0">
                <a:latin typeface="Times New Roman" panose="02020603050405020304" pitchFamily="18" charset="0"/>
                <a:cs typeface="Times New Roman" panose="02020603050405020304" pitchFamily="18" charset="0"/>
              </a:rPr>
              <a:t>anında</a:t>
            </a:r>
            <a:r>
              <a:rPr sz="3000" b="1" spc="-30" dirty="0">
                <a:latin typeface="Times New Roman" panose="02020603050405020304" pitchFamily="18" charset="0"/>
                <a:cs typeface="Times New Roman" panose="02020603050405020304" pitchFamily="18" charset="0"/>
              </a:rPr>
              <a:t> </a:t>
            </a:r>
            <a:r>
              <a:rPr sz="3000" b="1" spc="-190" dirty="0">
                <a:latin typeface="Times New Roman" panose="02020603050405020304" pitchFamily="18" charset="0"/>
                <a:cs typeface="Times New Roman" panose="02020603050405020304" pitchFamily="18" charset="0"/>
              </a:rPr>
              <a:t>u</a:t>
            </a:r>
            <a:r>
              <a:rPr sz="3000" b="1" spc="-240" dirty="0">
                <a:latin typeface="Times New Roman" panose="02020603050405020304" pitchFamily="18" charset="0"/>
                <a:cs typeface="Times New Roman" panose="02020603050405020304" pitchFamily="18" charset="0"/>
              </a:rPr>
              <a:t>y</a:t>
            </a:r>
            <a:r>
              <a:rPr sz="3000" b="1" spc="-150" dirty="0">
                <a:latin typeface="Times New Roman" panose="02020603050405020304" pitchFamily="18" charset="0"/>
                <a:cs typeface="Times New Roman" panose="02020603050405020304" pitchFamily="18" charset="0"/>
              </a:rPr>
              <a:t>gula</a:t>
            </a:r>
            <a:r>
              <a:rPr sz="3000" b="1" spc="-185" dirty="0">
                <a:latin typeface="Times New Roman" panose="02020603050405020304" pitchFamily="18" charset="0"/>
                <a:cs typeface="Times New Roman" panose="02020603050405020304" pitchFamily="18" charset="0"/>
              </a:rPr>
              <a:t>n</a:t>
            </a:r>
            <a:r>
              <a:rPr sz="3000" b="1" spc="-35" dirty="0">
                <a:latin typeface="Times New Roman" panose="02020603050405020304" pitchFamily="18" charset="0"/>
                <a:cs typeface="Times New Roman" panose="02020603050405020304" pitchFamily="18" charset="0"/>
              </a:rPr>
              <a:t>ı</a:t>
            </a:r>
            <a:r>
              <a:rPr sz="3000" b="1" spc="-204" dirty="0">
                <a:latin typeface="Times New Roman" panose="02020603050405020304" pitchFamily="18" charset="0"/>
                <a:cs typeface="Times New Roman" panose="02020603050405020304" pitchFamily="18" charset="0"/>
              </a:rPr>
              <a:t>r</a:t>
            </a:r>
            <a:r>
              <a:rPr sz="3000" b="1" spc="-180" dirty="0">
                <a:latin typeface="Times New Roman" panose="02020603050405020304" pitchFamily="18" charset="0"/>
                <a:cs typeface="Times New Roman" panose="02020603050405020304" pitchFamily="18" charset="0"/>
              </a:rPr>
              <a:t>.</a:t>
            </a:r>
            <a:endParaRPr sz="3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60581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7" y="346913"/>
            <a:ext cx="6479540" cy="505908"/>
          </a:xfrm>
          <a:prstGeom prst="rect">
            <a:avLst/>
          </a:prstGeom>
        </p:spPr>
        <p:txBody>
          <a:bodyPr vert="horz" wrap="square" lIns="0" tIns="13335" rIns="0" bIns="0" rtlCol="0">
            <a:spAutoFit/>
          </a:bodyPr>
          <a:lstStyle/>
          <a:p>
            <a:pPr marL="12700">
              <a:lnSpc>
                <a:spcPct val="100000"/>
              </a:lnSpc>
              <a:spcBef>
                <a:spcPts val="105"/>
              </a:spcBef>
            </a:pPr>
            <a:r>
              <a:rPr sz="3200" b="1" spc="-20" dirty="0">
                <a:latin typeface="Times New Roman" panose="02020603050405020304" pitchFamily="18" charset="0"/>
                <a:cs typeface="Times New Roman" panose="02020603050405020304" pitchFamily="18" charset="0"/>
              </a:rPr>
              <a:t>İdari</a:t>
            </a:r>
            <a:r>
              <a:rPr sz="3200" b="1" spc="10" dirty="0">
                <a:latin typeface="Times New Roman" panose="02020603050405020304" pitchFamily="18" charset="0"/>
                <a:cs typeface="Times New Roman" panose="02020603050405020304" pitchFamily="18" charset="0"/>
              </a:rPr>
              <a:t> </a:t>
            </a:r>
            <a:r>
              <a:rPr sz="3200" b="1" spc="-280" dirty="0">
                <a:latin typeface="Times New Roman" panose="02020603050405020304" pitchFamily="18" charset="0"/>
                <a:cs typeface="Times New Roman" panose="02020603050405020304" pitchFamily="18" charset="0"/>
              </a:rPr>
              <a:t>Para</a:t>
            </a:r>
            <a:r>
              <a:rPr sz="3200" b="1" spc="15" dirty="0">
                <a:latin typeface="Times New Roman" panose="02020603050405020304" pitchFamily="18" charset="0"/>
                <a:cs typeface="Times New Roman" panose="02020603050405020304" pitchFamily="18" charset="0"/>
              </a:rPr>
              <a:t> </a:t>
            </a:r>
            <a:r>
              <a:rPr sz="3200" b="1" spc="-120" dirty="0" err="1" smtClean="0">
                <a:latin typeface="Times New Roman" panose="02020603050405020304" pitchFamily="18" charset="0"/>
                <a:cs typeface="Times New Roman" panose="02020603050405020304" pitchFamily="18" charset="0"/>
              </a:rPr>
              <a:t>Cezaları</a:t>
            </a:r>
            <a:endParaRPr sz="3200" b="1" spc="-120" dirty="0">
              <a:latin typeface="Times New Roman" panose="02020603050405020304" pitchFamily="18" charset="0"/>
              <a:cs typeface="Times New Roman" panose="02020603050405020304" pitchFamily="18" charset="0"/>
            </a:endParaRPr>
          </a:p>
        </p:txBody>
      </p:sp>
      <p:sp>
        <p:nvSpPr>
          <p:cNvPr id="3" name="object 3"/>
          <p:cNvSpPr txBox="1"/>
          <p:nvPr/>
        </p:nvSpPr>
        <p:spPr>
          <a:xfrm>
            <a:off x="922256" y="1616787"/>
            <a:ext cx="10662920" cy="2228174"/>
          </a:xfrm>
          <a:prstGeom prst="rect">
            <a:avLst/>
          </a:prstGeom>
        </p:spPr>
        <p:txBody>
          <a:bodyPr vert="horz" wrap="square" lIns="0" tIns="12065" rIns="0" bIns="0" rtlCol="0">
            <a:spAutoFit/>
          </a:bodyPr>
          <a:lstStyle/>
          <a:p>
            <a:pPr marL="332740" marR="5080" indent="-320040" algn="just">
              <a:lnSpc>
                <a:spcPct val="100000"/>
              </a:lnSpc>
              <a:spcBef>
                <a:spcPts val="95"/>
              </a:spcBef>
              <a:buClr>
                <a:srgbClr val="4584D2"/>
              </a:buClr>
              <a:buSzPct val="58928"/>
              <a:buFont typeface="Wingdings"/>
              <a:buChar char=""/>
              <a:tabLst>
                <a:tab pos="332740" algn="l"/>
              </a:tabLst>
            </a:pPr>
            <a:r>
              <a:rPr sz="2400" b="1" spc="-175" dirty="0">
                <a:latin typeface="Times New Roman" panose="02020603050405020304" pitchFamily="18" charset="0"/>
                <a:cs typeface="Times New Roman" panose="02020603050405020304" pitchFamily="18" charset="0"/>
              </a:rPr>
              <a:t>Sigortalı</a:t>
            </a:r>
            <a:r>
              <a:rPr sz="2400" b="1" spc="-170" dirty="0">
                <a:latin typeface="Times New Roman" panose="02020603050405020304" pitchFamily="18" charset="0"/>
                <a:cs typeface="Times New Roman" panose="02020603050405020304" pitchFamily="18" charset="0"/>
              </a:rPr>
              <a:t> </a:t>
            </a:r>
            <a:r>
              <a:rPr sz="2400" b="1" spc="-215" dirty="0">
                <a:latin typeface="Times New Roman" panose="02020603050405020304" pitchFamily="18" charset="0"/>
                <a:cs typeface="Times New Roman" panose="02020603050405020304" pitchFamily="18" charset="0"/>
              </a:rPr>
              <a:t>işe</a:t>
            </a:r>
            <a:r>
              <a:rPr sz="2400" b="1" spc="-210" dirty="0">
                <a:latin typeface="Times New Roman" panose="02020603050405020304" pitchFamily="18" charset="0"/>
                <a:cs typeface="Times New Roman" panose="02020603050405020304" pitchFamily="18" charset="0"/>
              </a:rPr>
              <a:t> </a:t>
            </a:r>
            <a:r>
              <a:rPr sz="2400" b="1" spc="-185" dirty="0">
                <a:latin typeface="Times New Roman" panose="02020603050405020304" pitchFamily="18" charset="0"/>
                <a:cs typeface="Times New Roman" panose="02020603050405020304" pitchFamily="18" charset="0"/>
              </a:rPr>
              <a:t>giriş</a:t>
            </a:r>
            <a:r>
              <a:rPr sz="2400" b="1" spc="-180" dirty="0">
                <a:latin typeface="Times New Roman" panose="02020603050405020304" pitchFamily="18" charset="0"/>
                <a:cs typeface="Times New Roman" panose="02020603050405020304" pitchFamily="18" charset="0"/>
              </a:rPr>
              <a:t> </a:t>
            </a:r>
            <a:r>
              <a:rPr sz="2400" b="1" spc="-165" dirty="0">
                <a:latin typeface="Times New Roman" panose="02020603050405020304" pitchFamily="18" charset="0"/>
                <a:cs typeface="Times New Roman" panose="02020603050405020304" pitchFamily="18" charset="0"/>
              </a:rPr>
              <a:t>bildirgesinin</a:t>
            </a:r>
            <a:r>
              <a:rPr sz="2400" b="1" spc="-160" dirty="0">
                <a:latin typeface="Times New Roman" panose="02020603050405020304" pitchFamily="18" charset="0"/>
                <a:cs typeface="Times New Roman" panose="02020603050405020304" pitchFamily="18" charset="0"/>
              </a:rPr>
              <a:t> </a:t>
            </a:r>
            <a:r>
              <a:rPr sz="2400" b="1" spc="-135" dirty="0">
                <a:latin typeface="Times New Roman" panose="02020603050405020304" pitchFamily="18" charset="0"/>
                <a:cs typeface="Times New Roman" panose="02020603050405020304" pitchFamily="18" charset="0"/>
              </a:rPr>
              <a:t>verilmediğinin, </a:t>
            </a:r>
            <a:r>
              <a:rPr sz="2400" b="1" spc="-130" dirty="0">
                <a:latin typeface="Times New Roman" panose="02020603050405020304" pitchFamily="18" charset="0"/>
                <a:cs typeface="Times New Roman" panose="02020603050405020304" pitchFamily="18" charset="0"/>
              </a:rPr>
              <a:t> </a:t>
            </a:r>
            <a:r>
              <a:rPr sz="2400" b="1" spc="-265" dirty="0">
                <a:latin typeface="Times New Roman" panose="02020603050405020304" pitchFamily="18" charset="0"/>
                <a:cs typeface="Times New Roman" panose="02020603050405020304" pitchFamily="18" charset="0"/>
              </a:rPr>
              <a:t>mahkeme</a:t>
            </a:r>
            <a:r>
              <a:rPr sz="2400" b="1" spc="-260" dirty="0">
                <a:latin typeface="Times New Roman" panose="02020603050405020304" pitchFamily="18" charset="0"/>
                <a:cs typeface="Times New Roman" panose="02020603050405020304" pitchFamily="18" charset="0"/>
              </a:rPr>
              <a:t> </a:t>
            </a:r>
            <a:r>
              <a:rPr sz="2400" b="1" spc="-95" dirty="0">
                <a:latin typeface="Times New Roman" panose="02020603050405020304" pitchFamily="18" charset="0"/>
                <a:cs typeface="Times New Roman" panose="02020603050405020304" pitchFamily="18" charset="0"/>
              </a:rPr>
              <a:t>kararından</a:t>
            </a:r>
            <a:r>
              <a:rPr sz="2400" b="1" spc="-90" dirty="0">
                <a:latin typeface="Times New Roman" panose="02020603050405020304" pitchFamily="18" charset="0"/>
                <a:cs typeface="Times New Roman" panose="02020603050405020304" pitchFamily="18" charset="0"/>
              </a:rPr>
              <a:t> </a:t>
            </a:r>
            <a:r>
              <a:rPr sz="2400" b="1" spc="-160" dirty="0">
                <a:latin typeface="Times New Roman" panose="02020603050405020304" pitchFamily="18" charset="0"/>
                <a:cs typeface="Times New Roman" panose="02020603050405020304" pitchFamily="18" charset="0"/>
              </a:rPr>
              <a:t>veya</a:t>
            </a:r>
            <a:r>
              <a:rPr sz="2400" b="1" spc="-155" dirty="0">
                <a:latin typeface="Times New Roman" panose="02020603050405020304" pitchFamily="18" charset="0"/>
                <a:cs typeface="Times New Roman" panose="02020603050405020304" pitchFamily="18" charset="0"/>
              </a:rPr>
              <a:t> </a:t>
            </a:r>
            <a:r>
              <a:rPr sz="2400" b="1" spc="-210" dirty="0">
                <a:latin typeface="Times New Roman" panose="02020603050405020304" pitchFamily="18" charset="0"/>
                <a:cs typeface="Times New Roman" panose="02020603050405020304" pitchFamily="18" charset="0"/>
              </a:rPr>
              <a:t>soruşturma,</a:t>
            </a:r>
            <a:r>
              <a:rPr sz="2400" b="1" spc="-204" dirty="0">
                <a:latin typeface="Times New Roman" panose="02020603050405020304" pitchFamily="18" charset="0"/>
                <a:cs typeface="Times New Roman" panose="02020603050405020304" pitchFamily="18" charset="0"/>
              </a:rPr>
              <a:t> </a:t>
            </a:r>
            <a:r>
              <a:rPr sz="2400" b="1" spc="-170" dirty="0">
                <a:latin typeface="Times New Roman" panose="02020603050405020304" pitchFamily="18" charset="0"/>
                <a:cs typeface="Times New Roman" panose="02020603050405020304" pitchFamily="18" charset="0"/>
              </a:rPr>
              <a:t>denetim</a:t>
            </a:r>
            <a:r>
              <a:rPr sz="2400" b="1" spc="-165" dirty="0">
                <a:latin typeface="Times New Roman" panose="02020603050405020304" pitchFamily="18" charset="0"/>
                <a:cs typeface="Times New Roman" panose="02020603050405020304" pitchFamily="18" charset="0"/>
              </a:rPr>
              <a:t> </a:t>
            </a:r>
            <a:r>
              <a:rPr sz="2400" b="1" spc="-220" dirty="0">
                <a:latin typeface="Times New Roman" panose="02020603050405020304" pitchFamily="18" charset="0"/>
                <a:cs typeface="Times New Roman" panose="02020603050405020304" pitchFamily="18" charset="0"/>
              </a:rPr>
              <a:t>ve </a:t>
            </a:r>
            <a:r>
              <a:rPr sz="2400" b="1" spc="-215" dirty="0">
                <a:latin typeface="Times New Roman" panose="02020603050405020304" pitchFamily="18" charset="0"/>
                <a:cs typeface="Times New Roman" panose="02020603050405020304" pitchFamily="18" charset="0"/>
              </a:rPr>
              <a:t> </a:t>
            </a:r>
            <a:r>
              <a:rPr sz="2400" b="1" spc="-175" dirty="0">
                <a:latin typeface="Times New Roman" panose="02020603050405020304" pitchFamily="18" charset="0"/>
                <a:cs typeface="Times New Roman" panose="02020603050405020304" pitchFamily="18" charset="0"/>
              </a:rPr>
              <a:t>incelemelerden</a:t>
            </a:r>
            <a:r>
              <a:rPr sz="2400" b="1" spc="-170" dirty="0">
                <a:latin typeface="Times New Roman" panose="02020603050405020304" pitchFamily="18" charset="0"/>
                <a:cs typeface="Times New Roman" panose="02020603050405020304" pitchFamily="18" charset="0"/>
              </a:rPr>
              <a:t> </a:t>
            </a:r>
            <a:r>
              <a:rPr sz="2400" b="1" spc="-160" dirty="0">
                <a:latin typeface="Times New Roman" panose="02020603050405020304" pitchFamily="18" charset="0"/>
                <a:cs typeface="Times New Roman" panose="02020603050405020304" pitchFamily="18" charset="0"/>
              </a:rPr>
              <a:t>veya</a:t>
            </a:r>
            <a:r>
              <a:rPr sz="2400" b="1" spc="-155" dirty="0">
                <a:latin typeface="Times New Roman" panose="02020603050405020304" pitchFamily="18" charset="0"/>
                <a:cs typeface="Times New Roman" panose="02020603050405020304" pitchFamily="18" charset="0"/>
              </a:rPr>
              <a:t> </a:t>
            </a:r>
            <a:r>
              <a:rPr sz="2400" b="1" spc="-105" dirty="0">
                <a:latin typeface="Times New Roman" panose="02020603050405020304" pitchFamily="18" charset="0"/>
                <a:cs typeface="Times New Roman" panose="02020603050405020304" pitchFamily="18" charset="0"/>
              </a:rPr>
              <a:t>bankalar,</a:t>
            </a:r>
            <a:r>
              <a:rPr sz="2400" b="1" spc="-100" dirty="0">
                <a:latin typeface="Times New Roman" panose="02020603050405020304" pitchFamily="18" charset="0"/>
                <a:cs typeface="Times New Roman" panose="02020603050405020304" pitchFamily="18" charset="0"/>
              </a:rPr>
              <a:t> </a:t>
            </a:r>
            <a:r>
              <a:rPr sz="2400" b="1" spc="-135" dirty="0">
                <a:latin typeface="Times New Roman" panose="02020603050405020304" pitchFamily="18" charset="0"/>
                <a:cs typeface="Times New Roman" panose="02020603050405020304" pitchFamily="18" charset="0"/>
              </a:rPr>
              <a:t>döner</a:t>
            </a:r>
            <a:r>
              <a:rPr sz="2400" b="1" spc="-130" dirty="0">
                <a:latin typeface="Times New Roman" panose="02020603050405020304" pitchFamily="18" charset="0"/>
                <a:cs typeface="Times New Roman" panose="02020603050405020304" pitchFamily="18" charset="0"/>
              </a:rPr>
              <a:t> </a:t>
            </a:r>
            <a:r>
              <a:rPr sz="2400" b="1" spc="-155" dirty="0">
                <a:latin typeface="Times New Roman" panose="02020603050405020304" pitchFamily="18" charset="0"/>
                <a:cs typeface="Times New Roman" panose="02020603050405020304" pitchFamily="18" charset="0"/>
              </a:rPr>
              <a:t>sermayeli </a:t>
            </a:r>
            <a:r>
              <a:rPr sz="2400" b="1" spc="-150" dirty="0">
                <a:latin typeface="Times New Roman" panose="02020603050405020304" pitchFamily="18" charset="0"/>
                <a:cs typeface="Times New Roman" panose="02020603050405020304" pitchFamily="18" charset="0"/>
              </a:rPr>
              <a:t> </a:t>
            </a:r>
            <a:r>
              <a:rPr sz="2400" b="1" spc="-185" dirty="0">
                <a:latin typeface="Times New Roman" panose="02020603050405020304" pitchFamily="18" charset="0"/>
                <a:cs typeface="Times New Roman" panose="02020603050405020304" pitchFamily="18" charset="0"/>
              </a:rPr>
              <a:t>kuruluşlar,</a:t>
            </a:r>
            <a:r>
              <a:rPr sz="2400" b="1" spc="-180" dirty="0">
                <a:latin typeface="Times New Roman" panose="02020603050405020304" pitchFamily="18" charset="0"/>
                <a:cs typeface="Times New Roman" panose="02020603050405020304" pitchFamily="18" charset="0"/>
              </a:rPr>
              <a:t> </a:t>
            </a:r>
            <a:r>
              <a:rPr sz="2400" b="1" spc="-235" dirty="0">
                <a:latin typeface="Times New Roman" panose="02020603050405020304" pitchFamily="18" charset="0"/>
                <a:cs typeface="Times New Roman" panose="02020603050405020304" pitchFamily="18" charset="0"/>
              </a:rPr>
              <a:t>kamu</a:t>
            </a:r>
            <a:r>
              <a:rPr sz="2400" b="1" spc="270" dirty="0">
                <a:latin typeface="Times New Roman" panose="02020603050405020304" pitchFamily="18" charset="0"/>
                <a:cs typeface="Times New Roman" panose="02020603050405020304" pitchFamily="18" charset="0"/>
              </a:rPr>
              <a:t> </a:t>
            </a:r>
            <a:r>
              <a:rPr sz="2400" b="1" spc="-45" dirty="0">
                <a:latin typeface="Times New Roman" panose="02020603050405020304" pitchFamily="18" charset="0"/>
                <a:cs typeface="Times New Roman" panose="02020603050405020304" pitchFamily="18" charset="0"/>
              </a:rPr>
              <a:t>idareleri </a:t>
            </a:r>
            <a:r>
              <a:rPr sz="2400" b="1" spc="-75" dirty="0">
                <a:latin typeface="Times New Roman" panose="02020603050405020304" pitchFamily="18" charset="0"/>
                <a:cs typeface="Times New Roman" panose="02020603050405020304" pitchFamily="18" charset="0"/>
              </a:rPr>
              <a:t>ile</a:t>
            </a:r>
            <a:r>
              <a:rPr sz="2400" b="1" spc="595" dirty="0">
                <a:latin typeface="Times New Roman" panose="02020603050405020304" pitchFamily="18" charset="0"/>
                <a:cs typeface="Times New Roman" panose="02020603050405020304" pitchFamily="18" charset="0"/>
              </a:rPr>
              <a:t> </a:t>
            </a:r>
            <a:r>
              <a:rPr sz="2400" b="1" spc="-175" dirty="0">
                <a:latin typeface="Times New Roman" panose="02020603050405020304" pitchFamily="18" charset="0"/>
                <a:cs typeface="Times New Roman" panose="02020603050405020304" pitchFamily="18" charset="0"/>
              </a:rPr>
              <a:t>kanunla</a:t>
            </a:r>
            <a:r>
              <a:rPr sz="2400" b="1" spc="395" dirty="0">
                <a:latin typeface="Times New Roman" panose="02020603050405020304" pitchFamily="18" charset="0"/>
                <a:cs typeface="Times New Roman" panose="02020603050405020304" pitchFamily="18" charset="0"/>
              </a:rPr>
              <a:t> </a:t>
            </a:r>
            <a:r>
              <a:rPr sz="2400" b="1" spc="-165" dirty="0">
                <a:latin typeface="Times New Roman" panose="02020603050405020304" pitchFamily="18" charset="0"/>
                <a:cs typeface="Times New Roman" panose="02020603050405020304" pitchFamily="18" charset="0"/>
              </a:rPr>
              <a:t>kurulan</a:t>
            </a:r>
            <a:r>
              <a:rPr sz="2400" b="1" spc="415" dirty="0">
                <a:latin typeface="Times New Roman" panose="02020603050405020304" pitchFamily="18" charset="0"/>
                <a:cs typeface="Times New Roman" panose="02020603050405020304" pitchFamily="18" charset="0"/>
              </a:rPr>
              <a:t> </a:t>
            </a:r>
            <a:r>
              <a:rPr sz="2400" b="1" spc="-250" dirty="0">
                <a:latin typeface="Times New Roman" panose="02020603050405020304" pitchFamily="18" charset="0"/>
                <a:cs typeface="Times New Roman" panose="02020603050405020304" pitchFamily="18" charset="0"/>
              </a:rPr>
              <a:t>kurum </a:t>
            </a:r>
            <a:r>
              <a:rPr sz="2400" b="1" spc="-245" dirty="0">
                <a:latin typeface="Times New Roman" panose="02020603050405020304" pitchFamily="18" charset="0"/>
                <a:cs typeface="Times New Roman" panose="02020603050405020304" pitchFamily="18" charset="0"/>
              </a:rPr>
              <a:t> </a:t>
            </a:r>
            <a:r>
              <a:rPr sz="2400" b="1" spc="-200" dirty="0">
                <a:latin typeface="Times New Roman" panose="02020603050405020304" pitchFamily="18" charset="0"/>
                <a:cs typeface="Times New Roman" panose="02020603050405020304" pitchFamily="18" charset="0"/>
              </a:rPr>
              <a:t>ve</a:t>
            </a:r>
            <a:r>
              <a:rPr sz="2400" b="1" spc="-195" dirty="0">
                <a:latin typeface="Times New Roman" panose="02020603050405020304" pitchFamily="18" charset="0"/>
                <a:cs typeface="Times New Roman" panose="02020603050405020304" pitchFamily="18" charset="0"/>
              </a:rPr>
              <a:t> </a:t>
            </a:r>
            <a:r>
              <a:rPr sz="2400" b="1" spc="-155" dirty="0">
                <a:latin typeface="Times New Roman" panose="02020603050405020304" pitchFamily="18" charset="0"/>
                <a:cs typeface="Times New Roman" panose="02020603050405020304" pitchFamily="18" charset="0"/>
              </a:rPr>
              <a:t>kuruluşlardan</a:t>
            </a:r>
            <a:r>
              <a:rPr sz="2400" b="1" spc="-150" dirty="0">
                <a:latin typeface="Times New Roman" panose="02020603050405020304" pitchFamily="18" charset="0"/>
                <a:cs typeface="Times New Roman" panose="02020603050405020304" pitchFamily="18" charset="0"/>
              </a:rPr>
              <a:t> </a:t>
            </a:r>
            <a:r>
              <a:rPr sz="2400" b="1" spc="-125" dirty="0">
                <a:latin typeface="Times New Roman" panose="02020603050405020304" pitchFamily="18" charset="0"/>
                <a:cs typeface="Times New Roman" panose="02020603050405020304" pitchFamily="18" charset="0"/>
              </a:rPr>
              <a:t>alınan</a:t>
            </a:r>
            <a:r>
              <a:rPr sz="2400" b="1" spc="-120" dirty="0">
                <a:latin typeface="Times New Roman" panose="02020603050405020304" pitchFamily="18" charset="0"/>
                <a:cs typeface="Times New Roman" panose="02020603050405020304" pitchFamily="18" charset="0"/>
              </a:rPr>
              <a:t> </a:t>
            </a:r>
            <a:r>
              <a:rPr sz="2400" b="1" spc="-25" dirty="0">
                <a:latin typeface="Times New Roman" panose="02020603050405020304" pitchFamily="18" charset="0"/>
                <a:cs typeface="Times New Roman" panose="02020603050405020304" pitchFamily="18" charset="0"/>
              </a:rPr>
              <a:t>bilgi</a:t>
            </a:r>
            <a:r>
              <a:rPr sz="2400" b="1" spc="-20" dirty="0">
                <a:latin typeface="Times New Roman" panose="02020603050405020304" pitchFamily="18" charset="0"/>
                <a:cs typeface="Times New Roman" panose="02020603050405020304" pitchFamily="18" charset="0"/>
              </a:rPr>
              <a:t> </a:t>
            </a:r>
            <a:r>
              <a:rPr sz="2400" b="1" spc="-200" dirty="0">
                <a:latin typeface="Times New Roman" panose="02020603050405020304" pitchFamily="18" charset="0"/>
                <a:cs typeface="Times New Roman" panose="02020603050405020304" pitchFamily="18" charset="0"/>
              </a:rPr>
              <a:t>ve</a:t>
            </a:r>
            <a:r>
              <a:rPr sz="2400" b="1" spc="345" dirty="0">
                <a:latin typeface="Times New Roman" panose="02020603050405020304" pitchFamily="18" charset="0"/>
                <a:cs typeface="Times New Roman" panose="02020603050405020304" pitchFamily="18" charset="0"/>
              </a:rPr>
              <a:t> </a:t>
            </a:r>
            <a:r>
              <a:rPr sz="2400" b="1" spc="-105" dirty="0">
                <a:latin typeface="Times New Roman" panose="02020603050405020304" pitchFamily="18" charset="0"/>
                <a:cs typeface="Times New Roman" panose="02020603050405020304" pitchFamily="18" charset="0"/>
              </a:rPr>
              <a:t>belgelerden </a:t>
            </a:r>
            <a:r>
              <a:rPr sz="2400" b="1" spc="-100" dirty="0">
                <a:latin typeface="Times New Roman" panose="02020603050405020304" pitchFamily="18" charset="0"/>
                <a:cs typeface="Times New Roman" panose="02020603050405020304" pitchFamily="18" charset="0"/>
              </a:rPr>
              <a:t> </a:t>
            </a:r>
            <a:r>
              <a:rPr sz="2400" b="1" spc="-175" dirty="0">
                <a:latin typeface="Times New Roman" panose="02020603050405020304" pitchFamily="18" charset="0"/>
                <a:cs typeface="Times New Roman" panose="02020603050405020304" pitchFamily="18" charset="0"/>
              </a:rPr>
              <a:t>anlaşılması </a:t>
            </a:r>
            <a:r>
              <a:rPr sz="2400" b="1" spc="-130" dirty="0">
                <a:latin typeface="Times New Roman" panose="02020603050405020304" pitchFamily="18" charset="0"/>
                <a:cs typeface="Times New Roman" panose="02020603050405020304" pitchFamily="18" charset="0"/>
              </a:rPr>
              <a:t>halinde </a:t>
            </a:r>
            <a:r>
              <a:rPr sz="2400" b="1" spc="-165" dirty="0">
                <a:latin typeface="Times New Roman" panose="02020603050405020304" pitchFamily="18" charset="0"/>
                <a:cs typeface="Times New Roman" panose="02020603050405020304" pitchFamily="18" charset="0"/>
              </a:rPr>
              <a:t>her </a:t>
            </a:r>
            <a:r>
              <a:rPr sz="2400" b="1" spc="-15" dirty="0">
                <a:latin typeface="Times New Roman" panose="02020603050405020304" pitchFamily="18" charset="0"/>
                <a:cs typeface="Times New Roman" panose="02020603050405020304" pitchFamily="18" charset="0"/>
              </a:rPr>
              <a:t>bir </a:t>
            </a:r>
            <a:r>
              <a:rPr sz="2400" b="1" spc="-80" dirty="0">
                <a:latin typeface="Times New Roman" panose="02020603050405020304" pitchFamily="18" charset="0"/>
                <a:cs typeface="Times New Roman" panose="02020603050405020304" pitchFamily="18" charset="0"/>
              </a:rPr>
              <a:t>sigortalı </a:t>
            </a:r>
            <a:r>
              <a:rPr sz="2400" b="1" spc="-185" dirty="0">
                <a:latin typeface="Times New Roman" panose="02020603050405020304" pitchFamily="18" charset="0"/>
                <a:cs typeface="Times New Roman" panose="02020603050405020304" pitchFamily="18" charset="0"/>
              </a:rPr>
              <a:t>için </a:t>
            </a:r>
            <a:r>
              <a:rPr sz="2400" b="1" spc="-75" dirty="0">
                <a:latin typeface="Times New Roman" panose="02020603050405020304" pitchFamily="18" charset="0"/>
                <a:cs typeface="Times New Roman" panose="02020603050405020304" pitchFamily="18" charset="0"/>
              </a:rPr>
              <a:t>2 </a:t>
            </a:r>
            <a:r>
              <a:rPr sz="2400" b="1" spc="-100" dirty="0">
                <a:latin typeface="Times New Roman" panose="02020603050405020304" pitchFamily="18" charset="0"/>
                <a:cs typeface="Times New Roman" panose="02020603050405020304" pitchFamily="18" charset="0"/>
              </a:rPr>
              <a:t>aylık asgari </a:t>
            </a:r>
            <a:r>
              <a:rPr sz="2400" b="1" spc="-95" dirty="0">
                <a:latin typeface="Times New Roman" panose="02020603050405020304" pitchFamily="18" charset="0"/>
                <a:cs typeface="Times New Roman" panose="02020603050405020304" pitchFamily="18" charset="0"/>
              </a:rPr>
              <a:t> </a:t>
            </a:r>
            <a:r>
              <a:rPr sz="2400" b="1" spc="-170" dirty="0">
                <a:latin typeface="Times New Roman" panose="02020603050405020304" pitchFamily="18" charset="0"/>
                <a:cs typeface="Times New Roman" panose="02020603050405020304" pitchFamily="18" charset="0"/>
              </a:rPr>
              <a:t>ücret</a:t>
            </a:r>
            <a:r>
              <a:rPr sz="2400" b="1" spc="-165" dirty="0">
                <a:latin typeface="Times New Roman" panose="02020603050405020304" pitchFamily="18" charset="0"/>
                <a:cs typeface="Times New Roman" panose="02020603050405020304" pitchFamily="18" charset="0"/>
              </a:rPr>
              <a:t> </a:t>
            </a:r>
            <a:r>
              <a:rPr sz="2400" b="1" spc="-80" dirty="0">
                <a:latin typeface="Times New Roman" panose="02020603050405020304" pitchFamily="18" charset="0"/>
                <a:cs typeface="Times New Roman" panose="02020603050405020304" pitchFamily="18" charset="0"/>
              </a:rPr>
              <a:t>tutarında;</a:t>
            </a:r>
            <a:r>
              <a:rPr sz="2400" b="1" spc="-75" dirty="0">
                <a:latin typeface="Times New Roman" panose="02020603050405020304" pitchFamily="18" charset="0"/>
                <a:cs typeface="Times New Roman" panose="02020603050405020304" pitchFamily="18" charset="0"/>
              </a:rPr>
              <a:t> 1</a:t>
            </a:r>
            <a:r>
              <a:rPr sz="2400" b="1" spc="-70" dirty="0">
                <a:latin typeface="Times New Roman" panose="02020603050405020304" pitchFamily="18" charset="0"/>
                <a:cs typeface="Times New Roman" panose="02020603050405020304" pitchFamily="18" charset="0"/>
              </a:rPr>
              <a:t> </a:t>
            </a:r>
            <a:r>
              <a:rPr sz="2400" b="1" spc="-60" dirty="0">
                <a:latin typeface="Times New Roman" panose="02020603050405020304" pitchFamily="18" charset="0"/>
                <a:cs typeface="Times New Roman" panose="02020603050405020304" pitchFamily="18" charset="0"/>
              </a:rPr>
              <a:t>yıl</a:t>
            </a:r>
            <a:r>
              <a:rPr sz="2400" b="1" spc="-55" dirty="0">
                <a:latin typeface="Times New Roman" panose="02020603050405020304" pitchFamily="18" charset="0"/>
                <a:cs typeface="Times New Roman" panose="02020603050405020304" pitchFamily="18" charset="0"/>
              </a:rPr>
              <a:t> </a:t>
            </a:r>
            <a:r>
              <a:rPr sz="2400" b="1" spc="-195" dirty="0">
                <a:latin typeface="Times New Roman" panose="02020603050405020304" pitchFamily="18" charset="0"/>
                <a:cs typeface="Times New Roman" panose="02020603050405020304" pitchFamily="18" charset="0"/>
              </a:rPr>
              <a:t>içinde,</a:t>
            </a:r>
            <a:r>
              <a:rPr sz="2400" b="1" spc="-190" dirty="0">
                <a:latin typeface="Times New Roman" panose="02020603050405020304" pitchFamily="18" charset="0"/>
                <a:cs typeface="Times New Roman" panose="02020603050405020304" pitchFamily="18" charset="0"/>
              </a:rPr>
              <a:t> </a:t>
            </a:r>
            <a:r>
              <a:rPr sz="2400" b="1" spc="-195" dirty="0">
                <a:latin typeface="Times New Roman" panose="02020603050405020304" pitchFamily="18" charset="0"/>
                <a:cs typeface="Times New Roman" panose="02020603050405020304" pitchFamily="18" charset="0"/>
              </a:rPr>
              <a:t>tekrar</a:t>
            </a:r>
            <a:r>
              <a:rPr sz="2400" b="1" spc="-190" dirty="0">
                <a:latin typeface="Times New Roman" panose="02020603050405020304" pitchFamily="18" charset="0"/>
                <a:cs typeface="Times New Roman" panose="02020603050405020304" pitchFamily="18" charset="0"/>
              </a:rPr>
              <a:t> </a:t>
            </a:r>
            <a:r>
              <a:rPr sz="2400" b="1" spc="-40" dirty="0">
                <a:latin typeface="Times New Roman" panose="02020603050405020304" pitchFamily="18" charset="0"/>
                <a:cs typeface="Times New Roman" panose="02020603050405020304" pitchFamily="18" charset="0"/>
              </a:rPr>
              <a:t>bildirge </a:t>
            </a:r>
            <a:r>
              <a:rPr sz="2400" b="1" spc="-35" dirty="0">
                <a:latin typeface="Times New Roman" panose="02020603050405020304" pitchFamily="18" charset="0"/>
                <a:cs typeface="Times New Roman" panose="02020603050405020304" pitchFamily="18" charset="0"/>
              </a:rPr>
              <a:t> </a:t>
            </a:r>
            <a:r>
              <a:rPr sz="2400" b="1" spc="-135" dirty="0">
                <a:latin typeface="Times New Roman" panose="02020603050405020304" pitchFamily="18" charset="0"/>
                <a:cs typeface="Times New Roman" panose="02020603050405020304" pitchFamily="18" charset="0"/>
              </a:rPr>
              <a:t>verilmediğinin</a:t>
            </a:r>
            <a:r>
              <a:rPr sz="2400" b="1" spc="60" dirty="0">
                <a:latin typeface="Times New Roman" panose="02020603050405020304" pitchFamily="18" charset="0"/>
                <a:cs typeface="Times New Roman" panose="02020603050405020304" pitchFamily="18" charset="0"/>
              </a:rPr>
              <a:t> </a:t>
            </a:r>
            <a:r>
              <a:rPr sz="2400" b="1" spc="-170" dirty="0">
                <a:latin typeface="Times New Roman" panose="02020603050405020304" pitchFamily="18" charset="0"/>
                <a:cs typeface="Times New Roman" panose="02020603050405020304" pitchFamily="18" charset="0"/>
              </a:rPr>
              <a:t>anlaşılması</a:t>
            </a:r>
            <a:r>
              <a:rPr sz="2400" b="1" spc="70" dirty="0">
                <a:latin typeface="Times New Roman" panose="02020603050405020304" pitchFamily="18" charset="0"/>
                <a:cs typeface="Times New Roman" panose="02020603050405020304" pitchFamily="18" charset="0"/>
              </a:rPr>
              <a:t> </a:t>
            </a:r>
            <a:r>
              <a:rPr sz="2400" b="1" spc="-145" dirty="0">
                <a:latin typeface="Times New Roman" panose="02020603050405020304" pitchFamily="18" charset="0"/>
                <a:cs typeface="Times New Roman" panose="02020603050405020304" pitchFamily="18" charset="0"/>
              </a:rPr>
              <a:t>halinde,</a:t>
            </a:r>
            <a:r>
              <a:rPr sz="2400" b="1" spc="65" dirty="0">
                <a:latin typeface="Times New Roman" panose="02020603050405020304" pitchFamily="18" charset="0"/>
                <a:cs typeface="Times New Roman" panose="02020603050405020304" pitchFamily="18" charset="0"/>
              </a:rPr>
              <a:t> </a:t>
            </a:r>
            <a:r>
              <a:rPr sz="2400" b="1" spc="-165" dirty="0">
                <a:latin typeface="Times New Roman" panose="02020603050405020304" pitchFamily="18" charset="0"/>
                <a:cs typeface="Times New Roman" panose="02020603050405020304" pitchFamily="18" charset="0"/>
              </a:rPr>
              <a:t>her</a:t>
            </a:r>
            <a:r>
              <a:rPr sz="2400" b="1" spc="75" dirty="0">
                <a:latin typeface="Times New Roman" panose="02020603050405020304" pitchFamily="18" charset="0"/>
                <a:cs typeface="Times New Roman" panose="02020603050405020304" pitchFamily="18" charset="0"/>
              </a:rPr>
              <a:t> </a:t>
            </a:r>
            <a:r>
              <a:rPr sz="2400" b="1" spc="-15" dirty="0">
                <a:latin typeface="Times New Roman" panose="02020603050405020304" pitchFamily="18" charset="0"/>
                <a:cs typeface="Times New Roman" panose="02020603050405020304" pitchFamily="18" charset="0"/>
              </a:rPr>
              <a:t>bir</a:t>
            </a:r>
            <a:r>
              <a:rPr sz="2400" b="1" spc="80" dirty="0">
                <a:latin typeface="Times New Roman" panose="02020603050405020304" pitchFamily="18" charset="0"/>
                <a:cs typeface="Times New Roman" panose="02020603050405020304" pitchFamily="18" charset="0"/>
              </a:rPr>
              <a:t> </a:t>
            </a:r>
            <a:r>
              <a:rPr sz="2400" b="1" spc="-80" dirty="0" err="1">
                <a:latin typeface="Times New Roman" panose="02020603050405020304" pitchFamily="18" charset="0"/>
                <a:cs typeface="Times New Roman" panose="02020603050405020304" pitchFamily="18" charset="0"/>
              </a:rPr>
              <a:t>sigortalı</a:t>
            </a:r>
            <a:r>
              <a:rPr sz="2400" b="1" spc="80" dirty="0">
                <a:latin typeface="Times New Roman" panose="02020603050405020304" pitchFamily="18" charset="0"/>
                <a:cs typeface="Times New Roman" panose="02020603050405020304" pitchFamily="18" charset="0"/>
              </a:rPr>
              <a:t> </a:t>
            </a:r>
            <a:r>
              <a:rPr sz="2400" b="1" spc="-180" dirty="0" err="1" smtClean="0">
                <a:latin typeface="Times New Roman" panose="02020603050405020304" pitchFamily="18" charset="0"/>
                <a:cs typeface="Times New Roman" panose="02020603050405020304" pitchFamily="18" charset="0"/>
              </a:rPr>
              <a:t>için</a:t>
            </a:r>
            <a:r>
              <a:rPr lang="tr-TR" sz="2400" b="1" spc="-180" dirty="0" smtClean="0">
                <a:latin typeface="Times New Roman" panose="02020603050405020304" pitchFamily="18" charset="0"/>
                <a:cs typeface="Times New Roman" panose="02020603050405020304" pitchFamily="18" charset="0"/>
              </a:rPr>
              <a:t> </a:t>
            </a:r>
            <a:r>
              <a:rPr sz="2400" b="1" spc="-75" dirty="0" smtClean="0">
                <a:latin typeface="Times New Roman" panose="02020603050405020304" pitchFamily="18" charset="0"/>
                <a:cs typeface="Times New Roman" panose="02020603050405020304" pitchFamily="18" charset="0"/>
              </a:rPr>
              <a:t>5</a:t>
            </a:r>
            <a:r>
              <a:rPr sz="2400" b="1" spc="-70" dirty="0" smtClean="0">
                <a:latin typeface="Times New Roman" panose="02020603050405020304" pitchFamily="18" charset="0"/>
                <a:cs typeface="Times New Roman" panose="02020603050405020304" pitchFamily="18" charset="0"/>
              </a:rPr>
              <a:t> </a:t>
            </a:r>
            <a:r>
              <a:rPr sz="2400" b="1" spc="-95" dirty="0">
                <a:latin typeface="Times New Roman" panose="02020603050405020304" pitchFamily="18" charset="0"/>
                <a:cs typeface="Times New Roman" panose="02020603050405020304" pitchFamily="18" charset="0"/>
              </a:rPr>
              <a:t>aylık</a:t>
            </a:r>
            <a:r>
              <a:rPr sz="2400" b="1" spc="-90" dirty="0">
                <a:latin typeface="Times New Roman" panose="02020603050405020304" pitchFamily="18" charset="0"/>
                <a:cs typeface="Times New Roman" panose="02020603050405020304" pitchFamily="18" charset="0"/>
              </a:rPr>
              <a:t> </a:t>
            </a:r>
            <a:r>
              <a:rPr sz="2400" b="1" spc="-100" dirty="0">
                <a:latin typeface="Times New Roman" panose="02020603050405020304" pitchFamily="18" charset="0"/>
                <a:cs typeface="Times New Roman" panose="02020603050405020304" pitchFamily="18" charset="0"/>
              </a:rPr>
              <a:t>asgari</a:t>
            </a:r>
            <a:r>
              <a:rPr sz="2400" b="1" spc="-95" dirty="0">
                <a:latin typeface="Times New Roman" panose="02020603050405020304" pitchFamily="18" charset="0"/>
                <a:cs typeface="Times New Roman" panose="02020603050405020304" pitchFamily="18" charset="0"/>
              </a:rPr>
              <a:t> </a:t>
            </a:r>
            <a:r>
              <a:rPr sz="2400" b="1" spc="-170" dirty="0">
                <a:latin typeface="Times New Roman" panose="02020603050405020304" pitchFamily="18" charset="0"/>
                <a:cs typeface="Times New Roman" panose="02020603050405020304" pitchFamily="18" charset="0"/>
              </a:rPr>
              <a:t>ücret</a:t>
            </a:r>
            <a:r>
              <a:rPr sz="2400" b="1" spc="-165" dirty="0">
                <a:latin typeface="Times New Roman" panose="02020603050405020304" pitchFamily="18" charset="0"/>
                <a:cs typeface="Times New Roman" panose="02020603050405020304" pitchFamily="18" charset="0"/>
              </a:rPr>
              <a:t> </a:t>
            </a:r>
            <a:r>
              <a:rPr sz="2400" b="1" spc="-85" dirty="0">
                <a:latin typeface="Times New Roman" panose="02020603050405020304" pitchFamily="18" charset="0"/>
                <a:cs typeface="Times New Roman" panose="02020603050405020304" pitchFamily="18" charset="0"/>
              </a:rPr>
              <a:t>tutarında</a:t>
            </a:r>
            <a:r>
              <a:rPr sz="2400" b="1" spc="-80"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idari</a:t>
            </a:r>
            <a:r>
              <a:rPr sz="2400" b="1" spc="-15" dirty="0">
                <a:latin typeface="Times New Roman" panose="02020603050405020304" pitchFamily="18" charset="0"/>
                <a:cs typeface="Times New Roman" panose="02020603050405020304" pitchFamily="18" charset="0"/>
              </a:rPr>
              <a:t> para</a:t>
            </a:r>
            <a:r>
              <a:rPr sz="2400" b="1" spc="-10" dirty="0">
                <a:latin typeface="Times New Roman" panose="02020603050405020304" pitchFamily="18" charset="0"/>
                <a:cs typeface="Times New Roman" panose="02020603050405020304" pitchFamily="18" charset="0"/>
              </a:rPr>
              <a:t> </a:t>
            </a:r>
            <a:r>
              <a:rPr sz="2400" b="1" spc="-195" dirty="0">
                <a:latin typeface="Times New Roman" panose="02020603050405020304" pitchFamily="18" charset="0"/>
                <a:cs typeface="Times New Roman" panose="02020603050405020304" pitchFamily="18" charset="0"/>
              </a:rPr>
              <a:t>cezası </a:t>
            </a:r>
            <a:r>
              <a:rPr sz="2400" b="1" spc="-190" dirty="0">
                <a:latin typeface="Times New Roman" panose="02020603050405020304" pitchFamily="18" charset="0"/>
                <a:cs typeface="Times New Roman" panose="02020603050405020304" pitchFamily="18" charset="0"/>
              </a:rPr>
              <a:t> </a:t>
            </a:r>
            <a:r>
              <a:rPr sz="2400" b="1" spc="-140" dirty="0">
                <a:latin typeface="Times New Roman" panose="02020603050405020304" pitchFamily="18" charset="0"/>
                <a:cs typeface="Times New Roman" panose="02020603050405020304" pitchFamily="18" charset="0"/>
              </a:rPr>
              <a:t>uygulanmaktadır.</a:t>
            </a:r>
            <a:endParaRP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949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7" y="346913"/>
            <a:ext cx="6479540" cy="505908"/>
          </a:xfrm>
          <a:prstGeom prst="rect">
            <a:avLst/>
          </a:prstGeom>
        </p:spPr>
        <p:txBody>
          <a:bodyPr vert="horz" wrap="square" lIns="0" tIns="13335" rIns="0" bIns="0" rtlCol="0">
            <a:spAutoFit/>
          </a:bodyPr>
          <a:lstStyle/>
          <a:p>
            <a:pPr marL="12700">
              <a:lnSpc>
                <a:spcPct val="100000"/>
              </a:lnSpc>
              <a:spcBef>
                <a:spcPts val="105"/>
              </a:spcBef>
            </a:pPr>
            <a:r>
              <a:rPr sz="3200" b="1" spc="-20" dirty="0">
                <a:latin typeface="Times New Roman" panose="02020603050405020304" pitchFamily="18" charset="0"/>
                <a:cs typeface="Times New Roman" panose="02020603050405020304" pitchFamily="18" charset="0"/>
              </a:rPr>
              <a:t>İdari</a:t>
            </a:r>
            <a:r>
              <a:rPr sz="3200" b="1" spc="10" dirty="0">
                <a:latin typeface="Times New Roman" panose="02020603050405020304" pitchFamily="18" charset="0"/>
                <a:cs typeface="Times New Roman" panose="02020603050405020304" pitchFamily="18" charset="0"/>
              </a:rPr>
              <a:t> </a:t>
            </a:r>
            <a:r>
              <a:rPr sz="3200" b="1" spc="-280" dirty="0">
                <a:latin typeface="Times New Roman" panose="02020603050405020304" pitchFamily="18" charset="0"/>
                <a:cs typeface="Times New Roman" panose="02020603050405020304" pitchFamily="18" charset="0"/>
              </a:rPr>
              <a:t>Para</a:t>
            </a:r>
            <a:r>
              <a:rPr sz="3200" b="1" spc="15" dirty="0">
                <a:latin typeface="Times New Roman" panose="02020603050405020304" pitchFamily="18" charset="0"/>
                <a:cs typeface="Times New Roman" panose="02020603050405020304" pitchFamily="18" charset="0"/>
              </a:rPr>
              <a:t> </a:t>
            </a:r>
            <a:r>
              <a:rPr sz="3200" b="1" spc="-120" dirty="0" err="1" smtClean="0">
                <a:latin typeface="Times New Roman" panose="02020603050405020304" pitchFamily="18" charset="0"/>
                <a:cs typeface="Times New Roman" panose="02020603050405020304" pitchFamily="18" charset="0"/>
              </a:rPr>
              <a:t>Cezaları</a:t>
            </a:r>
            <a:endParaRPr sz="3200" b="1" spc="-120" dirty="0">
              <a:latin typeface="Times New Roman" panose="02020603050405020304" pitchFamily="18" charset="0"/>
              <a:cs typeface="Times New Roman" panose="02020603050405020304" pitchFamily="18" charset="0"/>
            </a:endParaRPr>
          </a:p>
        </p:txBody>
      </p:sp>
      <p:sp>
        <p:nvSpPr>
          <p:cNvPr id="3" name="object 3"/>
          <p:cNvSpPr txBox="1"/>
          <p:nvPr/>
        </p:nvSpPr>
        <p:spPr>
          <a:xfrm>
            <a:off x="922256" y="1570685"/>
            <a:ext cx="10662920" cy="2326663"/>
          </a:xfrm>
          <a:prstGeom prst="rect">
            <a:avLst/>
          </a:prstGeom>
        </p:spPr>
        <p:txBody>
          <a:bodyPr vert="horz" wrap="square" lIns="0" tIns="60325" rIns="0" bIns="0" rtlCol="0">
            <a:spAutoFit/>
          </a:bodyPr>
          <a:lstStyle/>
          <a:p>
            <a:pPr marL="332740" marR="7620" indent="-320040">
              <a:lnSpc>
                <a:spcPts val="3030"/>
              </a:lnSpc>
              <a:spcBef>
                <a:spcPts val="475"/>
              </a:spcBef>
              <a:buClr>
                <a:srgbClr val="4584D2"/>
              </a:buClr>
              <a:buSzPct val="58928"/>
              <a:buFont typeface="Wingdings"/>
              <a:buChar char=""/>
              <a:tabLst>
                <a:tab pos="332105" algn="l"/>
                <a:tab pos="332740" algn="l"/>
                <a:tab pos="1252855" algn="l"/>
                <a:tab pos="1853564" algn="l"/>
                <a:tab pos="3094355" algn="l"/>
                <a:tab pos="4986020" algn="l"/>
                <a:tab pos="6704965" algn="l"/>
                <a:tab pos="7627620" algn="l"/>
              </a:tabLst>
            </a:pPr>
            <a:r>
              <a:rPr sz="2400" b="1" spc="-235" dirty="0">
                <a:latin typeface="Times New Roman" panose="02020603050405020304" pitchFamily="18" charset="0"/>
                <a:cs typeface="Times New Roman" panose="02020603050405020304" pitchFamily="18" charset="0"/>
              </a:rPr>
              <a:t>Prim	</a:t>
            </a:r>
            <a:r>
              <a:rPr sz="2400" b="1" spc="-170" dirty="0">
                <a:latin typeface="Times New Roman" panose="02020603050405020304" pitchFamily="18" charset="0"/>
                <a:cs typeface="Times New Roman" panose="02020603050405020304" pitchFamily="18" charset="0"/>
              </a:rPr>
              <a:t>v</a:t>
            </a:r>
            <a:r>
              <a:rPr sz="2400" b="1" spc="-145" dirty="0">
                <a:latin typeface="Times New Roman" panose="02020603050405020304" pitchFamily="18" charset="0"/>
                <a:cs typeface="Times New Roman" panose="02020603050405020304" pitchFamily="18" charset="0"/>
              </a:rPr>
              <a:t>e</a:t>
            </a:r>
            <a:r>
              <a:rPr sz="2400" b="1" dirty="0">
                <a:latin typeface="Times New Roman" panose="02020603050405020304" pitchFamily="18" charset="0"/>
                <a:cs typeface="Times New Roman" panose="02020603050405020304" pitchFamily="18" charset="0"/>
              </a:rPr>
              <a:t>	</a:t>
            </a:r>
            <a:r>
              <a:rPr sz="2400" b="1" spc="-175" dirty="0">
                <a:latin typeface="Times New Roman" panose="02020603050405020304" pitchFamily="18" charset="0"/>
                <a:cs typeface="Times New Roman" panose="02020603050405020304" pitchFamily="18" charset="0"/>
              </a:rPr>
              <a:t>hizmet</a:t>
            </a:r>
            <a:r>
              <a:rPr sz="2400" b="1" dirty="0">
                <a:latin typeface="Times New Roman" panose="02020603050405020304" pitchFamily="18" charset="0"/>
                <a:cs typeface="Times New Roman" panose="02020603050405020304" pitchFamily="18" charset="0"/>
              </a:rPr>
              <a:t>	</a:t>
            </a:r>
            <a:r>
              <a:rPr sz="2400" b="1" spc="-200" dirty="0">
                <a:latin typeface="Times New Roman" panose="02020603050405020304" pitchFamily="18" charset="0"/>
                <a:cs typeface="Times New Roman" panose="02020603050405020304" pitchFamily="18" charset="0"/>
              </a:rPr>
              <a:t>be</a:t>
            </a:r>
            <a:r>
              <a:rPr sz="2400" b="1" spc="-90" dirty="0">
                <a:latin typeface="Times New Roman" panose="02020603050405020304" pitchFamily="18" charset="0"/>
                <a:cs typeface="Times New Roman" panose="02020603050405020304" pitchFamily="18" charset="0"/>
              </a:rPr>
              <a:t>l</a:t>
            </a:r>
            <a:r>
              <a:rPr sz="2400" b="1" spc="-254" dirty="0">
                <a:latin typeface="Times New Roman" panose="02020603050405020304" pitchFamily="18" charset="0"/>
                <a:cs typeface="Times New Roman" panose="02020603050405020304" pitchFamily="18" charset="0"/>
              </a:rPr>
              <a:t>g</a:t>
            </a:r>
            <a:r>
              <a:rPr sz="2400" b="1" spc="-185" dirty="0">
                <a:latin typeface="Times New Roman" panose="02020603050405020304" pitchFamily="18" charset="0"/>
                <a:cs typeface="Times New Roman" panose="02020603050405020304" pitchFamily="18" charset="0"/>
              </a:rPr>
              <a:t>ele</a:t>
            </a:r>
            <a:r>
              <a:rPr sz="2400" b="1" spc="-170" dirty="0">
                <a:latin typeface="Times New Roman" panose="02020603050405020304" pitchFamily="18" charset="0"/>
                <a:cs typeface="Times New Roman" panose="02020603050405020304" pitchFamily="18" charset="0"/>
              </a:rPr>
              <a:t>r</a:t>
            </a:r>
            <a:r>
              <a:rPr sz="2400" b="1" spc="-95" dirty="0">
                <a:latin typeface="Times New Roman" panose="02020603050405020304" pitchFamily="18" charset="0"/>
                <a:cs typeface="Times New Roman" panose="02020603050405020304" pitchFamily="18" charset="0"/>
              </a:rPr>
              <a:t>ini,</a:t>
            </a:r>
            <a:r>
              <a:rPr sz="2400" b="1" dirty="0">
                <a:latin typeface="Times New Roman" panose="02020603050405020304" pitchFamily="18" charset="0"/>
                <a:cs typeface="Times New Roman" panose="02020603050405020304" pitchFamily="18" charset="0"/>
              </a:rPr>
              <a:t>	</a:t>
            </a:r>
            <a:r>
              <a:rPr sz="2400" b="1" spc="-200" dirty="0">
                <a:latin typeface="Times New Roman" panose="02020603050405020304" pitchFamily="18" charset="0"/>
                <a:cs typeface="Times New Roman" panose="02020603050405020304" pitchFamily="18" charset="0"/>
              </a:rPr>
              <a:t>be</a:t>
            </a:r>
            <a:r>
              <a:rPr sz="2400" b="1" spc="-90" dirty="0">
                <a:latin typeface="Times New Roman" panose="02020603050405020304" pitchFamily="18" charset="0"/>
                <a:cs typeface="Times New Roman" panose="02020603050405020304" pitchFamily="18" charset="0"/>
              </a:rPr>
              <a:t>l</a:t>
            </a:r>
            <a:r>
              <a:rPr sz="2400" b="1" spc="-114" dirty="0">
                <a:latin typeface="Times New Roman" panose="02020603050405020304" pitchFamily="18" charset="0"/>
                <a:cs typeface="Times New Roman" panose="02020603050405020304" pitchFamily="18" charset="0"/>
              </a:rPr>
              <a:t>i</a:t>
            </a:r>
            <a:r>
              <a:rPr sz="2400" b="1" spc="-105" dirty="0">
                <a:latin typeface="Times New Roman" panose="02020603050405020304" pitchFamily="18" charset="0"/>
                <a:cs typeface="Times New Roman" panose="02020603050405020304" pitchFamily="18" charset="0"/>
              </a:rPr>
              <a:t>r</a:t>
            </a:r>
            <a:r>
              <a:rPr sz="2400" b="1" spc="-175" dirty="0">
                <a:latin typeface="Times New Roman" panose="02020603050405020304" pitchFamily="18" charset="0"/>
                <a:cs typeface="Times New Roman" panose="02020603050405020304" pitchFamily="18" charset="0"/>
              </a:rPr>
              <a:t>len</a:t>
            </a:r>
            <a:r>
              <a:rPr sz="2400" b="1" spc="-215" dirty="0">
                <a:latin typeface="Times New Roman" panose="02020603050405020304" pitchFamily="18" charset="0"/>
                <a:cs typeface="Times New Roman" panose="02020603050405020304" pitchFamily="18" charset="0"/>
              </a:rPr>
              <a:t>e</a:t>
            </a:r>
            <a:r>
              <a:rPr sz="2400" b="1" spc="-229" dirty="0">
                <a:latin typeface="Times New Roman" panose="02020603050405020304" pitchFamily="18" charset="0"/>
                <a:cs typeface="Times New Roman" panose="02020603050405020304" pitchFamily="18" charset="0"/>
              </a:rPr>
              <a:t>n</a:t>
            </a:r>
            <a:r>
              <a:rPr sz="2400" b="1" dirty="0">
                <a:latin typeface="Times New Roman" panose="02020603050405020304" pitchFamily="18" charset="0"/>
                <a:cs typeface="Times New Roman" panose="02020603050405020304" pitchFamily="18" charset="0"/>
              </a:rPr>
              <a:t>	</a:t>
            </a:r>
            <a:r>
              <a:rPr sz="2400" b="1" spc="-180" dirty="0">
                <a:latin typeface="Times New Roman" panose="02020603050405020304" pitchFamily="18" charset="0"/>
                <a:cs typeface="Times New Roman" panose="02020603050405020304" pitchFamily="18" charset="0"/>
              </a:rPr>
              <a:t>şekil</a:t>
            </a:r>
            <a:r>
              <a:rPr sz="2400" b="1" dirty="0">
                <a:latin typeface="Times New Roman" panose="02020603050405020304" pitchFamily="18" charset="0"/>
                <a:cs typeface="Times New Roman" panose="02020603050405020304" pitchFamily="18" charset="0"/>
              </a:rPr>
              <a:t>	</a:t>
            </a:r>
            <a:r>
              <a:rPr sz="2400" b="1" spc="-135" dirty="0">
                <a:latin typeface="Times New Roman" panose="02020603050405020304" pitchFamily="18" charset="0"/>
                <a:cs typeface="Times New Roman" panose="02020603050405020304" pitchFamily="18" charset="0"/>
              </a:rPr>
              <a:t>ve  </a:t>
            </a:r>
            <a:r>
              <a:rPr sz="2400" b="1" spc="-215" dirty="0">
                <a:latin typeface="Times New Roman" panose="02020603050405020304" pitchFamily="18" charset="0"/>
                <a:cs typeface="Times New Roman" panose="02020603050405020304" pitchFamily="18" charset="0"/>
              </a:rPr>
              <a:t>usul</a:t>
            </a:r>
            <a:r>
              <a:rPr sz="2400" b="1" spc="-250" dirty="0">
                <a:latin typeface="Times New Roman" panose="02020603050405020304" pitchFamily="18" charset="0"/>
                <a:cs typeface="Times New Roman" panose="02020603050405020304" pitchFamily="18" charset="0"/>
              </a:rPr>
              <a:t>d</a:t>
            </a:r>
            <a:r>
              <a:rPr sz="2400" b="1" spc="-220" dirty="0">
                <a:latin typeface="Times New Roman" panose="02020603050405020304" pitchFamily="18" charset="0"/>
                <a:cs typeface="Times New Roman" panose="02020603050405020304" pitchFamily="18" charset="0"/>
              </a:rPr>
              <a:t>e</a:t>
            </a:r>
            <a:r>
              <a:rPr sz="2400" b="1" spc="-25" dirty="0">
                <a:latin typeface="Times New Roman" panose="02020603050405020304" pitchFamily="18" charset="0"/>
                <a:cs typeface="Times New Roman" panose="02020603050405020304" pitchFamily="18" charset="0"/>
              </a:rPr>
              <a:t> </a:t>
            </a:r>
            <a:r>
              <a:rPr sz="2400" b="1" spc="-95" dirty="0">
                <a:latin typeface="Times New Roman" panose="02020603050405020304" pitchFamily="18" charset="0"/>
                <a:cs typeface="Times New Roman" panose="02020603050405020304" pitchFamily="18" charset="0"/>
              </a:rPr>
              <a:t>v</a:t>
            </a:r>
            <a:r>
              <a:rPr sz="2400" b="1" spc="-254" dirty="0">
                <a:latin typeface="Times New Roman" panose="02020603050405020304" pitchFamily="18" charset="0"/>
                <a:cs typeface="Times New Roman" panose="02020603050405020304" pitchFamily="18" charset="0"/>
              </a:rPr>
              <a:t>e</a:t>
            </a:r>
            <a:r>
              <a:rPr sz="2400" b="1" spc="-120" dirty="0">
                <a:latin typeface="Times New Roman" panose="02020603050405020304" pitchFamily="18" charset="0"/>
                <a:cs typeface="Times New Roman" panose="02020603050405020304" pitchFamily="18" charset="0"/>
              </a:rPr>
              <a:t>r</a:t>
            </a:r>
            <a:r>
              <a:rPr sz="2400" b="1" spc="-305" dirty="0">
                <a:latin typeface="Times New Roman" panose="02020603050405020304" pitchFamily="18" charset="0"/>
                <a:cs typeface="Times New Roman" panose="02020603050405020304" pitchFamily="18" charset="0"/>
              </a:rPr>
              <a:t>m</a:t>
            </a:r>
            <a:r>
              <a:rPr sz="2400" b="1" spc="-245" dirty="0">
                <a:latin typeface="Times New Roman" panose="02020603050405020304" pitchFamily="18" charset="0"/>
                <a:cs typeface="Times New Roman" panose="02020603050405020304" pitchFamily="18" charset="0"/>
              </a:rPr>
              <a:t>e</a:t>
            </a:r>
            <a:r>
              <a:rPr sz="2400" b="1" spc="-170" dirty="0">
                <a:latin typeface="Times New Roman" panose="02020603050405020304" pitchFamily="18" charset="0"/>
                <a:cs typeface="Times New Roman" panose="02020603050405020304" pitchFamily="18" charset="0"/>
              </a:rPr>
              <a:t>ye</a:t>
            </a:r>
            <a:r>
              <a:rPr sz="2400" b="1" spc="-180" dirty="0">
                <a:latin typeface="Times New Roman" panose="02020603050405020304" pitchFamily="18" charset="0"/>
                <a:cs typeface="Times New Roman" panose="02020603050405020304" pitchFamily="18" charset="0"/>
              </a:rPr>
              <a:t>n</a:t>
            </a:r>
            <a:r>
              <a:rPr sz="2400" b="1" spc="-165" dirty="0">
                <a:latin typeface="Times New Roman" panose="02020603050405020304" pitchFamily="18" charset="0"/>
                <a:cs typeface="Times New Roman" panose="02020603050405020304" pitchFamily="18" charset="0"/>
              </a:rPr>
              <a:t>le</a:t>
            </a:r>
            <a:r>
              <a:rPr sz="2400" b="1" spc="-100" dirty="0">
                <a:latin typeface="Times New Roman" panose="02020603050405020304" pitchFamily="18" charset="0"/>
                <a:cs typeface="Times New Roman" panose="02020603050405020304" pitchFamily="18" charset="0"/>
              </a:rPr>
              <a:t>r</a:t>
            </a:r>
            <a:r>
              <a:rPr sz="2400" b="1" spc="-220" dirty="0">
                <a:latin typeface="Times New Roman" panose="02020603050405020304" pitchFamily="18" charset="0"/>
                <a:cs typeface="Times New Roman" panose="02020603050405020304" pitchFamily="18" charset="0"/>
              </a:rPr>
              <a:t>e</a:t>
            </a:r>
            <a:r>
              <a:rPr sz="2400" b="1" spc="-35" dirty="0">
                <a:latin typeface="Times New Roman" panose="02020603050405020304" pitchFamily="18" charset="0"/>
                <a:cs typeface="Times New Roman" panose="02020603050405020304" pitchFamily="18" charset="0"/>
              </a:rPr>
              <a:t> </a:t>
            </a:r>
            <a:r>
              <a:rPr sz="2400" b="1" spc="-220" dirty="0">
                <a:latin typeface="Times New Roman" panose="02020603050405020304" pitchFamily="18" charset="0"/>
                <a:cs typeface="Times New Roman" panose="02020603050405020304" pitchFamily="18" charset="0"/>
              </a:rPr>
              <a:t>her</a:t>
            </a:r>
            <a:r>
              <a:rPr sz="2400" b="1" spc="-50" dirty="0">
                <a:latin typeface="Times New Roman" panose="02020603050405020304" pitchFamily="18" charset="0"/>
                <a:cs typeface="Times New Roman" panose="02020603050405020304" pitchFamily="18" charset="0"/>
              </a:rPr>
              <a:t> </a:t>
            </a:r>
            <a:r>
              <a:rPr sz="2400" b="1" spc="-165" dirty="0">
                <a:latin typeface="Times New Roman" panose="02020603050405020304" pitchFamily="18" charset="0"/>
                <a:cs typeface="Times New Roman" panose="02020603050405020304" pitchFamily="18" charset="0"/>
              </a:rPr>
              <a:t>bir</a:t>
            </a:r>
            <a:r>
              <a:rPr sz="2400" b="1" spc="-25" dirty="0">
                <a:latin typeface="Times New Roman" panose="02020603050405020304" pitchFamily="18" charset="0"/>
                <a:cs typeface="Times New Roman" panose="02020603050405020304" pitchFamily="18" charset="0"/>
              </a:rPr>
              <a:t> </a:t>
            </a:r>
            <a:r>
              <a:rPr sz="2400" b="1" spc="-60" dirty="0">
                <a:latin typeface="Times New Roman" panose="02020603050405020304" pitchFamily="18" charset="0"/>
                <a:cs typeface="Times New Roman" panose="02020603050405020304" pitchFamily="18" charset="0"/>
              </a:rPr>
              <a:t>fi</a:t>
            </a:r>
            <a:r>
              <a:rPr sz="2400" b="1" spc="-50" dirty="0">
                <a:latin typeface="Times New Roman" panose="02020603050405020304" pitchFamily="18" charset="0"/>
                <a:cs typeface="Times New Roman" panose="02020603050405020304" pitchFamily="18" charset="0"/>
              </a:rPr>
              <a:t>i</a:t>
            </a:r>
            <a:r>
              <a:rPr sz="2400" b="1" spc="-55" dirty="0">
                <a:latin typeface="Times New Roman" panose="02020603050405020304" pitchFamily="18" charset="0"/>
                <a:cs typeface="Times New Roman" panose="02020603050405020304" pitchFamily="18" charset="0"/>
              </a:rPr>
              <a:t>l</a:t>
            </a:r>
            <a:r>
              <a:rPr sz="2400" b="1" spc="-50" dirty="0">
                <a:latin typeface="Times New Roman" panose="02020603050405020304" pitchFamily="18" charset="0"/>
                <a:cs typeface="Times New Roman" panose="02020603050405020304" pitchFamily="18" charset="0"/>
              </a:rPr>
              <a:t> </a:t>
            </a:r>
            <a:r>
              <a:rPr sz="2400" b="1" spc="-200" dirty="0">
                <a:latin typeface="Times New Roman" panose="02020603050405020304" pitchFamily="18" charset="0"/>
                <a:cs typeface="Times New Roman" panose="02020603050405020304" pitchFamily="18" charset="0"/>
              </a:rPr>
              <a:t>iç</a:t>
            </a:r>
            <a:r>
              <a:rPr sz="2400" b="1" spc="-130" dirty="0">
                <a:latin typeface="Times New Roman" panose="02020603050405020304" pitchFamily="18" charset="0"/>
                <a:cs typeface="Times New Roman" panose="02020603050405020304" pitchFamily="18" charset="0"/>
              </a:rPr>
              <a:t>i</a:t>
            </a:r>
            <a:r>
              <a:rPr sz="2400" b="1" spc="-225" dirty="0">
                <a:latin typeface="Times New Roman" panose="02020603050405020304" pitchFamily="18" charset="0"/>
                <a:cs typeface="Times New Roman" panose="02020603050405020304" pitchFamily="18" charset="0"/>
              </a:rPr>
              <a:t>n</a:t>
            </a:r>
            <a:r>
              <a:rPr sz="2400" b="1" spc="-210" dirty="0">
                <a:latin typeface="Times New Roman" panose="02020603050405020304" pitchFamily="18" charset="0"/>
                <a:cs typeface="Times New Roman" panose="02020603050405020304" pitchFamily="18" charset="0"/>
              </a:rPr>
              <a:t>;</a:t>
            </a:r>
            <a:endParaRPr sz="2400" b="1" dirty="0">
              <a:latin typeface="Times New Roman" panose="02020603050405020304" pitchFamily="18" charset="0"/>
              <a:cs typeface="Times New Roman" panose="02020603050405020304" pitchFamily="18" charset="0"/>
            </a:endParaRPr>
          </a:p>
          <a:p>
            <a:pPr marL="12700" marR="6985" lvl="1" indent="490220" algn="just">
              <a:lnSpc>
                <a:spcPct val="90000"/>
              </a:lnSpc>
              <a:spcBef>
                <a:spcPts val="645"/>
              </a:spcBef>
              <a:buFont typeface="Microsoft Sans Serif"/>
              <a:buAutoNum type="arabicParenR"/>
              <a:tabLst>
                <a:tab pos="910590" algn="l"/>
              </a:tabLst>
            </a:pPr>
            <a:r>
              <a:rPr sz="2400" b="1" spc="-220" dirty="0">
                <a:latin typeface="Times New Roman" panose="02020603050405020304" pitchFamily="18" charset="0"/>
                <a:cs typeface="Times New Roman" panose="02020603050405020304" pitchFamily="18" charset="0"/>
              </a:rPr>
              <a:t>Belgenin </a:t>
            </a:r>
            <a:r>
              <a:rPr sz="2400" b="1" spc="-140" dirty="0">
                <a:latin typeface="Times New Roman" panose="02020603050405020304" pitchFamily="18" charset="0"/>
                <a:cs typeface="Times New Roman" panose="02020603050405020304" pitchFamily="18" charset="0"/>
              </a:rPr>
              <a:t>asıl </a:t>
            </a:r>
            <a:r>
              <a:rPr sz="2400" b="1" spc="-175" dirty="0">
                <a:latin typeface="Times New Roman" panose="02020603050405020304" pitchFamily="18" charset="0"/>
                <a:cs typeface="Times New Roman" panose="02020603050405020304" pitchFamily="18" charset="0"/>
              </a:rPr>
              <a:t>olması </a:t>
            </a:r>
            <a:r>
              <a:rPr sz="2400" b="1" spc="-160" dirty="0">
                <a:latin typeface="Times New Roman" panose="02020603050405020304" pitchFamily="18" charset="0"/>
                <a:cs typeface="Times New Roman" panose="02020603050405020304" pitchFamily="18" charset="0"/>
              </a:rPr>
              <a:t>halinde </a:t>
            </a:r>
            <a:r>
              <a:rPr sz="2400" b="1" spc="-65" dirty="0">
                <a:latin typeface="Times New Roman" panose="02020603050405020304" pitchFamily="18" charset="0"/>
                <a:cs typeface="Times New Roman" panose="02020603050405020304" pitchFamily="18" charset="0"/>
              </a:rPr>
              <a:t>aylık </a:t>
            </a:r>
            <a:r>
              <a:rPr sz="2400" b="1" spc="-100" dirty="0">
                <a:latin typeface="Times New Roman" panose="02020603050405020304" pitchFamily="18" charset="0"/>
                <a:cs typeface="Times New Roman" panose="02020603050405020304" pitchFamily="18" charset="0"/>
              </a:rPr>
              <a:t>asgari </a:t>
            </a:r>
            <a:r>
              <a:rPr sz="2400" b="1" spc="-170" dirty="0">
                <a:latin typeface="Times New Roman" panose="02020603050405020304" pitchFamily="18" charset="0"/>
                <a:cs typeface="Times New Roman" panose="02020603050405020304" pitchFamily="18" charset="0"/>
              </a:rPr>
              <a:t>ücretin </a:t>
            </a:r>
            <a:r>
              <a:rPr sz="2400" b="1" spc="-165" dirty="0">
                <a:latin typeface="Times New Roman" panose="02020603050405020304" pitchFamily="18" charset="0"/>
                <a:cs typeface="Times New Roman" panose="02020603050405020304" pitchFamily="18" charset="0"/>
              </a:rPr>
              <a:t> </a:t>
            </a:r>
            <a:r>
              <a:rPr sz="2400" b="1" spc="-80" dirty="0">
                <a:latin typeface="Times New Roman" panose="02020603050405020304" pitchFamily="18" charset="0"/>
                <a:cs typeface="Times New Roman" panose="02020603050405020304" pitchFamily="18" charset="0"/>
              </a:rPr>
              <a:t>iki </a:t>
            </a:r>
            <a:r>
              <a:rPr sz="2400" b="1" spc="-100" dirty="0">
                <a:latin typeface="Times New Roman" panose="02020603050405020304" pitchFamily="18" charset="0"/>
                <a:cs typeface="Times New Roman" panose="02020603050405020304" pitchFamily="18" charset="0"/>
              </a:rPr>
              <a:t>katını</a:t>
            </a:r>
            <a:r>
              <a:rPr sz="2400" b="1" spc="-95" dirty="0">
                <a:latin typeface="Times New Roman" panose="02020603050405020304" pitchFamily="18" charset="0"/>
                <a:cs typeface="Times New Roman" panose="02020603050405020304" pitchFamily="18" charset="0"/>
              </a:rPr>
              <a:t> </a:t>
            </a:r>
            <a:r>
              <a:rPr sz="2400" b="1" spc="-250" dirty="0">
                <a:latin typeface="Times New Roman" panose="02020603050405020304" pitchFamily="18" charset="0"/>
                <a:cs typeface="Times New Roman" panose="02020603050405020304" pitchFamily="18" charset="0"/>
              </a:rPr>
              <a:t>geçmemek</a:t>
            </a:r>
            <a:r>
              <a:rPr sz="2400" b="1" spc="-245" dirty="0">
                <a:latin typeface="Times New Roman" panose="02020603050405020304" pitchFamily="18" charset="0"/>
                <a:cs typeface="Times New Roman" panose="02020603050405020304" pitchFamily="18" charset="0"/>
              </a:rPr>
              <a:t> </a:t>
            </a:r>
            <a:r>
              <a:rPr sz="2400" b="1" spc="-55" dirty="0">
                <a:latin typeface="Times New Roman" panose="02020603050405020304" pitchFamily="18" charset="0"/>
                <a:cs typeface="Times New Roman" panose="02020603050405020304" pitchFamily="18" charset="0"/>
              </a:rPr>
              <a:t>kaydıyla </a:t>
            </a:r>
            <a:r>
              <a:rPr sz="2400" b="1" spc="-85" dirty="0">
                <a:latin typeface="Times New Roman" panose="02020603050405020304" pitchFamily="18" charset="0"/>
                <a:cs typeface="Times New Roman" panose="02020603050405020304" pitchFamily="18" charset="0"/>
              </a:rPr>
              <a:t>belgede</a:t>
            </a:r>
            <a:r>
              <a:rPr sz="2400" b="1" spc="-80" dirty="0">
                <a:latin typeface="Times New Roman" panose="02020603050405020304" pitchFamily="18" charset="0"/>
                <a:cs typeface="Times New Roman" panose="02020603050405020304" pitchFamily="18" charset="0"/>
              </a:rPr>
              <a:t> </a:t>
            </a:r>
            <a:r>
              <a:rPr sz="2400" b="1" spc="-50" dirty="0">
                <a:latin typeface="Times New Roman" panose="02020603050405020304" pitchFamily="18" charset="0"/>
                <a:cs typeface="Times New Roman" panose="02020603050405020304" pitchFamily="18" charset="0"/>
              </a:rPr>
              <a:t>kayıtlı </a:t>
            </a:r>
            <a:r>
              <a:rPr sz="2400" b="1" spc="-75" dirty="0">
                <a:latin typeface="Times New Roman" panose="02020603050405020304" pitchFamily="18" charset="0"/>
                <a:cs typeface="Times New Roman" panose="02020603050405020304" pitchFamily="18" charset="0"/>
              </a:rPr>
              <a:t>sigortalı </a:t>
            </a:r>
            <a:r>
              <a:rPr sz="2400" b="1" spc="-70" dirty="0">
                <a:latin typeface="Times New Roman" panose="02020603050405020304" pitchFamily="18" charset="0"/>
                <a:cs typeface="Times New Roman" panose="02020603050405020304" pitchFamily="18" charset="0"/>
              </a:rPr>
              <a:t> </a:t>
            </a:r>
            <a:r>
              <a:rPr sz="2400" b="1" spc="-180" dirty="0">
                <a:latin typeface="Times New Roman" panose="02020603050405020304" pitchFamily="18" charset="0"/>
                <a:cs typeface="Times New Roman" panose="02020603050405020304" pitchFamily="18" charset="0"/>
              </a:rPr>
              <a:t>sayısı</a:t>
            </a:r>
            <a:r>
              <a:rPr sz="2400" b="1" spc="35" dirty="0">
                <a:latin typeface="Times New Roman" panose="02020603050405020304" pitchFamily="18" charset="0"/>
                <a:cs typeface="Times New Roman" panose="02020603050405020304" pitchFamily="18" charset="0"/>
              </a:rPr>
              <a:t> </a:t>
            </a:r>
            <a:r>
              <a:rPr sz="2400" b="1" spc="-150" dirty="0">
                <a:latin typeface="Times New Roman" panose="02020603050405020304" pitchFamily="18" charset="0"/>
                <a:cs typeface="Times New Roman" panose="02020603050405020304" pitchFamily="18" charset="0"/>
              </a:rPr>
              <a:t>başına,</a:t>
            </a:r>
            <a:r>
              <a:rPr sz="2400" b="1" spc="45" dirty="0">
                <a:latin typeface="Times New Roman" panose="02020603050405020304" pitchFamily="18" charset="0"/>
                <a:cs typeface="Times New Roman" panose="02020603050405020304" pitchFamily="18" charset="0"/>
              </a:rPr>
              <a:t> </a:t>
            </a:r>
            <a:r>
              <a:rPr sz="2400" b="1" spc="-65" dirty="0">
                <a:latin typeface="Times New Roman" panose="02020603050405020304" pitchFamily="18" charset="0"/>
                <a:cs typeface="Times New Roman" panose="02020603050405020304" pitchFamily="18" charset="0"/>
              </a:rPr>
              <a:t>aylık</a:t>
            </a:r>
            <a:r>
              <a:rPr sz="2400" b="1" spc="45" dirty="0">
                <a:latin typeface="Times New Roman" panose="02020603050405020304" pitchFamily="18" charset="0"/>
                <a:cs typeface="Times New Roman" panose="02020603050405020304" pitchFamily="18" charset="0"/>
              </a:rPr>
              <a:t> </a:t>
            </a:r>
            <a:r>
              <a:rPr sz="2400" b="1" spc="-100" dirty="0">
                <a:latin typeface="Times New Roman" panose="02020603050405020304" pitchFamily="18" charset="0"/>
                <a:cs typeface="Times New Roman" panose="02020603050405020304" pitchFamily="18" charset="0"/>
              </a:rPr>
              <a:t>asgari</a:t>
            </a:r>
            <a:r>
              <a:rPr sz="2400" b="1" spc="55" dirty="0">
                <a:latin typeface="Times New Roman" panose="02020603050405020304" pitchFamily="18" charset="0"/>
                <a:cs typeface="Times New Roman" panose="02020603050405020304" pitchFamily="18" charset="0"/>
              </a:rPr>
              <a:t> </a:t>
            </a:r>
            <a:r>
              <a:rPr sz="2400" b="1" spc="-170" dirty="0">
                <a:latin typeface="Times New Roman" panose="02020603050405020304" pitchFamily="18" charset="0"/>
                <a:cs typeface="Times New Roman" panose="02020603050405020304" pitchFamily="18" charset="0"/>
              </a:rPr>
              <a:t>ücretin</a:t>
            </a:r>
            <a:r>
              <a:rPr sz="2400" b="1" spc="40"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1/5’i </a:t>
            </a:r>
            <a:r>
              <a:rPr sz="2400" b="1" spc="-95" dirty="0">
                <a:latin typeface="Times New Roman" panose="02020603050405020304" pitchFamily="18" charset="0"/>
                <a:cs typeface="Times New Roman" panose="02020603050405020304" pitchFamily="18" charset="0"/>
              </a:rPr>
              <a:t>tutarında,</a:t>
            </a:r>
            <a:endParaRPr sz="2400" b="1" dirty="0">
              <a:latin typeface="Times New Roman" panose="02020603050405020304" pitchFamily="18" charset="0"/>
              <a:cs typeface="Times New Roman" panose="02020603050405020304" pitchFamily="18" charset="0"/>
            </a:endParaRPr>
          </a:p>
          <a:p>
            <a:pPr marL="12700" marR="5080" lvl="1" indent="490220" algn="just">
              <a:lnSpc>
                <a:spcPct val="90000"/>
              </a:lnSpc>
              <a:spcBef>
                <a:spcPts val="710"/>
              </a:spcBef>
              <a:buFont typeface="Microsoft Sans Serif"/>
              <a:buAutoNum type="arabicParenR"/>
              <a:tabLst>
                <a:tab pos="925830" algn="l"/>
              </a:tabLst>
            </a:pPr>
            <a:r>
              <a:rPr sz="2400" b="1" spc="-220" dirty="0">
                <a:latin typeface="Times New Roman" panose="02020603050405020304" pitchFamily="18" charset="0"/>
                <a:cs typeface="Times New Roman" panose="02020603050405020304" pitchFamily="18" charset="0"/>
              </a:rPr>
              <a:t>Belgenin</a:t>
            </a:r>
            <a:r>
              <a:rPr sz="2400" b="1" spc="335" dirty="0">
                <a:latin typeface="Times New Roman" panose="02020603050405020304" pitchFamily="18" charset="0"/>
                <a:cs typeface="Times New Roman" panose="02020603050405020304" pitchFamily="18" charset="0"/>
              </a:rPr>
              <a:t> </a:t>
            </a:r>
            <a:r>
              <a:rPr sz="2400" b="1" spc="-225" dirty="0">
                <a:latin typeface="Times New Roman" panose="02020603050405020304" pitchFamily="18" charset="0"/>
                <a:cs typeface="Times New Roman" panose="02020603050405020304" pitchFamily="18" charset="0"/>
              </a:rPr>
              <a:t>ek </a:t>
            </a:r>
            <a:r>
              <a:rPr sz="2400" b="1" spc="-175" dirty="0">
                <a:latin typeface="Times New Roman" panose="02020603050405020304" pitchFamily="18" charset="0"/>
                <a:cs typeface="Times New Roman" panose="02020603050405020304" pitchFamily="18" charset="0"/>
              </a:rPr>
              <a:t>olması </a:t>
            </a:r>
            <a:r>
              <a:rPr sz="2400" b="1" spc="-155" dirty="0">
                <a:latin typeface="Times New Roman" panose="02020603050405020304" pitchFamily="18" charset="0"/>
                <a:cs typeface="Times New Roman" panose="02020603050405020304" pitchFamily="18" charset="0"/>
              </a:rPr>
              <a:t>halinde, </a:t>
            </a:r>
            <a:r>
              <a:rPr sz="2400" b="1" spc="-65" dirty="0">
                <a:latin typeface="Times New Roman" panose="02020603050405020304" pitchFamily="18" charset="0"/>
                <a:cs typeface="Times New Roman" panose="02020603050405020304" pitchFamily="18" charset="0"/>
              </a:rPr>
              <a:t>aylık </a:t>
            </a:r>
            <a:r>
              <a:rPr sz="2400" b="1" spc="-100" dirty="0">
                <a:latin typeface="Times New Roman" panose="02020603050405020304" pitchFamily="18" charset="0"/>
                <a:cs typeface="Times New Roman" panose="02020603050405020304" pitchFamily="18" charset="0"/>
              </a:rPr>
              <a:t>asgari </a:t>
            </a:r>
            <a:r>
              <a:rPr sz="2400" b="1" spc="-170" dirty="0">
                <a:latin typeface="Times New Roman" panose="02020603050405020304" pitchFamily="18" charset="0"/>
                <a:cs typeface="Times New Roman" panose="02020603050405020304" pitchFamily="18" charset="0"/>
              </a:rPr>
              <a:t>ücretin </a:t>
            </a:r>
            <a:r>
              <a:rPr sz="2400" b="1" spc="-165" dirty="0">
                <a:latin typeface="Times New Roman" panose="02020603050405020304" pitchFamily="18" charset="0"/>
                <a:cs typeface="Times New Roman" panose="02020603050405020304" pitchFamily="18" charset="0"/>
              </a:rPr>
              <a:t> </a:t>
            </a:r>
            <a:r>
              <a:rPr sz="2400" b="1" spc="-80" dirty="0">
                <a:latin typeface="Times New Roman" panose="02020603050405020304" pitchFamily="18" charset="0"/>
                <a:cs typeface="Times New Roman" panose="02020603050405020304" pitchFamily="18" charset="0"/>
              </a:rPr>
              <a:t>iki </a:t>
            </a:r>
            <a:r>
              <a:rPr sz="2400" b="1" spc="-100" dirty="0">
                <a:latin typeface="Times New Roman" panose="02020603050405020304" pitchFamily="18" charset="0"/>
                <a:cs typeface="Times New Roman" panose="02020603050405020304" pitchFamily="18" charset="0"/>
              </a:rPr>
              <a:t>katını </a:t>
            </a:r>
            <a:r>
              <a:rPr sz="2400" b="1" spc="-250" dirty="0">
                <a:latin typeface="Times New Roman" panose="02020603050405020304" pitchFamily="18" charset="0"/>
                <a:cs typeface="Times New Roman" panose="02020603050405020304" pitchFamily="18" charset="0"/>
              </a:rPr>
              <a:t>geçmemek </a:t>
            </a:r>
            <a:r>
              <a:rPr sz="2400" b="1" spc="-55" dirty="0">
                <a:latin typeface="Times New Roman" panose="02020603050405020304" pitchFamily="18" charset="0"/>
                <a:cs typeface="Times New Roman" panose="02020603050405020304" pitchFamily="18" charset="0"/>
              </a:rPr>
              <a:t>kaydıyla </a:t>
            </a:r>
            <a:r>
              <a:rPr sz="2400" b="1" spc="-165" dirty="0">
                <a:latin typeface="Times New Roman" panose="02020603050405020304" pitchFamily="18" charset="0"/>
                <a:cs typeface="Times New Roman" panose="02020603050405020304" pitchFamily="18" charset="0"/>
              </a:rPr>
              <a:t>her </a:t>
            </a:r>
            <a:r>
              <a:rPr sz="2400" b="1" spc="-15" dirty="0">
                <a:latin typeface="Times New Roman" panose="02020603050405020304" pitchFamily="18" charset="0"/>
                <a:cs typeface="Times New Roman" panose="02020603050405020304" pitchFamily="18" charset="0"/>
              </a:rPr>
              <a:t>bir </a:t>
            </a:r>
            <a:r>
              <a:rPr sz="2400" b="1" spc="-165" dirty="0">
                <a:latin typeface="Times New Roman" panose="02020603050405020304" pitchFamily="18" charset="0"/>
                <a:cs typeface="Times New Roman" panose="02020603050405020304" pitchFamily="18" charset="0"/>
              </a:rPr>
              <a:t>ek </a:t>
            </a:r>
            <a:r>
              <a:rPr sz="2400" b="1" spc="-90" dirty="0">
                <a:latin typeface="Times New Roman" panose="02020603050405020304" pitchFamily="18" charset="0"/>
                <a:cs typeface="Times New Roman" panose="02020603050405020304" pitchFamily="18" charset="0"/>
              </a:rPr>
              <a:t>belgede </a:t>
            </a:r>
            <a:r>
              <a:rPr sz="2400" b="1" spc="-50" dirty="0">
                <a:latin typeface="Times New Roman" panose="02020603050405020304" pitchFamily="18" charset="0"/>
                <a:cs typeface="Times New Roman" panose="02020603050405020304" pitchFamily="18" charset="0"/>
              </a:rPr>
              <a:t>kayıtlı </a:t>
            </a:r>
            <a:r>
              <a:rPr sz="2400" b="1" spc="-45" dirty="0">
                <a:latin typeface="Times New Roman" panose="02020603050405020304" pitchFamily="18" charset="0"/>
                <a:cs typeface="Times New Roman" panose="02020603050405020304" pitchFamily="18" charset="0"/>
              </a:rPr>
              <a:t> </a:t>
            </a:r>
            <a:r>
              <a:rPr sz="2400" b="1" spc="-80" dirty="0">
                <a:latin typeface="Times New Roman" panose="02020603050405020304" pitchFamily="18" charset="0"/>
                <a:cs typeface="Times New Roman" panose="02020603050405020304" pitchFamily="18" charset="0"/>
              </a:rPr>
              <a:t>sigortalı</a:t>
            </a:r>
            <a:r>
              <a:rPr sz="2400" b="1" spc="-75" dirty="0">
                <a:latin typeface="Times New Roman" panose="02020603050405020304" pitchFamily="18" charset="0"/>
                <a:cs typeface="Times New Roman" panose="02020603050405020304" pitchFamily="18" charset="0"/>
              </a:rPr>
              <a:t> </a:t>
            </a:r>
            <a:r>
              <a:rPr sz="2400" b="1" spc="-180" dirty="0">
                <a:latin typeface="Times New Roman" panose="02020603050405020304" pitchFamily="18" charset="0"/>
                <a:cs typeface="Times New Roman" panose="02020603050405020304" pitchFamily="18" charset="0"/>
              </a:rPr>
              <a:t>sayısı</a:t>
            </a:r>
            <a:r>
              <a:rPr sz="2400" b="1" spc="-175" dirty="0">
                <a:latin typeface="Times New Roman" panose="02020603050405020304" pitchFamily="18" charset="0"/>
                <a:cs typeface="Times New Roman" panose="02020603050405020304" pitchFamily="18" charset="0"/>
              </a:rPr>
              <a:t> </a:t>
            </a:r>
            <a:r>
              <a:rPr sz="2400" b="1" spc="-145" dirty="0">
                <a:latin typeface="Times New Roman" panose="02020603050405020304" pitchFamily="18" charset="0"/>
                <a:cs typeface="Times New Roman" panose="02020603050405020304" pitchFamily="18" charset="0"/>
              </a:rPr>
              <a:t>başına,</a:t>
            </a:r>
            <a:r>
              <a:rPr sz="2400" b="1" spc="-140" dirty="0">
                <a:latin typeface="Times New Roman" panose="02020603050405020304" pitchFamily="18" charset="0"/>
                <a:cs typeface="Times New Roman" panose="02020603050405020304" pitchFamily="18" charset="0"/>
              </a:rPr>
              <a:t> </a:t>
            </a:r>
            <a:r>
              <a:rPr sz="2400" b="1" spc="-60" dirty="0">
                <a:latin typeface="Times New Roman" panose="02020603050405020304" pitchFamily="18" charset="0"/>
                <a:cs typeface="Times New Roman" panose="02020603050405020304" pitchFamily="18" charset="0"/>
              </a:rPr>
              <a:t>aylık</a:t>
            </a:r>
            <a:r>
              <a:rPr sz="2400" b="1" spc="-55" dirty="0">
                <a:latin typeface="Times New Roman" panose="02020603050405020304" pitchFamily="18" charset="0"/>
                <a:cs typeface="Times New Roman" panose="02020603050405020304" pitchFamily="18" charset="0"/>
              </a:rPr>
              <a:t> </a:t>
            </a:r>
            <a:r>
              <a:rPr sz="2400" b="1" spc="-100" dirty="0">
                <a:latin typeface="Times New Roman" panose="02020603050405020304" pitchFamily="18" charset="0"/>
                <a:cs typeface="Times New Roman" panose="02020603050405020304" pitchFamily="18" charset="0"/>
              </a:rPr>
              <a:t>asgari</a:t>
            </a:r>
            <a:r>
              <a:rPr sz="2400" b="1" spc="-95" dirty="0">
                <a:latin typeface="Times New Roman" panose="02020603050405020304" pitchFamily="18" charset="0"/>
                <a:cs typeface="Times New Roman" panose="02020603050405020304" pitchFamily="18" charset="0"/>
              </a:rPr>
              <a:t> </a:t>
            </a:r>
            <a:r>
              <a:rPr sz="2400" b="1" spc="-170" dirty="0">
                <a:latin typeface="Times New Roman" panose="02020603050405020304" pitchFamily="18" charset="0"/>
                <a:cs typeface="Times New Roman" panose="02020603050405020304" pitchFamily="18" charset="0"/>
              </a:rPr>
              <a:t>ücretin</a:t>
            </a:r>
            <a:r>
              <a:rPr sz="2400" b="1" spc="405" dirty="0">
                <a:latin typeface="Times New Roman" panose="02020603050405020304" pitchFamily="18" charset="0"/>
                <a:cs typeface="Times New Roman" panose="02020603050405020304" pitchFamily="18" charset="0"/>
              </a:rPr>
              <a:t> </a:t>
            </a:r>
            <a:r>
              <a:rPr sz="2400" b="1" spc="-5" dirty="0">
                <a:latin typeface="Times New Roman" panose="02020603050405020304" pitchFamily="18" charset="0"/>
                <a:cs typeface="Times New Roman" panose="02020603050405020304" pitchFamily="18" charset="0"/>
              </a:rPr>
              <a:t>1/8’i </a:t>
            </a:r>
            <a:r>
              <a:rPr sz="2400" b="1" dirty="0">
                <a:latin typeface="Times New Roman" panose="02020603050405020304" pitchFamily="18" charset="0"/>
                <a:cs typeface="Times New Roman" panose="02020603050405020304" pitchFamily="18" charset="0"/>
              </a:rPr>
              <a:t> </a:t>
            </a:r>
            <a:r>
              <a:rPr sz="2400" b="1" spc="-95" dirty="0">
                <a:latin typeface="Times New Roman" panose="02020603050405020304" pitchFamily="18" charset="0"/>
                <a:cs typeface="Times New Roman" panose="02020603050405020304" pitchFamily="18" charset="0"/>
              </a:rPr>
              <a:t>tutarında,</a:t>
            </a:r>
            <a:endParaRP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71521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7" y="346913"/>
            <a:ext cx="6479540" cy="505908"/>
          </a:xfrm>
          <a:prstGeom prst="rect">
            <a:avLst/>
          </a:prstGeom>
        </p:spPr>
        <p:txBody>
          <a:bodyPr vert="horz" wrap="square" lIns="0" tIns="13335" rIns="0" bIns="0" rtlCol="0">
            <a:spAutoFit/>
          </a:bodyPr>
          <a:lstStyle/>
          <a:p>
            <a:pPr marL="12700">
              <a:lnSpc>
                <a:spcPct val="100000"/>
              </a:lnSpc>
              <a:spcBef>
                <a:spcPts val="105"/>
              </a:spcBef>
            </a:pPr>
            <a:r>
              <a:rPr sz="3200" b="1" spc="-20" dirty="0">
                <a:latin typeface="Times New Roman" panose="02020603050405020304" pitchFamily="18" charset="0"/>
                <a:cs typeface="Times New Roman" panose="02020603050405020304" pitchFamily="18" charset="0"/>
              </a:rPr>
              <a:t>İdari</a:t>
            </a:r>
            <a:r>
              <a:rPr sz="3200" b="1" spc="10" dirty="0">
                <a:latin typeface="Times New Roman" panose="02020603050405020304" pitchFamily="18" charset="0"/>
                <a:cs typeface="Times New Roman" panose="02020603050405020304" pitchFamily="18" charset="0"/>
              </a:rPr>
              <a:t> </a:t>
            </a:r>
            <a:r>
              <a:rPr sz="3200" b="1" spc="-280" dirty="0">
                <a:latin typeface="Times New Roman" panose="02020603050405020304" pitchFamily="18" charset="0"/>
                <a:cs typeface="Times New Roman" panose="02020603050405020304" pitchFamily="18" charset="0"/>
              </a:rPr>
              <a:t>Para</a:t>
            </a:r>
            <a:r>
              <a:rPr sz="3200" b="1" spc="15" dirty="0">
                <a:latin typeface="Times New Roman" panose="02020603050405020304" pitchFamily="18" charset="0"/>
                <a:cs typeface="Times New Roman" panose="02020603050405020304" pitchFamily="18" charset="0"/>
              </a:rPr>
              <a:t> </a:t>
            </a:r>
            <a:r>
              <a:rPr sz="3200" b="1" spc="-120" dirty="0" err="1" smtClean="0">
                <a:latin typeface="Times New Roman" panose="02020603050405020304" pitchFamily="18" charset="0"/>
                <a:cs typeface="Times New Roman" panose="02020603050405020304" pitchFamily="18" charset="0"/>
              </a:rPr>
              <a:t>Cezaları</a:t>
            </a:r>
            <a:endParaRPr sz="3200" b="1" spc="-120" dirty="0">
              <a:latin typeface="Times New Roman" panose="02020603050405020304" pitchFamily="18" charset="0"/>
              <a:cs typeface="Times New Roman" panose="02020603050405020304" pitchFamily="18" charset="0"/>
            </a:endParaRPr>
          </a:p>
        </p:txBody>
      </p:sp>
      <p:sp>
        <p:nvSpPr>
          <p:cNvPr id="3" name="object 3"/>
          <p:cNvSpPr txBox="1"/>
          <p:nvPr/>
        </p:nvSpPr>
        <p:spPr>
          <a:xfrm>
            <a:off x="922256" y="1618234"/>
            <a:ext cx="10662920" cy="2823209"/>
          </a:xfrm>
          <a:prstGeom prst="rect">
            <a:avLst/>
          </a:prstGeom>
        </p:spPr>
        <p:txBody>
          <a:bodyPr vert="horz" wrap="square" lIns="0" tIns="12065" rIns="0" bIns="0" rtlCol="0">
            <a:spAutoFit/>
          </a:bodyPr>
          <a:lstStyle/>
          <a:p>
            <a:pPr marL="12700" marR="5715" indent="447675" algn="just">
              <a:lnSpc>
                <a:spcPct val="100000"/>
              </a:lnSpc>
              <a:spcBef>
                <a:spcPts val="95"/>
              </a:spcBef>
              <a:buFont typeface="Arial"/>
              <a:buAutoNum type="arabicParenR" startAt="3"/>
              <a:tabLst>
                <a:tab pos="843280" algn="l"/>
              </a:tabLst>
            </a:pPr>
            <a:r>
              <a:rPr sz="2200" b="1" spc="-325" dirty="0">
                <a:latin typeface="Times New Roman" panose="02020603050405020304" pitchFamily="18" charset="0"/>
                <a:cs typeface="Times New Roman" panose="02020603050405020304" pitchFamily="18" charset="0"/>
              </a:rPr>
              <a:t>Ek</a:t>
            </a:r>
            <a:r>
              <a:rPr sz="2200" b="1" spc="-320" dirty="0">
                <a:latin typeface="Times New Roman" panose="02020603050405020304" pitchFamily="18" charset="0"/>
                <a:cs typeface="Times New Roman" panose="02020603050405020304" pitchFamily="18" charset="0"/>
              </a:rPr>
              <a:t> </a:t>
            </a:r>
            <a:r>
              <a:rPr sz="2200" b="1" spc="-110" dirty="0">
                <a:latin typeface="Times New Roman" panose="02020603050405020304" pitchFamily="18" charset="0"/>
                <a:cs typeface="Times New Roman" panose="02020603050405020304" pitchFamily="18" charset="0"/>
              </a:rPr>
              <a:t>belgenin</a:t>
            </a:r>
            <a:r>
              <a:rPr sz="2200" b="1" spc="-105" dirty="0">
                <a:latin typeface="Times New Roman" panose="02020603050405020304" pitchFamily="18" charset="0"/>
                <a:cs typeface="Times New Roman" panose="02020603050405020304" pitchFamily="18" charset="0"/>
              </a:rPr>
              <a:t> </a:t>
            </a:r>
            <a:r>
              <a:rPr sz="2200" b="1" spc="-200" dirty="0">
                <a:latin typeface="Times New Roman" panose="02020603050405020304" pitchFamily="18" charset="0"/>
                <a:cs typeface="Times New Roman" panose="02020603050405020304" pitchFamily="18" charset="0"/>
              </a:rPr>
              <a:t>Kurumca</a:t>
            </a:r>
            <a:r>
              <a:rPr sz="2200" b="1" spc="-195" dirty="0">
                <a:latin typeface="Times New Roman" panose="02020603050405020304" pitchFamily="18" charset="0"/>
                <a:cs typeface="Times New Roman" panose="02020603050405020304" pitchFamily="18" charset="0"/>
              </a:rPr>
              <a:t> re’sen</a:t>
            </a:r>
            <a:r>
              <a:rPr sz="2200" b="1" spc="-190" dirty="0">
                <a:latin typeface="Times New Roman" panose="02020603050405020304" pitchFamily="18" charset="0"/>
                <a:cs typeface="Times New Roman" panose="02020603050405020304" pitchFamily="18" charset="0"/>
              </a:rPr>
              <a:t> </a:t>
            </a:r>
            <a:r>
              <a:rPr sz="2200" b="1" spc="-160" dirty="0">
                <a:latin typeface="Times New Roman" panose="02020603050405020304" pitchFamily="18" charset="0"/>
                <a:cs typeface="Times New Roman" panose="02020603050405020304" pitchFamily="18" charset="0"/>
              </a:rPr>
              <a:t>düzenlenmesi</a:t>
            </a:r>
            <a:r>
              <a:rPr sz="2200" b="1" spc="-155" dirty="0">
                <a:latin typeface="Times New Roman" panose="02020603050405020304" pitchFamily="18" charset="0"/>
                <a:cs typeface="Times New Roman" panose="02020603050405020304" pitchFamily="18" charset="0"/>
              </a:rPr>
              <a:t> durumunda,</a:t>
            </a:r>
            <a:r>
              <a:rPr sz="2200" b="1" spc="-150" dirty="0">
                <a:latin typeface="Times New Roman" panose="02020603050405020304" pitchFamily="18" charset="0"/>
                <a:cs typeface="Times New Roman" panose="02020603050405020304" pitchFamily="18" charset="0"/>
              </a:rPr>
              <a:t> </a:t>
            </a:r>
            <a:r>
              <a:rPr sz="2200" b="1" spc="-50" dirty="0">
                <a:latin typeface="Times New Roman" panose="02020603050405020304" pitchFamily="18" charset="0"/>
                <a:cs typeface="Times New Roman" panose="02020603050405020304" pitchFamily="18" charset="0"/>
              </a:rPr>
              <a:t>aylık </a:t>
            </a:r>
            <a:r>
              <a:rPr sz="2200" b="1" spc="-45" dirty="0">
                <a:latin typeface="Times New Roman" panose="02020603050405020304" pitchFamily="18" charset="0"/>
                <a:cs typeface="Times New Roman" panose="02020603050405020304" pitchFamily="18" charset="0"/>
              </a:rPr>
              <a:t> </a:t>
            </a:r>
            <a:r>
              <a:rPr sz="2200" b="1" spc="-80" dirty="0">
                <a:latin typeface="Times New Roman" panose="02020603050405020304" pitchFamily="18" charset="0"/>
                <a:cs typeface="Times New Roman" panose="02020603050405020304" pitchFamily="18" charset="0"/>
              </a:rPr>
              <a:t>asgari </a:t>
            </a:r>
            <a:r>
              <a:rPr sz="2200" b="1" spc="-135" dirty="0">
                <a:latin typeface="Times New Roman" panose="02020603050405020304" pitchFamily="18" charset="0"/>
                <a:cs typeface="Times New Roman" panose="02020603050405020304" pitchFamily="18" charset="0"/>
              </a:rPr>
              <a:t>ücretin </a:t>
            </a:r>
            <a:r>
              <a:rPr sz="2200" b="1" spc="-60" dirty="0">
                <a:latin typeface="Times New Roman" panose="02020603050405020304" pitchFamily="18" charset="0"/>
                <a:cs typeface="Times New Roman" panose="02020603050405020304" pitchFamily="18" charset="0"/>
              </a:rPr>
              <a:t>iki </a:t>
            </a:r>
            <a:r>
              <a:rPr sz="2200" b="1" spc="-80" dirty="0">
                <a:latin typeface="Times New Roman" panose="02020603050405020304" pitchFamily="18" charset="0"/>
                <a:cs typeface="Times New Roman" panose="02020603050405020304" pitchFamily="18" charset="0"/>
              </a:rPr>
              <a:t>katını </a:t>
            </a:r>
            <a:r>
              <a:rPr sz="2200" b="1" spc="-195" dirty="0">
                <a:latin typeface="Times New Roman" panose="02020603050405020304" pitchFamily="18" charset="0"/>
                <a:cs typeface="Times New Roman" panose="02020603050405020304" pitchFamily="18" charset="0"/>
              </a:rPr>
              <a:t>geçmemek</a:t>
            </a:r>
            <a:r>
              <a:rPr sz="2200" b="1" spc="-190" dirty="0">
                <a:latin typeface="Times New Roman" panose="02020603050405020304" pitchFamily="18" charset="0"/>
                <a:cs typeface="Times New Roman" panose="02020603050405020304" pitchFamily="18" charset="0"/>
              </a:rPr>
              <a:t> </a:t>
            </a:r>
            <a:r>
              <a:rPr sz="2200" b="1" spc="-45" dirty="0">
                <a:latin typeface="Times New Roman" panose="02020603050405020304" pitchFamily="18" charset="0"/>
                <a:cs typeface="Times New Roman" panose="02020603050405020304" pitchFamily="18" charset="0"/>
              </a:rPr>
              <a:t>kaydıyla </a:t>
            </a:r>
            <a:r>
              <a:rPr sz="2200" b="1" spc="-130" dirty="0">
                <a:latin typeface="Times New Roman" panose="02020603050405020304" pitchFamily="18" charset="0"/>
                <a:cs typeface="Times New Roman" panose="02020603050405020304" pitchFamily="18" charset="0"/>
              </a:rPr>
              <a:t>her </a:t>
            </a:r>
            <a:r>
              <a:rPr sz="2200" b="1" spc="-15" dirty="0">
                <a:latin typeface="Times New Roman" panose="02020603050405020304" pitchFamily="18" charset="0"/>
                <a:cs typeface="Times New Roman" panose="02020603050405020304" pitchFamily="18" charset="0"/>
              </a:rPr>
              <a:t>bir </a:t>
            </a:r>
            <a:r>
              <a:rPr sz="2200" b="1" spc="-125" dirty="0">
                <a:latin typeface="Times New Roman" panose="02020603050405020304" pitchFamily="18" charset="0"/>
                <a:cs typeface="Times New Roman" panose="02020603050405020304" pitchFamily="18" charset="0"/>
              </a:rPr>
              <a:t>ek </a:t>
            </a:r>
            <a:r>
              <a:rPr sz="2200" b="1" spc="-70" dirty="0">
                <a:latin typeface="Times New Roman" panose="02020603050405020304" pitchFamily="18" charset="0"/>
                <a:cs typeface="Times New Roman" panose="02020603050405020304" pitchFamily="18" charset="0"/>
              </a:rPr>
              <a:t>belgede </a:t>
            </a:r>
            <a:r>
              <a:rPr sz="2200" b="1" spc="-40" dirty="0">
                <a:latin typeface="Times New Roman" panose="02020603050405020304" pitchFamily="18" charset="0"/>
                <a:cs typeface="Times New Roman" panose="02020603050405020304" pitchFamily="18" charset="0"/>
              </a:rPr>
              <a:t>kayıtlı </a:t>
            </a:r>
            <a:r>
              <a:rPr sz="2200" b="1" spc="-35" dirty="0">
                <a:latin typeface="Times New Roman" panose="02020603050405020304" pitchFamily="18" charset="0"/>
                <a:cs typeface="Times New Roman" panose="02020603050405020304" pitchFamily="18" charset="0"/>
              </a:rPr>
              <a:t> </a:t>
            </a:r>
            <a:r>
              <a:rPr sz="2200" b="1" spc="-65" dirty="0">
                <a:latin typeface="Times New Roman" panose="02020603050405020304" pitchFamily="18" charset="0"/>
                <a:cs typeface="Times New Roman" panose="02020603050405020304" pitchFamily="18" charset="0"/>
              </a:rPr>
              <a:t>sigortalı</a:t>
            </a:r>
            <a:r>
              <a:rPr sz="2200" b="1" spc="55" dirty="0">
                <a:latin typeface="Times New Roman" panose="02020603050405020304" pitchFamily="18" charset="0"/>
                <a:cs typeface="Times New Roman" panose="02020603050405020304" pitchFamily="18" charset="0"/>
              </a:rPr>
              <a:t> </a:t>
            </a:r>
            <a:r>
              <a:rPr sz="2200" b="1" spc="-145" dirty="0">
                <a:latin typeface="Times New Roman" panose="02020603050405020304" pitchFamily="18" charset="0"/>
                <a:cs typeface="Times New Roman" panose="02020603050405020304" pitchFamily="18" charset="0"/>
              </a:rPr>
              <a:t>sayısı</a:t>
            </a:r>
            <a:r>
              <a:rPr sz="2200" b="1" spc="70" dirty="0">
                <a:latin typeface="Times New Roman" panose="02020603050405020304" pitchFamily="18" charset="0"/>
                <a:cs typeface="Times New Roman" panose="02020603050405020304" pitchFamily="18" charset="0"/>
              </a:rPr>
              <a:t> </a:t>
            </a:r>
            <a:r>
              <a:rPr sz="2200" b="1" spc="-120" dirty="0">
                <a:latin typeface="Times New Roman" panose="02020603050405020304" pitchFamily="18" charset="0"/>
                <a:cs typeface="Times New Roman" panose="02020603050405020304" pitchFamily="18" charset="0"/>
              </a:rPr>
              <a:t>başına,</a:t>
            </a:r>
            <a:r>
              <a:rPr sz="2200" b="1" spc="50" dirty="0">
                <a:latin typeface="Times New Roman" panose="02020603050405020304" pitchFamily="18" charset="0"/>
                <a:cs typeface="Times New Roman" panose="02020603050405020304" pitchFamily="18" charset="0"/>
              </a:rPr>
              <a:t> </a:t>
            </a:r>
            <a:r>
              <a:rPr sz="2200" b="1" spc="-50" dirty="0">
                <a:latin typeface="Times New Roman" panose="02020603050405020304" pitchFamily="18" charset="0"/>
                <a:cs typeface="Times New Roman" panose="02020603050405020304" pitchFamily="18" charset="0"/>
              </a:rPr>
              <a:t>aylık</a:t>
            </a:r>
            <a:r>
              <a:rPr sz="2200" b="1" spc="40" dirty="0">
                <a:latin typeface="Times New Roman" panose="02020603050405020304" pitchFamily="18" charset="0"/>
                <a:cs typeface="Times New Roman" panose="02020603050405020304" pitchFamily="18" charset="0"/>
              </a:rPr>
              <a:t> </a:t>
            </a:r>
            <a:r>
              <a:rPr sz="2200" b="1" spc="-80" dirty="0">
                <a:latin typeface="Times New Roman" panose="02020603050405020304" pitchFamily="18" charset="0"/>
                <a:cs typeface="Times New Roman" panose="02020603050405020304" pitchFamily="18" charset="0"/>
              </a:rPr>
              <a:t>asgari</a:t>
            </a:r>
            <a:r>
              <a:rPr sz="2200" b="1" spc="50" dirty="0">
                <a:latin typeface="Times New Roman" panose="02020603050405020304" pitchFamily="18" charset="0"/>
                <a:cs typeface="Times New Roman" panose="02020603050405020304" pitchFamily="18" charset="0"/>
              </a:rPr>
              <a:t> </a:t>
            </a:r>
            <a:r>
              <a:rPr sz="2200" b="1" spc="-140" dirty="0">
                <a:latin typeface="Times New Roman" panose="02020603050405020304" pitchFamily="18" charset="0"/>
                <a:cs typeface="Times New Roman" panose="02020603050405020304" pitchFamily="18" charset="0"/>
              </a:rPr>
              <a:t>ücretin</a:t>
            </a:r>
            <a:r>
              <a:rPr sz="2200" b="1" spc="60" dirty="0">
                <a:latin typeface="Times New Roman" panose="02020603050405020304" pitchFamily="18" charset="0"/>
                <a:cs typeface="Times New Roman" panose="02020603050405020304" pitchFamily="18" charset="0"/>
              </a:rPr>
              <a:t> </a:t>
            </a:r>
            <a:r>
              <a:rPr sz="2200" b="1" spc="-100" dirty="0">
                <a:latin typeface="Times New Roman" panose="02020603050405020304" pitchFamily="18" charset="0"/>
                <a:cs typeface="Times New Roman" panose="02020603050405020304" pitchFamily="18" charset="0"/>
              </a:rPr>
              <a:t>½’si</a:t>
            </a:r>
            <a:r>
              <a:rPr sz="2200" b="1" spc="-30" dirty="0">
                <a:latin typeface="Times New Roman" panose="02020603050405020304" pitchFamily="18" charset="0"/>
                <a:cs typeface="Times New Roman" panose="02020603050405020304" pitchFamily="18" charset="0"/>
              </a:rPr>
              <a:t> </a:t>
            </a:r>
            <a:r>
              <a:rPr sz="2200" b="1" spc="-75" dirty="0" err="1">
                <a:latin typeface="Times New Roman" panose="02020603050405020304" pitchFamily="18" charset="0"/>
                <a:cs typeface="Times New Roman" panose="02020603050405020304" pitchFamily="18" charset="0"/>
              </a:rPr>
              <a:t>tutarında</a:t>
            </a:r>
            <a:r>
              <a:rPr sz="2200" b="1" spc="-75" dirty="0" smtClean="0">
                <a:latin typeface="Times New Roman" panose="02020603050405020304" pitchFamily="18" charset="0"/>
                <a:cs typeface="Times New Roman" panose="02020603050405020304" pitchFamily="18" charset="0"/>
              </a:rPr>
              <a:t>,</a:t>
            </a:r>
            <a:endParaRPr lang="tr-TR" sz="2200" b="1" spc="-75" dirty="0" smtClean="0">
              <a:latin typeface="Times New Roman" panose="02020603050405020304" pitchFamily="18" charset="0"/>
              <a:cs typeface="Times New Roman" panose="02020603050405020304" pitchFamily="18" charset="0"/>
            </a:endParaRPr>
          </a:p>
          <a:p>
            <a:pPr marL="12700" marR="5715" indent="447675" algn="just">
              <a:lnSpc>
                <a:spcPct val="100000"/>
              </a:lnSpc>
              <a:spcBef>
                <a:spcPts val="95"/>
              </a:spcBef>
              <a:buFont typeface="Arial"/>
              <a:buAutoNum type="arabicParenR" startAt="3"/>
              <a:tabLst>
                <a:tab pos="843280" algn="l"/>
              </a:tabLst>
            </a:pPr>
            <a:endParaRPr sz="2200" b="1" dirty="0">
              <a:latin typeface="Times New Roman" panose="02020603050405020304" pitchFamily="18" charset="0"/>
              <a:cs typeface="Times New Roman" panose="02020603050405020304" pitchFamily="18" charset="0"/>
            </a:endParaRPr>
          </a:p>
          <a:p>
            <a:pPr marL="12700" marR="5080" indent="464820" algn="just">
              <a:lnSpc>
                <a:spcPct val="100200"/>
              </a:lnSpc>
              <a:spcBef>
                <a:spcPts val="695"/>
              </a:spcBef>
              <a:buFont typeface="Arial"/>
              <a:buAutoNum type="arabicParenR" startAt="3"/>
              <a:tabLst>
                <a:tab pos="902969" algn="l"/>
              </a:tabLst>
            </a:pPr>
            <a:r>
              <a:rPr sz="2200" b="1" spc="-155" dirty="0">
                <a:latin typeface="Times New Roman" panose="02020603050405020304" pitchFamily="18" charset="0"/>
                <a:cs typeface="Times New Roman" panose="02020603050405020304" pitchFamily="18" charset="0"/>
              </a:rPr>
              <a:t>Belgenin</a:t>
            </a:r>
            <a:r>
              <a:rPr sz="2200" b="1" spc="-150" dirty="0">
                <a:latin typeface="Times New Roman" panose="02020603050405020304" pitchFamily="18" charset="0"/>
                <a:cs typeface="Times New Roman" panose="02020603050405020304" pitchFamily="18" charset="0"/>
              </a:rPr>
              <a:t> </a:t>
            </a:r>
            <a:r>
              <a:rPr sz="2200" b="1" spc="-210" dirty="0">
                <a:latin typeface="Times New Roman" panose="02020603050405020304" pitchFamily="18" charset="0"/>
                <a:cs typeface="Times New Roman" panose="02020603050405020304" pitchFamily="18" charset="0"/>
              </a:rPr>
              <a:t>mahkeme</a:t>
            </a:r>
            <a:r>
              <a:rPr sz="2200" b="1" spc="-204" dirty="0">
                <a:latin typeface="Times New Roman" panose="02020603050405020304" pitchFamily="18" charset="0"/>
                <a:cs typeface="Times New Roman" panose="02020603050405020304" pitchFamily="18" charset="0"/>
              </a:rPr>
              <a:t> </a:t>
            </a:r>
            <a:r>
              <a:rPr sz="2200" b="1" spc="-50" dirty="0">
                <a:latin typeface="Times New Roman" panose="02020603050405020304" pitchFamily="18" charset="0"/>
                <a:cs typeface="Times New Roman" panose="02020603050405020304" pitchFamily="18" charset="0"/>
              </a:rPr>
              <a:t>kararı,</a:t>
            </a:r>
            <a:r>
              <a:rPr sz="2200" b="1" spc="-45" dirty="0">
                <a:latin typeface="Times New Roman" panose="02020603050405020304" pitchFamily="18" charset="0"/>
                <a:cs typeface="Times New Roman" panose="02020603050405020304" pitchFamily="18" charset="0"/>
              </a:rPr>
              <a:t> </a:t>
            </a:r>
            <a:r>
              <a:rPr sz="2200" b="1" spc="-60" dirty="0">
                <a:latin typeface="Times New Roman" panose="02020603050405020304" pitchFamily="18" charset="0"/>
                <a:cs typeface="Times New Roman" panose="02020603050405020304" pitchFamily="18" charset="0"/>
              </a:rPr>
              <a:t>yapılan</a:t>
            </a:r>
            <a:r>
              <a:rPr sz="2200" b="1" spc="-55" dirty="0">
                <a:latin typeface="Times New Roman" panose="02020603050405020304" pitchFamily="18" charset="0"/>
                <a:cs typeface="Times New Roman" panose="02020603050405020304" pitchFamily="18" charset="0"/>
              </a:rPr>
              <a:t> </a:t>
            </a:r>
            <a:r>
              <a:rPr sz="2200" b="1" spc="-165" dirty="0">
                <a:latin typeface="Times New Roman" panose="02020603050405020304" pitchFamily="18" charset="0"/>
                <a:cs typeface="Times New Roman" panose="02020603050405020304" pitchFamily="18" charset="0"/>
              </a:rPr>
              <a:t>soruşturma,</a:t>
            </a:r>
            <a:r>
              <a:rPr sz="2200" b="1" spc="-160" dirty="0">
                <a:latin typeface="Times New Roman" panose="02020603050405020304" pitchFamily="18" charset="0"/>
                <a:cs typeface="Times New Roman" panose="02020603050405020304" pitchFamily="18" charset="0"/>
              </a:rPr>
              <a:t> </a:t>
            </a:r>
            <a:r>
              <a:rPr sz="2200" b="1" spc="-135" dirty="0">
                <a:latin typeface="Times New Roman" panose="02020603050405020304" pitchFamily="18" charset="0"/>
                <a:cs typeface="Times New Roman" panose="02020603050405020304" pitchFamily="18" charset="0"/>
              </a:rPr>
              <a:t>denetim</a:t>
            </a:r>
            <a:r>
              <a:rPr sz="2200" b="1" spc="-130" dirty="0">
                <a:latin typeface="Times New Roman" panose="02020603050405020304" pitchFamily="18" charset="0"/>
                <a:cs typeface="Times New Roman" panose="02020603050405020304" pitchFamily="18" charset="0"/>
              </a:rPr>
              <a:t> </a:t>
            </a:r>
            <a:r>
              <a:rPr sz="2200" b="1" spc="-185" dirty="0">
                <a:latin typeface="Times New Roman" panose="02020603050405020304" pitchFamily="18" charset="0"/>
                <a:cs typeface="Times New Roman" panose="02020603050405020304" pitchFamily="18" charset="0"/>
              </a:rPr>
              <a:t>ve </a:t>
            </a:r>
            <a:r>
              <a:rPr sz="2200" b="1" spc="-180" dirty="0">
                <a:latin typeface="Times New Roman" panose="02020603050405020304" pitchFamily="18" charset="0"/>
                <a:cs typeface="Times New Roman" panose="02020603050405020304" pitchFamily="18" charset="0"/>
              </a:rPr>
              <a:t> </a:t>
            </a:r>
            <a:r>
              <a:rPr sz="2200" b="1" spc="-80" dirty="0">
                <a:latin typeface="Times New Roman" panose="02020603050405020304" pitchFamily="18" charset="0"/>
                <a:cs typeface="Times New Roman" panose="02020603050405020304" pitchFamily="18" charset="0"/>
              </a:rPr>
              <a:t>tespitler</a:t>
            </a:r>
            <a:r>
              <a:rPr sz="2200" b="1" spc="-75" dirty="0">
                <a:latin typeface="Times New Roman" panose="02020603050405020304" pitchFamily="18" charset="0"/>
                <a:cs typeface="Times New Roman" panose="02020603050405020304" pitchFamily="18" charset="0"/>
              </a:rPr>
              <a:t> </a:t>
            </a:r>
            <a:r>
              <a:rPr sz="2200" b="1" spc="-145" dirty="0">
                <a:latin typeface="Times New Roman" panose="02020603050405020304" pitchFamily="18" charset="0"/>
                <a:cs typeface="Times New Roman" panose="02020603050405020304" pitchFamily="18" charset="0"/>
              </a:rPr>
              <a:t>neticesinde</a:t>
            </a:r>
            <a:r>
              <a:rPr sz="2200" b="1" spc="-140" dirty="0">
                <a:latin typeface="Times New Roman" panose="02020603050405020304" pitchFamily="18" charset="0"/>
                <a:cs typeface="Times New Roman" panose="02020603050405020304" pitchFamily="18" charset="0"/>
              </a:rPr>
              <a:t> </a:t>
            </a:r>
            <a:r>
              <a:rPr sz="2200" b="1" spc="-50" dirty="0">
                <a:latin typeface="Times New Roman" panose="02020603050405020304" pitchFamily="18" charset="0"/>
                <a:cs typeface="Times New Roman" panose="02020603050405020304" pitchFamily="18" charset="0"/>
              </a:rPr>
              <a:t>ya</a:t>
            </a:r>
            <a:r>
              <a:rPr sz="2200" b="1" spc="-45"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da</a:t>
            </a:r>
            <a:r>
              <a:rPr sz="2200" b="1" spc="-10" dirty="0">
                <a:latin typeface="Times New Roman" panose="02020603050405020304" pitchFamily="18" charset="0"/>
                <a:cs typeface="Times New Roman" panose="02020603050405020304" pitchFamily="18" charset="0"/>
              </a:rPr>
              <a:t> </a:t>
            </a:r>
            <a:r>
              <a:rPr sz="2200" b="1" spc="-200" dirty="0">
                <a:latin typeface="Times New Roman" panose="02020603050405020304" pitchFamily="18" charset="0"/>
                <a:cs typeface="Times New Roman" panose="02020603050405020304" pitchFamily="18" charset="0"/>
              </a:rPr>
              <a:t>kurum</a:t>
            </a:r>
            <a:r>
              <a:rPr sz="2200" b="1" spc="-195" dirty="0">
                <a:latin typeface="Times New Roman" panose="02020603050405020304" pitchFamily="18" charset="0"/>
                <a:cs typeface="Times New Roman" panose="02020603050405020304" pitchFamily="18" charset="0"/>
              </a:rPr>
              <a:t> </a:t>
            </a:r>
            <a:r>
              <a:rPr sz="2200" b="1" spc="-160" dirty="0">
                <a:latin typeface="Times New Roman" panose="02020603050405020304" pitchFamily="18" charset="0"/>
                <a:cs typeface="Times New Roman" panose="02020603050405020304" pitchFamily="18" charset="0"/>
              </a:rPr>
              <a:t>ve</a:t>
            </a:r>
            <a:r>
              <a:rPr sz="2200" b="1" spc="-155" dirty="0">
                <a:latin typeface="Times New Roman" panose="02020603050405020304" pitchFamily="18" charset="0"/>
                <a:cs typeface="Times New Roman" panose="02020603050405020304" pitchFamily="18" charset="0"/>
              </a:rPr>
              <a:t> </a:t>
            </a:r>
            <a:r>
              <a:rPr sz="2200" b="1" spc="-125" dirty="0">
                <a:latin typeface="Times New Roman" panose="02020603050405020304" pitchFamily="18" charset="0"/>
                <a:cs typeface="Times New Roman" panose="02020603050405020304" pitchFamily="18" charset="0"/>
              </a:rPr>
              <a:t>kuruluşlardan</a:t>
            </a:r>
            <a:r>
              <a:rPr sz="2200" b="1" spc="-120" dirty="0">
                <a:latin typeface="Times New Roman" panose="02020603050405020304" pitchFamily="18" charset="0"/>
                <a:cs typeface="Times New Roman" panose="02020603050405020304" pitchFamily="18" charset="0"/>
              </a:rPr>
              <a:t> </a:t>
            </a:r>
            <a:r>
              <a:rPr sz="2200" b="1" spc="-100" dirty="0">
                <a:latin typeface="Times New Roman" panose="02020603050405020304" pitchFamily="18" charset="0"/>
                <a:cs typeface="Times New Roman" panose="02020603050405020304" pitchFamily="18" charset="0"/>
              </a:rPr>
              <a:t>alınan</a:t>
            </a:r>
            <a:r>
              <a:rPr sz="2200" b="1" spc="-95" dirty="0">
                <a:latin typeface="Times New Roman" panose="02020603050405020304" pitchFamily="18" charset="0"/>
                <a:cs typeface="Times New Roman" panose="02020603050405020304" pitchFamily="18" charset="0"/>
              </a:rPr>
              <a:t> </a:t>
            </a:r>
            <a:r>
              <a:rPr sz="2200" b="1" spc="-15" dirty="0">
                <a:latin typeface="Times New Roman" panose="02020603050405020304" pitchFamily="18" charset="0"/>
                <a:cs typeface="Times New Roman" panose="02020603050405020304" pitchFamily="18" charset="0"/>
              </a:rPr>
              <a:t>bilgi</a:t>
            </a:r>
            <a:r>
              <a:rPr sz="2200" b="1" spc="-10" dirty="0">
                <a:latin typeface="Times New Roman" panose="02020603050405020304" pitchFamily="18" charset="0"/>
                <a:cs typeface="Times New Roman" panose="02020603050405020304" pitchFamily="18" charset="0"/>
              </a:rPr>
              <a:t> </a:t>
            </a:r>
            <a:r>
              <a:rPr sz="2200" b="1" spc="-190" dirty="0">
                <a:latin typeface="Times New Roman" panose="02020603050405020304" pitchFamily="18" charset="0"/>
                <a:cs typeface="Times New Roman" panose="02020603050405020304" pitchFamily="18" charset="0"/>
              </a:rPr>
              <a:t>ve </a:t>
            </a:r>
            <a:r>
              <a:rPr sz="2200" b="1" spc="-185" dirty="0">
                <a:latin typeface="Times New Roman" panose="02020603050405020304" pitchFamily="18" charset="0"/>
                <a:cs typeface="Times New Roman" panose="02020603050405020304" pitchFamily="18" charset="0"/>
              </a:rPr>
              <a:t> </a:t>
            </a:r>
            <a:r>
              <a:rPr sz="2200" b="1" spc="-85" dirty="0">
                <a:latin typeface="Times New Roman" panose="02020603050405020304" pitchFamily="18" charset="0"/>
                <a:cs typeface="Times New Roman" panose="02020603050405020304" pitchFamily="18" charset="0"/>
              </a:rPr>
              <a:t>belgelerden,</a:t>
            </a:r>
            <a:r>
              <a:rPr sz="2200" b="1" spc="-80" dirty="0">
                <a:latin typeface="Times New Roman" panose="02020603050405020304" pitchFamily="18" charset="0"/>
                <a:cs typeface="Times New Roman" panose="02020603050405020304" pitchFamily="18" charset="0"/>
              </a:rPr>
              <a:t> </a:t>
            </a:r>
            <a:r>
              <a:rPr sz="2200" b="1" spc="-110" dirty="0">
                <a:latin typeface="Times New Roman" panose="02020603050405020304" pitchFamily="18" charset="0"/>
                <a:cs typeface="Times New Roman" panose="02020603050405020304" pitchFamily="18" charset="0"/>
              </a:rPr>
              <a:t>hizmetleri</a:t>
            </a:r>
            <a:r>
              <a:rPr sz="2200" b="1" spc="-105" dirty="0">
                <a:latin typeface="Times New Roman" panose="02020603050405020304" pitchFamily="18" charset="0"/>
                <a:cs typeface="Times New Roman" panose="02020603050405020304" pitchFamily="18" charset="0"/>
              </a:rPr>
              <a:t> </a:t>
            </a:r>
            <a:r>
              <a:rPr sz="2200" b="1" spc="-120" dirty="0">
                <a:latin typeface="Times New Roman" panose="02020603050405020304" pitchFamily="18" charset="0"/>
                <a:cs typeface="Times New Roman" panose="02020603050405020304" pitchFamily="18" charset="0"/>
              </a:rPr>
              <a:t>veya</a:t>
            </a:r>
            <a:r>
              <a:rPr sz="2200" b="1" spc="-114" dirty="0">
                <a:latin typeface="Times New Roman" panose="02020603050405020304" pitchFamily="18" charset="0"/>
                <a:cs typeface="Times New Roman" panose="02020603050405020304" pitchFamily="18" charset="0"/>
              </a:rPr>
              <a:t> </a:t>
            </a:r>
            <a:r>
              <a:rPr sz="2200" b="1" spc="-90" dirty="0">
                <a:latin typeface="Times New Roman" panose="02020603050405020304" pitchFamily="18" charset="0"/>
                <a:cs typeface="Times New Roman" panose="02020603050405020304" pitchFamily="18" charset="0"/>
              </a:rPr>
              <a:t>kazançları</a:t>
            </a:r>
            <a:r>
              <a:rPr sz="2200" b="1" spc="-85" dirty="0">
                <a:latin typeface="Times New Roman" panose="02020603050405020304" pitchFamily="18" charset="0"/>
                <a:cs typeface="Times New Roman" panose="02020603050405020304" pitchFamily="18" charset="0"/>
              </a:rPr>
              <a:t> </a:t>
            </a:r>
            <a:r>
              <a:rPr sz="2200" b="1" spc="-195" dirty="0">
                <a:latin typeface="Times New Roman" panose="02020603050405020304" pitchFamily="18" charset="0"/>
                <a:cs typeface="Times New Roman" panose="02020603050405020304" pitchFamily="18" charset="0"/>
              </a:rPr>
              <a:t>Kuruma</a:t>
            </a:r>
            <a:r>
              <a:rPr sz="2200" b="1" spc="195" dirty="0">
                <a:latin typeface="Times New Roman" panose="02020603050405020304" pitchFamily="18" charset="0"/>
                <a:cs typeface="Times New Roman" panose="02020603050405020304" pitchFamily="18" charset="0"/>
              </a:rPr>
              <a:t> </a:t>
            </a:r>
            <a:r>
              <a:rPr sz="2200" b="1" spc="-50" dirty="0">
                <a:latin typeface="Times New Roman" panose="02020603050405020304" pitchFamily="18" charset="0"/>
                <a:cs typeface="Times New Roman" panose="02020603050405020304" pitchFamily="18" charset="0"/>
              </a:rPr>
              <a:t>bildirilmediği</a:t>
            </a:r>
            <a:r>
              <a:rPr sz="2200" b="1" spc="480" dirty="0">
                <a:latin typeface="Times New Roman" panose="02020603050405020304" pitchFamily="18" charset="0"/>
                <a:cs typeface="Times New Roman" panose="02020603050405020304" pitchFamily="18" charset="0"/>
              </a:rPr>
              <a:t> </a:t>
            </a:r>
            <a:r>
              <a:rPr sz="2200" b="1" spc="-125" dirty="0">
                <a:latin typeface="Times New Roman" panose="02020603050405020304" pitchFamily="18" charset="0"/>
                <a:cs typeface="Times New Roman" panose="02020603050405020304" pitchFamily="18" charset="0"/>
              </a:rPr>
              <a:t>veya </a:t>
            </a:r>
            <a:r>
              <a:rPr sz="2200" b="1" spc="-120" dirty="0">
                <a:latin typeface="Times New Roman" panose="02020603050405020304" pitchFamily="18" charset="0"/>
                <a:cs typeface="Times New Roman" panose="02020603050405020304" pitchFamily="18" charset="0"/>
              </a:rPr>
              <a:t> </a:t>
            </a:r>
            <a:r>
              <a:rPr sz="2200" b="1" spc="-160" dirty="0">
                <a:latin typeface="Times New Roman" panose="02020603050405020304" pitchFamily="18" charset="0"/>
                <a:cs typeface="Times New Roman" panose="02020603050405020304" pitchFamily="18" charset="0"/>
              </a:rPr>
              <a:t>eksik</a:t>
            </a:r>
            <a:r>
              <a:rPr sz="2200" b="1" spc="-15" dirty="0">
                <a:latin typeface="Times New Roman" panose="02020603050405020304" pitchFamily="18" charset="0"/>
                <a:cs typeface="Times New Roman" panose="02020603050405020304" pitchFamily="18" charset="0"/>
              </a:rPr>
              <a:t> bildirildiği</a:t>
            </a:r>
            <a:r>
              <a:rPr sz="2200" b="1" spc="415" dirty="0">
                <a:latin typeface="Times New Roman" panose="02020603050405020304" pitchFamily="18" charset="0"/>
                <a:cs typeface="Times New Roman" panose="02020603050405020304" pitchFamily="18" charset="0"/>
              </a:rPr>
              <a:t> </a:t>
            </a:r>
            <a:r>
              <a:rPr sz="2200" b="1" spc="-110" dirty="0">
                <a:latin typeface="Times New Roman" panose="02020603050405020304" pitchFamily="18" charset="0"/>
                <a:cs typeface="Times New Roman" panose="02020603050405020304" pitchFamily="18" charset="0"/>
              </a:rPr>
              <a:t>anlaşılan</a:t>
            </a:r>
            <a:r>
              <a:rPr sz="2200" b="1" spc="-40" dirty="0">
                <a:latin typeface="Times New Roman" panose="02020603050405020304" pitchFamily="18" charset="0"/>
                <a:cs typeface="Times New Roman" panose="02020603050405020304" pitchFamily="18" charset="0"/>
              </a:rPr>
              <a:t> sigortalılarla</a:t>
            </a:r>
            <a:r>
              <a:rPr sz="2200" b="1" spc="425" dirty="0">
                <a:latin typeface="Times New Roman" panose="02020603050405020304" pitchFamily="18" charset="0"/>
                <a:cs typeface="Times New Roman" panose="02020603050405020304" pitchFamily="18" charset="0"/>
              </a:rPr>
              <a:t> </a:t>
            </a:r>
            <a:r>
              <a:rPr sz="2200" b="1" spc="-20" dirty="0">
                <a:latin typeface="Times New Roman" panose="02020603050405020304" pitchFamily="18" charset="0"/>
                <a:cs typeface="Times New Roman" panose="02020603050405020304" pitchFamily="18" charset="0"/>
              </a:rPr>
              <a:t>ilgili</a:t>
            </a:r>
            <a:r>
              <a:rPr sz="2200" b="1" spc="415" dirty="0">
                <a:latin typeface="Times New Roman" panose="02020603050405020304" pitchFamily="18" charset="0"/>
                <a:cs typeface="Times New Roman" panose="02020603050405020304" pitchFamily="18" charset="0"/>
              </a:rPr>
              <a:t> </a:t>
            </a:r>
            <a:r>
              <a:rPr sz="2200" b="1" spc="-155" dirty="0">
                <a:latin typeface="Times New Roman" panose="02020603050405020304" pitchFamily="18" charset="0"/>
                <a:cs typeface="Times New Roman" panose="02020603050405020304" pitchFamily="18" charset="0"/>
              </a:rPr>
              <a:t>olması</a:t>
            </a:r>
            <a:r>
              <a:rPr sz="2200" b="1" spc="-5" dirty="0">
                <a:latin typeface="Times New Roman" panose="02020603050405020304" pitchFamily="18" charset="0"/>
                <a:cs typeface="Times New Roman" panose="02020603050405020304" pitchFamily="18" charset="0"/>
              </a:rPr>
              <a:t> </a:t>
            </a:r>
            <a:r>
              <a:rPr sz="2200" b="1" spc="-114" dirty="0">
                <a:latin typeface="Times New Roman" panose="02020603050405020304" pitchFamily="18" charset="0"/>
                <a:cs typeface="Times New Roman" panose="02020603050405020304" pitchFamily="18" charset="0"/>
              </a:rPr>
              <a:t>halinde,</a:t>
            </a:r>
            <a:r>
              <a:rPr sz="2200" b="1" spc="-60" dirty="0">
                <a:latin typeface="Times New Roman" panose="02020603050405020304" pitchFamily="18" charset="0"/>
                <a:cs typeface="Times New Roman" panose="02020603050405020304" pitchFamily="18" charset="0"/>
              </a:rPr>
              <a:t> </a:t>
            </a:r>
            <a:r>
              <a:rPr sz="2200" b="1" spc="-110" dirty="0" err="1" smtClean="0">
                <a:latin typeface="Times New Roman" panose="02020603050405020304" pitchFamily="18" charset="0"/>
                <a:cs typeface="Times New Roman" panose="02020603050405020304" pitchFamily="18" charset="0"/>
              </a:rPr>
              <a:t>belgenin</a:t>
            </a:r>
            <a:r>
              <a:rPr lang="tr-TR" sz="2200" b="1" spc="-110" dirty="0" smtClean="0">
                <a:latin typeface="Times New Roman" panose="02020603050405020304" pitchFamily="18" charset="0"/>
                <a:cs typeface="Times New Roman" panose="02020603050405020304" pitchFamily="18" charset="0"/>
              </a:rPr>
              <a:t> asıl veya ek nitelikte olup olmadığı, işverence düzenlenip düzenlenmediği dikkate alınmaksızın, aylık asgari ücretin 2 katı idari para cezası uygulanır.</a:t>
            </a:r>
            <a:endParaRPr sz="2200" b="1" dirty="0">
              <a:latin typeface="Times New Roman" panose="02020603050405020304" pitchFamily="18" charset="0"/>
              <a:cs typeface="Times New Roman" panose="02020603050405020304" pitchFamily="18" charset="0"/>
            </a:endParaRPr>
          </a:p>
        </p:txBody>
      </p:sp>
      <p:sp>
        <p:nvSpPr>
          <p:cNvPr id="7" name="object 7"/>
          <p:cNvSpPr txBox="1"/>
          <p:nvPr/>
        </p:nvSpPr>
        <p:spPr>
          <a:xfrm>
            <a:off x="922257" y="5150358"/>
            <a:ext cx="4108873" cy="360680"/>
          </a:xfrm>
          <a:prstGeom prst="rect">
            <a:avLst/>
          </a:prstGeom>
        </p:spPr>
        <p:txBody>
          <a:bodyPr vert="horz" wrap="square" lIns="0" tIns="12065" rIns="0" bIns="0" rtlCol="0">
            <a:spAutoFit/>
          </a:bodyPr>
          <a:lstStyle/>
          <a:p>
            <a:pPr marL="12700">
              <a:lnSpc>
                <a:spcPct val="100000"/>
              </a:lnSpc>
              <a:spcBef>
                <a:spcPts val="95"/>
              </a:spcBef>
            </a:pPr>
            <a:r>
              <a:rPr lang="tr-TR" sz="2200" dirty="0" smtClean="0">
                <a:latin typeface="Times New Roman" panose="02020603050405020304" pitchFamily="18" charset="0"/>
                <a:cs typeface="Times New Roman" panose="02020603050405020304" pitchFamily="18" charset="0"/>
              </a:rPr>
              <a:t> </a:t>
            </a:r>
            <a:endParaRPr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75163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22257" y="346913"/>
            <a:ext cx="6479540" cy="505908"/>
          </a:xfrm>
          <a:prstGeom prst="rect">
            <a:avLst/>
          </a:prstGeom>
        </p:spPr>
        <p:txBody>
          <a:bodyPr vert="horz" wrap="square" lIns="0" tIns="13335" rIns="0" bIns="0" rtlCol="0">
            <a:spAutoFit/>
          </a:bodyPr>
          <a:lstStyle/>
          <a:p>
            <a:pPr marL="12700">
              <a:lnSpc>
                <a:spcPct val="100000"/>
              </a:lnSpc>
              <a:spcBef>
                <a:spcPts val="105"/>
              </a:spcBef>
            </a:pPr>
            <a:r>
              <a:rPr sz="3200" b="1" spc="-20" dirty="0">
                <a:latin typeface="Times New Roman" panose="02020603050405020304" pitchFamily="18" charset="0"/>
                <a:cs typeface="Times New Roman" panose="02020603050405020304" pitchFamily="18" charset="0"/>
              </a:rPr>
              <a:t>İdari</a:t>
            </a:r>
            <a:r>
              <a:rPr sz="3200" b="1" spc="10" dirty="0">
                <a:latin typeface="Times New Roman" panose="02020603050405020304" pitchFamily="18" charset="0"/>
                <a:cs typeface="Times New Roman" panose="02020603050405020304" pitchFamily="18" charset="0"/>
              </a:rPr>
              <a:t> </a:t>
            </a:r>
            <a:r>
              <a:rPr sz="3200" b="1" spc="-280" dirty="0">
                <a:latin typeface="Times New Roman" panose="02020603050405020304" pitchFamily="18" charset="0"/>
                <a:cs typeface="Times New Roman" panose="02020603050405020304" pitchFamily="18" charset="0"/>
              </a:rPr>
              <a:t>Para</a:t>
            </a:r>
            <a:r>
              <a:rPr sz="3200" b="1" spc="15" dirty="0">
                <a:latin typeface="Times New Roman" panose="02020603050405020304" pitchFamily="18" charset="0"/>
                <a:cs typeface="Times New Roman" panose="02020603050405020304" pitchFamily="18" charset="0"/>
              </a:rPr>
              <a:t> </a:t>
            </a:r>
            <a:r>
              <a:rPr sz="3200" b="1" spc="-120" dirty="0" err="1" smtClean="0">
                <a:latin typeface="Times New Roman" panose="02020603050405020304" pitchFamily="18" charset="0"/>
                <a:cs typeface="Times New Roman" panose="02020603050405020304" pitchFamily="18" charset="0"/>
              </a:rPr>
              <a:t>Cezaları</a:t>
            </a:r>
            <a:endParaRPr sz="3200" b="1" spc="-120" dirty="0">
              <a:latin typeface="Times New Roman" panose="02020603050405020304" pitchFamily="18" charset="0"/>
              <a:cs typeface="Times New Roman" panose="02020603050405020304" pitchFamily="18" charset="0"/>
            </a:endParaRPr>
          </a:p>
        </p:txBody>
      </p:sp>
      <p:sp>
        <p:nvSpPr>
          <p:cNvPr id="3" name="object 3"/>
          <p:cNvSpPr txBox="1"/>
          <p:nvPr/>
        </p:nvSpPr>
        <p:spPr>
          <a:xfrm>
            <a:off x="922257" y="1575257"/>
            <a:ext cx="10663767" cy="3058273"/>
          </a:xfrm>
          <a:prstGeom prst="rect">
            <a:avLst/>
          </a:prstGeom>
        </p:spPr>
        <p:txBody>
          <a:bodyPr vert="horz" wrap="square" lIns="0" tIns="60960" rIns="0" bIns="0" rtlCol="0">
            <a:spAutoFit/>
          </a:bodyPr>
          <a:lstStyle/>
          <a:p>
            <a:pPr marL="332740" marR="6350" indent="-320040" algn="just">
              <a:lnSpc>
                <a:spcPts val="2900"/>
              </a:lnSpc>
              <a:spcBef>
                <a:spcPts val="480"/>
              </a:spcBef>
              <a:buClr>
                <a:srgbClr val="4584D2"/>
              </a:buClr>
              <a:buSzPct val="59259"/>
              <a:buFont typeface="Wingdings"/>
              <a:buChar char=""/>
              <a:tabLst>
                <a:tab pos="332740" algn="l"/>
              </a:tabLst>
            </a:pPr>
            <a:r>
              <a:rPr sz="2400" b="1" spc="-10" dirty="0">
                <a:latin typeface="Times New Roman" panose="02020603050405020304" pitchFamily="18" charset="0"/>
                <a:cs typeface="Times New Roman" panose="02020603050405020304" pitchFamily="18" charset="0"/>
              </a:rPr>
              <a:t>İdarî</a:t>
            </a:r>
            <a:r>
              <a:rPr sz="2400" b="1" spc="-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para</a:t>
            </a:r>
            <a:r>
              <a:rPr sz="2400" b="1" spc="-15" dirty="0">
                <a:latin typeface="Times New Roman" panose="02020603050405020304" pitchFamily="18" charset="0"/>
                <a:cs typeface="Times New Roman" panose="02020603050405020304" pitchFamily="18" charset="0"/>
              </a:rPr>
              <a:t> </a:t>
            </a:r>
            <a:r>
              <a:rPr sz="2400" b="1" spc="-185" dirty="0">
                <a:latin typeface="Times New Roman" panose="02020603050405020304" pitchFamily="18" charset="0"/>
                <a:cs typeface="Times New Roman" panose="02020603050405020304" pitchFamily="18" charset="0"/>
              </a:rPr>
              <a:t>cezası</a:t>
            </a:r>
            <a:r>
              <a:rPr sz="2400" b="1" spc="-180" dirty="0">
                <a:latin typeface="Times New Roman" panose="02020603050405020304" pitchFamily="18" charset="0"/>
                <a:cs typeface="Times New Roman" panose="02020603050405020304" pitchFamily="18" charset="0"/>
              </a:rPr>
              <a:t> uygulanması,</a:t>
            </a:r>
            <a:r>
              <a:rPr sz="2400" b="1" spc="360" dirty="0">
                <a:latin typeface="Times New Roman" panose="02020603050405020304" pitchFamily="18" charset="0"/>
                <a:cs typeface="Times New Roman" panose="02020603050405020304" pitchFamily="18" charset="0"/>
              </a:rPr>
              <a:t> </a:t>
            </a:r>
            <a:r>
              <a:rPr sz="2400" b="1" spc="-170" dirty="0">
                <a:latin typeface="Times New Roman" panose="02020603050405020304" pitchFamily="18" charset="0"/>
                <a:cs typeface="Times New Roman" panose="02020603050405020304" pitchFamily="18" charset="0"/>
              </a:rPr>
              <a:t>bu</a:t>
            </a:r>
            <a:r>
              <a:rPr sz="2400" b="1" spc="380" dirty="0">
                <a:latin typeface="Times New Roman" panose="02020603050405020304" pitchFamily="18" charset="0"/>
                <a:cs typeface="Times New Roman" panose="02020603050405020304" pitchFamily="18" charset="0"/>
              </a:rPr>
              <a:t> </a:t>
            </a:r>
            <a:r>
              <a:rPr sz="2400" b="1" spc="-175" dirty="0">
                <a:latin typeface="Times New Roman" panose="02020603050405020304" pitchFamily="18" charset="0"/>
                <a:cs typeface="Times New Roman" panose="02020603050405020304" pitchFamily="18" charset="0"/>
              </a:rPr>
              <a:t>yükümlülüklerin </a:t>
            </a:r>
            <a:r>
              <a:rPr sz="2400" b="1" spc="-170" dirty="0">
                <a:latin typeface="Times New Roman" panose="02020603050405020304" pitchFamily="18" charset="0"/>
                <a:cs typeface="Times New Roman" panose="02020603050405020304" pitchFamily="18" charset="0"/>
              </a:rPr>
              <a:t> </a:t>
            </a:r>
            <a:r>
              <a:rPr sz="2400" b="1" spc="-114" dirty="0">
                <a:latin typeface="Times New Roman" panose="02020603050405020304" pitchFamily="18" charset="0"/>
                <a:cs typeface="Times New Roman" panose="02020603050405020304" pitchFamily="18" charset="0"/>
              </a:rPr>
              <a:t>yerine</a:t>
            </a:r>
            <a:r>
              <a:rPr sz="2400" b="1" spc="5" dirty="0">
                <a:latin typeface="Times New Roman" panose="02020603050405020304" pitchFamily="18" charset="0"/>
                <a:cs typeface="Times New Roman" panose="02020603050405020304" pitchFamily="18" charset="0"/>
              </a:rPr>
              <a:t> </a:t>
            </a:r>
            <a:r>
              <a:rPr sz="2400" b="1" spc="-145" dirty="0">
                <a:latin typeface="Times New Roman" panose="02020603050405020304" pitchFamily="18" charset="0"/>
                <a:cs typeface="Times New Roman" panose="02020603050405020304" pitchFamily="18" charset="0"/>
              </a:rPr>
              <a:t>getirilmesine</a:t>
            </a:r>
            <a:r>
              <a:rPr sz="2400" b="1" spc="25" dirty="0">
                <a:latin typeface="Times New Roman" panose="02020603050405020304" pitchFamily="18" charset="0"/>
                <a:cs typeface="Times New Roman" panose="02020603050405020304" pitchFamily="18" charset="0"/>
              </a:rPr>
              <a:t> </a:t>
            </a:r>
            <a:r>
              <a:rPr sz="2400" b="1" spc="-145" dirty="0">
                <a:latin typeface="Times New Roman" panose="02020603050405020304" pitchFamily="18" charset="0"/>
                <a:cs typeface="Times New Roman" panose="02020603050405020304" pitchFamily="18" charset="0"/>
              </a:rPr>
              <a:t>engel</a:t>
            </a:r>
            <a:r>
              <a:rPr sz="2400" b="1" spc="20" dirty="0">
                <a:latin typeface="Times New Roman" panose="02020603050405020304" pitchFamily="18" charset="0"/>
                <a:cs typeface="Times New Roman" panose="02020603050405020304" pitchFamily="18" charset="0"/>
              </a:rPr>
              <a:t> </a:t>
            </a:r>
            <a:r>
              <a:rPr sz="2400" b="1" spc="-140" dirty="0">
                <a:latin typeface="Times New Roman" panose="02020603050405020304" pitchFamily="18" charset="0"/>
                <a:cs typeface="Times New Roman" panose="02020603050405020304" pitchFamily="18" charset="0"/>
              </a:rPr>
              <a:t>teşkil</a:t>
            </a:r>
            <a:r>
              <a:rPr sz="2400" b="1" spc="20" dirty="0">
                <a:latin typeface="Times New Roman" panose="02020603050405020304" pitchFamily="18" charset="0"/>
                <a:cs typeface="Times New Roman" panose="02020603050405020304" pitchFamily="18" charset="0"/>
              </a:rPr>
              <a:t> </a:t>
            </a:r>
            <a:r>
              <a:rPr sz="2400" b="1" spc="-185" dirty="0">
                <a:latin typeface="Times New Roman" panose="02020603050405020304" pitchFamily="18" charset="0"/>
                <a:cs typeface="Times New Roman" panose="02020603050405020304" pitchFamily="18" charset="0"/>
              </a:rPr>
              <a:t>etmez.</a:t>
            </a:r>
            <a:endParaRPr sz="2400" b="1" dirty="0">
              <a:latin typeface="Times New Roman" panose="02020603050405020304" pitchFamily="18" charset="0"/>
              <a:cs typeface="Times New Roman" panose="02020603050405020304" pitchFamily="18" charset="0"/>
            </a:endParaRPr>
          </a:p>
          <a:p>
            <a:pPr marL="332740" marR="5080" indent="-320040" algn="just">
              <a:lnSpc>
                <a:spcPct val="89800"/>
              </a:lnSpc>
              <a:spcBef>
                <a:spcPts val="680"/>
              </a:spcBef>
              <a:buClr>
                <a:srgbClr val="4584D2"/>
              </a:buClr>
              <a:buSzPct val="59259"/>
              <a:buFont typeface="Wingdings"/>
              <a:buChar char=""/>
              <a:tabLst>
                <a:tab pos="332740" algn="l"/>
              </a:tabLst>
            </a:pPr>
            <a:r>
              <a:rPr sz="2400" b="1" spc="-10" dirty="0">
                <a:latin typeface="Times New Roman" panose="02020603050405020304" pitchFamily="18" charset="0"/>
                <a:cs typeface="Times New Roman" panose="02020603050405020304" pitchFamily="18" charset="0"/>
              </a:rPr>
              <a:t>İdarî </a:t>
            </a:r>
            <a:r>
              <a:rPr sz="2400" b="1" spc="-20" dirty="0">
                <a:latin typeface="Times New Roman" panose="02020603050405020304" pitchFamily="18" charset="0"/>
                <a:cs typeface="Times New Roman" panose="02020603050405020304" pitchFamily="18" charset="0"/>
              </a:rPr>
              <a:t>para </a:t>
            </a:r>
            <a:r>
              <a:rPr sz="2400" b="1" spc="-130" dirty="0">
                <a:latin typeface="Times New Roman" panose="02020603050405020304" pitchFamily="18" charset="0"/>
                <a:cs typeface="Times New Roman" panose="02020603050405020304" pitchFamily="18" charset="0"/>
              </a:rPr>
              <a:t>cezalarının, </a:t>
            </a:r>
            <a:r>
              <a:rPr sz="2400" b="1" spc="-215" dirty="0">
                <a:latin typeface="Times New Roman" panose="02020603050405020304" pitchFamily="18" charset="0"/>
                <a:cs typeface="Times New Roman" panose="02020603050405020304" pitchFamily="18" charset="0"/>
              </a:rPr>
              <a:t>Kuruma </a:t>
            </a:r>
            <a:r>
              <a:rPr sz="2400" b="1" spc="-110" dirty="0">
                <a:latin typeface="Times New Roman" panose="02020603050405020304" pitchFamily="18" charset="0"/>
                <a:cs typeface="Times New Roman" panose="02020603050405020304" pitchFamily="18" charset="0"/>
              </a:rPr>
              <a:t>itiraz </a:t>
            </a:r>
            <a:r>
              <a:rPr sz="2400" b="1" spc="-185" dirty="0">
                <a:latin typeface="Times New Roman" panose="02020603050405020304" pitchFamily="18" charset="0"/>
                <a:cs typeface="Times New Roman" panose="02020603050405020304" pitchFamily="18" charset="0"/>
              </a:rPr>
              <a:t>edilmeden </a:t>
            </a:r>
            <a:r>
              <a:rPr sz="2400" b="1" spc="-130" dirty="0">
                <a:latin typeface="Times New Roman" panose="02020603050405020304" pitchFamily="18" charset="0"/>
                <a:cs typeface="Times New Roman" panose="02020603050405020304" pitchFamily="18" charset="0"/>
              </a:rPr>
              <a:t>veya </a:t>
            </a:r>
            <a:r>
              <a:rPr sz="2400" b="1" spc="-125" dirty="0">
                <a:latin typeface="Times New Roman" panose="02020603050405020304" pitchFamily="18" charset="0"/>
                <a:cs typeface="Times New Roman" panose="02020603050405020304" pitchFamily="18" charset="0"/>
              </a:rPr>
              <a:t> </a:t>
            </a:r>
            <a:r>
              <a:rPr sz="2400" b="1" spc="-120" dirty="0">
                <a:latin typeface="Times New Roman" panose="02020603050405020304" pitchFamily="18" charset="0"/>
                <a:cs typeface="Times New Roman" panose="02020603050405020304" pitchFamily="18" charset="0"/>
              </a:rPr>
              <a:t>yargı</a:t>
            </a:r>
            <a:r>
              <a:rPr sz="2400" b="1" spc="-114" dirty="0">
                <a:latin typeface="Times New Roman" panose="02020603050405020304" pitchFamily="18" charset="0"/>
                <a:cs typeface="Times New Roman" panose="02020603050405020304" pitchFamily="18" charset="0"/>
              </a:rPr>
              <a:t> </a:t>
            </a:r>
            <a:r>
              <a:rPr sz="2400" b="1" spc="-145" dirty="0">
                <a:latin typeface="Times New Roman" panose="02020603050405020304" pitchFamily="18" charset="0"/>
                <a:cs typeface="Times New Roman" panose="02020603050405020304" pitchFamily="18" charset="0"/>
              </a:rPr>
              <a:t>yoluna</a:t>
            </a:r>
            <a:r>
              <a:rPr sz="2400" b="1" spc="-140" dirty="0">
                <a:latin typeface="Times New Roman" panose="02020603050405020304" pitchFamily="18" charset="0"/>
                <a:cs typeface="Times New Roman" panose="02020603050405020304" pitchFamily="18" charset="0"/>
              </a:rPr>
              <a:t> </a:t>
            </a:r>
            <a:r>
              <a:rPr sz="2400" b="1" spc="-175" dirty="0">
                <a:latin typeface="Times New Roman" panose="02020603050405020304" pitchFamily="18" charset="0"/>
                <a:cs typeface="Times New Roman" panose="02020603050405020304" pitchFamily="18" charset="0"/>
              </a:rPr>
              <a:t>başvurulmadan</a:t>
            </a:r>
            <a:r>
              <a:rPr sz="2400" b="1" spc="-170" dirty="0">
                <a:latin typeface="Times New Roman" panose="02020603050405020304" pitchFamily="18" charset="0"/>
                <a:cs typeface="Times New Roman" panose="02020603050405020304" pitchFamily="18" charset="0"/>
              </a:rPr>
              <a:t> </a:t>
            </a:r>
            <a:r>
              <a:rPr sz="2400" b="1" spc="-235" dirty="0">
                <a:latin typeface="Times New Roman" panose="02020603050405020304" pitchFamily="18" charset="0"/>
                <a:cs typeface="Times New Roman" panose="02020603050405020304" pitchFamily="18" charset="0"/>
              </a:rPr>
              <a:t>önce</a:t>
            </a:r>
            <a:r>
              <a:rPr sz="2400" b="1" spc="-229" dirty="0">
                <a:latin typeface="Times New Roman" panose="02020603050405020304" pitchFamily="18" charset="0"/>
                <a:cs typeface="Times New Roman" panose="02020603050405020304" pitchFamily="18" charset="0"/>
              </a:rPr>
              <a:t> </a:t>
            </a:r>
            <a:r>
              <a:rPr sz="2400" b="1" spc="-50" dirty="0">
                <a:latin typeface="Times New Roman" panose="02020603050405020304" pitchFamily="18" charset="0"/>
                <a:cs typeface="Times New Roman" panose="02020603050405020304" pitchFamily="18" charset="0"/>
              </a:rPr>
              <a:t>tebliğ</a:t>
            </a:r>
            <a:r>
              <a:rPr sz="2400" b="1" spc="-45" dirty="0">
                <a:latin typeface="Times New Roman" panose="02020603050405020304" pitchFamily="18" charset="0"/>
                <a:cs typeface="Times New Roman" panose="02020603050405020304" pitchFamily="18" charset="0"/>
              </a:rPr>
              <a:t> </a:t>
            </a:r>
            <a:r>
              <a:rPr sz="2400" b="1" spc="-120" dirty="0">
                <a:latin typeface="Times New Roman" panose="02020603050405020304" pitchFamily="18" charset="0"/>
                <a:cs typeface="Times New Roman" panose="02020603050405020304" pitchFamily="18" charset="0"/>
              </a:rPr>
              <a:t>tarihinden </a:t>
            </a:r>
            <a:r>
              <a:rPr sz="2400" b="1" spc="-114" dirty="0">
                <a:latin typeface="Times New Roman" panose="02020603050405020304" pitchFamily="18" charset="0"/>
                <a:cs typeface="Times New Roman" panose="02020603050405020304" pitchFamily="18" charset="0"/>
              </a:rPr>
              <a:t> </a:t>
            </a:r>
            <a:r>
              <a:rPr sz="2400" b="1" spc="-75" dirty="0">
                <a:latin typeface="Times New Roman" panose="02020603050405020304" pitchFamily="18" charset="0"/>
                <a:cs typeface="Times New Roman" panose="02020603050405020304" pitchFamily="18" charset="0"/>
              </a:rPr>
              <a:t>itibaren</a:t>
            </a:r>
            <a:r>
              <a:rPr sz="2400" b="1" spc="484" dirty="0">
                <a:latin typeface="Times New Roman" panose="02020603050405020304" pitchFamily="18" charset="0"/>
                <a:cs typeface="Times New Roman" panose="02020603050405020304" pitchFamily="18" charset="0"/>
              </a:rPr>
              <a:t> </a:t>
            </a:r>
            <a:r>
              <a:rPr sz="2400" b="1" spc="-70" dirty="0">
                <a:latin typeface="Times New Roman" panose="02020603050405020304" pitchFamily="18" charset="0"/>
                <a:cs typeface="Times New Roman" panose="02020603050405020304" pitchFamily="18" charset="0"/>
              </a:rPr>
              <a:t>15</a:t>
            </a:r>
            <a:r>
              <a:rPr sz="2400" b="1" spc="440" dirty="0">
                <a:latin typeface="Times New Roman" panose="02020603050405020304" pitchFamily="18" charset="0"/>
                <a:cs typeface="Times New Roman" panose="02020603050405020304" pitchFamily="18" charset="0"/>
              </a:rPr>
              <a:t> </a:t>
            </a:r>
            <a:r>
              <a:rPr sz="2400" b="1" spc="-220" dirty="0">
                <a:latin typeface="Times New Roman" panose="02020603050405020304" pitchFamily="18" charset="0"/>
                <a:cs typeface="Times New Roman" panose="02020603050405020304" pitchFamily="18" charset="0"/>
              </a:rPr>
              <a:t>gün</a:t>
            </a:r>
            <a:r>
              <a:rPr sz="2400" b="1" spc="-70" dirty="0">
                <a:latin typeface="Times New Roman" panose="02020603050405020304" pitchFamily="18" charset="0"/>
                <a:cs typeface="Times New Roman" panose="02020603050405020304" pitchFamily="18" charset="0"/>
              </a:rPr>
              <a:t> </a:t>
            </a:r>
            <a:r>
              <a:rPr sz="2400" b="1" spc="-145" dirty="0">
                <a:latin typeface="Times New Roman" panose="02020603050405020304" pitchFamily="18" charset="0"/>
                <a:cs typeface="Times New Roman" panose="02020603050405020304" pitchFamily="18" charset="0"/>
              </a:rPr>
              <a:t>içinde</a:t>
            </a:r>
            <a:r>
              <a:rPr sz="2400" b="1" spc="-85" dirty="0">
                <a:latin typeface="Times New Roman" panose="02020603050405020304" pitchFamily="18" charset="0"/>
                <a:cs typeface="Times New Roman" panose="02020603050405020304" pitchFamily="18" charset="0"/>
              </a:rPr>
              <a:t> </a:t>
            </a:r>
            <a:r>
              <a:rPr sz="2400" b="1" spc="-195" dirty="0">
                <a:latin typeface="Times New Roman" panose="02020603050405020304" pitchFamily="18" charset="0"/>
                <a:cs typeface="Times New Roman" panose="02020603050405020304" pitchFamily="18" charset="0"/>
              </a:rPr>
              <a:t>peşin</a:t>
            </a:r>
            <a:r>
              <a:rPr sz="2400" b="1" spc="-45" dirty="0">
                <a:latin typeface="Times New Roman" panose="02020603050405020304" pitchFamily="18" charset="0"/>
                <a:cs typeface="Times New Roman" panose="02020603050405020304" pitchFamily="18" charset="0"/>
              </a:rPr>
              <a:t> </a:t>
            </a:r>
            <a:r>
              <a:rPr sz="2400" b="1" spc="-215" dirty="0">
                <a:latin typeface="Times New Roman" panose="02020603050405020304" pitchFamily="18" charset="0"/>
                <a:cs typeface="Times New Roman" panose="02020603050405020304" pitchFamily="18" charset="0"/>
              </a:rPr>
              <a:t>ödenmesi</a:t>
            </a:r>
            <a:r>
              <a:rPr sz="2400" b="1" spc="-25" dirty="0">
                <a:latin typeface="Times New Roman" panose="02020603050405020304" pitchFamily="18" charset="0"/>
                <a:cs typeface="Times New Roman" panose="02020603050405020304" pitchFamily="18" charset="0"/>
              </a:rPr>
              <a:t> </a:t>
            </a:r>
            <a:r>
              <a:rPr sz="2400" b="1" spc="-145" dirty="0">
                <a:latin typeface="Times New Roman" panose="02020603050405020304" pitchFamily="18" charset="0"/>
                <a:cs typeface="Times New Roman" panose="02020603050405020304" pitchFamily="18" charset="0"/>
              </a:rPr>
              <a:t>halinde,</a:t>
            </a:r>
            <a:r>
              <a:rPr sz="2400" b="1" spc="-100" dirty="0">
                <a:latin typeface="Times New Roman" panose="02020603050405020304" pitchFamily="18" charset="0"/>
                <a:cs typeface="Times New Roman" panose="02020603050405020304" pitchFamily="18" charset="0"/>
              </a:rPr>
              <a:t> </a:t>
            </a:r>
            <a:r>
              <a:rPr sz="2400" b="1" spc="-260" dirty="0">
                <a:latin typeface="Times New Roman" panose="02020603050405020304" pitchFamily="18" charset="0"/>
                <a:cs typeface="Times New Roman" panose="02020603050405020304" pitchFamily="18" charset="0"/>
              </a:rPr>
              <a:t>bunun</a:t>
            </a:r>
            <a:endParaRPr sz="2400" b="1" dirty="0">
              <a:latin typeface="Times New Roman" panose="02020603050405020304" pitchFamily="18" charset="0"/>
              <a:cs typeface="Times New Roman" panose="02020603050405020304" pitchFamily="18" charset="0"/>
            </a:endParaRPr>
          </a:p>
          <a:p>
            <a:pPr marL="332740" marR="5715" algn="just">
              <a:lnSpc>
                <a:spcPts val="2920"/>
              </a:lnSpc>
              <a:spcBef>
                <a:spcPts val="40"/>
              </a:spcBef>
            </a:pPr>
            <a:r>
              <a:rPr sz="2400" b="1" spc="-25" dirty="0">
                <a:latin typeface="Times New Roman" panose="02020603050405020304" pitchFamily="18" charset="0"/>
                <a:cs typeface="Times New Roman" panose="02020603050405020304" pitchFamily="18" charset="0"/>
              </a:rPr>
              <a:t>¾’ü </a:t>
            </a:r>
            <a:r>
              <a:rPr sz="2400" b="1" spc="-145" dirty="0">
                <a:latin typeface="Times New Roman" panose="02020603050405020304" pitchFamily="18" charset="0"/>
                <a:cs typeface="Times New Roman" panose="02020603050405020304" pitchFamily="18" charset="0"/>
              </a:rPr>
              <a:t>tahsil </a:t>
            </a:r>
            <a:r>
              <a:rPr sz="2400" b="1" spc="-85" dirty="0">
                <a:latin typeface="Times New Roman" panose="02020603050405020304" pitchFamily="18" charset="0"/>
                <a:cs typeface="Times New Roman" panose="02020603050405020304" pitchFamily="18" charset="0"/>
              </a:rPr>
              <a:t>edilir. </a:t>
            </a:r>
            <a:r>
              <a:rPr sz="2400" b="1" spc="-315" dirty="0">
                <a:latin typeface="Times New Roman" panose="02020603050405020304" pitchFamily="18" charset="0"/>
                <a:cs typeface="Times New Roman" panose="02020603050405020304" pitchFamily="18" charset="0"/>
              </a:rPr>
              <a:t>Peşin</a:t>
            </a:r>
            <a:r>
              <a:rPr sz="2400" b="1" spc="-310" dirty="0">
                <a:latin typeface="Times New Roman" panose="02020603050405020304" pitchFamily="18" charset="0"/>
                <a:cs typeface="Times New Roman" panose="02020603050405020304" pitchFamily="18" charset="0"/>
              </a:rPr>
              <a:t> </a:t>
            </a:r>
            <a:r>
              <a:rPr sz="2400" b="1" spc="-185" dirty="0">
                <a:latin typeface="Times New Roman" panose="02020603050405020304" pitchFamily="18" charset="0"/>
                <a:cs typeface="Times New Roman" panose="02020603050405020304" pitchFamily="18" charset="0"/>
              </a:rPr>
              <a:t>ödeme </a:t>
            </a:r>
            <a:r>
              <a:rPr sz="2400" b="1" spc="-20" dirty="0">
                <a:latin typeface="Times New Roman" panose="02020603050405020304" pitchFamily="18" charset="0"/>
                <a:cs typeface="Times New Roman" panose="02020603050405020304" pitchFamily="18" charset="0"/>
              </a:rPr>
              <a:t>idari para </a:t>
            </a:r>
            <a:r>
              <a:rPr sz="2400" b="1" spc="-185" dirty="0">
                <a:latin typeface="Times New Roman" panose="02020603050405020304" pitchFamily="18" charset="0"/>
                <a:cs typeface="Times New Roman" panose="02020603050405020304" pitchFamily="18" charset="0"/>
              </a:rPr>
              <a:t>cezasına </a:t>
            </a:r>
            <a:r>
              <a:rPr sz="2400" b="1" spc="-135" dirty="0">
                <a:latin typeface="Times New Roman" panose="02020603050405020304" pitchFamily="18" charset="0"/>
                <a:cs typeface="Times New Roman" panose="02020603050405020304" pitchFamily="18" charset="0"/>
              </a:rPr>
              <a:t>karşı </a:t>
            </a:r>
            <a:r>
              <a:rPr sz="2400" b="1" spc="-130" dirty="0">
                <a:latin typeface="Times New Roman" panose="02020603050405020304" pitchFamily="18" charset="0"/>
                <a:cs typeface="Times New Roman" panose="02020603050405020304" pitchFamily="18" charset="0"/>
              </a:rPr>
              <a:t> </a:t>
            </a:r>
            <a:r>
              <a:rPr sz="2400" b="1" spc="-35" dirty="0">
                <a:latin typeface="Times New Roman" panose="02020603050405020304" pitchFamily="18" charset="0"/>
                <a:cs typeface="Times New Roman" panose="02020603050405020304" pitchFamily="18" charset="0"/>
              </a:rPr>
              <a:t>yargı</a:t>
            </a:r>
            <a:r>
              <a:rPr sz="2400" b="1" spc="15" dirty="0">
                <a:latin typeface="Times New Roman" panose="02020603050405020304" pitchFamily="18" charset="0"/>
                <a:cs typeface="Times New Roman" panose="02020603050405020304" pitchFamily="18" charset="0"/>
              </a:rPr>
              <a:t> </a:t>
            </a:r>
            <a:r>
              <a:rPr sz="2400" b="1" spc="-150" dirty="0">
                <a:latin typeface="Times New Roman" panose="02020603050405020304" pitchFamily="18" charset="0"/>
                <a:cs typeface="Times New Roman" panose="02020603050405020304" pitchFamily="18" charset="0"/>
              </a:rPr>
              <a:t>yoluna</a:t>
            </a:r>
            <a:r>
              <a:rPr sz="2400" b="1" spc="35" dirty="0">
                <a:latin typeface="Times New Roman" panose="02020603050405020304" pitchFamily="18" charset="0"/>
                <a:cs typeface="Times New Roman" panose="02020603050405020304" pitchFamily="18" charset="0"/>
              </a:rPr>
              <a:t> </a:t>
            </a:r>
            <a:r>
              <a:rPr sz="2400" b="1" spc="-175" dirty="0">
                <a:latin typeface="Times New Roman" panose="02020603050405020304" pitchFamily="18" charset="0"/>
                <a:cs typeface="Times New Roman" panose="02020603050405020304" pitchFamily="18" charset="0"/>
              </a:rPr>
              <a:t>başvurma</a:t>
            </a:r>
            <a:r>
              <a:rPr sz="2400" b="1" spc="25" dirty="0">
                <a:latin typeface="Times New Roman" panose="02020603050405020304" pitchFamily="18" charset="0"/>
                <a:cs typeface="Times New Roman" panose="02020603050405020304" pitchFamily="18" charset="0"/>
              </a:rPr>
              <a:t> </a:t>
            </a:r>
            <a:r>
              <a:rPr sz="2400" b="1" spc="-150" dirty="0">
                <a:latin typeface="Times New Roman" panose="02020603050405020304" pitchFamily="18" charset="0"/>
                <a:cs typeface="Times New Roman" panose="02020603050405020304" pitchFamily="18" charset="0"/>
              </a:rPr>
              <a:t>hakkını</a:t>
            </a:r>
            <a:r>
              <a:rPr sz="2400" b="1" spc="45" dirty="0">
                <a:latin typeface="Times New Roman" panose="02020603050405020304" pitchFamily="18" charset="0"/>
                <a:cs typeface="Times New Roman" panose="02020603050405020304" pitchFamily="18" charset="0"/>
              </a:rPr>
              <a:t> </a:t>
            </a:r>
            <a:r>
              <a:rPr sz="2400" b="1" spc="-150" dirty="0">
                <a:latin typeface="Times New Roman" panose="02020603050405020304" pitchFamily="18" charset="0"/>
                <a:cs typeface="Times New Roman" panose="02020603050405020304" pitchFamily="18" charset="0"/>
              </a:rPr>
              <a:t>etkilemez.</a:t>
            </a:r>
            <a:endParaRPr sz="2400" b="1" dirty="0">
              <a:latin typeface="Times New Roman" panose="02020603050405020304" pitchFamily="18" charset="0"/>
              <a:cs typeface="Times New Roman" panose="02020603050405020304" pitchFamily="18" charset="0"/>
            </a:endParaRPr>
          </a:p>
          <a:p>
            <a:pPr marL="332740" marR="6350" indent="-320040" algn="just">
              <a:lnSpc>
                <a:spcPct val="89800"/>
              </a:lnSpc>
              <a:spcBef>
                <a:spcPts val="670"/>
              </a:spcBef>
              <a:buClr>
                <a:srgbClr val="4584D2"/>
              </a:buClr>
              <a:buSzPct val="59259"/>
              <a:buFont typeface="Wingdings"/>
              <a:buChar char=""/>
              <a:tabLst>
                <a:tab pos="332740" algn="l"/>
              </a:tabLst>
            </a:pPr>
            <a:r>
              <a:rPr sz="2400" b="1" spc="-10" dirty="0">
                <a:latin typeface="Times New Roman" panose="02020603050405020304" pitchFamily="18" charset="0"/>
                <a:cs typeface="Times New Roman" panose="02020603050405020304" pitchFamily="18" charset="0"/>
              </a:rPr>
              <a:t>İdarî</a:t>
            </a:r>
            <a:r>
              <a:rPr sz="2400" b="1" spc="-5" dirty="0">
                <a:latin typeface="Times New Roman" panose="02020603050405020304" pitchFamily="18" charset="0"/>
                <a:cs typeface="Times New Roman" panose="02020603050405020304" pitchFamily="18" charset="0"/>
              </a:rPr>
              <a:t> </a:t>
            </a:r>
            <a:r>
              <a:rPr sz="2400" b="1" spc="-20" dirty="0">
                <a:latin typeface="Times New Roman" panose="02020603050405020304" pitchFamily="18" charset="0"/>
                <a:cs typeface="Times New Roman" panose="02020603050405020304" pitchFamily="18" charset="0"/>
              </a:rPr>
              <a:t>para</a:t>
            </a:r>
            <a:r>
              <a:rPr sz="2400" b="1" spc="-15" dirty="0">
                <a:latin typeface="Times New Roman" panose="02020603050405020304" pitchFamily="18" charset="0"/>
                <a:cs typeface="Times New Roman" panose="02020603050405020304" pitchFamily="18" charset="0"/>
              </a:rPr>
              <a:t> </a:t>
            </a:r>
            <a:r>
              <a:rPr sz="2400" b="1" spc="-90" dirty="0">
                <a:latin typeface="Times New Roman" panose="02020603050405020304" pitchFamily="18" charset="0"/>
                <a:cs typeface="Times New Roman" panose="02020603050405020304" pitchFamily="18" charset="0"/>
              </a:rPr>
              <a:t>cezaları</a:t>
            </a:r>
            <a:r>
              <a:rPr sz="2400" b="1" spc="-85" dirty="0">
                <a:latin typeface="Times New Roman" panose="02020603050405020304" pitchFamily="18" charset="0"/>
                <a:cs typeface="Times New Roman" panose="02020603050405020304" pitchFamily="18" charset="0"/>
              </a:rPr>
              <a:t> </a:t>
            </a:r>
            <a:r>
              <a:rPr sz="2400" b="1" spc="-65" dirty="0">
                <a:latin typeface="Times New Roman" panose="02020603050405020304" pitchFamily="18" charset="0"/>
                <a:cs typeface="Times New Roman" panose="02020603050405020304" pitchFamily="18" charset="0"/>
              </a:rPr>
              <a:t>10</a:t>
            </a:r>
            <a:r>
              <a:rPr sz="2400" b="1" spc="-60" dirty="0">
                <a:latin typeface="Times New Roman" panose="02020603050405020304" pitchFamily="18" charset="0"/>
                <a:cs typeface="Times New Roman" panose="02020603050405020304" pitchFamily="18" charset="0"/>
              </a:rPr>
              <a:t> </a:t>
            </a:r>
            <a:r>
              <a:rPr sz="2400" b="1" spc="-80" dirty="0">
                <a:latin typeface="Times New Roman" panose="02020603050405020304" pitchFamily="18" charset="0"/>
                <a:cs typeface="Times New Roman" panose="02020603050405020304" pitchFamily="18" charset="0"/>
              </a:rPr>
              <a:t>yıllık</a:t>
            </a:r>
            <a:r>
              <a:rPr sz="2400" b="1" spc="-75" dirty="0">
                <a:latin typeface="Times New Roman" panose="02020603050405020304" pitchFamily="18" charset="0"/>
                <a:cs typeface="Times New Roman" panose="02020603050405020304" pitchFamily="18" charset="0"/>
              </a:rPr>
              <a:t> </a:t>
            </a:r>
            <a:r>
              <a:rPr sz="2400" b="1" spc="-155" dirty="0">
                <a:latin typeface="Times New Roman" panose="02020603050405020304" pitchFamily="18" charset="0"/>
                <a:cs typeface="Times New Roman" panose="02020603050405020304" pitchFamily="18" charset="0"/>
              </a:rPr>
              <a:t>zamanaşımı</a:t>
            </a:r>
            <a:r>
              <a:rPr sz="2400" b="1" spc="-150" dirty="0">
                <a:latin typeface="Times New Roman" panose="02020603050405020304" pitchFamily="18" charset="0"/>
                <a:cs typeface="Times New Roman" panose="02020603050405020304" pitchFamily="18" charset="0"/>
              </a:rPr>
              <a:t> </a:t>
            </a:r>
            <a:r>
              <a:rPr sz="2400" b="1" spc="-235" dirty="0">
                <a:latin typeface="Times New Roman" panose="02020603050405020304" pitchFamily="18" charset="0"/>
                <a:cs typeface="Times New Roman" panose="02020603050405020304" pitchFamily="18" charset="0"/>
              </a:rPr>
              <a:t>süresine </a:t>
            </a:r>
            <a:r>
              <a:rPr sz="2400" b="1" spc="-229" dirty="0">
                <a:latin typeface="Times New Roman" panose="02020603050405020304" pitchFamily="18" charset="0"/>
                <a:cs typeface="Times New Roman" panose="02020603050405020304" pitchFamily="18" charset="0"/>
              </a:rPr>
              <a:t> </a:t>
            </a:r>
            <a:r>
              <a:rPr sz="2400" b="1" spc="-60" dirty="0">
                <a:latin typeface="Times New Roman" panose="02020603050405020304" pitchFamily="18" charset="0"/>
                <a:cs typeface="Times New Roman" panose="02020603050405020304" pitchFamily="18" charset="0"/>
              </a:rPr>
              <a:t>tabidir.</a:t>
            </a:r>
            <a:r>
              <a:rPr sz="2400" b="1" spc="-55" dirty="0">
                <a:latin typeface="Times New Roman" panose="02020603050405020304" pitchFamily="18" charset="0"/>
                <a:cs typeface="Times New Roman" panose="02020603050405020304" pitchFamily="18" charset="0"/>
              </a:rPr>
              <a:t> </a:t>
            </a:r>
            <a:r>
              <a:rPr sz="2400" b="1" spc="-204" dirty="0">
                <a:latin typeface="Times New Roman" panose="02020603050405020304" pitchFamily="18" charset="0"/>
                <a:cs typeface="Times New Roman" panose="02020603050405020304" pitchFamily="18" charset="0"/>
              </a:rPr>
              <a:t>Zamanaşımı</a:t>
            </a:r>
            <a:r>
              <a:rPr sz="2400" b="1" spc="-200" dirty="0">
                <a:latin typeface="Times New Roman" panose="02020603050405020304" pitchFamily="18" charset="0"/>
                <a:cs typeface="Times New Roman" panose="02020603050405020304" pitchFamily="18" charset="0"/>
              </a:rPr>
              <a:t> </a:t>
            </a:r>
            <a:r>
              <a:rPr sz="2400" b="1" spc="-225" dirty="0">
                <a:latin typeface="Times New Roman" panose="02020603050405020304" pitchFamily="18" charset="0"/>
                <a:cs typeface="Times New Roman" panose="02020603050405020304" pitchFamily="18" charset="0"/>
              </a:rPr>
              <a:t>süresi,</a:t>
            </a:r>
            <a:r>
              <a:rPr sz="2400" b="1" spc="-220" dirty="0">
                <a:latin typeface="Times New Roman" panose="02020603050405020304" pitchFamily="18" charset="0"/>
                <a:cs typeface="Times New Roman" panose="02020603050405020304" pitchFamily="18" charset="0"/>
              </a:rPr>
              <a:t> </a:t>
            </a:r>
            <a:r>
              <a:rPr sz="2400" b="1" spc="-50" dirty="0">
                <a:latin typeface="Times New Roman" panose="02020603050405020304" pitchFamily="18" charset="0"/>
                <a:cs typeface="Times New Roman" panose="02020603050405020304" pitchFamily="18" charset="0"/>
              </a:rPr>
              <a:t>fiilin</a:t>
            </a:r>
            <a:r>
              <a:rPr sz="2400" b="1" spc="620" dirty="0">
                <a:latin typeface="Times New Roman" panose="02020603050405020304" pitchFamily="18" charset="0"/>
                <a:cs typeface="Times New Roman" panose="02020603050405020304" pitchFamily="18" charset="0"/>
              </a:rPr>
              <a:t> </a:t>
            </a:r>
            <a:r>
              <a:rPr sz="2400" b="1" spc="-120" dirty="0">
                <a:latin typeface="Times New Roman" panose="02020603050405020304" pitchFamily="18" charset="0"/>
                <a:cs typeface="Times New Roman" panose="02020603050405020304" pitchFamily="18" charset="0"/>
              </a:rPr>
              <a:t>işlendiği</a:t>
            </a:r>
            <a:r>
              <a:rPr sz="2400" b="1" spc="480" dirty="0">
                <a:latin typeface="Times New Roman" panose="02020603050405020304" pitchFamily="18" charset="0"/>
                <a:cs typeface="Times New Roman" panose="02020603050405020304" pitchFamily="18" charset="0"/>
              </a:rPr>
              <a:t> </a:t>
            </a:r>
            <a:r>
              <a:rPr sz="2400" b="1" spc="-110" dirty="0">
                <a:latin typeface="Times New Roman" panose="02020603050405020304" pitchFamily="18" charset="0"/>
                <a:cs typeface="Times New Roman" panose="02020603050405020304" pitchFamily="18" charset="0"/>
              </a:rPr>
              <a:t>tarihten </a:t>
            </a:r>
            <a:r>
              <a:rPr sz="2400" b="1" spc="-105" dirty="0">
                <a:latin typeface="Times New Roman" panose="02020603050405020304" pitchFamily="18" charset="0"/>
                <a:cs typeface="Times New Roman" panose="02020603050405020304" pitchFamily="18" charset="0"/>
              </a:rPr>
              <a:t> </a:t>
            </a:r>
            <a:r>
              <a:rPr sz="2400" b="1" spc="-75" dirty="0">
                <a:latin typeface="Times New Roman" panose="02020603050405020304" pitchFamily="18" charset="0"/>
                <a:cs typeface="Times New Roman" panose="02020603050405020304" pitchFamily="18" charset="0"/>
              </a:rPr>
              <a:t>itibaren</a:t>
            </a:r>
            <a:r>
              <a:rPr sz="2400" b="1" spc="30" dirty="0">
                <a:latin typeface="Times New Roman" panose="02020603050405020304" pitchFamily="18" charset="0"/>
                <a:cs typeface="Times New Roman" panose="02020603050405020304" pitchFamily="18" charset="0"/>
              </a:rPr>
              <a:t> </a:t>
            </a:r>
            <a:r>
              <a:rPr sz="2400" b="1" spc="-130" dirty="0">
                <a:latin typeface="Times New Roman" panose="02020603050405020304" pitchFamily="18" charset="0"/>
                <a:cs typeface="Times New Roman" panose="02020603050405020304" pitchFamily="18" charset="0"/>
              </a:rPr>
              <a:t>başlar.</a:t>
            </a:r>
            <a:endParaRP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8391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447595" y="1628800"/>
            <a:ext cx="8785599" cy="2016224"/>
          </a:xfrm>
        </p:spPr>
        <p:txBody>
          <a:bodyPr>
            <a:noAutofit/>
          </a:bodyPr>
          <a:lstStyle/>
          <a:p>
            <a:pPr algn="ctr"/>
            <a:r>
              <a:rPr lang="tr-TR" b="1" dirty="0">
                <a:solidFill>
                  <a:srgbClr val="C00000"/>
                </a:solidFill>
                <a:latin typeface="Times New Roman" panose="02020603050405020304" pitchFamily="18" charset="0"/>
                <a:cs typeface="Times New Roman" panose="02020603050405020304" pitchFamily="18" charset="0"/>
              </a:rPr>
              <a:t>657 SAYILI </a:t>
            </a:r>
            <a:r>
              <a:rPr lang="tr-TR" b="1" dirty="0" smtClean="0">
                <a:solidFill>
                  <a:srgbClr val="C00000"/>
                </a:solidFill>
                <a:latin typeface="Times New Roman" panose="02020603050405020304" pitchFamily="18" charset="0"/>
                <a:cs typeface="Times New Roman" panose="02020603050405020304" pitchFamily="18" charset="0"/>
              </a:rPr>
              <a:t> KANUN, </a:t>
            </a:r>
            <a:r>
              <a:rPr lang="tr-TR" b="1" dirty="0">
                <a:solidFill>
                  <a:srgbClr val="C00000"/>
                </a:solidFill>
                <a:latin typeface="Times New Roman" panose="02020603050405020304" pitchFamily="18" charset="0"/>
                <a:cs typeface="Times New Roman" panose="02020603050405020304" pitchFamily="18" charset="0"/>
              </a:rPr>
              <a:t>ÖDEV </a:t>
            </a:r>
            <a:r>
              <a:rPr lang="tr-TR" b="1" dirty="0" smtClean="0">
                <a:solidFill>
                  <a:srgbClr val="C00000"/>
                </a:solidFill>
                <a:latin typeface="Times New Roman" panose="02020603050405020304" pitchFamily="18" charset="0"/>
                <a:cs typeface="Times New Roman" panose="02020603050405020304" pitchFamily="18" charset="0"/>
              </a:rPr>
              <a:t>     VE </a:t>
            </a:r>
            <a:r>
              <a:rPr lang="tr-TR" b="1" dirty="0">
                <a:solidFill>
                  <a:srgbClr val="C00000"/>
                </a:solidFill>
                <a:latin typeface="Times New Roman" panose="02020603050405020304" pitchFamily="18" charset="0"/>
                <a:cs typeface="Times New Roman" panose="02020603050405020304" pitchFamily="18" charset="0"/>
              </a:rPr>
              <a:t>SORUMLULUKLAR</a:t>
            </a:r>
            <a:r>
              <a:rPr lang="tr-TR" sz="3600" b="1" dirty="0">
                <a:solidFill>
                  <a:srgbClr val="C00000"/>
                </a:solidFill>
                <a:latin typeface="Times New Roman" panose="02020603050405020304" pitchFamily="18" charset="0"/>
                <a:cs typeface="Times New Roman" panose="02020603050405020304" pitchFamily="18" charset="0"/>
              </a:rPr>
              <a:t/>
            </a:r>
            <a:br>
              <a:rPr lang="tr-TR" sz="3600" b="1" dirty="0">
                <a:solidFill>
                  <a:srgbClr val="C00000"/>
                </a:solidFill>
                <a:latin typeface="Times New Roman" panose="02020603050405020304" pitchFamily="18" charset="0"/>
                <a:cs typeface="Times New Roman" panose="02020603050405020304" pitchFamily="18" charset="0"/>
              </a:rPr>
            </a:br>
            <a:endParaRPr lang="tr-TR" sz="3600" dirty="0">
              <a:solidFill>
                <a:srgbClr val="C00000"/>
              </a:solidFill>
            </a:endParaRPr>
          </a:p>
        </p:txBody>
      </p:sp>
      <p:sp>
        <p:nvSpPr>
          <p:cNvPr id="3" name="Alt Başlık 2"/>
          <p:cNvSpPr>
            <a:spLocks noGrp="1"/>
          </p:cNvSpPr>
          <p:nvPr>
            <p:ph idx="1"/>
          </p:nvPr>
        </p:nvSpPr>
        <p:spPr>
          <a:xfrm>
            <a:off x="2351585" y="3140968"/>
            <a:ext cx="8789313" cy="2016224"/>
          </a:xfrm>
        </p:spPr>
        <p:txBody>
          <a:bodyPr>
            <a:normAutofit/>
          </a:bodyPr>
          <a:lstStyle/>
          <a:p>
            <a:pPr marL="0" indent="0" algn="ctr">
              <a:buNone/>
            </a:pPr>
            <a:endParaRPr lang="tr-TR"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5149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solidFill>
                  <a:srgbClr val="C00000"/>
                </a:solidFill>
                <a:latin typeface="Times New Roman" panose="02020603050405020304" pitchFamily="18" charset="0"/>
                <a:cs typeface="Times New Roman" panose="02020603050405020304" pitchFamily="18" charset="0"/>
              </a:rPr>
              <a:t>GENEL BAKIŞ</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556352" y="1700808"/>
            <a:ext cx="8789313" cy="3777622"/>
          </a:xfrm>
        </p:spPr>
        <p:txBody>
          <a:bodyPr>
            <a:normAutofit/>
          </a:bodyPr>
          <a:lstStyle/>
          <a:p>
            <a:endParaRPr lang="tr-TR" sz="2600" b="1" dirty="0">
              <a:latin typeface="Times New Roman" panose="02020603050405020304" pitchFamily="18" charset="0"/>
              <a:cs typeface="Times New Roman" panose="02020603050405020304" pitchFamily="18" charset="0"/>
            </a:endParaRPr>
          </a:p>
          <a:p>
            <a:pPr marL="0" indent="0">
              <a:buNone/>
            </a:pPr>
            <a:r>
              <a:rPr lang="tr-TR" sz="2000" b="1" dirty="0" smtClean="0">
                <a:latin typeface="Times New Roman" panose="02020603050405020304" pitchFamily="18" charset="0"/>
                <a:cs typeface="Times New Roman" panose="02020603050405020304" pitchFamily="18" charset="0"/>
              </a:rPr>
              <a:t>Bilindiği üzere, kamunun asli ve sürekli hizmetleri Anayasa’nın 128 inci, 130 uncu ve 140 </a:t>
            </a:r>
            <a:r>
              <a:rPr lang="tr-TR" sz="2000" b="1" dirty="0" err="1" smtClean="0">
                <a:latin typeface="Times New Roman" panose="02020603050405020304" pitchFamily="18" charset="0"/>
                <a:cs typeface="Times New Roman" panose="02020603050405020304" pitchFamily="18" charset="0"/>
              </a:rPr>
              <a:t>ncı</a:t>
            </a:r>
            <a:r>
              <a:rPr lang="tr-TR" sz="2000" b="1" dirty="0" smtClean="0">
                <a:latin typeface="Times New Roman" panose="02020603050405020304" pitchFamily="18" charset="0"/>
                <a:cs typeface="Times New Roman" panose="02020603050405020304" pitchFamily="18" charset="0"/>
              </a:rPr>
              <a:t> maddesinde </a:t>
            </a:r>
            <a:r>
              <a:rPr lang="tr-TR" sz="2000" b="1" dirty="0">
                <a:latin typeface="Times New Roman" panose="02020603050405020304" pitchFamily="18" charset="0"/>
                <a:cs typeface="Times New Roman" panose="02020603050405020304" pitchFamily="18" charset="0"/>
              </a:rPr>
              <a:t>tanımlanan </a:t>
            </a:r>
            <a:r>
              <a:rPr lang="tr-TR" sz="2000" b="1" dirty="0" smtClean="0">
                <a:latin typeface="Times New Roman" panose="02020603050405020304" pitchFamily="18" charset="0"/>
                <a:cs typeface="Times New Roman" panose="02020603050405020304" pitchFamily="18" charset="0"/>
              </a:rPr>
              <a:t>memur </a:t>
            </a:r>
            <a:r>
              <a:rPr lang="tr-TR" sz="2000" b="1" dirty="0">
                <a:latin typeface="Times New Roman" panose="02020603050405020304" pitchFamily="18" charset="0"/>
                <a:cs typeface="Times New Roman" panose="02020603050405020304" pitchFamily="18" charset="0"/>
              </a:rPr>
              <a:t>statüsüne haiz </a:t>
            </a:r>
            <a:r>
              <a:rPr lang="tr-TR" sz="2000" b="1" dirty="0" smtClean="0">
                <a:latin typeface="Times New Roman" panose="02020603050405020304" pitchFamily="18" charset="0"/>
                <a:cs typeface="Times New Roman" panose="02020603050405020304" pitchFamily="18" charset="0"/>
              </a:rPr>
              <a:t>olanlar, Anayasanın 128 inci maddesinde diğer kamu personeli olarak tanımlanan sözleşmeli personel ve  belirsiz süreli iş sözleşmesi ile istihdam edilen sürekli işçiler eliyle yürütülmektedir.</a:t>
            </a:r>
          </a:p>
          <a:p>
            <a:pPr marL="0" indent="0">
              <a:buNone/>
            </a:pPr>
            <a:r>
              <a:rPr lang="tr-TR" sz="2000" b="1" dirty="0" smtClean="0">
                <a:latin typeface="Times New Roman" panose="02020603050405020304" pitchFamily="18" charset="0"/>
                <a:cs typeface="Times New Roman" panose="02020603050405020304" pitchFamily="18" charset="0"/>
              </a:rPr>
              <a:t>Bu sunu Üniversitemizdeki uygulayıcılar ve İdarecileri bilgilendirme amaçlı hazırlanmıştır. Yasanın tamamı değil sadece çok önemli düşündüğümüz kısımlar alınmıştır</a:t>
            </a:r>
            <a:r>
              <a:rPr lang="tr-TR" sz="2000" b="1" dirty="0" smtClean="0"/>
              <a:t>.</a:t>
            </a:r>
            <a:endParaRPr lang="tr-TR" sz="2000" b="1" dirty="0"/>
          </a:p>
        </p:txBody>
      </p:sp>
    </p:spTree>
    <p:extLst>
      <p:ext uri="{BB962C8B-B14F-4D97-AF65-F5344CB8AC3E}">
        <p14:creationId xmlns:p14="http://schemas.microsoft.com/office/powerpoint/2010/main" val="3288436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67542" y="260648"/>
            <a:ext cx="9985109" cy="5544616"/>
          </a:xfrm>
        </p:spPr>
        <p:txBody>
          <a:bodyPr>
            <a:normAutofit/>
          </a:bodyPr>
          <a:lstStyle/>
          <a:p>
            <a:endParaRPr lang="tr-TR" dirty="0" smtClean="0"/>
          </a:p>
          <a:p>
            <a:pPr marL="0" indent="0">
              <a:buNone/>
            </a:pPr>
            <a:r>
              <a:rPr lang="tr-TR" sz="3000" b="1" dirty="0" smtClean="0">
                <a:solidFill>
                  <a:srgbClr val="C00000"/>
                </a:solidFill>
                <a:latin typeface="Times New Roman" panose="02020603050405020304" pitchFamily="18" charset="0"/>
                <a:cs typeface="Times New Roman" panose="02020603050405020304" pitchFamily="18" charset="0"/>
              </a:rPr>
              <a:t>657  SAYILI DEVLET MEMURLARI KANUNU</a:t>
            </a:r>
            <a:r>
              <a:rPr lang="tr-TR" sz="3000" b="1" dirty="0">
                <a:solidFill>
                  <a:srgbClr val="C00000"/>
                </a:solidFill>
                <a:latin typeface="Times New Roman" panose="02020603050405020304" pitchFamily="18" charset="0"/>
                <a:cs typeface="Times New Roman" panose="02020603050405020304" pitchFamily="18" charset="0"/>
              </a:rPr>
              <a:t>;</a:t>
            </a:r>
          </a:p>
          <a:p>
            <a:endParaRPr lang="tr-TR" b="1" dirty="0" smtClean="0">
              <a:latin typeface="Times New Roman" panose="02020603050405020304" pitchFamily="18" charset="0"/>
              <a:cs typeface="Times New Roman" panose="02020603050405020304" pitchFamily="18" charset="0"/>
            </a:endParaRPr>
          </a:p>
          <a:p>
            <a:r>
              <a:rPr lang="tr-TR" sz="2600" b="1" dirty="0" smtClean="0">
                <a:latin typeface="Times New Roman" panose="02020603050405020304" pitchFamily="18" charset="0"/>
                <a:cs typeface="Times New Roman" panose="02020603050405020304" pitchFamily="18" charset="0"/>
              </a:rPr>
              <a:t>Devlet memurlarının hizmet şartlarını</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Niteliklerini</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Atanma ve yetiştirilmelerini</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İlerleme ve yükselmelerini</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Ödev, hak, yükümlülük ve sorumluluklarını</a:t>
            </a:r>
            <a:r>
              <a:rPr lang="tr-TR" sz="2600" b="1" dirty="0">
                <a:latin typeface="Times New Roman" panose="02020603050405020304" pitchFamily="18" charset="0"/>
                <a:cs typeface="Times New Roman" panose="02020603050405020304" pitchFamily="18" charset="0"/>
              </a:rPr>
              <a:t>,</a:t>
            </a:r>
          </a:p>
          <a:p>
            <a:r>
              <a:rPr lang="tr-TR" sz="2600" b="1" dirty="0" smtClean="0">
                <a:latin typeface="Times New Roman" panose="02020603050405020304" pitchFamily="18" charset="0"/>
                <a:cs typeface="Times New Roman" panose="02020603050405020304" pitchFamily="18" charset="0"/>
              </a:rPr>
              <a:t>Aylıklarını ve ödeneklerini ile,</a:t>
            </a:r>
            <a:endParaRPr lang="tr-TR" sz="2600" b="1" dirty="0">
              <a:latin typeface="Times New Roman" panose="02020603050405020304" pitchFamily="18" charset="0"/>
              <a:cs typeface="Times New Roman" panose="02020603050405020304" pitchFamily="18" charset="0"/>
            </a:endParaRPr>
          </a:p>
          <a:p>
            <a:r>
              <a:rPr lang="tr-TR" sz="2600" b="1" dirty="0" smtClean="0">
                <a:latin typeface="Times New Roman" panose="02020603050405020304" pitchFamily="18" charset="0"/>
                <a:cs typeface="Times New Roman" panose="02020603050405020304" pitchFamily="18" charset="0"/>
              </a:rPr>
              <a:t>Diğer özlük  işlerini düzenlemeyi amaçlamaktadır</a:t>
            </a:r>
            <a:r>
              <a:rPr lang="tr-TR" sz="26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182305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505002" y="562563"/>
            <a:ext cx="8911687" cy="712321"/>
          </a:xfrm>
        </p:spPr>
        <p:txBody>
          <a:bodyPr>
            <a:noAutofit/>
          </a:bodyPr>
          <a:lstStyle/>
          <a:p>
            <a:r>
              <a:rPr lang="tr-TR" b="1" dirty="0" smtClean="0">
                <a:solidFill>
                  <a:srgbClr val="C00000"/>
                </a:solidFill>
                <a:latin typeface="Times New Roman" panose="02020603050405020304" pitchFamily="18" charset="0"/>
                <a:cs typeface="Times New Roman" panose="02020603050405020304" pitchFamily="18" charset="0"/>
              </a:rPr>
              <a:t>5018 </a:t>
            </a:r>
            <a:r>
              <a:rPr lang="tr-TR" b="1" dirty="0">
                <a:solidFill>
                  <a:srgbClr val="C00000"/>
                </a:solidFill>
                <a:latin typeface="Times New Roman" panose="02020603050405020304" pitchFamily="18" charset="0"/>
                <a:cs typeface="Times New Roman" panose="02020603050405020304" pitchFamily="18" charset="0"/>
              </a:rPr>
              <a:t>SAYILI </a:t>
            </a:r>
            <a:r>
              <a:rPr lang="tr-TR" b="1" dirty="0" smtClean="0">
                <a:solidFill>
                  <a:srgbClr val="C00000"/>
                </a:solidFill>
                <a:latin typeface="Times New Roman" panose="02020603050405020304" pitchFamily="18" charset="0"/>
                <a:cs typeface="Times New Roman" panose="02020603050405020304" pitchFamily="18" charset="0"/>
              </a:rPr>
              <a:t>KANUN</a:t>
            </a:r>
            <a:r>
              <a:rPr lang="tr-TR" b="1" dirty="0">
                <a:solidFill>
                  <a:srgbClr val="C00000"/>
                </a:solidFill>
                <a:latin typeface="Times New Roman" panose="02020603050405020304" pitchFamily="18" charset="0"/>
                <a:cs typeface="Times New Roman" panose="02020603050405020304" pitchFamily="18" charset="0"/>
              </a:rPr>
              <a:t/>
            </a:r>
            <a:br>
              <a:rPr lang="tr-TR" b="1" dirty="0">
                <a:solidFill>
                  <a:srgbClr val="C00000"/>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2422158" y="1421422"/>
            <a:ext cx="8915400" cy="4979377"/>
          </a:xfrm>
        </p:spPr>
        <p:txBody>
          <a:bodyPr>
            <a:normAutofit lnSpcReduction="10000"/>
          </a:bodyPr>
          <a:lstStyle/>
          <a:p>
            <a:pPr marL="0" indent="0">
              <a:buNone/>
            </a:pPr>
            <a:r>
              <a:rPr lang="tr-TR" sz="2400" b="1" dirty="0" smtClean="0">
                <a:latin typeface="Times New Roman" panose="02020603050405020304" pitchFamily="18" charset="0"/>
                <a:cs typeface="Times New Roman" panose="02020603050405020304" pitchFamily="18" charset="0"/>
              </a:rPr>
              <a:t>1-Kamu </a:t>
            </a:r>
            <a:r>
              <a:rPr lang="tr-TR" sz="2400" b="1" dirty="0">
                <a:latin typeface="Times New Roman" panose="02020603050405020304" pitchFamily="18" charset="0"/>
                <a:cs typeface="Times New Roman" panose="02020603050405020304" pitchFamily="18" charset="0"/>
              </a:rPr>
              <a:t>harcama yönetim sistemi, kamu kaynaklarının yönetimiyle ilgili kararların nasıl alınacağına ve uygulanacağına ilişkin kuralları ve yöntemleri içeren sistemdir.</a:t>
            </a:r>
            <a:endParaRPr lang="tr-TR" sz="2400"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Sistem 4 ana unsurdan meydana gelir:</a:t>
            </a:r>
            <a:endParaRPr lang="tr-TR" sz="2400" dirty="0">
              <a:latin typeface="Times New Roman" panose="02020603050405020304" pitchFamily="18" charset="0"/>
              <a:cs typeface="Times New Roman" panose="02020603050405020304" pitchFamily="18" charset="0"/>
            </a:endParaRPr>
          </a:p>
          <a:p>
            <a:r>
              <a:rPr lang="tr-TR" sz="2400" b="1" dirty="0">
                <a:latin typeface="Times New Roman" panose="02020603050405020304" pitchFamily="18" charset="0"/>
                <a:cs typeface="Times New Roman" panose="02020603050405020304" pitchFamily="18" charset="0"/>
              </a:rPr>
              <a:t>1-Planlama</a:t>
            </a:r>
            <a:endParaRPr lang="tr-TR" sz="2400" dirty="0">
              <a:latin typeface="Times New Roman" panose="02020603050405020304" pitchFamily="18" charset="0"/>
              <a:cs typeface="Times New Roman" panose="02020603050405020304" pitchFamily="18" charset="0"/>
            </a:endParaRPr>
          </a:p>
          <a:p>
            <a:r>
              <a:rPr lang="tr-TR" sz="2400" b="1" dirty="0">
                <a:latin typeface="Times New Roman" panose="02020603050405020304" pitchFamily="18" charset="0"/>
                <a:cs typeface="Times New Roman" panose="02020603050405020304" pitchFamily="18" charset="0"/>
              </a:rPr>
              <a:t>2-Bütçeleme</a:t>
            </a:r>
            <a:endParaRPr lang="tr-TR" sz="2400" dirty="0">
              <a:latin typeface="Times New Roman" panose="02020603050405020304" pitchFamily="18" charset="0"/>
              <a:cs typeface="Times New Roman" panose="02020603050405020304" pitchFamily="18" charset="0"/>
            </a:endParaRPr>
          </a:p>
          <a:p>
            <a:r>
              <a:rPr lang="tr-TR" sz="2400" b="1" dirty="0">
                <a:latin typeface="Times New Roman" panose="02020603050405020304" pitchFamily="18" charset="0"/>
                <a:cs typeface="Times New Roman" panose="02020603050405020304" pitchFamily="18" charset="0"/>
              </a:rPr>
              <a:t>3-Harcama</a:t>
            </a:r>
            <a:endParaRPr lang="tr-TR" sz="2400" dirty="0">
              <a:latin typeface="Times New Roman" panose="02020603050405020304" pitchFamily="18" charset="0"/>
              <a:cs typeface="Times New Roman" panose="02020603050405020304" pitchFamily="18" charset="0"/>
            </a:endParaRPr>
          </a:p>
          <a:p>
            <a:r>
              <a:rPr lang="tr-TR" sz="2400" b="1" dirty="0">
                <a:latin typeface="Times New Roman" panose="02020603050405020304" pitchFamily="18" charset="0"/>
                <a:cs typeface="Times New Roman" panose="02020603050405020304" pitchFamily="18" charset="0"/>
              </a:rPr>
              <a:t>4-Kontrol ve Denetim</a:t>
            </a:r>
            <a:r>
              <a:rPr lang="tr-TR" sz="2400" b="1" dirty="0" smtClean="0">
                <a:latin typeface="Times New Roman" panose="02020603050405020304" pitchFamily="18" charset="0"/>
                <a:cs typeface="Times New Roman" panose="02020603050405020304" pitchFamily="18" charset="0"/>
              </a:rPr>
              <a:t>.</a:t>
            </a:r>
          </a:p>
          <a:p>
            <a:pPr marL="0" indent="0">
              <a:buNone/>
            </a:pPr>
            <a:r>
              <a:rPr lang="tr-TR" sz="2400" b="1" dirty="0">
                <a:latin typeface="Times New Roman" panose="02020603050405020304" pitchFamily="18" charset="0"/>
                <a:cs typeface="Times New Roman" panose="02020603050405020304" pitchFamily="18" charset="0"/>
              </a:rPr>
              <a:t>Gerçekleştirme memurları ve görevlileri, Kamu harcamaları yaparken bu dört unsuru asla göz ardı etmemelidir ve Harcama Yetkililerinin de bu konuda dikkatli olması gerektiği hatırdan çıkmamalıdır.</a:t>
            </a:r>
            <a:endParaRPr lang="tr-TR" sz="2400" dirty="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295094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solidFill>
                  <a:srgbClr val="C00000"/>
                </a:solidFill>
                <a:latin typeface="Times New Roman" panose="02020603050405020304" pitchFamily="18" charset="0"/>
                <a:cs typeface="Times New Roman" panose="02020603050405020304" pitchFamily="18" charset="0"/>
              </a:rPr>
              <a:t>İSTİHDAM ŞEKİLLERİ</a:t>
            </a:r>
            <a:br>
              <a:rPr lang="tr-TR" b="1" dirty="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endParaRPr>
          </a:p>
        </p:txBody>
      </p:sp>
      <p:sp>
        <p:nvSpPr>
          <p:cNvPr id="3" name="İçerik Yer Tutucusu 2"/>
          <p:cNvSpPr>
            <a:spLocks noGrp="1"/>
          </p:cNvSpPr>
          <p:nvPr>
            <p:ph idx="1"/>
          </p:nvPr>
        </p:nvSpPr>
        <p:spPr>
          <a:xfrm>
            <a:off x="2351584" y="1628800"/>
            <a:ext cx="9313035" cy="3777622"/>
          </a:xfrm>
        </p:spPr>
        <p:txBody>
          <a:bodyPr>
            <a:noAutofit/>
          </a:bodyPr>
          <a:lstStyle/>
          <a:p>
            <a:pPr marL="0" indent="0">
              <a:buNone/>
            </a:pPr>
            <a:r>
              <a:rPr lang="tr-TR" sz="2000" b="1" dirty="0" smtClean="0">
                <a:latin typeface="Times New Roman" panose="02020603050405020304" pitchFamily="18" charset="0"/>
                <a:cs typeface="Times New Roman" panose="02020603050405020304" pitchFamily="18" charset="0"/>
              </a:rPr>
              <a:t>Bu </a:t>
            </a:r>
            <a:r>
              <a:rPr lang="tr-TR" sz="2000" b="1" dirty="0">
                <a:latin typeface="Times New Roman" panose="02020603050405020304" pitchFamily="18" charset="0"/>
                <a:cs typeface="Times New Roman" panose="02020603050405020304" pitchFamily="18" charset="0"/>
              </a:rPr>
              <a:t>kapsamda, 657 sayılı Devlet Memurları Kanununun 4 üncü maddesine göre 3 farklı istihdam tipi kamu kurumlarında uygulanmaktadır.</a:t>
            </a:r>
          </a:p>
          <a:p>
            <a:pPr marL="0" indent="0">
              <a:buNone/>
            </a:pPr>
            <a:r>
              <a:rPr lang="tr-TR" sz="2000" b="1" dirty="0" smtClean="0">
                <a:latin typeface="Times New Roman" panose="02020603050405020304" pitchFamily="18" charset="0"/>
                <a:cs typeface="Times New Roman" panose="02020603050405020304" pitchFamily="18" charset="0"/>
              </a:rPr>
              <a:t>Memur                       </a:t>
            </a:r>
            <a:r>
              <a:rPr lang="tr-TR" sz="2000" b="1" dirty="0">
                <a:latin typeface="Times New Roman" panose="02020603050405020304" pitchFamily="18" charset="0"/>
                <a:cs typeface="Times New Roman" panose="02020603050405020304" pitchFamily="18" charset="0"/>
              </a:rPr>
              <a:t>(4/A)</a:t>
            </a:r>
          </a:p>
          <a:p>
            <a:pPr marL="0" indent="0">
              <a:buNone/>
            </a:pPr>
            <a:r>
              <a:rPr lang="tr-TR" sz="2000" b="1" dirty="0" smtClean="0">
                <a:latin typeface="Times New Roman" panose="02020603050405020304" pitchFamily="18" charset="0"/>
                <a:cs typeface="Times New Roman" panose="02020603050405020304" pitchFamily="18" charset="0"/>
              </a:rPr>
              <a:t>Sözleşmeli </a:t>
            </a:r>
            <a:r>
              <a:rPr lang="tr-TR" sz="2000" b="1" dirty="0">
                <a:latin typeface="Times New Roman" panose="02020603050405020304" pitchFamily="18" charset="0"/>
                <a:cs typeface="Times New Roman" panose="02020603050405020304" pitchFamily="18" charset="0"/>
              </a:rPr>
              <a:t>Personel  (4/B</a:t>
            </a:r>
            <a:r>
              <a:rPr lang="tr-TR" sz="2000" b="1" dirty="0" smtClean="0">
                <a:latin typeface="Times New Roman" panose="02020603050405020304" pitchFamily="18" charset="0"/>
                <a:cs typeface="Times New Roman" panose="02020603050405020304" pitchFamily="18" charset="0"/>
              </a:rPr>
              <a:t>)</a:t>
            </a:r>
          </a:p>
          <a:p>
            <a:pPr marL="0" indent="0">
              <a:buNone/>
            </a:pPr>
            <a:r>
              <a:rPr lang="tr-TR" sz="2000" b="1" dirty="0" smtClean="0">
                <a:latin typeface="Times New Roman" panose="02020603050405020304" pitchFamily="18" charset="0"/>
                <a:cs typeface="Times New Roman" panose="02020603050405020304" pitchFamily="18" charset="0"/>
              </a:rPr>
              <a:t>Memur                        (4/C) Mülga…</a:t>
            </a:r>
            <a:endParaRPr lang="tr-TR" sz="2000" b="1" dirty="0">
              <a:latin typeface="Times New Roman" panose="02020603050405020304" pitchFamily="18" charset="0"/>
              <a:cs typeface="Times New Roman" panose="02020603050405020304" pitchFamily="18" charset="0"/>
            </a:endParaRPr>
          </a:p>
          <a:p>
            <a:pPr marL="0" indent="0">
              <a:buNone/>
            </a:pPr>
            <a:r>
              <a:rPr lang="tr-TR" sz="2000" b="1" dirty="0" smtClean="0">
                <a:latin typeface="Times New Roman" panose="02020603050405020304" pitchFamily="18" charset="0"/>
                <a:cs typeface="Times New Roman" panose="02020603050405020304" pitchFamily="18" charset="0"/>
              </a:rPr>
              <a:t>Sürekli </a:t>
            </a:r>
            <a:r>
              <a:rPr lang="tr-TR" sz="2000" b="1" dirty="0">
                <a:latin typeface="Times New Roman" panose="02020603050405020304" pitchFamily="18" charset="0"/>
                <a:cs typeface="Times New Roman" panose="02020603050405020304" pitchFamily="18" charset="0"/>
              </a:rPr>
              <a:t>İşçi                 (4/D)</a:t>
            </a:r>
          </a:p>
          <a:p>
            <a:pPr marL="0" indent="0">
              <a:buNone/>
            </a:pPr>
            <a:r>
              <a:rPr lang="tr-TR" sz="2000" b="1" dirty="0" smtClean="0">
                <a:latin typeface="Times New Roman" panose="02020603050405020304" pitchFamily="18" charset="0"/>
                <a:cs typeface="Times New Roman" panose="02020603050405020304" pitchFamily="18" charset="0"/>
              </a:rPr>
              <a:t>657 sayılı Devlet Memurları Kanununun 5inci maddesinde yer alan;  </a:t>
            </a:r>
            <a:r>
              <a:rPr lang="tr-TR" sz="2000" b="1" i="1" dirty="0" smtClean="0">
                <a:latin typeface="Times New Roman" panose="02020603050405020304" pitchFamily="18" charset="0"/>
                <a:cs typeface="Times New Roman" panose="02020603050405020304" pitchFamily="18" charset="0"/>
              </a:rPr>
              <a:t>Bu Kanuna tabi kurumlar, dördüncü maddede yazılı dört istihdam şekli dışında personel çalıştıramazlar</a:t>
            </a:r>
            <a:r>
              <a:rPr lang="tr-TR" sz="2000" b="1" dirty="0" smtClean="0">
                <a:latin typeface="Times New Roman" panose="02020603050405020304" pitchFamily="18" charset="0"/>
                <a:cs typeface="Times New Roman" panose="02020603050405020304" pitchFamily="18" charset="0"/>
              </a:rPr>
              <a:t>.» hükmünün yasal düzenleme ile değiştirilmesi gerekmektedir</a:t>
            </a:r>
            <a:r>
              <a:rPr lang="tr-TR" sz="20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912739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solidFill>
                  <a:srgbClr val="C00000"/>
                </a:solidFill>
                <a:latin typeface="Times New Roman" panose="02020603050405020304" pitchFamily="18" charset="0"/>
                <a:cs typeface="Times New Roman" panose="02020603050405020304" pitchFamily="18" charset="0"/>
              </a:rPr>
              <a:t>TEMEL İLKELER</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063552" y="1484784"/>
            <a:ext cx="9409045" cy="4752528"/>
          </a:xfrm>
        </p:spPr>
        <p:txBody>
          <a:bodyPr>
            <a:normAutofit/>
          </a:bodyPr>
          <a:lstStyle/>
          <a:p>
            <a:r>
              <a:rPr lang="tr-TR" sz="2600" b="1" dirty="0" smtClean="0">
                <a:solidFill>
                  <a:srgbClr val="C00000"/>
                </a:solidFill>
                <a:latin typeface="Times New Roman" panose="02020603050405020304" pitchFamily="18" charset="0"/>
                <a:cs typeface="Times New Roman" panose="02020603050405020304" pitchFamily="18" charset="0"/>
              </a:rPr>
              <a:t>SINIFLANDIRMA</a:t>
            </a:r>
            <a:endParaRPr lang="tr-TR" sz="2600" dirty="0">
              <a:solidFill>
                <a:srgbClr val="C00000"/>
              </a:solidFill>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Devlet kamu hizmetleri görevlerini ve bu görevlerde çalışan </a:t>
            </a:r>
            <a:r>
              <a:rPr lang="tr-TR" sz="2000" b="1" dirty="0" smtClean="0">
                <a:latin typeface="Times New Roman" panose="02020603050405020304" pitchFamily="18" charset="0"/>
                <a:cs typeface="Times New Roman" panose="02020603050405020304" pitchFamily="18" charset="0"/>
              </a:rPr>
              <a:t>Devlet memurlarını görevlerin gerektirdiği niteliklere ve mesleklere göre sınıflara ayırmaktır</a:t>
            </a:r>
            <a:r>
              <a:rPr lang="tr-TR" sz="2000" dirty="0">
                <a:latin typeface="Times New Roman" panose="02020603050405020304" pitchFamily="18" charset="0"/>
                <a:cs typeface="Times New Roman" panose="02020603050405020304" pitchFamily="18" charset="0"/>
              </a:rPr>
              <a:t>.</a:t>
            </a:r>
          </a:p>
          <a:p>
            <a:r>
              <a:rPr lang="tr-TR" sz="2600" b="1" dirty="0" smtClean="0">
                <a:solidFill>
                  <a:srgbClr val="C00000"/>
                </a:solidFill>
                <a:latin typeface="Times New Roman" panose="02020603050405020304" pitchFamily="18" charset="0"/>
                <a:cs typeface="Times New Roman" panose="02020603050405020304" pitchFamily="18" charset="0"/>
              </a:rPr>
              <a:t>KARİYER</a:t>
            </a:r>
            <a:endParaRPr lang="tr-TR" sz="2600" dirty="0">
              <a:solidFill>
                <a:srgbClr val="C00000"/>
              </a:solidFill>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Devlet memurlarına, yaptıkları hizmetler için lüzumlu bilgilere ve yetişme şartlarına uygun şekilde, sınıfları içinde </a:t>
            </a:r>
            <a:r>
              <a:rPr lang="tr-TR" sz="2000" b="1" dirty="0" smtClean="0">
                <a:latin typeface="Times New Roman" panose="02020603050405020304" pitchFamily="18" charset="0"/>
                <a:cs typeface="Times New Roman" panose="02020603050405020304" pitchFamily="18" charset="0"/>
              </a:rPr>
              <a:t>en yüksek derecelere kadar ilerleme  imkanını sağlamaktır</a:t>
            </a:r>
            <a:r>
              <a:rPr lang="tr-TR" sz="2000" dirty="0">
                <a:latin typeface="Times New Roman" panose="02020603050405020304" pitchFamily="18" charset="0"/>
                <a:cs typeface="Times New Roman" panose="02020603050405020304" pitchFamily="18" charset="0"/>
              </a:rPr>
              <a:t>.</a:t>
            </a:r>
          </a:p>
          <a:p>
            <a:r>
              <a:rPr lang="tr-TR" sz="2600" b="1" dirty="0" smtClean="0">
                <a:solidFill>
                  <a:srgbClr val="C00000"/>
                </a:solidFill>
                <a:latin typeface="Times New Roman" panose="02020603050405020304" pitchFamily="18" charset="0"/>
                <a:cs typeface="Times New Roman" panose="02020603050405020304" pitchFamily="18" charset="0"/>
              </a:rPr>
              <a:t>LİYAKAT</a:t>
            </a:r>
            <a:endParaRPr lang="tr-TR" sz="2600" dirty="0">
              <a:solidFill>
                <a:srgbClr val="C00000"/>
              </a:solidFill>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Devlet kamu hizmetleri görevlerine girmeyi, sınıflar içinde ilerleme ve yükselmeyi, görevin sona erdirilmesini liyakat sistemine dayandırmak ve </a:t>
            </a:r>
            <a:r>
              <a:rPr lang="tr-TR" sz="2000" b="1" dirty="0" smtClean="0">
                <a:latin typeface="Times New Roman" panose="02020603050405020304" pitchFamily="18" charset="0"/>
                <a:cs typeface="Times New Roman" panose="02020603050405020304" pitchFamily="18" charset="0"/>
              </a:rPr>
              <a:t>bu sistemin eşit imkanlarla uygulanmasında Devlet memurlarını güvenliğe sahip kılmaktır</a:t>
            </a:r>
            <a:r>
              <a:rPr lang="tr-TR" sz="2000" b="1" dirty="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5838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63553" y="624110"/>
            <a:ext cx="10128448" cy="1280890"/>
          </a:xfrm>
        </p:spPr>
        <p:txBody>
          <a:bodyPr>
            <a:normAutofit/>
          </a:bodyPr>
          <a:lstStyle/>
          <a:p>
            <a:r>
              <a:rPr lang="tr-TR" sz="3200" b="1" dirty="0" smtClean="0">
                <a:solidFill>
                  <a:srgbClr val="C00000"/>
                </a:solidFill>
                <a:latin typeface="Times New Roman" panose="02020603050405020304" pitchFamily="18" charset="0"/>
                <a:cs typeface="Times New Roman" panose="02020603050405020304" pitchFamily="18" charset="0"/>
              </a:rPr>
              <a:t>SADAKAT, ÖDEV VE SORUMLULUK</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412873" y="1870384"/>
            <a:ext cx="9779128" cy="3456384"/>
          </a:xfrm>
        </p:spPr>
        <p:txBody>
          <a:bodyPr>
            <a:normAutofit/>
          </a:bodyPr>
          <a:lstStyle/>
          <a:p>
            <a:pPr marL="0" indent="0" fontAlgn="ctr">
              <a:buNone/>
            </a:pPr>
            <a:r>
              <a:rPr lang="tr-TR" sz="2000" b="1" dirty="0">
                <a:latin typeface="Times New Roman" panose="02020603050405020304" pitchFamily="18" charset="0"/>
                <a:cs typeface="Times New Roman" panose="02020603050405020304" pitchFamily="18" charset="0"/>
              </a:rPr>
              <a:t>Devlet   memurları,  Türkiye  Cumhuriyeti  </a:t>
            </a:r>
            <a:r>
              <a:rPr lang="tr-TR" sz="2000" b="1" dirty="0" smtClean="0">
                <a:latin typeface="Times New Roman" panose="02020603050405020304" pitchFamily="18" charset="0"/>
                <a:cs typeface="Times New Roman" panose="02020603050405020304" pitchFamily="18" charset="0"/>
              </a:rPr>
              <a:t>Anayasasına ve kanunlarına sadakatle bağlı</a:t>
            </a:r>
            <a:r>
              <a:rPr lang="tr-TR" sz="2000" b="1" dirty="0">
                <a:latin typeface="Times New Roman" panose="02020603050405020304" pitchFamily="18" charset="0"/>
                <a:cs typeface="Times New Roman" panose="02020603050405020304" pitchFamily="18" charset="0"/>
              </a:rPr>
              <a:t>  kalmak  ve  milletin  hizmetinde Türkiye </a:t>
            </a:r>
            <a:r>
              <a:rPr lang="tr-TR" sz="2000" b="1" dirty="0" smtClean="0">
                <a:latin typeface="Times New Roman" panose="02020603050405020304" pitchFamily="18" charset="0"/>
                <a:cs typeface="Times New Roman" panose="02020603050405020304" pitchFamily="18" charset="0"/>
              </a:rPr>
              <a:t>Cumhuriyeti kanunlarını sadakatle uygulamak zorundadırlar.</a:t>
            </a:r>
          </a:p>
          <a:p>
            <a:pPr marL="0" indent="0" fontAlgn="ctr">
              <a:buNone/>
            </a:pPr>
            <a:r>
              <a:rPr lang="tr-TR" sz="2000" b="1" dirty="0" smtClean="0">
                <a:latin typeface="Times New Roman" panose="02020603050405020304" pitchFamily="18" charset="0"/>
                <a:cs typeface="Times New Roman" panose="02020603050405020304" pitchFamily="18" charset="0"/>
              </a:rPr>
              <a:t>Devlet memurları </a:t>
            </a:r>
            <a:r>
              <a:rPr lang="tr-TR" sz="2000" b="1" dirty="0">
                <a:latin typeface="Times New Roman" panose="02020603050405020304" pitchFamily="18" charset="0"/>
                <a:cs typeface="Times New Roman" panose="02020603050405020304" pitchFamily="18" charset="0"/>
              </a:rPr>
              <a:t>bu hususu “Asli Devlet Memurluğuna” atandıktan sonra en geç bir ay içinde kurumlarınca düzenlenecek merasimle yetkili amirlerin huzurunda yapacakları yeminle belirtirler ve özlük dosyalarına konulacak  “Yemin Belgesi” </a:t>
            </a:r>
            <a:r>
              <a:rPr lang="tr-TR" sz="2000" b="1" dirty="0" err="1">
                <a:latin typeface="Times New Roman" panose="02020603050405020304" pitchFamily="18" charset="0"/>
                <a:cs typeface="Times New Roman" panose="02020603050405020304" pitchFamily="18" charset="0"/>
              </a:rPr>
              <a:t>ni</a:t>
            </a:r>
            <a:r>
              <a:rPr lang="tr-TR" sz="2000" b="1" dirty="0">
                <a:latin typeface="Times New Roman" panose="02020603050405020304" pitchFamily="18" charset="0"/>
                <a:cs typeface="Times New Roman" panose="02020603050405020304" pitchFamily="18" charset="0"/>
              </a:rPr>
              <a:t> imzalayarak göreve başlarlar.”  </a:t>
            </a:r>
          </a:p>
          <a:p>
            <a:endParaRPr lang="tr-TR" dirty="0"/>
          </a:p>
        </p:txBody>
      </p:sp>
    </p:spTree>
    <p:extLst>
      <p:ext uri="{BB962C8B-B14F-4D97-AF65-F5344CB8AC3E}">
        <p14:creationId xmlns:p14="http://schemas.microsoft.com/office/powerpoint/2010/main" val="11859813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63553" y="624110"/>
            <a:ext cx="10128447" cy="1280890"/>
          </a:xfrm>
        </p:spPr>
        <p:txBody>
          <a:bodyPr>
            <a:normAutofit/>
          </a:bodyPr>
          <a:lstStyle/>
          <a:p>
            <a:r>
              <a:rPr lang="tr-TR" sz="3600" b="1" dirty="0" smtClean="0">
                <a:solidFill>
                  <a:srgbClr val="C00000"/>
                </a:solidFill>
                <a:latin typeface="Times New Roman" panose="02020603050405020304" pitchFamily="18" charset="0"/>
                <a:cs typeface="Times New Roman" panose="02020603050405020304" pitchFamily="18" charset="0"/>
              </a:rPr>
              <a:t>TARAFSIZLIK VE DEVLETE BAĞLI OLMA</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063552" y="1988840"/>
            <a:ext cx="9601067" cy="4680520"/>
          </a:xfrm>
        </p:spPr>
        <p:txBody>
          <a:bodyPr>
            <a:normAutofit/>
          </a:bodyPr>
          <a:lstStyle/>
          <a:p>
            <a:pPr marL="0" indent="0" algn="just" fontAlgn="ctr">
              <a:buNone/>
            </a:pPr>
            <a:r>
              <a:rPr lang="tr-TR" sz="2000" b="1" dirty="0" smtClean="0">
                <a:latin typeface="Times New Roman" panose="02020603050405020304" pitchFamily="18" charset="0"/>
                <a:cs typeface="Times New Roman" panose="02020603050405020304" pitchFamily="18" charset="0"/>
              </a:rPr>
              <a:t>Devlet </a:t>
            </a:r>
            <a:r>
              <a:rPr lang="tr-TR" sz="2000" b="1" dirty="0">
                <a:latin typeface="Times New Roman" panose="02020603050405020304" pitchFamily="18" charset="0"/>
                <a:cs typeface="Times New Roman" panose="02020603050405020304" pitchFamily="18" charset="0"/>
              </a:rPr>
              <a:t>memurları siyasi partiye üye olamazlar, herhangi bir siyasi parti, kişi veya zümrenin yararını veya zararını hedef tutan bir davranışta bulunamazlar; görevlerini yerine getirirlerken dil, ırk, cinsiyet, siyasi düşünce, felsefi inanç, din ve mezhep gibi ayırım yapamazlar; hiçbir şekilde siyasi ve ideolojik amaçlı beyanda ve eylemde bulunamazlar ve bu eylemlere katılamazlar.</a:t>
            </a:r>
          </a:p>
          <a:p>
            <a:pPr marL="0" indent="0" algn="just" fontAlgn="ctr">
              <a:buNone/>
            </a:pPr>
            <a:r>
              <a:rPr lang="tr-TR" sz="2000" b="1" dirty="0">
                <a:latin typeface="Times New Roman" panose="02020603050405020304" pitchFamily="18" charset="0"/>
                <a:cs typeface="Times New Roman" panose="02020603050405020304" pitchFamily="18" charset="0"/>
              </a:rPr>
              <a:t>Devlet memurları her durumda Devletin menfaatlerini korumak mecburiyetindedirler. Türkiye Cumhuriyeti Anayasasına ve kanunlarına aykırı olan, memleketin bağımsızlığını ve bütünlüğünü bozan Türkiye Cumhuriyetinin güvenliğini tehlikeye düşüren herhangi bir faaliyette bulunamazlar. Aynı nitelikte faaliyet gösteren herhangi bir harekete, gruplaşmaya, teşekküle veya derneğe katılamazlar, bunlara yardım edemezler.</a:t>
            </a:r>
          </a:p>
        </p:txBody>
      </p:sp>
    </p:spTree>
    <p:extLst>
      <p:ext uri="{BB962C8B-B14F-4D97-AF65-F5344CB8AC3E}">
        <p14:creationId xmlns:p14="http://schemas.microsoft.com/office/powerpoint/2010/main" val="12486025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solidFill>
                  <a:srgbClr val="C00000"/>
                </a:solidFill>
                <a:latin typeface="Times New Roman" panose="02020603050405020304" pitchFamily="18" charset="0"/>
                <a:cs typeface="Times New Roman" panose="02020603050405020304" pitchFamily="18" charset="0"/>
              </a:rPr>
              <a:t>DAVRANIŞ VE İŞBİRLİĞİ</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447596" y="1844824"/>
            <a:ext cx="8789313" cy="1800200"/>
          </a:xfrm>
        </p:spPr>
        <p:txBody>
          <a:bodyPr>
            <a:normAutofit/>
          </a:bodyPr>
          <a:lstStyle/>
          <a:p>
            <a:r>
              <a:rPr lang="tr-TR" sz="2400" b="1" dirty="0">
                <a:latin typeface="Times New Roman" panose="02020603050405020304" pitchFamily="18" charset="0"/>
                <a:cs typeface="Times New Roman" panose="02020603050405020304" pitchFamily="18" charset="0"/>
              </a:rPr>
              <a:t>Devlet memurları, resmi sıfatlarının gerektirdiği itibar ve güvene layık olduklarını hizmet içindeki ve dışındaki davranışlarıyla göstermek zorundadırlar.</a:t>
            </a:r>
          </a:p>
          <a:p>
            <a:endParaRPr lang="tr-TR" dirty="0"/>
          </a:p>
        </p:txBody>
      </p:sp>
    </p:spTree>
    <p:extLst>
      <p:ext uri="{BB962C8B-B14F-4D97-AF65-F5344CB8AC3E}">
        <p14:creationId xmlns:p14="http://schemas.microsoft.com/office/powerpoint/2010/main" val="125550921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447595" y="476672"/>
            <a:ext cx="11233248" cy="1280890"/>
          </a:xfrm>
        </p:spPr>
        <p:txBody>
          <a:bodyPr>
            <a:normAutofit/>
          </a:bodyPr>
          <a:lstStyle/>
          <a:p>
            <a:r>
              <a:rPr lang="tr-TR" sz="3200" b="1" dirty="0" smtClean="0">
                <a:solidFill>
                  <a:srgbClr val="C00000"/>
                </a:solidFill>
                <a:latin typeface="Times New Roman" panose="02020603050405020304" pitchFamily="18" charset="0"/>
                <a:cs typeface="Times New Roman" panose="02020603050405020304" pitchFamily="18" charset="0"/>
              </a:rPr>
              <a:t>AMİRLERİN GÖREV VE SORUMLULUKLARI</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351584" y="1700808"/>
            <a:ext cx="9121013" cy="4320480"/>
          </a:xfrm>
        </p:spPr>
        <p:txBody>
          <a:bodyPr>
            <a:normAutofit fontScale="92500"/>
          </a:bodyPr>
          <a:lstStyle/>
          <a:p>
            <a:pPr marL="0" indent="0" algn="just" fontAlgn="ctr">
              <a:buNone/>
            </a:pPr>
            <a:r>
              <a:rPr lang="tr-TR" sz="2200" b="1" dirty="0">
                <a:latin typeface="Times New Roman" panose="02020603050405020304" pitchFamily="18" charset="0"/>
                <a:cs typeface="Times New Roman" panose="02020603050405020304" pitchFamily="18" charset="0"/>
              </a:rPr>
              <a:t>Devlet memurları amiri oldukları kuruluş ve hizmet birimlerinde kanun, KHK, CK, tüzük ve yönetmeliklerle belirlenen görevleri zamanında ve eksiksiz olarak yapmaktan ve yaptırmaktan, maiyetindeki memurlarını yetiştirmekten, hal ve hareketlerini takip ve kontrol etmekten görevli sorumludurlar.</a:t>
            </a:r>
          </a:p>
          <a:p>
            <a:pPr marL="0" indent="0" algn="just" fontAlgn="ctr">
              <a:buNone/>
            </a:pPr>
            <a:endParaRPr lang="tr-TR" sz="2200" b="1" dirty="0">
              <a:latin typeface="Times New Roman" panose="02020603050405020304" pitchFamily="18" charset="0"/>
              <a:cs typeface="Times New Roman" panose="02020603050405020304" pitchFamily="18" charset="0"/>
            </a:endParaRPr>
          </a:p>
          <a:p>
            <a:pPr marL="0" indent="0" algn="just" fontAlgn="ctr">
              <a:buNone/>
            </a:pPr>
            <a:r>
              <a:rPr lang="tr-TR" sz="2200" b="1" dirty="0">
                <a:latin typeface="Times New Roman" panose="02020603050405020304" pitchFamily="18" charset="0"/>
                <a:cs typeface="Times New Roman" panose="02020603050405020304" pitchFamily="18" charset="0"/>
              </a:rPr>
              <a:t>Amir, maiyetindeki memurlara hakkaniyet ve eşitlik içinde davranır. Amirlik yetkisini kanun, tüzük ve yönetmeliklerde belirtilen esaslar içinde kullanır.</a:t>
            </a:r>
          </a:p>
          <a:p>
            <a:pPr marL="0" indent="0" algn="just" fontAlgn="ctr">
              <a:buNone/>
            </a:pPr>
            <a:r>
              <a:rPr lang="tr-TR" sz="2200" b="1" dirty="0">
                <a:latin typeface="Times New Roman" panose="02020603050405020304" pitchFamily="18" charset="0"/>
                <a:cs typeface="Times New Roman" panose="02020603050405020304" pitchFamily="18" charset="0"/>
              </a:rPr>
              <a:t> </a:t>
            </a:r>
          </a:p>
          <a:p>
            <a:pPr marL="0" indent="0" algn="just" fontAlgn="ctr">
              <a:buNone/>
            </a:pPr>
            <a:r>
              <a:rPr lang="tr-TR" sz="2200" b="1" dirty="0">
                <a:latin typeface="Times New Roman" panose="02020603050405020304" pitchFamily="18" charset="0"/>
                <a:cs typeface="Times New Roman" panose="02020603050405020304" pitchFamily="18" charset="0"/>
              </a:rPr>
              <a:t>Amir, maiyetindeki memurlara kanunlara aykırı emir veremez ve maiyetindeki memurdan hususi bir menfaat temin edecek bir talepte bulunamaz, hediyesini kabul edemez ve borç alamaz. </a:t>
            </a:r>
          </a:p>
          <a:p>
            <a:endParaRPr lang="tr-TR" dirty="0"/>
          </a:p>
        </p:txBody>
      </p:sp>
    </p:spTree>
    <p:extLst>
      <p:ext uri="{BB962C8B-B14F-4D97-AF65-F5344CB8AC3E}">
        <p14:creationId xmlns:p14="http://schemas.microsoft.com/office/powerpoint/2010/main" val="14738770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1871530" y="620688"/>
            <a:ext cx="9601067" cy="1280890"/>
          </a:xfrm>
        </p:spPr>
        <p:txBody>
          <a:bodyPr>
            <a:noAutofit/>
          </a:bodyPr>
          <a:lstStyle/>
          <a:p>
            <a:r>
              <a:rPr lang="tr-TR" b="1" dirty="0">
                <a:solidFill>
                  <a:srgbClr val="C00000"/>
                </a:solidFill>
                <a:latin typeface="Times New Roman" panose="02020603050405020304" pitchFamily="18" charset="0"/>
                <a:cs typeface="Times New Roman" panose="02020603050405020304" pitchFamily="18" charset="0"/>
              </a:rPr>
              <a:t>"LİYAKAT-SADAKAT DENGESİ”</a:t>
            </a:r>
            <a:br>
              <a:rPr lang="tr-TR" b="1" dirty="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endParaRPr>
          </a:p>
        </p:txBody>
      </p:sp>
      <p:sp>
        <p:nvSpPr>
          <p:cNvPr id="3" name="İçerik Yer Tutucusu 2"/>
          <p:cNvSpPr>
            <a:spLocks noGrp="1"/>
          </p:cNvSpPr>
          <p:nvPr>
            <p:ph idx="1"/>
          </p:nvPr>
        </p:nvSpPr>
        <p:spPr>
          <a:xfrm>
            <a:off x="2543606" y="1628800"/>
            <a:ext cx="8789313" cy="3777622"/>
          </a:xfrm>
        </p:spPr>
        <p:txBody>
          <a:bodyPr>
            <a:normAutofit lnSpcReduction="10000"/>
          </a:bodyPr>
          <a:lstStyle/>
          <a:p>
            <a:r>
              <a:rPr lang="tr-TR" sz="2800" b="1" dirty="0" smtClean="0">
                <a:latin typeface="Times New Roman" panose="02020603050405020304" pitchFamily="18" charset="0"/>
                <a:cs typeface="Times New Roman" panose="02020603050405020304" pitchFamily="18" charset="0"/>
              </a:rPr>
              <a:t>Yönetimde </a:t>
            </a:r>
            <a:r>
              <a:rPr lang="tr-TR" sz="2800" b="1" dirty="0">
                <a:latin typeface="Times New Roman" panose="02020603050405020304" pitchFamily="18" charset="0"/>
                <a:cs typeface="Times New Roman" panose="02020603050405020304" pitchFamily="18" charset="0"/>
              </a:rPr>
              <a:t>Liyakat (işi bilme) ve sadakat (arkadan iş çevirmeme) esastır.</a:t>
            </a:r>
          </a:p>
          <a:p>
            <a:r>
              <a:rPr lang="tr-TR" sz="2800" b="1" dirty="0">
                <a:latin typeface="Times New Roman" panose="02020603050405020304" pitchFamily="18" charset="0"/>
                <a:cs typeface="Times New Roman" panose="02020603050405020304" pitchFamily="18" charset="0"/>
              </a:rPr>
              <a:t>Sadakat eksikse iş bilenlerin kimlerle iş tutacağı; liyakat eksikse iş bilmezlerin elinde memleketin düşeceği  hal bilinmez.</a:t>
            </a:r>
          </a:p>
          <a:p>
            <a:r>
              <a:rPr lang="tr-TR" sz="2800" b="1" dirty="0">
                <a:latin typeface="Times New Roman" panose="02020603050405020304" pitchFamily="18" charset="0"/>
                <a:cs typeface="Times New Roman" panose="02020603050405020304" pitchFamily="18" charset="0"/>
              </a:rPr>
              <a:t>Liyakat ve  sadakat birlikte sahip olunacak iki ana değerdir”</a:t>
            </a:r>
          </a:p>
          <a:p>
            <a:pPr marL="0" indent="0">
              <a:buNone/>
            </a:pPr>
            <a:r>
              <a:rPr lang="tr-TR" sz="2800" b="1" dirty="0">
                <a:latin typeface="Times New Roman" panose="02020603050405020304" pitchFamily="18" charset="0"/>
                <a:cs typeface="Times New Roman" panose="02020603050405020304" pitchFamily="18" charset="0"/>
              </a:rPr>
              <a:t>(Prof. Dr. Kudret BÜLBÜL)</a:t>
            </a:r>
          </a:p>
        </p:txBody>
      </p:sp>
    </p:spTree>
    <p:extLst>
      <p:ext uri="{BB962C8B-B14F-4D97-AF65-F5344CB8AC3E}">
        <p14:creationId xmlns:p14="http://schemas.microsoft.com/office/powerpoint/2010/main" val="16427578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55573" y="441060"/>
            <a:ext cx="9025003" cy="1280890"/>
          </a:xfrm>
        </p:spPr>
        <p:txBody>
          <a:bodyPr>
            <a:normAutofit/>
          </a:bodyPr>
          <a:lstStyle/>
          <a:p>
            <a:pPr algn="ctr"/>
            <a:r>
              <a:rPr lang="tr-TR" sz="3200" b="1" dirty="0" smtClean="0">
                <a:solidFill>
                  <a:srgbClr val="C00000"/>
                </a:solidFill>
                <a:latin typeface="Times New Roman" panose="02020603050405020304" pitchFamily="18" charset="0"/>
                <a:cs typeface="Times New Roman" panose="02020603050405020304" pitchFamily="18" charset="0"/>
              </a:rPr>
              <a:t>DEVLET MEMURLARININ   GÖREV VE YETKİLERİ</a:t>
            </a:r>
            <a:endParaRPr lang="tr-TR" sz="32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063552" y="1700808"/>
            <a:ext cx="9697077" cy="4896544"/>
          </a:xfrm>
        </p:spPr>
        <p:txBody>
          <a:bodyPr>
            <a:normAutofit fontScale="92500" lnSpcReduction="20000"/>
          </a:bodyPr>
          <a:lstStyle/>
          <a:p>
            <a:pPr marL="0" indent="0" algn="just">
              <a:lnSpc>
                <a:spcPct val="120000"/>
              </a:lnSpc>
              <a:buNone/>
            </a:pPr>
            <a:r>
              <a:rPr lang="tr-TR" sz="2400" b="1" dirty="0">
                <a:latin typeface="Times New Roman" panose="02020603050405020304" pitchFamily="18" charset="0"/>
                <a:cs typeface="Times New Roman" panose="02020603050405020304" pitchFamily="18" charset="0"/>
              </a:rPr>
              <a:t>Devlet memurları kanun ve diğer mevzuatlarda belirtilen esaslara uymakla ve amirleri tarafından verilen görevleri yerine getirmekle yükümlü ve görevlerinin iyi ve doğru yürütülmesinden amirlerine karşı sorumludurlar.</a:t>
            </a:r>
          </a:p>
          <a:p>
            <a:pPr marL="0" indent="0">
              <a:lnSpc>
                <a:spcPct val="120000"/>
              </a:lnSpc>
              <a:buNone/>
            </a:pPr>
            <a:r>
              <a:rPr lang="tr-TR" sz="2400" b="1" dirty="0">
                <a:latin typeface="Times New Roman" panose="02020603050405020304" pitchFamily="18" charset="0"/>
                <a:cs typeface="Times New Roman" panose="02020603050405020304" pitchFamily="18" charset="0"/>
              </a:rPr>
              <a:t>Devlet Memuru amirinden aldığı emiri, Anayasa, Kanun, Tüzük ve Yönetmelik hükümlerine aykırı görürse yerine getirmez ve bu aykırılığı o emri verene bildirir.</a:t>
            </a:r>
            <a:br>
              <a:rPr lang="tr-TR" sz="2400"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Amir emrinde ısrar eder ve bu emrini yazı ile yenilerse, memur bu emri yapmaya mecburdur. Ancak emrin yerine getirilmesinden doğacak sorumluluk emri verene aittir.</a:t>
            </a:r>
            <a:br>
              <a:rPr lang="tr-TR" sz="2400"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Konusu suç teşkil eden emir hiçbir suretle yerine getirilmez, yerine getiren kimse sorumluluktan kurtulamaz.</a:t>
            </a:r>
            <a:br>
              <a:rPr lang="tr-TR" sz="2400" b="1" dirty="0">
                <a:latin typeface="Times New Roman" panose="02020603050405020304" pitchFamily="18" charset="0"/>
                <a:cs typeface="Times New Roman" panose="02020603050405020304" pitchFamily="18" charset="0"/>
              </a:rPr>
            </a:br>
            <a:r>
              <a:rPr lang="tr-TR" sz="2400" b="1" dirty="0">
                <a:latin typeface="Times New Roman" panose="02020603050405020304" pitchFamily="18" charset="0"/>
                <a:cs typeface="Times New Roman" panose="02020603050405020304" pitchFamily="18" charset="0"/>
              </a:rPr>
              <a:t>Acele hallerde kamu düzeninin ve kamu güvenliğinin korunması için kanunla gösterilen istisnalar saklıdır.</a:t>
            </a:r>
          </a:p>
          <a:p>
            <a:endParaRPr lang="tr-TR" dirty="0"/>
          </a:p>
        </p:txBody>
      </p:sp>
    </p:spTree>
    <p:extLst>
      <p:ext uri="{BB962C8B-B14F-4D97-AF65-F5344CB8AC3E}">
        <p14:creationId xmlns:p14="http://schemas.microsoft.com/office/powerpoint/2010/main" val="34713579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43953" y="692696"/>
            <a:ext cx="10177131" cy="1280890"/>
          </a:xfrm>
        </p:spPr>
        <p:txBody>
          <a:bodyPr>
            <a:noAutofit/>
          </a:bodyPr>
          <a:lstStyle/>
          <a:p>
            <a:r>
              <a:rPr lang="tr-TR" sz="3200" b="1" dirty="0">
                <a:solidFill>
                  <a:srgbClr val="C00000"/>
                </a:solidFill>
                <a:latin typeface="Times New Roman" panose="02020603050405020304" pitchFamily="18" charset="0"/>
                <a:cs typeface="Times New Roman" panose="02020603050405020304" pitchFamily="18" charset="0"/>
              </a:rPr>
              <a:t>KİŞİSEL SORUMLULUK VE ZARAR</a:t>
            </a:r>
            <a:br>
              <a:rPr lang="tr-TR" sz="3200" b="1" dirty="0">
                <a:solidFill>
                  <a:srgbClr val="C00000"/>
                </a:solidFill>
                <a:latin typeface="Times New Roman" panose="02020603050405020304" pitchFamily="18" charset="0"/>
                <a:cs typeface="Times New Roman" panose="02020603050405020304" pitchFamily="18" charset="0"/>
              </a:rPr>
            </a:br>
            <a:endParaRPr lang="tr-TR" sz="3200" dirty="0">
              <a:solidFill>
                <a:srgbClr val="C00000"/>
              </a:solidFill>
            </a:endParaRPr>
          </a:p>
        </p:txBody>
      </p:sp>
      <p:sp>
        <p:nvSpPr>
          <p:cNvPr id="3" name="İçerik Yer Tutucusu 2"/>
          <p:cNvSpPr>
            <a:spLocks noGrp="1"/>
          </p:cNvSpPr>
          <p:nvPr>
            <p:ph idx="1"/>
          </p:nvPr>
        </p:nvSpPr>
        <p:spPr>
          <a:xfrm>
            <a:off x="2255574" y="1628800"/>
            <a:ext cx="9409045" cy="4608512"/>
          </a:xfrm>
        </p:spPr>
        <p:txBody>
          <a:bodyPr>
            <a:normAutofit/>
          </a:bodyPr>
          <a:lstStyle/>
          <a:p>
            <a:r>
              <a:rPr lang="tr-TR" sz="2000" b="1" dirty="0" smtClean="0">
                <a:latin typeface="Times New Roman" panose="02020603050405020304" pitchFamily="18" charset="0"/>
                <a:cs typeface="Times New Roman" panose="02020603050405020304" pitchFamily="18" charset="0"/>
              </a:rPr>
              <a:t>Devlet memurları, görevlerini dikkat ve itina ile yerine getirmek ve kendilerine teslim edilen Devlet malını korumak ve her an hizmete hazır halde bulundurmak için gerekli tedbirleri almak zorundadırlar. Devlet memurunun kasıt, kusur, ihmal veya tedbirsizliği sonucu idare zarara uğratılmışsa, bu zararın ilgili memur tarafından rayiç bedeli üzerinden ödenmesi esastır</a:t>
            </a:r>
            <a:r>
              <a:rPr lang="tr-TR" sz="2000" b="1" dirty="0">
                <a:latin typeface="Times New Roman" panose="02020603050405020304" pitchFamily="18" charset="0"/>
                <a:cs typeface="Times New Roman" panose="02020603050405020304" pitchFamily="18" charset="0"/>
              </a:rPr>
              <a:t>.</a:t>
            </a:r>
          </a:p>
          <a:p>
            <a:r>
              <a:rPr lang="tr-TR" sz="2000" b="1" dirty="0" smtClean="0">
                <a:latin typeface="Times New Roman" panose="02020603050405020304" pitchFamily="18" charset="0"/>
                <a:cs typeface="Times New Roman" panose="02020603050405020304" pitchFamily="18" charset="0"/>
              </a:rPr>
              <a:t>Zararların ödettirilmesinde bu konudaki genel hükümler uygulanır. Ancak fiilin meydana geldiği tarihte en alt derecenin birinci kademesinde bulunan memurun brüt aylığının yarısını geçmeyen zararlar, kabul etmesi halinde disiplin amiri veya yetkili disiplin kurulu kararına göre ilgili memurca ödenir</a:t>
            </a:r>
            <a:r>
              <a:rPr lang="tr-TR" sz="20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967715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406402" y="620688"/>
            <a:ext cx="8785599" cy="1280890"/>
          </a:xfrm>
        </p:spPr>
        <p:txBody>
          <a:bodyPr/>
          <a:lstStyle/>
          <a:p>
            <a:r>
              <a:rPr lang="tr-TR" b="1" dirty="0">
                <a:solidFill>
                  <a:srgbClr val="C00000"/>
                </a:solidFill>
                <a:latin typeface="Times New Roman" panose="02020603050405020304" pitchFamily="18" charset="0"/>
                <a:cs typeface="Times New Roman" panose="02020603050405020304" pitchFamily="18" charset="0"/>
              </a:rPr>
              <a:t>MAL BİLDİRİMİ</a:t>
            </a:r>
            <a:r>
              <a:rPr lang="tr-TR" b="1" dirty="0">
                <a:latin typeface="Times New Roman" panose="02020603050405020304" pitchFamily="18" charset="0"/>
                <a:cs typeface="Times New Roman" panose="02020603050405020304" pitchFamily="18" charset="0"/>
              </a:rPr>
              <a:t/>
            </a:r>
            <a:br>
              <a:rPr lang="tr-TR" b="1" dirty="0">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2548633" y="1556792"/>
            <a:ext cx="8789313" cy="4320480"/>
          </a:xfrm>
        </p:spPr>
        <p:txBody>
          <a:bodyPr/>
          <a:lstStyle/>
          <a:p>
            <a:endParaRPr lang="tr-TR" sz="2800" dirty="0"/>
          </a:p>
          <a:p>
            <a:r>
              <a:rPr lang="tr-TR" sz="2400" b="1" dirty="0" smtClean="0">
                <a:latin typeface="Times New Roman" panose="02020603050405020304" pitchFamily="18" charset="0"/>
                <a:cs typeface="Times New Roman" panose="02020603050405020304" pitchFamily="18" charset="0"/>
              </a:rPr>
              <a:t>Devlet memurları, kendileriyle, eşlerine ve velayetleri altındaki çocuklarına ait taşınır ve taşınmaz malları, alacak ve borçları hakkında, özel kanunda yazılı hükümler uyarınca, mal bildirimi verirler</a:t>
            </a:r>
            <a:r>
              <a:rPr lang="tr-TR" sz="24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57992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idx="1"/>
          </p:nvPr>
        </p:nvSpPr>
        <p:spPr>
          <a:xfrm>
            <a:off x="2272688" y="638908"/>
            <a:ext cx="8915400" cy="5981701"/>
          </a:xfrm>
        </p:spPr>
        <p:txBody>
          <a:bodyPr>
            <a:normAutofit/>
          </a:bodyPr>
          <a:lstStyle/>
          <a:p>
            <a:pPr marL="0" indent="0">
              <a:buNone/>
            </a:pPr>
            <a:r>
              <a:rPr lang="tr-TR" sz="2400" b="1" dirty="0">
                <a:latin typeface="Times New Roman" panose="02020603050405020304" pitchFamily="18" charset="0"/>
                <a:cs typeface="Times New Roman" panose="02020603050405020304" pitchFamily="18" charset="0"/>
              </a:rPr>
              <a:t>2-5018 Sayılı Kamu Mali Yönetimi ve Kontrol Kanunu’nun amacı kamu kaynaklarının etkili, ekonomik ve verimli bir şekilde elde edilmesi ve kullanılması, hesap verilebilirlik ve Mali Saydamlıktır. </a:t>
            </a:r>
            <a:endParaRPr lang="tr-TR" sz="2400"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Yapılan bütün iş ve işlemlerde amaçlar doğrultusunda hareket edilmelidir.</a:t>
            </a:r>
            <a:endParaRPr lang="tr-TR" sz="2400"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3-5018 Sayılı Kanun, Kamu Mali Yönetim ve Kontrol Sistemini hesap verme sorumluluğu üzerine kurmuştur</a:t>
            </a:r>
            <a:r>
              <a:rPr lang="tr-TR" sz="2400" b="1" dirty="0" smtClean="0">
                <a:latin typeface="Times New Roman" panose="02020603050405020304" pitchFamily="18" charset="0"/>
                <a:cs typeface="Times New Roman" panose="02020603050405020304" pitchFamily="18" charset="0"/>
              </a:rPr>
              <a:t>.</a:t>
            </a:r>
          </a:p>
          <a:p>
            <a:pPr marL="0" indent="0">
              <a:buNone/>
            </a:pPr>
            <a:r>
              <a:rPr lang="tr-TR" sz="2400" b="1" dirty="0">
                <a:latin typeface="Times New Roman" panose="02020603050405020304" pitchFamily="18" charset="0"/>
                <a:cs typeface="Times New Roman" panose="02020603050405020304" pitchFamily="18" charset="0"/>
              </a:rPr>
              <a:t>Her türlü Kamu kaynağının elde edilmesi ve kullanılmasında </a:t>
            </a:r>
            <a:r>
              <a:rPr lang="tr-TR" sz="2400" b="1" dirty="0">
                <a:solidFill>
                  <a:srgbClr val="FF0000"/>
                </a:solidFill>
                <a:latin typeface="Times New Roman" panose="02020603050405020304" pitchFamily="18" charset="0"/>
                <a:cs typeface="Times New Roman" panose="02020603050405020304" pitchFamily="18" charset="0"/>
              </a:rPr>
              <a:t>görevli ve yetkili olanlar, </a:t>
            </a:r>
            <a:r>
              <a:rPr lang="tr-TR" sz="2400" b="1" dirty="0">
                <a:latin typeface="Times New Roman" panose="02020603050405020304" pitchFamily="18" charset="0"/>
                <a:cs typeface="Times New Roman" panose="02020603050405020304" pitchFamily="18" charset="0"/>
              </a:rPr>
              <a:t>kaynakların etkili, ekonomik, verimli ve hukuka uygun olarak elde edilmesinden, kullanılmasından, muhasebeleştirilmesinden, raporlanmasından ve kötüye kullanılmaması  için gerekli tedbirlerin alınmasından sorumludur ve yetkili kılınmış </a:t>
            </a:r>
            <a:r>
              <a:rPr lang="tr-TR" sz="2400" b="1" dirty="0" err="1">
                <a:latin typeface="Times New Roman" panose="02020603050405020304" pitchFamily="18" charset="0"/>
                <a:cs typeface="Times New Roman" panose="02020603050405020304" pitchFamily="18" charset="0"/>
              </a:rPr>
              <a:t>merciilere</a:t>
            </a:r>
            <a:r>
              <a:rPr lang="tr-TR" sz="2400" b="1" dirty="0">
                <a:latin typeface="Times New Roman" panose="02020603050405020304" pitchFamily="18" charset="0"/>
                <a:cs typeface="Times New Roman" panose="02020603050405020304" pitchFamily="18" charset="0"/>
              </a:rPr>
              <a:t> hesap vermek zorundadır.</a:t>
            </a:r>
            <a:endParaRPr lang="tr-TR" sz="2400" dirty="0">
              <a:latin typeface="Times New Roman" panose="02020603050405020304" pitchFamily="18" charset="0"/>
              <a:cs typeface="Times New Roman" panose="02020603050405020304" pitchFamily="18" charset="0"/>
            </a:endParaRPr>
          </a:p>
          <a:p>
            <a:pPr marL="0" indent="0">
              <a:buNone/>
            </a:pPr>
            <a:endParaRPr lang="tr-TR" dirty="0"/>
          </a:p>
          <a:p>
            <a:endParaRPr lang="tr-TR" dirty="0"/>
          </a:p>
        </p:txBody>
      </p:sp>
    </p:spTree>
    <p:extLst>
      <p:ext uri="{BB962C8B-B14F-4D97-AF65-F5344CB8AC3E}">
        <p14:creationId xmlns:p14="http://schemas.microsoft.com/office/powerpoint/2010/main" val="92535584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255574" y="548680"/>
            <a:ext cx="8785599" cy="1280890"/>
          </a:xfrm>
        </p:spPr>
        <p:txBody>
          <a:bodyPr>
            <a:normAutofit/>
          </a:bodyPr>
          <a:lstStyle/>
          <a:p>
            <a:pPr algn="ctr"/>
            <a:r>
              <a:rPr lang="tr-TR" sz="3600" b="1" dirty="0" smtClean="0">
                <a:solidFill>
                  <a:srgbClr val="C00000"/>
                </a:solidFill>
                <a:latin typeface="Times New Roman" panose="02020603050405020304" pitchFamily="18" charset="0"/>
                <a:cs typeface="Times New Roman" panose="02020603050405020304" pitchFamily="18" charset="0"/>
              </a:rPr>
              <a:t>BASINA BİLGİ VEYA DEMEÇ VERME</a:t>
            </a:r>
            <a:endParaRPr lang="tr-TR" sz="3600" b="1" dirty="0">
              <a:solidFill>
                <a:srgbClr val="C00000"/>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2272631" y="2060848"/>
            <a:ext cx="8789313" cy="3777622"/>
          </a:xfrm>
        </p:spPr>
        <p:txBody>
          <a:bodyPr>
            <a:normAutofit/>
          </a:bodyPr>
          <a:lstStyle/>
          <a:p>
            <a:r>
              <a:rPr lang="tr-TR" sz="2000" b="1" dirty="0" smtClean="0">
                <a:latin typeface="Times New Roman" panose="02020603050405020304" pitchFamily="18" charset="0"/>
                <a:cs typeface="Times New Roman" panose="02020603050405020304" pitchFamily="18" charset="0"/>
              </a:rPr>
              <a:t>Devlet Memurları, kamu görevleri hakkında basına, haber ajanslarına veya radyo ve televizyon kurumlarına bilgi veya demeç veremezler. Bu konuda gerekli bilgi ancak bakanın yetkili kılacağı görevli illerde   valiler veya yetkili kılacağı görevli tarafından verilebilir</a:t>
            </a:r>
            <a:r>
              <a:rPr lang="tr-TR" sz="2000" b="1" dirty="0">
                <a:latin typeface="Times New Roman" panose="02020603050405020304" pitchFamily="18" charset="0"/>
                <a:cs typeface="Times New Roman" panose="02020603050405020304" pitchFamily="18" charset="0"/>
              </a:rPr>
              <a:t>.</a:t>
            </a:r>
          </a:p>
          <a:p>
            <a:endParaRPr lang="tr-TR" dirty="0"/>
          </a:p>
        </p:txBody>
      </p:sp>
    </p:spTree>
    <p:extLst>
      <p:ext uri="{BB962C8B-B14F-4D97-AF65-F5344CB8AC3E}">
        <p14:creationId xmlns:p14="http://schemas.microsoft.com/office/powerpoint/2010/main" val="16051259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871531" y="624110"/>
            <a:ext cx="9889100" cy="1509490"/>
          </a:xfrm>
        </p:spPr>
        <p:txBody>
          <a:bodyPr>
            <a:normAutofit fontScale="90000"/>
          </a:bodyPr>
          <a:lstStyle/>
          <a:p>
            <a:pPr algn="ctr"/>
            <a:r>
              <a:rPr lang="tr-TR" b="1" dirty="0">
                <a:solidFill>
                  <a:srgbClr val="C00000"/>
                </a:solidFill>
                <a:latin typeface="Times New Roman" panose="02020603050405020304" pitchFamily="18" charset="0"/>
                <a:cs typeface="Times New Roman" panose="02020603050405020304" pitchFamily="18" charset="0"/>
              </a:rPr>
              <a:t>RESMİ BELGE, ARAÇ VE GEREÇLERİN YETKİ VERİLEN MAHALLER DIŞINA ÇIKARILMAMASI VE İADESİ</a:t>
            </a:r>
            <a:r>
              <a:rPr lang="tr-TR" dirty="0">
                <a:solidFill>
                  <a:srgbClr val="C00000"/>
                </a:solidFill>
                <a:latin typeface="Times New Roman" panose="02020603050405020304" pitchFamily="18" charset="0"/>
                <a:cs typeface="Times New Roman" panose="02020603050405020304" pitchFamily="18" charset="0"/>
              </a:rPr>
              <a:t/>
            </a:r>
            <a:br>
              <a:rPr lang="tr-TR" dirty="0">
                <a:solidFill>
                  <a:srgbClr val="C00000"/>
                </a:solidFill>
                <a:latin typeface="Times New Roman" panose="02020603050405020304" pitchFamily="18" charset="0"/>
                <a:cs typeface="Times New Roman" panose="02020603050405020304" pitchFamily="18" charset="0"/>
              </a:rPr>
            </a:br>
            <a:endParaRPr lang="tr-TR" dirty="0">
              <a:solidFill>
                <a:srgbClr val="C00000"/>
              </a:solidFill>
            </a:endParaRPr>
          </a:p>
        </p:txBody>
      </p:sp>
      <p:sp>
        <p:nvSpPr>
          <p:cNvPr id="3" name="İçerik Yer Tutucusu 2"/>
          <p:cNvSpPr>
            <a:spLocks noGrp="1"/>
          </p:cNvSpPr>
          <p:nvPr>
            <p:ph idx="1"/>
          </p:nvPr>
        </p:nvSpPr>
        <p:spPr>
          <a:xfrm>
            <a:off x="2447596" y="2708920"/>
            <a:ext cx="8789313" cy="3777622"/>
          </a:xfrm>
        </p:spPr>
        <p:txBody>
          <a:bodyPr>
            <a:normAutofit/>
          </a:bodyPr>
          <a:lstStyle/>
          <a:p>
            <a:endParaRPr lang="tr-TR" dirty="0"/>
          </a:p>
          <a:p>
            <a:r>
              <a:rPr lang="tr-TR" sz="2000" b="1" dirty="0" smtClean="0">
                <a:latin typeface="Times New Roman" panose="02020603050405020304" pitchFamily="18" charset="0"/>
                <a:cs typeface="Times New Roman" panose="02020603050405020304" pitchFamily="18" charset="0"/>
              </a:rPr>
              <a:t>Devlet memurları görevleri ile ilgili resmi belge araç ve gereçleri, yetki verilen mahaller dışına çıkaramazlar, hususi işlerinde kullanamazlar</a:t>
            </a:r>
            <a:r>
              <a:rPr lang="tr-TR" sz="2000" b="1" dirty="0">
                <a:latin typeface="Times New Roman" panose="02020603050405020304" pitchFamily="18" charset="0"/>
                <a:cs typeface="Times New Roman" panose="02020603050405020304" pitchFamily="18" charset="0"/>
              </a:rPr>
              <a:t>.</a:t>
            </a:r>
          </a:p>
          <a:p>
            <a:r>
              <a:rPr lang="tr-TR" sz="2000" b="1" dirty="0" smtClean="0">
                <a:latin typeface="Times New Roman" panose="02020603050405020304" pitchFamily="18" charset="0"/>
                <a:cs typeface="Times New Roman" panose="02020603050405020304" pitchFamily="18" charset="0"/>
              </a:rPr>
              <a:t>Devlet memurları görevleri icabı kendilerine teslim edilen resmi belge, araç ve gereçleri görevleri sona erdiği zaman iade etmek zorundadırlar</a:t>
            </a:r>
            <a:r>
              <a:rPr lang="tr-TR" sz="2000" b="1" dirty="0">
                <a:latin typeface="Times New Roman" panose="02020603050405020304" pitchFamily="18" charset="0"/>
                <a:cs typeface="Times New Roman" panose="02020603050405020304" pitchFamily="18" charset="0"/>
              </a:rPr>
              <a:t>.</a:t>
            </a:r>
          </a:p>
          <a:p>
            <a:r>
              <a:rPr lang="tr-TR" sz="2000" b="1" dirty="0" smtClean="0">
                <a:latin typeface="Times New Roman" panose="02020603050405020304" pitchFamily="18" charset="0"/>
                <a:cs typeface="Times New Roman" panose="02020603050405020304" pitchFamily="18" charset="0"/>
              </a:rPr>
              <a:t>Bu zorunluluk memurun mirasçılarına da şamildir</a:t>
            </a:r>
            <a:r>
              <a:rPr lang="tr-TR" sz="2000" b="1"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7064935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sz="3600" b="1" dirty="0" smtClean="0">
                <a:solidFill>
                  <a:srgbClr val="FF0000"/>
                </a:solidFill>
              </a:rPr>
              <a:t>4734 SAYILI KAMU İHALE KANUNU</a:t>
            </a:r>
            <a:endParaRPr lang="tr-TR" sz="3600" b="1" dirty="0">
              <a:solidFill>
                <a:srgbClr val="FF0000"/>
              </a:solidFill>
            </a:endParaRPr>
          </a:p>
        </p:txBody>
      </p:sp>
      <p:sp>
        <p:nvSpPr>
          <p:cNvPr id="3" name="Alt Başlık 2"/>
          <p:cNvSpPr>
            <a:spLocks noGrp="1"/>
          </p:cNvSpPr>
          <p:nvPr>
            <p:ph type="subTitle" idx="1"/>
          </p:nvPr>
        </p:nvSpPr>
        <p:spPr/>
        <p:txBody>
          <a:bodyPr/>
          <a:lstStyle/>
          <a:p>
            <a:endParaRPr lang="tr-TR" b="1" dirty="0"/>
          </a:p>
        </p:txBody>
      </p:sp>
    </p:spTree>
    <p:extLst>
      <p:ext uri="{BB962C8B-B14F-4D97-AF65-F5344CB8AC3E}">
        <p14:creationId xmlns:p14="http://schemas.microsoft.com/office/powerpoint/2010/main" val="15788249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980728"/>
            <a:ext cx="8789313" cy="5472608"/>
          </a:xfrm>
        </p:spPr>
        <p:txBody>
          <a:bodyPr>
            <a:normAutofit/>
          </a:bodyPr>
          <a:lstStyle/>
          <a:p>
            <a:pPr>
              <a:buFont typeface="Wingdings" panose="05000000000000000000" pitchFamily="2" charset="2"/>
              <a:buChar char="q"/>
            </a:pPr>
            <a:r>
              <a:rPr lang="tr-TR" sz="2400" b="1" dirty="0" smtClean="0"/>
              <a:t>İHALE YETKİLİLERİ İLE İDARECİLERİ VE UYGULAYICILARI BİLGİLENDİRME KAPSAMINDA HAZIRLANAN BU SUNU,4734 SAYILI KAMU İHALE KANUNU TAMAMINI  KAPSAMAMAKTADIR, ÜNİVERSİTE BİRİMLERİNİN SATINALMA SÜREÇLERİNDEKİ KARŞILAŞTIĞI PROBLEMLERİN VE BU SÜREÇLERDE DİKKAT EDİLMESİ GEREKEN HUSUSLARI ÖZETLE VURGULAMAK AMACIYLA HAZIRLANMIŞTIR. </a:t>
            </a:r>
            <a:endParaRPr lang="tr-TR" sz="2400" b="1" dirty="0"/>
          </a:p>
        </p:txBody>
      </p:sp>
    </p:spTree>
    <p:extLst>
      <p:ext uri="{BB962C8B-B14F-4D97-AF65-F5344CB8AC3E}">
        <p14:creationId xmlns:p14="http://schemas.microsoft.com/office/powerpoint/2010/main" val="39289737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 </a:t>
            </a:r>
            <a:r>
              <a:rPr lang="tr-TR" sz="2100" b="1" dirty="0"/>
              <a:t>Kamu alımı kavramı, idarelerin faaliyetlerini icra etmek için ihtiyaç duydukları yapım işleri ile mal ve hizmetleri dışarıdan temin etmelerini ifade eder ve 3 aşamadan meydana gelir.</a:t>
            </a:r>
          </a:p>
          <a:p>
            <a:endParaRPr lang="tr-TR" sz="2100" b="1" dirty="0"/>
          </a:p>
          <a:p>
            <a:r>
              <a:rPr lang="tr-TR" sz="2100" b="1" dirty="0"/>
              <a:t>Alımın Planlanması: İhtiyaç tespiti ve gerekli kaynağın sağlanması</a:t>
            </a:r>
          </a:p>
          <a:p>
            <a:r>
              <a:rPr lang="tr-TR" sz="2100" b="1" dirty="0"/>
              <a:t>Alımın Gerçekleşmesi: İhtiyacın tanımlanması, teminde uygulanacak usulün seçilmesi ve alınması</a:t>
            </a:r>
          </a:p>
          <a:p>
            <a:r>
              <a:rPr lang="tr-TR" sz="2100" b="1" dirty="0"/>
              <a:t>Sözleşme Yönetimi: Usulüne uygun gerçekleştirilmesini ve teslimi garanti edecek denetim sistemini, ödemenin yapılmasını ve diğer sözleşme konularını içerir. </a:t>
            </a:r>
          </a:p>
          <a:p>
            <a:endParaRPr lang="tr-TR" sz="2100" b="1" dirty="0"/>
          </a:p>
          <a:p>
            <a:r>
              <a:rPr lang="tr-TR" sz="2100" b="1" dirty="0"/>
              <a:t>Kamu alımları, </a:t>
            </a:r>
            <a:r>
              <a:rPr lang="tr-TR" sz="2100" b="1" dirty="0" err="1"/>
              <a:t>GSYİH’nın</a:t>
            </a:r>
            <a:r>
              <a:rPr lang="tr-TR" sz="2100" b="1" dirty="0"/>
              <a:t> yaklaşık </a:t>
            </a:r>
            <a:r>
              <a:rPr lang="tr-TR" sz="2100" b="1" dirty="0" smtClean="0"/>
              <a:t>% 10’nunuoluşturduğundan </a:t>
            </a:r>
            <a:r>
              <a:rPr lang="tr-TR" sz="2100" b="1" dirty="0"/>
              <a:t>yönetimi büyük önem arz eder. </a:t>
            </a:r>
          </a:p>
          <a:p>
            <a:endParaRPr lang="tr-TR" sz="2100" b="1" dirty="0"/>
          </a:p>
          <a:p>
            <a:endParaRPr lang="tr-TR" dirty="0"/>
          </a:p>
        </p:txBody>
      </p:sp>
    </p:spTree>
    <p:extLst>
      <p:ext uri="{BB962C8B-B14F-4D97-AF65-F5344CB8AC3E}">
        <p14:creationId xmlns:p14="http://schemas.microsoft.com/office/powerpoint/2010/main" val="339616972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Ø"/>
            </a:pPr>
            <a:r>
              <a:rPr lang="tr-TR" b="1" u="sng" dirty="0"/>
              <a:t>Kamu alımları</a:t>
            </a:r>
            <a:r>
              <a:rPr lang="tr-TR" b="1" dirty="0"/>
              <a:t>: Devlet tarafından idari görevleri yerine getirmek ve halka hizmet sunmak için gerek duyulan </a:t>
            </a:r>
            <a:r>
              <a:rPr lang="tr-TR" b="1" dirty="0">
                <a:solidFill>
                  <a:srgbClr val="FF0000"/>
                </a:solidFill>
              </a:rPr>
              <a:t>yapım işleri  </a:t>
            </a:r>
            <a:r>
              <a:rPr lang="tr-TR" b="1" dirty="0"/>
              <a:t>ile </a:t>
            </a:r>
            <a:r>
              <a:rPr lang="tr-TR" b="1" dirty="0">
                <a:solidFill>
                  <a:srgbClr val="FF0000"/>
                </a:solidFill>
              </a:rPr>
              <a:t>mal ve hizmetlerin satın alınmasıdır.</a:t>
            </a:r>
            <a:endParaRPr lang="tr-TR" b="1" dirty="0">
              <a:cs typeface="Arial" panose="020B0604020202020204" pitchFamily="34" charset="0"/>
            </a:endParaRPr>
          </a:p>
          <a:p>
            <a:pPr algn="just">
              <a:buFont typeface="Wingdings" panose="05000000000000000000" pitchFamily="2" charset="2"/>
              <a:buChar char="Ø"/>
              <a:defRPr/>
            </a:pPr>
            <a:r>
              <a:rPr lang="tr-TR" b="1" u="sng" dirty="0">
                <a:cs typeface="Arial" panose="020B0604020202020204" pitchFamily="34" charset="0"/>
              </a:rPr>
              <a:t>İhale</a:t>
            </a:r>
            <a:r>
              <a:rPr lang="tr-TR" b="1" dirty="0">
                <a:cs typeface="Arial" panose="020B0604020202020204" pitchFamily="34" charset="0"/>
              </a:rPr>
              <a:t> ise, bahse konu alımların temini için Kanunda yazılı usul ve şartlarla disipline edilmiş hukuki bir süreçtir.</a:t>
            </a:r>
          </a:p>
          <a:p>
            <a:pPr algn="just">
              <a:buFont typeface="Wingdings" panose="05000000000000000000" pitchFamily="2" charset="2"/>
              <a:buChar char="Ø"/>
              <a:defRPr/>
            </a:pPr>
            <a:r>
              <a:rPr lang="tr-TR" b="1" dirty="0">
                <a:cs typeface="Arial" panose="020B0604020202020204" pitchFamily="34" charset="0"/>
              </a:rPr>
              <a:t>Kanun da tanımlandığı gibi İhale; </a:t>
            </a:r>
            <a:r>
              <a:rPr lang="tr-TR" b="1" dirty="0">
                <a:solidFill>
                  <a:srgbClr val="FF0000"/>
                </a:solidFill>
                <a:cs typeface="Arial" panose="020B0604020202020204" pitchFamily="34" charset="0"/>
              </a:rPr>
              <a:t>ihale yetkilisinin onayı ile başlayan,</a:t>
            </a:r>
          </a:p>
          <a:p>
            <a:pPr algn="just">
              <a:defRPr/>
            </a:pPr>
            <a:r>
              <a:rPr lang="tr-TR" b="1" dirty="0">
                <a:cs typeface="Arial" panose="020B0604020202020204" pitchFamily="34" charset="0"/>
              </a:rPr>
              <a:t>	Kanunda yazılı usul ve şartlarla mal veya hizmet alımları ile yapım işlerinin istekliler arasından seçilecek birisi üzerine bırakılması sonucu,</a:t>
            </a:r>
          </a:p>
          <a:p>
            <a:pPr algn="just">
              <a:defRPr/>
            </a:pPr>
            <a:r>
              <a:rPr lang="tr-TR" b="1" dirty="0">
                <a:solidFill>
                  <a:srgbClr val="FF0000"/>
                </a:solidFill>
                <a:cs typeface="Arial" panose="020B0604020202020204" pitchFamily="34" charset="0"/>
              </a:rPr>
              <a:t>	sözleşmenin imzalanmasıyla tamamlanan</a:t>
            </a:r>
            <a:r>
              <a:rPr lang="tr-TR" b="1" dirty="0">
                <a:cs typeface="Arial" panose="020B0604020202020204" pitchFamily="34" charset="0"/>
              </a:rPr>
              <a:t> bir süreçtir.</a:t>
            </a:r>
          </a:p>
          <a:p>
            <a:endParaRPr lang="tr-TR" dirty="0"/>
          </a:p>
        </p:txBody>
      </p:sp>
    </p:spTree>
    <p:extLst>
      <p:ext uri="{BB962C8B-B14F-4D97-AF65-F5344CB8AC3E}">
        <p14:creationId xmlns:p14="http://schemas.microsoft.com/office/powerpoint/2010/main" val="234316940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1124744"/>
            <a:ext cx="8789313" cy="3777622"/>
          </a:xfrm>
        </p:spPr>
        <p:txBody>
          <a:bodyPr>
            <a:normAutofit/>
          </a:bodyPr>
          <a:lstStyle/>
          <a:p>
            <a:pPr>
              <a:buFont typeface="Wingdings" panose="05000000000000000000" pitchFamily="2" charset="2"/>
              <a:buChar char="v"/>
            </a:pPr>
            <a:r>
              <a:rPr lang="tr-TR" sz="2400" b="1" dirty="0" smtClean="0"/>
              <a:t>Yapılan çalışmalar sonucunda, Mart 2002 tarihinde kabul edilen 4734 Sayılı Kamu İhale Kanunu ve 4735 Kamu İhale Sözleşmeleri Kanunu</a:t>
            </a:r>
            <a:r>
              <a:rPr lang="tr-TR" sz="2400" b="1" dirty="0" smtClean="0">
                <a:solidFill>
                  <a:srgbClr val="FF0000"/>
                </a:solidFill>
              </a:rPr>
              <a:t> 1 OCAK 2003 tarihinde yürürlüğe girmiştir.</a:t>
            </a:r>
          </a:p>
          <a:p>
            <a:pPr>
              <a:buFont typeface="Wingdings" panose="05000000000000000000" pitchFamily="2" charset="2"/>
              <a:buChar char="v"/>
            </a:pPr>
            <a:r>
              <a:rPr lang="tr-TR" sz="2400" b="1" dirty="0" smtClean="0"/>
              <a:t>Kamu gelirlerini kapsayan işlemler için hala </a:t>
            </a:r>
            <a:r>
              <a:rPr lang="tr-TR" sz="2400" b="1" dirty="0" smtClean="0">
                <a:solidFill>
                  <a:srgbClr val="C00000"/>
                </a:solidFill>
              </a:rPr>
              <a:t>2886 Sayılı Devlet İhale Kanunu geçerlidir.</a:t>
            </a:r>
            <a:endParaRPr lang="tr-TR" sz="2400" b="1" dirty="0" smtClean="0"/>
          </a:p>
          <a:p>
            <a:pPr>
              <a:buFont typeface="Wingdings" panose="05000000000000000000" pitchFamily="2" charset="2"/>
              <a:buChar char="v"/>
            </a:pPr>
            <a:r>
              <a:rPr lang="tr-TR" sz="2400" b="1" dirty="0" smtClean="0"/>
              <a:t>Kanunun en önemli hedefleri, ŞEFFAFLIĞI SAĞLAMAK,REKABET ORTAMI YARATMAK ve GÜVENİLİR olmaktır.  </a:t>
            </a:r>
            <a:endParaRPr lang="tr-TR" sz="2400" b="1" dirty="0"/>
          </a:p>
        </p:txBody>
      </p:sp>
    </p:spTree>
    <p:extLst>
      <p:ext uri="{BB962C8B-B14F-4D97-AF65-F5344CB8AC3E}">
        <p14:creationId xmlns:p14="http://schemas.microsoft.com/office/powerpoint/2010/main" val="25331057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7596" y="116632"/>
            <a:ext cx="8789313" cy="4968552"/>
          </a:xfrm>
        </p:spPr>
        <p:txBody>
          <a:bodyPr>
            <a:normAutofit/>
          </a:bodyPr>
          <a:lstStyle/>
          <a:p>
            <a:pPr>
              <a:buFont typeface="Wingdings" panose="05000000000000000000" pitchFamily="2" charset="2"/>
              <a:buChar char="v"/>
            </a:pPr>
            <a:endParaRPr lang="tr-TR" sz="2400" b="1" dirty="0"/>
          </a:p>
          <a:p>
            <a:pPr>
              <a:buFont typeface="Wingdings" panose="05000000000000000000" pitchFamily="2" charset="2"/>
              <a:buChar char="v"/>
            </a:pPr>
            <a:endParaRPr lang="tr-TR" sz="2400" b="1" dirty="0" smtClean="0"/>
          </a:p>
          <a:p>
            <a:pPr marL="0" indent="0">
              <a:buNone/>
            </a:pPr>
            <a:r>
              <a:rPr lang="tr-TR" sz="2400" b="1" dirty="0" smtClean="0"/>
              <a:t>        KAPSAM (Md.2)</a:t>
            </a:r>
          </a:p>
          <a:p>
            <a:pPr>
              <a:buFont typeface="Wingdings" panose="05000000000000000000" pitchFamily="2" charset="2"/>
              <a:buChar char="v"/>
            </a:pPr>
            <a:r>
              <a:rPr lang="tr-TR" sz="2400" b="1" dirty="0" smtClean="0"/>
              <a:t>Genel Bütçe kapsamındaki Kamu İdareleri ile Özel bütçeli idareler </a:t>
            </a:r>
            <a:r>
              <a:rPr lang="tr-TR" sz="2400" b="1" dirty="0" smtClean="0">
                <a:solidFill>
                  <a:srgbClr val="C00000"/>
                </a:solidFill>
              </a:rPr>
              <a:t>(Üniversiteler), </a:t>
            </a:r>
            <a:r>
              <a:rPr lang="tr-TR" sz="2400" b="1" dirty="0" smtClean="0"/>
              <a:t>İl Özel İdareleri ve Belediyeler ile bu İdarelere bağlı Döner Sermayeli Kuruluşlar ile birlikler, tüzel kişiler.</a:t>
            </a:r>
          </a:p>
          <a:p>
            <a:pPr>
              <a:buFont typeface="Wingdings" panose="05000000000000000000" pitchFamily="2" charset="2"/>
              <a:buChar char="v"/>
            </a:pPr>
            <a:r>
              <a:rPr lang="tr-TR" sz="2400" b="1" dirty="0" smtClean="0"/>
              <a:t>Bu kanun kapsamındadır.</a:t>
            </a:r>
            <a:endParaRPr lang="tr-TR" sz="2400" b="1" dirty="0"/>
          </a:p>
        </p:txBody>
      </p:sp>
    </p:spTree>
    <p:extLst>
      <p:ext uri="{BB962C8B-B14F-4D97-AF65-F5344CB8AC3E}">
        <p14:creationId xmlns:p14="http://schemas.microsoft.com/office/powerpoint/2010/main" val="399569203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9617" y="620688"/>
            <a:ext cx="8789313" cy="5760640"/>
          </a:xfrm>
        </p:spPr>
        <p:txBody>
          <a:bodyPr>
            <a:normAutofit/>
          </a:bodyPr>
          <a:lstStyle/>
          <a:p>
            <a:pPr marL="0" indent="0">
              <a:buNone/>
            </a:pPr>
            <a:r>
              <a:rPr lang="tr-TR" sz="2400" b="1" dirty="0" smtClean="0"/>
              <a:t>          İSTİSNALAR (Md.3)</a:t>
            </a:r>
          </a:p>
          <a:p>
            <a:pPr>
              <a:buFont typeface="Wingdings" panose="05000000000000000000" pitchFamily="2" charset="2"/>
              <a:buChar char="v"/>
            </a:pPr>
            <a:r>
              <a:rPr lang="tr-TR" sz="2400" b="1" dirty="0" smtClean="0"/>
              <a:t>Aşağıdaki Kamu Kuruluşları tarafından bizzat üretilen mal ve hizmetlerin bu kuruluşlardan alınması:</a:t>
            </a:r>
          </a:p>
          <a:p>
            <a:pPr>
              <a:buFont typeface="Wingdings" panose="05000000000000000000" pitchFamily="2" charset="2"/>
              <a:buChar char="v"/>
            </a:pPr>
            <a:r>
              <a:rPr lang="tr-TR" sz="2400" b="1" dirty="0" smtClean="0"/>
              <a:t>SHÇEK’e bağlı huzurevleri ve yetiştirme yurtları,</a:t>
            </a:r>
          </a:p>
          <a:p>
            <a:pPr>
              <a:buFont typeface="Wingdings" panose="05000000000000000000" pitchFamily="2" charset="2"/>
              <a:buChar char="v"/>
            </a:pPr>
            <a:r>
              <a:rPr lang="tr-TR" sz="2400" b="1" dirty="0" smtClean="0"/>
              <a:t>Ceza infaz kurumları, tutukevleri, iş yurtları,</a:t>
            </a:r>
          </a:p>
          <a:p>
            <a:pPr>
              <a:buFont typeface="Wingdings" panose="05000000000000000000" pitchFamily="2" charset="2"/>
              <a:buChar char="v"/>
            </a:pPr>
            <a:r>
              <a:rPr lang="tr-TR" sz="2400" b="1" dirty="0" smtClean="0"/>
              <a:t>MEB’e bağlı üretim yapan okullar ve merkezler,</a:t>
            </a:r>
          </a:p>
          <a:p>
            <a:pPr>
              <a:buFont typeface="Wingdings" panose="05000000000000000000" pitchFamily="2" charset="2"/>
              <a:buChar char="v"/>
            </a:pPr>
            <a:r>
              <a:rPr lang="tr-TR" sz="2400" b="1" dirty="0" smtClean="0"/>
              <a:t>Başbakanlık Basımevi İşletmesi,</a:t>
            </a:r>
          </a:p>
          <a:p>
            <a:pPr>
              <a:buFont typeface="Wingdings" panose="05000000000000000000" pitchFamily="2" charset="2"/>
              <a:buChar char="v"/>
            </a:pPr>
            <a:r>
              <a:rPr lang="tr-TR" sz="2400" b="1" dirty="0" smtClean="0"/>
              <a:t>Tarım Bakanlığına bağlı enstitü ve üretme istasyonları,</a:t>
            </a:r>
          </a:p>
          <a:p>
            <a:pPr>
              <a:buFont typeface="Wingdings" panose="05000000000000000000" pitchFamily="2" charset="2"/>
              <a:buChar char="v"/>
            </a:pPr>
            <a:r>
              <a:rPr lang="tr-TR" sz="2400" b="1" dirty="0" smtClean="0"/>
              <a:t>T.C.D.T </a:t>
            </a:r>
            <a:r>
              <a:rPr lang="tr-TR" sz="2400" b="1" dirty="0" err="1" smtClean="0"/>
              <a:t>Gn.Md.den</a:t>
            </a:r>
            <a:r>
              <a:rPr lang="tr-TR" sz="2400" b="1" dirty="0" smtClean="0"/>
              <a:t> yük, yolcu veya liman hizmetleri alımları,</a:t>
            </a:r>
          </a:p>
          <a:p>
            <a:pPr lvl="2">
              <a:buFont typeface="Wingdings" panose="05000000000000000000" pitchFamily="2" charset="2"/>
              <a:buChar char="v"/>
            </a:pPr>
            <a:r>
              <a:rPr lang="tr-TR" b="1" dirty="0" smtClean="0">
                <a:solidFill>
                  <a:srgbClr val="C00000"/>
                </a:solidFill>
              </a:rPr>
              <a:t>DMO ana statüsünde sayılan mal ve hizmet alımları, İSTİSNA kapsamındadır.</a:t>
            </a:r>
            <a:endParaRPr lang="tr-TR" b="1" dirty="0">
              <a:solidFill>
                <a:srgbClr val="C00000"/>
              </a:solidFill>
            </a:endParaRPr>
          </a:p>
        </p:txBody>
      </p:sp>
    </p:spTree>
    <p:extLst>
      <p:ext uri="{BB962C8B-B14F-4D97-AF65-F5344CB8AC3E}">
        <p14:creationId xmlns:p14="http://schemas.microsoft.com/office/powerpoint/2010/main" val="281084584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55574" y="764704"/>
            <a:ext cx="8789313" cy="5400600"/>
          </a:xfrm>
        </p:spPr>
        <p:txBody>
          <a:bodyPr>
            <a:normAutofit/>
          </a:bodyPr>
          <a:lstStyle/>
          <a:p>
            <a:pPr marL="0" indent="0">
              <a:buNone/>
            </a:pPr>
            <a:r>
              <a:rPr lang="tr-TR" sz="2000" b="1" dirty="0" smtClean="0"/>
              <a:t>             TANIMLAR   (Md. 4) </a:t>
            </a:r>
          </a:p>
          <a:p>
            <a:pPr>
              <a:buFont typeface="Wingdings" panose="05000000000000000000" pitchFamily="2" charset="2"/>
              <a:buChar char="v"/>
            </a:pPr>
            <a:r>
              <a:rPr lang="tr-TR" sz="2000" b="1" dirty="0"/>
              <a:t>  </a:t>
            </a:r>
            <a:r>
              <a:rPr lang="tr-TR" sz="2000" b="1" dirty="0">
                <a:solidFill>
                  <a:srgbClr val="C00000"/>
                </a:solidFill>
              </a:rPr>
              <a:t>Mal :</a:t>
            </a:r>
            <a:r>
              <a:rPr lang="tr-TR" sz="2000" b="1" dirty="0"/>
              <a:t> Satın alınan her türlü ihtiyaç </a:t>
            </a:r>
            <a:r>
              <a:rPr lang="tr-TR" sz="2000" b="1" dirty="0" smtClean="0"/>
              <a:t> maddeleri </a:t>
            </a:r>
            <a:r>
              <a:rPr lang="tr-TR" sz="2000" b="1" dirty="0"/>
              <a:t>ile taşınır </a:t>
            </a:r>
            <a:r>
              <a:rPr lang="tr-TR" sz="2000" b="1" dirty="0" smtClean="0"/>
              <a:t>ve taşınmaz </a:t>
            </a:r>
            <a:r>
              <a:rPr lang="tr-TR" sz="2000" b="1" dirty="0"/>
              <a:t>mal ve hakları,</a:t>
            </a:r>
          </a:p>
          <a:p>
            <a:pPr>
              <a:buFont typeface="Wingdings" panose="05000000000000000000" pitchFamily="2" charset="2"/>
              <a:buChar char="v"/>
            </a:pPr>
            <a:r>
              <a:rPr lang="tr-TR" sz="2000" b="1" dirty="0"/>
              <a:t> </a:t>
            </a:r>
            <a:r>
              <a:rPr lang="tr-TR" sz="2000" b="1" dirty="0">
                <a:solidFill>
                  <a:srgbClr val="C00000"/>
                </a:solidFill>
              </a:rPr>
              <a:t>Hizmet </a:t>
            </a:r>
            <a:r>
              <a:rPr lang="tr-TR" sz="2000" b="1" dirty="0"/>
              <a:t>: Bakım ve onarım, taşıma, haberleşme, </a:t>
            </a:r>
            <a:r>
              <a:rPr lang="tr-TR" sz="2000" b="1" dirty="0" smtClean="0"/>
              <a:t>sigorta, araştırma </a:t>
            </a:r>
            <a:r>
              <a:rPr lang="tr-TR" sz="2000" b="1" dirty="0"/>
              <a:t>ve geliştirme, muhasebe, piyasa araştırması </a:t>
            </a:r>
            <a:r>
              <a:rPr lang="tr-TR" sz="2000" b="1" dirty="0" smtClean="0"/>
              <a:t>ve anket</a:t>
            </a:r>
            <a:r>
              <a:rPr lang="tr-TR" sz="2000" b="1" dirty="0"/>
              <a:t>, danışmanlık, tanıtım, basım ve yayım, </a:t>
            </a:r>
            <a:r>
              <a:rPr lang="tr-TR" sz="2000" b="1" dirty="0" smtClean="0"/>
              <a:t>temizlik, yemek </a:t>
            </a:r>
            <a:r>
              <a:rPr lang="tr-TR" sz="2000" b="1" dirty="0"/>
              <a:t>hazırlama ve dağıtım, toplantı, </a:t>
            </a:r>
            <a:r>
              <a:rPr lang="tr-TR" sz="2000" b="1" dirty="0" smtClean="0"/>
              <a:t>organizasyon, sergileme</a:t>
            </a:r>
            <a:r>
              <a:rPr lang="tr-TR" sz="2000" b="1" dirty="0"/>
              <a:t>, koruma ve güvenlik, meslekî eğitim, </a:t>
            </a:r>
            <a:r>
              <a:rPr lang="tr-TR" sz="2000" b="1" dirty="0" smtClean="0"/>
              <a:t>fotoğraf, film</a:t>
            </a:r>
            <a:r>
              <a:rPr lang="tr-TR" sz="2000" b="1" dirty="0"/>
              <a:t>, fikrî ve güzel sanat, bilgisayar sistemlerine </a:t>
            </a:r>
            <a:r>
              <a:rPr lang="tr-TR" sz="2000" b="1" dirty="0" smtClean="0"/>
              <a:t>yönelik hizmetler </a:t>
            </a:r>
            <a:r>
              <a:rPr lang="tr-TR" sz="2000" b="1" dirty="0"/>
              <a:t>ile yazılım hizmetlerini, taşınır ve </a:t>
            </a:r>
            <a:r>
              <a:rPr lang="tr-TR" sz="2000" b="1" dirty="0" smtClean="0"/>
              <a:t>taşınmaz mal </a:t>
            </a:r>
            <a:r>
              <a:rPr lang="tr-TR" sz="2000" b="1" dirty="0"/>
              <a:t>ve hakların kiralanmasını ve benzeri </a:t>
            </a:r>
            <a:r>
              <a:rPr lang="tr-TR" sz="2000" b="1" dirty="0" smtClean="0"/>
              <a:t>diğer hizmetleri</a:t>
            </a:r>
            <a:r>
              <a:rPr lang="tr-TR" sz="2000" b="1" dirty="0"/>
              <a:t>,  </a:t>
            </a:r>
          </a:p>
        </p:txBody>
      </p:sp>
    </p:spTree>
    <p:extLst>
      <p:ext uri="{BB962C8B-B14F-4D97-AF65-F5344CB8AC3E}">
        <p14:creationId xmlns:p14="http://schemas.microsoft.com/office/powerpoint/2010/main" val="28757588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92497" y="1052147"/>
            <a:ext cx="8915400" cy="5102468"/>
          </a:xfrm>
        </p:spPr>
        <p:txBody>
          <a:bodyPr>
            <a:normAutofit/>
          </a:bodyPr>
          <a:lstStyle/>
          <a:p>
            <a:pPr marL="0" indent="0">
              <a:buNone/>
            </a:pPr>
            <a:r>
              <a:rPr lang="tr-TR" sz="2400" b="1" dirty="0">
                <a:latin typeface="Times New Roman" panose="02020603050405020304" pitchFamily="18" charset="0"/>
                <a:cs typeface="Times New Roman" panose="02020603050405020304" pitchFamily="18" charset="0"/>
              </a:rPr>
              <a:t>4-Yükseköğretim Kurulu ile Üniversiteler ve yüksek teknoloji  enstitülerinde, harcama yetkilileri ödenek gönderme belgesiyle belirlenir. </a:t>
            </a:r>
            <a:r>
              <a:rPr lang="tr-TR" sz="2400" b="1" dirty="0">
                <a:solidFill>
                  <a:srgbClr val="FF0000"/>
                </a:solidFill>
                <a:latin typeface="Times New Roman" panose="02020603050405020304" pitchFamily="18" charset="0"/>
                <a:cs typeface="Times New Roman" panose="02020603050405020304" pitchFamily="18" charset="0"/>
              </a:rPr>
              <a:t>Bu idarelerde ödenek gönderme belgesi ile ödenek gönderilen birimin en üst yöneticisi harcama yetkilisidir.</a:t>
            </a:r>
            <a:endParaRPr lang="tr-TR" sz="2400" dirty="0">
              <a:solidFill>
                <a:srgbClr val="FF0000"/>
              </a:solidFill>
              <a:latin typeface="Times New Roman" panose="02020603050405020304" pitchFamily="18" charset="0"/>
              <a:cs typeface="Times New Roman" panose="02020603050405020304" pitchFamily="18" charset="0"/>
            </a:endParaRPr>
          </a:p>
          <a:p>
            <a:pPr marL="0" indent="0">
              <a:buNone/>
            </a:pPr>
            <a:r>
              <a:rPr lang="tr-TR" sz="2400" b="1" dirty="0" smtClean="0">
                <a:latin typeface="Times New Roman" panose="02020603050405020304" pitchFamily="18" charset="0"/>
                <a:cs typeface="Times New Roman" panose="02020603050405020304" pitchFamily="18" charset="0"/>
              </a:rPr>
              <a:t>5-Harcama </a:t>
            </a:r>
            <a:r>
              <a:rPr lang="tr-TR" sz="2400" b="1" dirty="0">
                <a:latin typeface="Times New Roman" panose="02020603050405020304" pitchFamily="18" charset="0"/>
                <a:cs typeface="Times New Roman" panose="02020603050405020304" pitchFamily="18" charset="0"/>
              </a:rPr>
              <a:t>talimatı üzerine;</a:t>
            </a:r>
            <a:endParaRPr lang="tr-TR" sz="2400"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İşin yaptırılması,</a:t>
            </a:r>
            <a:endParaRPr lang="tr-TR" sz="2400"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Mal veya hizmetin alınması,</a:t>
            </a:r>
            <a:endParaRPr lang="tr-TR" sz="2400"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Teslim almaya ilişkin işlemlerin yapılması,</a:t>
            </a:r>
            <a:endParaRPr lang="tr-TR" sz="2400"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Belgelendirilmesi</a:t>
            </a:r>
            <a:r>
              <a:rPr lang="tr-TR" sz="2400" b="1" dirty="0" smtClean="0">
                <a:latin typeface="Times New Roman" panose="02020603050405020304" pitchFamily="18" charset="0"/>
                <a:cs typeface="Times New Roman" panose="02020603050405020304" pitchFamily="18" charset="0"/>
              </a:rPr>
              <a:t>, gereklidir.</a:t>
            </a:r>
            <a:endParaRPr lang="tr-TR" sz="2400" dirty="0">
              <a:latin typeface="Times New Roman" panose="02020603050405020304" pitchFamily="18" charset="0"/>
              <a:cs typeface="Times New Roman" panose="02020603050405020304" pitchFamily="18" charset="0"/>
            </a:endParaRPr>
          </a:p>
          <a:p>
            <a:pPr marL="0" indent="0">
              <a:buNone/>
            </a:pPr>
            <a:r>
              <a:rPr lang="tr-TR" sz="2400" b="1" dirty="0">
                <a:solidFill>
                  <a:srgbClr val="FF0000"/>
                </a:solidFill>
                <a:latin typeface="Times New Roman" panose="02020603050405020304" pitchFamily="18" charset="0"/>
                <a:cs typeface="Times New Roman" panose="02020603050405020304" pitchFamily="18" charset="0"/>
              </a:rPr>
              <a:t>Ödeme için gerekli belgelerin hazırlanması görevlerini yürüten </a:t>
            </a:r>
            <a:r>
              <a:rPr lang="tr-TR" sz="2400" b="1" dirty="0" smtClean="0">
                <a:solidFill>
                  <a:srgbClr val="FF0000"/>
                </a:solidFill>
                <a:latin typeface="Times New Roman" panose="02020603050405020304" pitchFamily="18" charset="0"/>
                <a:cs typeface="Times New Roman" panose="02020603050405020304" pitchFamily="18" charset="0"/>
              </a:rPr>
              <a:t>görevlilerde Gerçekleştirme Görevlisidir. </a:t>
            </a:r>
            <a:endParaRPr lang="tr-TR" sz="2400" dirty="0">
              <a:solidFill>
                <a:srgbClr val="FF0000"/>
              </a:solidFill>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21098808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908720"/>
            <a:ext cx="9409045" cy="5040560"/>
          </a:xfrm>
        </p:spPr>
        <p:txBody>
          <a:bodyPr>
            <a:normAutofit lnSpcReduction="10000"/>
          </a:bodyPr>
          <a:lstStyle/>
          <a:p>
            <a:pPr>
              <a:buFont typeface="Wingdings" panose="05000000000000000000" pitchFamily="2" charset="2"/>
              <a:buChar char="v"/>
            </a:pPr>
            <a:r>
              <a:rPr lang="tr-TR" sz="2400" b="1" dirty="0">
                <a:solidFill>
                  <a:srgbClr val="C00000"/>
                </a:solidFill>
              </a:rPr>
              <a:t>Tedarikçi :</a:t>
            </a:r>
            <a:r>
              <a:rPr lang="tr-TR" dirty="0"/>
              <a:t> </a:t>
            </a:r>
            <a:r>
              <a:rPr lang="tr-TR" sz="2400" b="1" dirty="0"/>
              <a:t>Mal alımı ihalesine teklif veren gerçek veya </a:t>
            </a:r>
            <a:r>
              <a:rPr lang="tr-TR" sz="2400" b="1" dirty="0" smtClean="0"/>
              <a:t>tüzel kişileri veya </a:t>
            </a:r>
            <a:r>
              <a:rPr lang="tr-TR" sz="2400" b="1" dirty="0"/>
              <a:t>bunların oluşturdukları ortak </a:t>
            </a:r>
            <a:r>
              <a:rPr lang="tr-TR" sz="2400" b="1" dirty="0" smtClean="0"/>
              <a:t>girişimleri,</a:t>
            </a:r>
          </a:p>
          <a:p>
            <a:pPr>
              <a:buFont typeface="Wingdings" panose="05000000000000000000" pitchFamily="2" charset="2"/>
              <a:buChar char="v"/>
            </a:pPr>
            <a:r>
              <a:rPr lang="tr-TR" sz="2600" b="1" dirty="0" smtClean="0">
                <a:solidFill>
                  <a:srgbClr val="C00000"/>
                </a:solidFill>
              </a:rPr>
              <a:t>Hizmet </a:t>
            </a:r>
            <a:r>
              <a:rPr lang="tr-TR" sz="2600" b="1" dirty="0">
                <a:solidFill>
                  <a:srgbClr val="C00000"/>
                </a:solidFill>
              </a:rPr>
              <a:t>sunucusu </a:t>
            </a:r>
            <a:r>
              <a:rPr lang="tr-TR" sz="2600" b="1" dirty="0"/>
              <a:t>: Hizmet alımı ihalesine teklif veren </a:t>
            </a:r>
            <a:r>
              <a:rPr lang="tr-TR" sz="2600" b="1" dirty="0" smtClean="0"/>
              <a:t>gerçek </a:t>
            </a:r>
            <a:r>
              <a:rPr lang="tr-TR" sz="2400" b="1" dirty="0" smtClean="0"/>
              <a:t>veya </a:t>
            </a:r>
            <a:r>
              <a:rPr lang="tr-TR" sz="2400" b="1" dirty="0"/>
              <a:t>tüzel kişileri veya bunların oluşturdukları </a:t>
            </a:r>
            <a:r>
              <a:rPr lang="tr-TR" sz="2400" b="1" dirty="0" smtClean="0"/>
              <a:t>ortak Girişimleri,</a:t>
            </a:r>
          </a:p>
          <a:p>
            <a:pPr>
              <a:buFont typeface="Wingdings" panose="05000000000000000000" pitchFamily="2" charset="2"/>
              <a:buChar char="v"/>
            </a:pPr>
            <a:r>
              <a:rPr lang="tr-TR" sz="2600" b="1" dirty="0">
                <a:solidFill>
                  <a:srgbClr val="C00000"/>
                </a:solidFill>
              </a:rPr>
              <a:t>İstekli </a:t>
            </a:r>
            <a:r>
              <a:rPr lang="tr-TR" sz="2600" b="1" dirty="0"/>
              <a:t>: Mal veya hizmet alımları ile yapım işlerinin</a:t>
            </a:r>
          </a:p>
          <a:p>
            <a:pPr>
              <a:buFont typeface="Wingdings" panose="05000000000000000000" pitchFamily="2" charset="2"/>
              <a:buChar char="v"/>
            </a:pPr>
            <a:r>
              <a:rPr lang="tr-TR" sz="2400" b="1" dirty="0"/>
              <a:t>ihalesine teklif veren tedarikçi, hizmet sunucusu </a:t>
            </a:r>
            <a:r>
              <a:rPr lang="tr-TR" sz="2400" b="1" dirty="0" smtClean="0"/>
              <a:t>veya yapım </a:t>
            </a:r>
            <a:r>
              <a:rPr lang="tr-TR" sz="2400" b="1" dirty="0"/>
              <a:t>müteahhidini</a:t>
            </a:r>
            <a:r>
              <a:rPr lang="tr-TR" sz="2400" b="1" dirty="0" smtClean="0"/>
              <a:t>,</a:t>
            </a:r>
            <a:endParaRPr lang="tr-TR" sz="2400" b="1" dirty="0"/>
          </a:p>
          <a:p>
            <a:pPr>
              <a:buFont typeface="Wingdings" panose="05000000000000000000" pitchFamily="2" charset="2"/>
              <a:buChar char="v"/>
            </a:pPr>
            <a:r>
              <a:rPr lang="tr-TR" sz="2400" b="1" dirty="0">
                <a:solidFill>
                  <a:srgbClr val="C00000"/>
                </a:solidFill>
              </a:rPr>
              <a:t>Yüklenici :</a:t>
            </a:r>
            <a:r>
              <a:rPr lang="tr-TR" sz="2400" b="1" dirty="0"/>
              <a:t> Üzerine ihale yapılan ve sözleşme </a:t>
            </a:r>
            <a:r>
              <a:rPr lang="tr-TR" sz="2400" b="1" dirty="0" smtClean="0"/>
              <a:t>imzalanan istekliyi,</a:t>
            </a:r>
          </a:p>
          <a:p>
            <a:pPr>
              <a:buFont typeface="Wingdings" panose="05000000000000000000" pitchFamily="2" charset="2"/>
              <a:buChar char="v"/>
            </a:pPr>
            <a:r>
              <a:rPr lang="tr-TR" sz="2400" b="1" dirty="0">
                <a:solidFill>
                  <a:srgbClr val="C00000"/>
                </a:solidFill>
              </a:rPr>
              <a:t>İdare </a:t>
            </a:r>
            <a:r>
              <a:rPr lang="tr-TR" sz="2400" b="1" dirty="0"/>
              <a:t>: İhaleyi yapan bu </a:t>
            </a:r>
            <a:r>
              <a:rPr lang="tr-TR" sz="2400" b="1" dirty="0" smtClean="0"/>
              <a:t>Kanun kapsamındaki </a:t>
            </a:r>
            <a:r>
              <a:rPr lang="tr-TR" sz="2400" b="1" dirty="0"/>
              <a:t>kurum </a:t>
            </a:r>
            <a:r>
              <a:rPr lang="tr-TR" sz="2400" b="1" dirty="0" smtClean="0"/>
              <a:t>ve Kuruluşları,</a:t>
            </a:r>
            <a:endParaRPr lang="tr-TR" sz="2400" b="1" dirty="0"/>
          </a:p>
        </p:txBody>
      </p:sp>
    </p:spTree>
    <p:extLst>
      <p:ext uri="{BB962C8B-B14F-4D97-AF65-F5344CB8AC3E}">
        <p14:creationId xmlns:p14="http://schemas.microsoft.com/office/powerpoint/2010/main" val="327150578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836712"/>
            <a:ext cx="8789313" cy="5256584"/>
          </a:xfrm>
        </p:spPr>
        <p:txBody>
          <a:bodyPr>
            <a:normAutofit lnSpcReduction="10000"/>
          </a:bodyPr>
          <a:lstStyle/>
          <a:p>
            <a:pPr>
              <a:buFont typeface="Wingdings" panose="05000000000000000000" pitchFamily="2" charset="2"/>
              <a:buChar char="v"/>
            </a:pPr>
            <a:r>
              <a:rPr lang="tr-TR" sz="2600" b="1" dirty="0">
                <a:solidFill>
                  <a:srgbClr val="FF0000"/>
                </a:solidFill>
              </a:rPr>
              <a:t>İhale yetkilisi : </a:t>
            </a:r>
            <a:r>
              <a:rPr lang="tr-TR" sz="2600" b="1" dirty="0"/>
              <a:t>İdarenin, ihale ve harcama yapma yetki </a:t>
            </a:r>
            <a:r>
              <a:rPr lang="tr-TR" sz="2600" b="1" dirty="0" smtClean="0"/>
              <a:t>ve sorumluluğuna </a:t>
            </a:r>
            <a:r>
              <a:rPr lang="tr-TR" sz="2600" b="1" dirty="0"/>
              <a:t>sahip kişi veya kurulları ile usulüne </a:t>
            </a:r>
            <a:r>
              <a:rPr lang="tr-TR" sz="2600" b="1" dirty="0" smtClean="0"/>
              <a:t>uygun olarak </a:t>
            </a:r>
            <a:r>
              <a:rPr lang="tr-TR" sz="2600" b="1" dirty="0"/>
              <a:t>yetki devri yapılmış görevlilerini</a:t>
            </a:r>
            <a:r>
              <a:rPr lang="tr-TR" sz="2600" b="1" dirty="0" smtClean="0"/>
              <a:t>,</a:t>
            </a:r>
          </a:p>
          <a:p>
            <a:pPr>
              <a:buFont typeface="Wingdings" panose="05000000000000000000" pitchFamily="2" charset="2"/>
              <a:buChar char="v"/>
            </a:pPr>
            <a:r>
              <a:rPr lang="tr-TR" sz="2400" b="1" dirty="0">
                <a:solidFill>
                  <a:srgbClr val="FF0000"/>
                </a:solidFill>
              </a:rPr>
              <a:t>İhale dokümanı </a:t>
            </a:r>
            <a:r>
              <a:rPr lang="tr-TR" sz="2400" b="1" dirty="0"/>
              <a:t>: İhale konusu mal veya hizmet alımları </a:t>
            </a:r>
            <a:r>
              <a:rPr lang="tr-TR" sz="2400" b="1" dirty="0" smtClean="0"/>
              <a:t>ile yapım </a:t>
            </a:r>
            <a:r>
              <a:rPr lang="tr-TR" sz="2400" b="1" dirty="0"/>
              <a:t>işlerinde; isteklilere talimatları da içeren </a:t>
            </a:r>
            <a:r>
              <a:rPr lang="tr-TR" sz="2400" b="1" dirty="0" smtClean="0"/>
              <a:t>idari şartnameler </a:t>
            </a:r>
            <a:r>
              <a:rPr lang="tr-TR" sz="2400" b="1" dirty="0"/>
              <a:t>ile yaptırılacak işin projesini de kapsayan </a:t>
            </a:r>
            <a:r>
              <a:rPr lang="tr-TR" sz="2400" b="1" dirty="0" smtClean="0"/>
              <a:t>teknik şartnameler</a:t>
            </a:r>
            <a:r>
              <a:rPr lang="tr-TR" sz="2400" b="1" dirty="0"/>
              <a:t>, sözleşme tasarısı ve gerekli diğer belge </a:t>
            </a:r>
            <a:r>
              <a:rPr lang="tr-TR" sz="2400" b="1" dirty="0" smtClean="0"/>
              <a:t>ve bilgileri,</a:t>
            </a:r>
            <a:endParaRPr lang="tr-TR" sz="2400" b="1" dirty="0"/>
          </a:p>
          <a:p>
            <a:pPr>
              <a:buFont typeface="Wingdings" panose="05000000000000000000" pitchFamily="2" charset="2"/>
              <a:buChar char="v"/>
            </a:pPr>
            <a:r>
              <a:rPr lang="tr-TR" sz="2400" b="1" dirty="0">
                <a:solidFill>
                  <a:srgbClr val="FF0000"/>
                </a:solidFill>
              </a:rPr>
              <a:t>İhale : </a:t>
            </a:r>
            <a:r>
              <a:rPr lang="tr-TR" sz="2400" b="1" dirty="0"/>
              <a:t>Bu Kanunda yazılı usul ve şartlarla mal veya </a:t>
            </a:r>
            <a:r>
              <a:rPr lang="tr-TR" sz="2400" b="1" dirty="0" smtClean="0"/>
              <a:t>hizmet alımları </a:t>
            </a:r>
            <a:r>
              <a:rPr lang="tr-TR" sz="2400" b="1" dirty="0"/>
              <a:t>ile yapım işlerinin istekliler arasından seçilecek </a:t>
            </a:r>
            <a:r>
              <a:rPr lang="tr-TR" sz="2400" b="1" dirty="0" smtClean="0"/>
              <a:t>birisi üzerine </a:t>
            </a:r>
            <a:r>
              <a:rPr lang="tr-TR" sz="2400" b="1" dirty="0"/>
              <a:t>bırakıldığını gösteren ve ihale yetkilisinin </a:t>
            </a:r>
            <a:r>
              <a:rPr lang="tr-TR" sz="2400" b="1" dirty="0" smtClean="0"/>
              <a:t>onayını müteakip </a:t>
            </a:r>
            <a:r>
              <a:rPr lang="tr-TR" sz="2400" b="1" dirty="0"/>
              <a:t>sözleşmenin imzalanması ile tamamlanan işlemleri,</a:t>
            </a:r>
          </a:p>
        </p:txBody>
      </p:sp>
    </p:spTree>
    <p:extLst>
      <p:ext uri="{BB962C8B-B14F-4D97-AF65-F5344CB8AC3E}">
        <p14:creationId xmlns:p14="http://schemas.microsoft.com/office/powerpoint/2010/main" val="69326788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59564" y="692696"/>
            <a:ext cx="8789313" cy="4680520"/>
          </a:xfrm>
        </p:spPr>
        <p:txBody>
          <a:bodyPr>
            <a:normAutofit/>
          </a:bodyPr>
          <a:lstStyle/>
          <a:p>
            <a:pPr lvl="1">
              <a:buFont typeface="Wingdings" panose="05000000000000000000" pitchFamily="2" charset="2"/>
              <a:buChar char="v"/>
            </a:pPr>
            <a:r>
              <a:rPr lang="tr-TR" sz="2400" b="1" dirty="0">
                <a:solidFill>
                  <a:srgbClr val="FF0000"/>
                </a:solidFill>
              </a:rPr>
              <a:t>Teklif : </a:t>
            </a:r>
            <a:r>
              <a:rPr lang="tr-TR" sz="2400" b="1" dirty="0"/>
              <a:t>Bu Kanuna göre yapılacak ihalelerde </a:t>
            </a:r>
            <a:r>
              <a:rPr lang="tr-TR" sz="2400" b="1" dirty="0" smtClean="0"/>
              <a:t>isteklinin idareye </a:t>
            </a:r>
            <a:r>
              <a:rPr lang="tr-TR" sz="2400" b="1" dirty="0"/>
              <a:t>sunduğu fiyat teklifi ile değerlendirmeye </a:t>
            </a:r>
            <a:r>
              <a:rPr lang="tr-TR" sz="2400" b="1" dirty="0" smtClean="0"/>
              <a:t>esas belge ve /</a:t>
            </a:r>
            <a:r>
              <a:rPr lang="tr-TR" sz="2400" b="1" dirty="0"/>
              <a:t>veya bilgileri</a:t>
            </a:r>
            <a:r>
              <a:rPr lang="tr-TR" sz="2400" b="1" dirty="0" smtClean="0"/>
              <a:t>,</a:t>
            </a:r>
          </a:p>
          <a:p>
            <a:pPr lvl="1">
              <a:buFont typeface="Wingdings" panose="05000000000000000000" pitchFamily="2" charset="2"/>
              <a:buChar char="v"/>
            </a:pPr>
            <a:r>
              <a:rPr lang="tr-TR" sz="2400" b="1" dirty="0">
                <a:solidFill>
                  <a:srgbClr val="FF0000"/>
                </a:solidFill>
              </a:rPr>
              <a:t>Açık ihale usulü </a:t>
            </a:r>
            <a:r>
              <a:rPr lang="tr-TR" sz="2400" b="1" dirty="0"/>
              <a:t>: Bütün isteklilerin teklif verebildiği usulü</a:t>
            </a:r>
            <a:r>
              <a:rPr lang="tr-TR" sz="2400" b="1" dirty="0" smtClean="0"/>
              <a:t>,</a:t>
            </a:r>
          </a:p>
          <a:p>
            <a:pPr lvl="1">
              <a:buFont typeface="Wingdings" panose="05000000000000000000" pitchFamily="2" charset="2"/>
              <a:buChar char="v"/>
            </a:pPr>
            <a:r>
              <a:rPr lang="tr-TR" sz="2400" b="1" dirty="0">
                <a:solidFill>
                  <a:srgbClr val="FF0000"/>
                </a:solidFill>
              </a:rPr>
              <a:t>Pazarlık usulü : </a:t>
            </a:r>
            <a:r>
              <a:rPr lang="tr-TR" sz="2400" b="1" dirty="0"/>
              <a:t>Bu kanunda belirtilen </a:t>
            </a:r>
            <a:r>
              <a:rPr lang="tr-TR" sz="2400" b="1" dirty="0" smtClean="0"/>
              <a:t>hallerde kullanılabilen</a:t>
            </a:r>
            <a:r>
              <a:rPr lang="tr-TR" sz="2400" b="1" dirty="0"/>
              <a:t>, ihale sürecinin iki aşamalı </a:t>
            </a:r>
            <a:r>
              <a:rPr lang="tr-TR" sz="2400" b="1" dirty="0" smtClean="0"/>
              <a:t>olarak gerçekleştirildiği </a:t>
            </a:r>
            <a:r>
              <a:rPr lang="tr-TR" sz="2400" b="1" dirty="0"/>
              <a:t>ve idarenin ihale konusu işin </a:t>
            </a:r>
            <a:r>
              <a:rPr lang="tr-TR" sz="2400" b="1" dirty="0" smtClean="0"/>
              <a:t>teknik detayları </a:t>
            </a:r>
            <a:r>
              <a:rPr lang="tr-TR" sz="2400" b="1" dirty="0"/>
              <a:t>ile gerçekleştirme yöntemlerini ve belli </a:t>
            </a:r>
            <a:r>
              <a:rPr lang="tr-TR" sz="2400" b="1" dirty="0" smtClean="0"/>
              <a:t>hallerde fiyatı </a:t>
            </a:r>
            <a:r>
              <a:rPr lang="tr-TR" sz="2400" b="1" dirty="0"/>
              <a:t>isteklilerle görüştüğü usulü,</a:t>
            </a:r>
          </a:p>
        </p:txBody>
      </p:sp>
    </p:spTree>
    <p:extLst>
      <p:ext uri="{BB962C8B-B14F-4D97-AF65-F5344CB8AC3E}">
        <p14:creationId xmlns:p14="http://schemas.microsoft.com/office/powerpoint/2010/main" val="10107664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836712"/>
            <a:ext cx="8789313" cy="4248472"/>
          </a:xfrm>
        </p:spPr>
        <p:txBody>
          <a:bodyPr/>
          <a:lstStyle/>
          <a:p>
            <a:pPr>
              <a:buFont typeface="Wingdings" panose="05000000000000000000" pitchFamily="2" charset="2"/>
              <a:buChar char="v"/>
            </a:pPr>
            <a:r>
              <a:rPr lang="tr-TR" sz="2800" b="1" dirty="0">
                <a:solidFill>
                  <a:srgbClr val="FF0000"/>
                </a:solidFill>
              </a:rPr>
              <a:t>Doğrudan temin : </a:t>
            </a:r>
            <a:r>
              <a:rPr lang="tr-TR" sz="2000" b="1" dirty="0"/>
              <a:t>Bu Kanunda belirtilen </a:t>
            </a:r>
            <a:r>
              <a:rPr lang="tr-TR" sz="2000" b="1" dirty="0" smtClean="0"/>
              <a:t>hallerde ihtiyaçların</a:t>
            </a:r>
            <a:r>
              <a:rPr lang="tr-TR" sz="2000" b="1" dirty="0"/>
              <a:t>, idare tarafından davet edilen </a:t>
            </a:r>
            <a:r>
              <a:rPr lang="tr-TR" sz="2000" b="1" dirty="0" smtClean="0"/>
              <a:t>isteklilerle teknik </a:t>
            </a:r>
            <a:r>
              <a:rPr lang="tr-TR" sz="2000" b="1" dirty="0"/>
              <a:t>şartların ve fiyatın </a:t>
            </a:r>
            <a:r>
              <a:rPr lang="tr-TR" sz="2000" b="1" dirty="0" smtClean="0"/>
              <a:t>görüşülerek </a:t>
            </a:r>
            <a:r>
              <a:rPr lang="tr-TR" sz="2000" b="1" dirty="0"/>
              <a:t>doğrudan </a:t>
            </a:r>
            <a:r>
              <a:rPr lang="tr-TR" sz="2000" b="1" dirty="0" smtClean="0"/>
              <a:t>temin edilebildiği </a:t>
            </a:r>
            <a:r>
              <a:rPr lang="tr-TR" sz="2000" b="1" dirty="0"/>
              <a:t>usulü</a:t>
            </a:r>
            <a:r>
              <a:rPr lang="tr-TR" sz="2000" b="1" dirty="0" smtClean="0"/>
              <a:t>, olarak tanımlanır.</a:t>
            </a:r>
          </a:p>
          <a:p>
            <a:pPr>
              <a:buFont typeface="Wingdings" panose="05000000000000000000" pitchFamily="2" charset="2"/>
              <a:buChar char="v"/>
            </a:pPr>
            <a:r>
              <a:rPr lang="tr-TR" sz="2000" b="1" dirty="0" smtClean="0"/>
              <a:t>Doğrudan temin limitleri her yıl ilgili makamlarca büyükşehir ve  diğer şehirler için açıklanmaktadır. </a:t>
            </a:r>
            <a:endParaRPr lang="tr-TR" sz="2000" b="1" dirty="0"/>
          </a:p>
        </p:txBody>
      </p:sp>
    </p:spTree>
    <p:extLst>
      <p:ext uri="{BB962C8B-B14F-4D97-AF65-F5344CB8AC3E}">
        <p14:creationId xmlns:p14="http://schemas.microsoft.com/office/powerpoint/2010/main" val="382096600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836712"/>
            <a:ext cx="8789313" cy="4824536"/>
          </a:xfrm>
        </p:spPr>
        <p:txBody>
          <a:bodyPr>
            <a:normAutofit/>
          </a:bodyPr>
          <a:lstStyle/>
          <a:p>
            <a:pPr marL="0" indent="0">
              <a:buNone/>
            </a:pPr>
            <a:r>
              <a:rPr lang="tr-TR" sz="3400" b="1" dirty="0" smtClean="0"/>
              <a:t>      TEMEL </a:t>
            </a:r>
            <a:r>
              <a:rPr lang="tr-TR" sz="3400" b="1" dirty="0"/>
              <a:t>İLKELER (Md. 5)</a:t>
            </a:r>
          </a:p>
          <a:p>
            <a:pPr>
              <a:buFont typeface="Wingdings" panose="05000000000000000000" pitchFamily="2" charset="2"/>
              <a:buChar char="v"/>
            </a:pPr>
            <a:r>
              <a:rPr lang="tr-TR" b="1" dirty="0"/>
              <a:t>4734 sayılı Kamu İhale Kanunu kapsamında yapılan ihalelerin;</a:t>
            </a:r>
          </a:p>
          <a:p>
            <a:pPr>
              <a:buFont typeface="Wingdings" panose="05000000000000000000" pitchFamily="2" charset="2"/>
              <a:buChar char="v"/>
            </a:pPr>
            <a:r>
              <a:rPr lang="tr-TR" b="1" dirty="0" smtClean="0"/>
              <a:t> </a:t>
            </a:r>
            <a:r>
              <a:rPr lang="tr-TR" b="1" dirty="0"/>
              <a:t>saydamlık,</a:t>
            </a:r>
          </a:p>
          <a:p>
            <a:pPr>
              <a:buFont typeface="Wingdings" panose="05000000000000000000" pitchFamily="2" charset="2"/>
              <a:buChar char="v"/>
            </a:pPr>
            <a:r>
              <a:rPr lang="tr-TR" b="1" dirty="0" smtClean="0"/>
              <a:t> </a:t>
            </a:r>
            <a:r>
              <a:rPr lang="tr-TR" b="1" dirty="0"/>
              <a:t>rekabet,</a:t>
            </a:r>
          </a:p>
          <a:p>
            <a:pPr>
              <a:buFont typeface="Wingdings" panose="05000000000000000000" pitchFamily="2" charset="2"/>
              <a:buChar char="v"/>
            </a:pPr>
            <a:r>
              <a:rPr lang="tr-TR" b="1" dirty="0" smtClean="0"/>
              <a:t> </a:t>
            </a:r>
            <a:r>
              <a:rPr lang="tr-TR" b="1" dirty="0"/>
              <a:t>eşit muamele,</a:t>
            </a:r>
          </a:p>
          <a:p>
            <a:pPr>
              <a:buFont typeface="Wingdings" panose="05000000000000000000" pitchFamily="2" charset="2"/>
              <a:buChar char="v"/>
            </a:pPr>
            <a:r>
              <a:rPr lang="tr-TR" b="1" dirty="0" smtClean="0"/>
              <a:t> </a:t>
            </a:r>
            <a:r>
              <a:rPr lang="tr-TR" b="1" dirty="0"/>
              <a:t>güvenilirlik,</a:t>
            </a:r>
          </a:p>
          <a:p>
            <a:pPr>
              <a:buFont typeface="Wingdings" panose="05000000000000000000" pitchFamily="2" charset="2"/>
              <a:buChar char="v"/>
            </a:pPr>
            <a:r>
              <a:rPr lang="tr-TR" b="1" dirty="0" smtClean="0"/>
              <a:t> </a:t>
            </a:r>
            <a:r>
              <a:rPr lang="tr-TR" b="1" dirty="0"/>
              <a:t>gizlilik,</a:t>
            </a:r>
          </a:p>
          <a:p>
            <a:pPr>
              <a:buFont typeface="Wingdings" panose="05000000000000000000" pitchFamily="2" charset="2"/>
              <a:buChar char="v"/>
            </a:pPr>
            <a:r>
              <a:rPr lang="tr-TR" b="1" dirty="0" smtClean="0"/>
              <a:t> </a:t>
            </a:r>
            <a:r>
              <a:rPr lang="tr-TR" b="1" dirty="0"/>
              <a:t>kamuoyu denetimi,</a:t>
            </a:r>
          </a:p>
          <a:p>
            <a:pPr>
              <a:buFont typeface="Wingdings" panose="05000000000000000000" pitchFamily="2" charset="2"/>
              <a:buChar char="v"/>
            </a:pPr>
            <a:r>
              <a:rPr lang="tr-TR" b="1" dirty="0" smtClean="0"/>
              <a:t> </a:t>
            </a:r>
            <a:r>
              <a:rPr lang="tr-TR" b="1" dirty="0"/>
              <a:t>ihtiyaçların uygun şartlarla ve zamanında karşılanması </a:t>
            </a:r>
            <a:r>
              <a:rPr lang="tr-TR" b="1" dirty="0" smtClean="0"/>
              <a:t>ve kaynakların </a:t>
            </a:r>
            <a:r>
              <a:rPr lang="tr-TR" b="1" dirty="0"/>
              <a:t>verimli kullanılmasının en geniş şekilde </a:t>
            </a:r>
            <a:r>
              <a:rPr lang="tr-TR" b="1" dirty="0" smtClean="0"/>
              <a:t>sağlanması, temel </a:t>
            </a:r>
            <a:r>
              <a:rPr lang="tr-TR" b="1" dirty="0"/>
              <a:t>ilkeleridir.</a:t>
            </a:r>
          </a:p>
        </p:txBody>
      </p:sp>
    </p:spTree>
    <p:extLst>
      <p:ext uri="{BB962C8B-B14F-4D97-AF65-F5344CB8AC3E}">
        <p14:creationId xmlns:p14="http://schemas.microsoft.com/office/powerpoint/2010/main" val="367390351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7595" y="692696"/>
            <a:ext cx="9025003" cy="4824536"/>
          </a:xfrm>
        </p:spPr>
        <p:txBody>
          <a:bodyPr>
            <a:normAutofit/>
          </a:bodyPr>
          <a:lstStyle/>
          <a:p>
            <a:r>
              <a:rPr lang="tr-TR" b="1" dirty="0"/>
              <a:t>Aralarında kabul edilebilir, doğal bir bağlantı olmadığı sürece mal alımı, hizmet alımı ve yapım işleri bir arada ihale edilemez.</a:t>
            </a:r>
          </a:p>
          <a:p>
            <a:endParaRPr lang="tr-TR" b="1" dirty="0"/>
          </a:p>
          <a:p>
            <a:r>
              <a:rPr lang="tr-TR" b="1" dirty="0"/>
              <a:t>Ekonomik ve teknik olarak bir bütünlüğün olması halinde alımlar arasında doğal bağlantının bulunduğu kabul edilir.</a:t>
            </a:r>
          </a:p>
          <a:p>
            <a:endParaRPr lang="tr-TR" b="1" dirty="0"/>
          </a:p>
          <a:p>
            <a:r>
              <a:rPr lang="tr-TR" b="1" dirty="0"/>
              <a:t>Yapım işlerinde proje bütünlüğü içinde gerçekleştirilecek işler veya mal alımları ile hizmet alımlarında ise bir bütünü oluşturan mal ve hizmet alımları “aralarındaki doğal </a:t>
            </a:r>
            <a:r>
              <a:rPr lang="tr-TR" b="1" dirty="0" err="1"/>
              <a:t>bağlantı”yı</a:t>
            </a:r>
            <a:r>
              <a:rPr lang="tr-TR" b="1" dirty="0"/>
              <a:t> oluşturmaktadır. </a:t>
            </a:r>
          </a:p>
          <a:p>
            <a:endParaRPr lang="tr-TR" b="1" dirty="0"/>
          </a:p>
        </p:txBody>
      </p:sp>
    </p:spTree>
    <p:extLst>
      <p:ext uri="{BB962C8B-B14F-4D97-AF65-F5344CB8AC3E}">
        <p14:creationId xmlns:p14="http://schemas.microsoft.com/office/powerpoint/2010/main" val="58802258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764704"/>
            <a:ext cx="8789313" cy="4752528"/>
          </a:xfrm>
        </p:spPr>
        <p:txBody>
          <a:bodyPr/>
          <a:lstStyle/>
          <a:p>
            <a:r>
              <a:rPr lang="tr-TR" b="1" dirty="0"/>
              <a:t>Eşik değerlerin altında kalmak amacıyla mal alımları, hizmet alımları ve yapım işleri kısımlara bölünemez. Ekonomik ve teknik anlamda bütünlük arz eden alımlar bölünemez.</a:t>
            </a:r>
          </a:p>
          <a:p>
            <a:r>
              <a:rPr lang="tr-TR" b="1" dirty="0" err="1" smtClean="0">
                <a:solidFill>
                  <a:srgbClr val="FF0000"/>
                </a:solidFill>
              </a:rPr>
              <a:t>Örneğin;Doğrudan</a:t>
            </a:r>
            <a:r>
              <a:rPr lang="tr-TR" b="1" dirty="0" smtClean="0">
                <a:solidFill>
                  <a:srgbClr val="FF0000"/>
                </a:solidFill>
              </a:rPr>
              <a:t> temin için yıllar bazında açıklanan meblağın altında kalmak için bir mal veya hizmet alımı birkaç defa yapılamaz.</a:t>
            </a:r>
            <a:endParaRPr lang="tr-TR" b="1" dirty="0">
              <a:solidFill>
                <a:srgbClr val="FF0000"/>
              </a:solidFill>
            </a:endParaRPr>
          </a:p>
        </p:txBody>
      </p:sp>
    </p:spTree>
    <p:extLst>
      <p:ext uri="{BB962C8B-B14F-4D97-AF65-F5344CB8AC3E}">
        <p14:creationId xmlns:p14="http://schemas.microsoft.com/office/powerpoint/2010/main" val="242932188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55574" y="620688"/>
            <a:ext cx="8789313" cy="6120680"/>
          </a:xfrm>
        </p:spPr>
        <p:txBody>
          <a:bodyPr>
            <a:noAutofit/>
          </a:bodyPr>
          <a:lstStyle/>
          <a:p>
            <a:r>
              <a:rPr lang="tr-TR" b="1" dirty="0"/>
              <a:t>Ödeneği bulunmayan hiçbir iş için ihaleye çıkılamaz.  </a:t>
            </a:r>
          </a:p>
          <a:p>
            <a:endParaRPr lang="tr-TR" b="1" dirty="0"/>
          </a:p>
          <a:p>
            <a:r>
              <a:rPr lang="tr-TR" b="1" dirty="0"/>
              <a:t>Yıllara sari işlerin ihaleleri yılın ilk 9 ayında sonuçlandırılması esastır.</a:t>
            </a:r>
          </a:p>
          <a:p>
            <a:endParaRPr lang="tr-TR" b="1" dirty="0"/>
          </a:p>
          <a:p>
            <a:r>
              <a:rPr lang="tr-TR" b="1" dirty="0"/>
              <a:t>Birden fazla yılı kapsayan işlerde ihaleye çıkılabilmesi için, işin süresine uygun olarak yıllar itibariyle ödeneğin bütçelerinde bulunmasını sağlamak üzere programlama yapılmalıdır.</a:t>
            </a:r>
          </a:p>
          <a:p>
            <a:endParaRPr lang="tr-TR" b="1" dirty="0"/>
          </a:p>
          <a:p>
            <a:r>
              <a:rPr lang="tr-TR" b="1" dirty="0"/>
              <a:t> İlk yıl için öngörülen ödenek proje maliyetinin % 10’undan az olamaz, sonraki yıllar için programlanmış olan ödenek dilimleri sonraki yıllarda azaltılamaz.</a:t>
            </a:r>
          </a:p>
          <a:p>
            <a:endParaRPr lang="tr-TR" b="1" dirty="0"/>
          </a:p>
          <a:p>
            <a:r>
              <a:rPr lang="tr-TR" b="1" dirty="0"/>
              <a:t>Ancak ertesi mali yılda gerçekleştirilecek süreklilik arz eden mal ve hizmet alımları için bir önceki mali yıl sona ermeden ihaleye çıkılabilir. </a:t>
            </a:r>
          </a:p>
          <a:p>
            <a:endParaRPr lang="tr-TR" sz="2000" b="1" dirty="0"/>
          </a:p>
        </p:txBody>
      </p:sp>
    </p:spTree>
    <p:extLst>
      <p:ext uri="{BB962C8B-B14F-4D97-AF65-F5344CB8AC3E}">
        <p14:creationId xmlns:p14="http://schemas.microsoft.com/office/powerpoint/2010/main" val="394775543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9617" y="836712"/>
            <a:ext cx="8789313" cy="3777622"/>
          </a:xfrm>
        </p:spPr>
        <p:txBody>
          <a:bodyPr>
            <a:normAutofit/>
          </a:bodyPr>
          <a:lstStyle/>
          <a:p>
            <a:pPr marL="0" indent="0">
              <a:buNone/>
            </a:pPr>
            <a:r>
              <a:rPr lang="tr-TR" dirty="0" smtClean="0"/>
              <a:t>         </a:t>
            </a:r>
            <a:r>
              <a:rPr lang="tr-TR" b="1" dirty="0" smtClean="0">
                <a:solidFill>
                  <a:srgbClr val="C00000"/>
                </a:solidFill>
              </a:rPr>
              <a:t>DİKKAT EDİLECEK HUSUSLAR</a:t>
            </a:r>
          </a:p>
          <a:p>
            <a:pPr>
              <a:buFont typeface="Wingdings" panose="05000000000000000000" pitchFamily="2" charset="2"/>
              <a:buChar char="Ø"/>
            </a:pPr>
            <a:r>
              <a:rPr lang="tr-TR" b="1" dirty="0" smtClean="0"/>
              <a:t>Hangi şekilde alım yapılırsa yapılsın;</a:t>
            </a:r>
          </a:p>
          <a:p>
            <a:pPr>
              <a:buFont typeface="Wingdings" panose="05000000000000000000" pitchFamily="2" charset="2"/>
              <a:buChar char="Ø"/>
            </a:pPr>
            <a:r>
              <a:rPr lang="tr-TR" b="1" dirty="0" smtClean="0"/>
              <a:t>SAYDAMLIK</a:t>
            </a:r>
          </a:p>
          <a:p>
            <a:pPr>
              <a:buFont typeface="Wingdings" panose="05000000000000000000" pitchFamily="2" charset="2"/>
              <a:buChar char="Ø"/>
            </a:pPr>
            <a:r>
              <a:rPr lang="tr-TR" b="1" dirty="0" smtClean="0"/>
              <a:t>REKABET</a:t>
            </a:r>
          </a:p>
          <a:p>
            <a:pPr>
              <a:buFont typeface="Wingdings" panose="05000000000000000000" pitchFamily="2" charset="2"/>
              <a:buChar char="Ø"/>
            </a:pPr>
            <a:r>
              <a:rPr lang="tr-TR" b="1" dirty="0" smtClean="0"/>
              <a:t>EŞİT MUAMELE</a:t>
            </a:r>
          </a:p>
          <a:p>
            <a:pPr>
              <a:buFont typeface="Wingdings" panose="05000000000000000000" pitchFamily="2" charset="2"/>
              <a:buChar char="Ø"/>
            </a:pPr>
            <a:r>
              <a:rPr lang="tr-TR" b="1" dirty="0" smtClean="0"/>
              <a:t>GÜVENİRLİK</a:t>
            </a:r>
          </a:p>
          <a:p>
            <a:pPr>
              <a:buFont typeface="Wingdings" panose="05000000000000000000" pitchFamily="2" charset="2"/>
              <a:buChar char="Ø"/>
            </a:pPr>
            <a:r>
              <a:rPr lang="tr-TR" b="1" dirty="0" smtClean="0"/>
              <a:t>GİZLİLİK, ilkeleri, yapacağımız işlerin ana başlıkları olacaktır.</a:t>
            </a:r>
            <a:endParaRPr lang="tr-TR" b="1" dirty="0"/>
          </a:p>
        </p:txBody>
      </p:sp>
    </p:spTree>
    <p:extLst>
      <p:ext uri="{BB962C8B-B14F-4D97-AF65-F5344CB8AC3E}">
        <p14:creationId xmlns:p14="http://schemas.microsoft.com/office/powerpoint/2010/main" val="37504568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7596" y="692696"/>
            <a:ext cx="8789313" cy="5616624"/>
          </a:xfrm>
        </p:spPr>
        <p:txBody>
          <a:bodyPr>
            <a:normAutofit fontScale="92500"/>
          </a:bodyPr>
          <a:lstStyle/>
          <a:p>
            <a:pPr marL="0" indent="0">
              <a:buNone/>
            </a:pPr>
            <a:r>
              <a:rPr lang="tr-TR" sz="2400" b="1" dirty="0" smtClean="0"/>
              <a:t>            REKABETİ SAĞLAMA’NIN ANA BAŞLIKLARI;</a:t>
            </a:r>
          </a:p>
          <a:p>
            <a:pPr>
              <a:lnSpc>
                <a:spcPct val="110000"/>
              </a:lnSpc>
              <a:buFont typeface="Wingdings" panose="05000000000000000000" pitchFamily="2" charset="2"/>
              <a:buChar char="Ø"/>
            </a:pPr>
            <a:r>
              <a:rPr lang="tr-TR" sz="2400" b="1" dirty="0" smtClean="0"/>
              <a:t>İhale </a:t>
            </a:r>
            <a:r>
              <a:rPr lang="tr-TR" sz="2400" b="1" dirty="0" err="1" smtClean="0"/>
              <a:t>dökümanlarının</a:t>
            </a:r>
            <a:r>
              <a:rPr lang="tr-TR" sz="2400" b="1" dirty="0" smtClean="0"/>
              <a:t> başat faktörü olan </a:t>
            </a:r>
            <a:r>
              <a:rPr lang="tr-TR" sz="2400" b="1" dirty="0" smtClean="0">
                <a:solidFill>
                  <a:srgbClr val="C00000"/>
                </a:solidFill>
              </a:rPr>
              <a:t>TEKNİK ŞARTNAME </a:t>
            </a:r>
            <a:r>
              <a:rPr lang="tr-TR" sz="2400" b="1" dirty="0" smtClean="0"/>
              <a:t>bu işin en önemli </a:t>
            </a:r>
            <a:r>
              <a:rPr lang="tr-TR" sz="2400" b="1" dirty="0" err="1" smtClean="0"/>
              <a:t>dökümanıdır</a:t>
            </a:r>
            <a:r>
              <a:rPr lang="tr-TR" sz="2400" b="1" dirty="0" smtClean="0"/>
              <a:t>. </a:t>
            </a:r>
          </a:p>
          <a:p>
            <a:pPr>
              <a:lnSpc>
                <a:spcPct val="110000"/>
              </a:lnSpc>
              <a:buFont typeface="Wingdings" panose="05000000000000000000" pitchFamily="2" charset="2"/>
              <a:buChar char="Ø"/>
            </a:pPr>
            <a:r>
              <a:rPr lang="tr-TR" sz="2400" b="1" dirty="0" smtClean="0">
                <a:solidFill>
                  <a:srgbClr val="C00000"/>
                </a:solidFill>
              </a:rPr>
              <a:t>TEKNİK ŞARTNAMELER</a:t>
            </a:r>
            <a:r>
              <a:rPr lang="tr-TR" sz="2400" b="1" dirty="0" smtClean="0"/>
              <a:t>, mal veya hizmet talep eden birim tarafından, </a:t>
            </a:r>
            <a:r>
              <a:rPr lang="tr-TR" sz="2400" b="1" dirty="0" smtClean="0">
                <a:solidFill>
                  <a:srgbClr val="C00000"/>
                </a:solidFill>
              </a:rPr>
              <a:t>BİRİM SORUMLUSUNUN </a:t>
            </a:r>
            <a:r>
              <a:rPr lang="tr-TR" sz="2400" b="1" dirty="0" smtClean="0"/>
              <a:t>görevlendireceği yetkili kişilerce hazırlanmalıdır.</a:t>
            </a:r>
          </a:p>
          <a:p>
            <a:pPr>
              <a:lnSpc>
                <a:spcPct val="110000"/>
              </a:lnSpc>
              <a:buFont typeface="Wingdings" panose="05000000000000000000" pitchFamily="2" charset="2"/>
              <a:buChar char="Ø"/>
            </a:pPr>
            <a:r>
              <a:rPr lang="tr-TR" sz="2400" b="1" dirty="0" smtClean="0">
                <a:solidFill>
                  <a:srgbClr val="C00000"/>
                </a:solidFill>
              </a:rPr>
              <a:t>TEKNİK ŞARTNAMELER</a:t>
            </a:r>
            <a:r>
              <a:rPr lang="tr-TR" sz="2400" b="1" dirty="0" smtClean="0"/>
              <a:t>, belirli bir markayı, modeli, tarif etmemelidir. İdare adına hareket eden </a:t>
            </a:r>
            <a:r>
              <a:rPr lang="tr-TR" sz="2400" b="1" dirty="0" smtClean="0">
                <a:solidFill>
                  <a:srgbClr val="C00000"/>
                </a:solidFill>
              </a:rPr>
              <a:t>SATINALMA BİRİMLERİ</a:t>
            </a:r>
            <a:r>
              <a:rPr lang="tr-TR" sz="2400" b="1" dirty="0" smtClean="0"/>
              <a:t> öncelikli olarak TEKNİK ŞARTNAMELER ihale mevzuatının amir hükmü olan, </a:t>
            </a:r>
            <a:r>
              <a:rPr lang="tr-TR" sz="2400" b="1" dirty="0" smtClean="0">
                <a:solidFill>
                  <a:srgbClr val="C00000"/>
                </a:solidFill>
              </a:rPr>
              <a:t>REKABET, SAYDAMLIK ,EŞİTLİK,GÜVENİRLİK  </a:t>
            </a:r>
            <a:r>
              <a:rPr lang="tr-TR" sz="2400" b="1" dirty="0" smtClean="0"/>
              <a:t>gibi  ilkelere uygun olup olmadığı incelenmelidir.</a:t>
            </a:r>
          </a:p>
          <a:p>
            <a:pPr>
              <a:lnSpc>
                <a:spcPct val="110000"/>
              </a:lnSpc>
              <a:buFont typeface="Wingdings" panose="05000000000000000000" pitchFamily="2" charset="2"/>
              <a:buChar char="Ø"/>
            </a:pPr>
            <a:r>
              <a:rPr lang="tr-TR" sz="2400" b="1" dirty="0" smtClean="0"/>
              <a:t>Ayrıca, satın alınacak mal ve hizmetler için gerekli </a:t>
            </a:r>
            <a:r>
              <a:rPr lang="tr-TR" sz="2400" b="1" dirty="0" smtClean="0">
                <a:solidFill>
                  <a:srgbClr val="FF0000"/>
                </a:solidFill>
              </a:rPr>
              <a:t>duyuruların</a:t>
            </a:r>
            <a:r>
              <a:rPr lang="tr-TR" sz="2400" b="1" dirty="0" smtClean="0"/>
              <a:t> da en geniş şekilde yapılması sağlanmalıdır. </a:t>
            </a:r>
            <a:endParaRPr lang="tr-TR" sz="2400" b="1" dirty="0"/>
          </a:p>
        </p:txBody>
      </p:sp>
    </p:spTree>
    <p:extLst>
      <p:ext uri="{BB962C8B-B14F-4D97-AF65-F5344CB8AC3E}">
        <p14:creationId xmlns:p14="http://schemas.microsoft.com/office/powerpoint/2010/main" val="1731763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solidFill>
                  <a:srgbClr val="C00000"/>
                </a:solidFill>
                <a:latin typeface="Times New Roman" panose="02020603050405020304" pitchFamily="18" charset="0"/>
                <a:cs typeface="Times New Roman" panose="02020603050405020304" pitchFamily="18" charset="0"/>
              </a:rPr>
              <a:t>HARCAMA YETKİLİSİ</a:t>
            </a:r>
            <a:r>
              <a:rPr lang="tr-TR" dirty="0"/>
              <a:t/>
            </a:r>
            <a:br>
              <a:rPr lang="tr-TR" dirty="0"/>
            </a:br>
            <a:endParaRPr lang="tr-TR" dirty="0"/>
          </a:p>
        </p:txBody>
      </p:sp>
      <p:sp>
        <p:nvSpPr>
          <p:cNvPr id="3" name="İçerik Yer Tutucusu 2"/>
          <p:cNvSpPr>
            <a:spLocks noGrp="1"/>
          </p:cNvSpPr>
          <p:nvPr>
            <p:ph idx="1"/>
          </p:nvPr>
        </p:nvSpPr>
        <p:spPr/>
        <p:txBody>
          <a:bodyPr>
            <a:normAutofit lnSpcReduction="10000"/>
          </a:bodyPr>
          <a:lstStyle/>
          <a:p>
            <a:pPr lvl="0"/>
            <a:r>
              <a:rPr lang="tr-TR" sz="2400" b="1" dirty="0" smtClean="0">
                <a:latin typeface="Times New Roman" panose="02020603050405020304" pitchFamily="18" charset="0"/>
                <a:cs typeface="Times New Roman" panose="02020603050405020304" pitchFamily="18" charset="0"/>
              </a:rPr>
              <a:t>Bütçelerden </a:t>
            </a:r>
            <a:r>
              <a:rPr lang="tr-TR" sz="2400" b="1" dirty="0">
                <a:latin typeface="Times New Roman" panose="02020603050405020304" pitchFamily="18" charset="0"/>
                <a:cs typeface="Times New Roman" panose="02020603050405020304" pitchFamily="18" charset="0"/>
              </a:rPr>
              <a:t>harcama yapılabilmesi, harcama yetkilisinin </a:t>
            </a:r>
            <a:r>
              <a:rPr lang="tr-TR" sz="2400" b="1" u="sng" dirty="0">
                <a:latin typeface="Times New Roman" panose="02020603050405020304" pitchFamily="18" charset="0"/>
                <a:cs typeface="Times New Roman" panose="02020603050405020304" pitchFamily="18" charset="0"/>
              </a:rPr>
              <a:t>harcama talimatı</a:t>
            </a:r>
            <a:r>
              <a:rPr lang="tr-TR" sz="2400" b="1" dirty="0">
                <a:latin typeface="Times New Roman" panose="02020603050405020304" pitchFamily="18" charset="0"/>
                <a:cs typeface="Times New Roman" panose="02020603050405020304" pitchFamily="18" charset="0"/>
              </a:rPr>
              <a:t> vermesiyle mümkündür.</a:t>
            </a:r>
            <a:endParaRPr lang="tr-TR" sz="2400" dirty="0">
              <a:latin typeface="Times New Roman" panose="02020603050405020304" pitchFamily="18" charset="0"/>
              <a:cs typeface="Times New Roman" panose="02020603050405020304" pitchFamily="18" charset="0"/>
            </a:endParaRPr>
          </a:p>
          <a:p>
            <a:pPr lvl="0"/>
            <a:r>
              <a:rPr lang="tr-TR" sz="2400" b="1" dirty="0">
                <a:latin typeface="Times New Roman" panose="02020603050405020304" pitchFamily="18" charset="0"/>
                <a:cs typeface="Times New Roman" panose="02020603050405020304" pitchFamily="18" charset="0"/>
              </a:rPr>
              <a:t> Harcama yetkilileri; Bütçede öngörülen ödenekleri </a:t>
            </a:r>
            <a:r>
              <a:rPr lang="tr-TR" sz="2400" b="1" dirty="0" smtClean="0">
                <a:latin typeface="Times New Roman" panose="02020603050405020304" pitchFamily="18" charset="0"/>
                <a:cs typeface="Times New Roman" panose="02020603050405020304" pitchFamily="18" charset="0"/>
              </a:rPr>
              <a:t>kadar ödenek </a:t>
            </a:r>
            <a:r>
              <a:rPr lang="tr-TR" sz="2400" b="1" dirty="0">
                <a:latin typeface="Times New Roman" panose="02020603050405020304" pitchFamily="18" charset="0"/>
                <a:cs typeface="Times New Roman" panose="02020603050405020304" pitchFamily="18" charset="0"/>
              </a:rPr>
              <a:t>gönderme belgesiyle kendisine ödenek verilen harcama yetkilileri ise tahsis edilen ödenek tutarında harcama yapabilir.</a:t>
            </a:r>
            <a:r>
              <a:rPr lang="tr-TR" sz="2400" b="1" u="sng" dirty="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a:p>
            <a:pPr lvl="0"/>
            <a:r>
              <a:rPr lang="tr-TR" sz="2400" b="1" u="sng" dirty="0">
                <a:latin typeface="Times New Roman" panose="02020603050405020304" pitchFamily="18" charset="0"/>
                <a:cs typeface="Times New Roman" panose="02020603050405020304" pitchFamily="18" charset="0"/>
              </a:rPr>
              <a:t>Harcama talimatlarının</a:t>
            </a:r>
            <a:r>
              <a:rPr lang="tr-TR" sz="2400" b="1" dirty="0">
                <a:latin typeface="Times New Roman" panose="02020603050405020304" pitchFamily="18" charset="0"/>
                <a:cs typeface="Times New Roman" panose="02020603050405020304" pitchFamily="18" charset="0"/>
              </a:rPr>
              <a:t> bütçe ilke ve esaslarına, kanun, tüzük ve yönetmelikler ile diğer mevzuata uygun </a:t>
            </a:r>
            <a:r>
              <a:rPr lang="tr-TR" sz="2400" b="1" dirty="0" smtClean="0">
                <a:latin typeface="Times New Roman" panose="02020603050405020304" pitchFamily="18" charset="0"/>
                <a:cs typeface="Times New Roman" panose="02020603050405020304" pitchFamily="18" charset="0"/>
              </a:rPr>
              <a:t>olmasından,</a:t>
            </a:r>
            <a:r>
              <a:rPr lang="tr-TR" sz="2400" dirty="0">
                <a:latin typeface="Times New Roman" panose="02020603050405020304" pitchFamily="18" charset="0"/>
                <a:cs typeface="Times New Roman" panose="02020603050405020304" pitchFamily="18" charset="0"/>
              </a:rPr>
              <a:t> </a:t>
            </a:r>
            <a:r>
              <a:rPr lang="tr-TR" sz="2400" b="1" u="sng" dirty="0" smtClean="0">
                <a:latin typeface="Times New Roman" panose="02020603050405020304" pitchFamily="18" charset="0"/>
                <a:cs typeface="Times New Roman" panose="02020603050405020304" pitchFamily="18" charset="0"/>
              </a:rPr>
              <a:t>ödeneklerin</a:t>
            </a:r>
            <a:r>
              <a:rPr lang="tr-TR" sz="2400" b="1"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etkili, ekonomik ve verimli kullanılmasından sorumludurlar.</a:t>
            </a:r>
            <a:endParaRPr lang="tr-TR" sz="2400" dirty="0">
              <a:latin typeface="Times New Roman" panose="02020603050405020304" pitchFamily="18" charset="0"/>
              <a:cs typeface="Times New Roman" panose="02020603050405020304" pitchFamily="18" charset="0"/>
            </a:endParaRPr>
          </a:p>
          <a:p>
            <a:pPr marL="0" lvl="0" indent="0">
              <a:buNone/>
            </a:pPr>
            <a:r>
              <a:rPr lang="tr-TR" b="1" dirty="0"/>
              <a:t> </a:t>
            </a:r>
            <a:endParaRPr lang="tr-TR" dirty="0"/>
          </a:p>
          <a:p>
            <a:endParaRPr lang="tr-TR" dirty="0"/>
          </a:p>
        </p:txBody>
      </p:sp>
    </p:spTree>
    <p:extLst>
      <p:ext uri="{BB962C8B-B14F-4D97-AF65-F5344CB8AC3E}">
        <p14:creationId xmlns:p14="http://schemas.microsoft.com/office/powerpoint/2010/main" val="81850904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35627" y="908720"/>
            <a:ext cx="8789313" cy="4824536"/>
          </a:xfrm>
        </p:spPr>
        <p:txBody>
          <a:bodyPr>
            <a:normAutofit/>
          </a:bodyPr>
          <a:lstStyle/>
          <a:p>
            <a:pPr marL="0" indent="0">
              <a:buNone/>
            </a:pPr>
            <a:r>
              <a:rPr lang="tr-TR" sz="2400" b="1" dirty="0" smtClean="0"/>
              <a:t>         REKABETİ SAĞLAMANIN </a:t>
            </a:r>
            <a:r>
              <a:rPr lang="tr-TR" sz="2400" b="1" dirty="0"/>
              <a:t>ANA BAŞLIKLARI</a:t>
            </a:r>
            <a:r>
              <a:rPr lang="tr-TR" sz="2400" b="1" dirty="0" smtClean="0"/>
              <a:t>;</a:t>
            </a:r>
          </a:p>
          <a:p>
            <a:pPr>
              <a:buFont typeface="Wingdings" panose="05000000000000000000" pitchFamily="2" charset="2"/>
              <a:buChar char="Ø"/>
            </a:pPr>
            <a:r>
              <a:rPr lang="tr-TR" sz="2400" b="1" dirty="0" smtClean="0"/>
              <a:t>Alınacak mal ve hizmet alımları duyuruları ilgililerin şekilde ilan edilmelidir</a:t>
            </a:r>
            <a:r>
              <a:rPr lang="tr-TR" sz="2400" b="1" dirty="0" smtClean="0">
                <a:solidFill>
                  <a:srgbClr val="C00000"/>
                </a:solidFill>
              </a:rPr>
              <a:t>.(web sayfası, ihale duyuruları, EKAP ilanı vb.)</a:t>
            </a:r>
          </a:p>
          <a:p>
            <a:pPr>
              <a:buFont typeface="Wingdings" panose="05000000000000000000" pitchFamily="2" charset="2"/>
              <a:buChar char="Ø"/>
            </a:pPr>
            <a:r>
              <a:rPr lang="tr-TR" sz="2400" b="1" dirty="0" smtClean="0"/>
              <a:t>Yapılan duyurular, mutlak surette bir belge (tutanak vb.) ile satın alma dosyalarında muhafaza edilmelidir.</a:t>
            </a:r>
          </a:p>
          <a:p>
            <a:pPr>
              <a:buFont typeface="Wingdings" panose="05000000000000000000" pitchFamily="2" charset="2"/>
              <a:buChar char="Ø"/>
            </a:pPr>
            <a:r>
              <a:rPr lang="tr-TR" sz="2400" b="1" dirty="0" smtClean="0"/>
              <a:t>Tüm isteklilere eşit muamele yapılmalıdır.</a:t>
            </a:r>
          </a:p>
          <a:p>
            <a:pPr>
              <a:buFont typeface="Wingdings" panose="05000000000000000000" pitchFamily="2" charset="2"/>
              <a:buChar char="Ø"/>
            </a:pPr>
            <a:r>
              <a:rPr lang="tr-TR" sz="2400" b="1" dirty="0" smtClean="0"/>
              <a:t>Gizlilik ilkesine riayet edilerek, verilen teklifler kurullar karar alınıp, harcama yetkilisinin onayından önce hiçbir şekilde paylaşılmamalıdır. </a:t>
            </a:r>
            <a:endParaRPr lang="tr-TR" sz="2400" b="1" dirty="0"/>
          </a:p>
          <a:p>
            <a:pPr>
              <a:buFont typeface="Wingdings" panose="05000000000000000000" pitchFamily="2" charset="2"/>
              <a:buChar char="Ø"/>
            </a:pPr>
            <a:endParaRPr lang="tr-TR" dirty="0">
              <a:solidFill>
                <a:srgbClr val="C00000"/>
              </a:solidFill>
            </a:endParaRPr>
          </a:p>
        </p:txBody>
      </p:sp>
    </p:spTree>
    <p:extLst>
      <p:ext uri="{BB962C8B-B14F-4D97-AF65-F5344CB8AC3E}">
        <p14:creationId xmlns:p14="http://schemas.microsoft.com/office/powerpoint/2010/main" val="25911976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35627" y="692696"/>
            <a:ext cx="8789313" cy="4608512"/>
          </a:xfrm>
        </p:spPr>
        <p:txBody>
          <a:bodyPr/>
          <a:lstStyle/>
          <a:p>
            <a:pPr marL="0" indent="0">
              <a:buNone/>
            </a:pPr>
            <a:r>
              <a:rPr lang="tr-TR" b="1" dirty="0" smtClean="0">
                <a:solidFill>
                  <a:srgbClr val="C00000"/>
                </a:solidFill>
              </a:rPr>
              <a:t>         YERİNDELİK, VERİMLİLİK</a:t>
            </a:r>
          </a:p>
          <a:p>
            <a:pPr>
              <a:buFont typeface="Wingdings" panose="05000000000000000000" pitchFamily="2" charset="2"/>
              <a:buChar char="Ø"/>
            </a:pPr>
            <a:r>
              <a:rPr lang="tr-TR" b="1" dirty="0" smtClean="0"/>
              <a:t>İhtiyaçlar;</a:t>
            </a:r>
          </a:p>
          <a:p>
            <a:pPr>
              <a:buFont typeface="Wingdings" panose="05000000000000000000" pitchFamily="2" charset="2"/>
              <a:buChar char="Ø"/>
            </a:pPr>
            <a:r>
              <a:rPr lang="tr-TR" b="1" dirty="0" smtClean="0"/>
              <a:t>Uygun şartlarla,</a:t>
            </a:r>
          </a:p>
          <a:p>
            <a:pPr>
              <a:buFont typeface="Wingdings" panose="05000000000000000000" pitchFamily="2" charset="2"/>
              <a:buChar char="Ø"/>
            </a:pPr>
            <a:r>
              <a:rPr lang="tr-TR" b="1" dirty="0" smtClean="0"/>
              <a:t>Zamanında,</a:t>
            </a:r>
          </a:p>
          <a:p>
            <a:pPr>
              <a:buFont typeface="Wingdings" panose="05000000000000000000" pitchFamily="2" charset="2"/>
              <a:buChar char="Ø"/>
            </a:pPr>
            <a:r>
              <a:rPr lang="tr-TR" b="1" dirty="0" smtClean="0"/>
              <a:t>Kaynaklar, verimli şekilde kullanılarak yerine getirilmesi zorunludur.</a:t>
            </a:r>
            <a:endParaRPr lang="tr-TR" b="1" dirty="0"/>
          </a:p>
        </p:txBody>
      </p:sp>
    </p:spTree>
    <p:extLst>
      <p:ext uri="{BB962C8B-B14F-4D97-AF65-F5344CB8AC3E}">
        <p14:creationId xmlns:p14="http://schemas.microsoft.com/office/powerpoint/2010/main" val="265754847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888" y="1268760"/>
            <a:ext cx="8789313" cy="4642462"/>
          </a:xfrm>
        </p:spPr>
        <p:txBody>
          <a:bodyPr/>
          <a:lstStyle/>
          <a:p>
            <a:pPr>
              <a:buFont typeface="Wingdings" panose="05000000000000000000" pitchFamily="2" charset="2"/>
              <a:buChar char="Ø"/>
            </a:pPr>
            <a:endParaRPr lang="tr-TR" dirty="0" smtClean="0"/>
          </a:p>
          <a:p>
            <a:pPr>
              <a:buFont typeface="Wingdings" panose="05000000000000000000" pitchFamily="2" charset="2"/>
              <a:buChar char="Ø"/>
            </a:pPr>
            <a:endParaRPr lang="tr-TR" dirty="0"/>
          </a:p>
          <a:p>
            <a:pPr>
              <a:buFont typeface="Wingdings" panose="05000000000000000000" pitchFamily="2" charset="2"/>
              <a:buChar char="Ø"/>
            </a:pPr>
            <a:endParaRPr lang="tr-TR" dirty="0" smtClean="0"/>
          </a:p>
          <a:p>
            <a:pPr>
              <a:buFont typeface="Wingdings" panose="05000000000000000000" pitchFamily="2" charset="2"/>
              <a:buChar char="Ø"/>
            </a:pPr>
            <a:r>
              <a:rPr lang="tr-TR" b="1" dirty="0" smtClean="0"/>
              <a:t>ANA İLKELERE UYMADIĞIMIZ TAKTİRDE YAŞAYACAĞIMIZ PROBLEMLER,MÜEYYİDELER !!!</a:t>
            </a:r>
          </a:p>
        </p:txBody>
      </p:sp>
    </p:spTree>
    <p:extLst>
      <p:ext uri="{BB962C8B-B14F-4D97-AF65-F5344CB8AC3E}">
        <p14:creationId xmlns:p14="http://schemas.microsoft.com/office/powerpoint/2010/main" val="2092861610"/>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1585" y="332656"/>
            <a:ext cx="8789313" cy="6264696"/>
          </a:xfrm>
        </p:spPr>
        <p:txBody>
          <a:bodyPr>
            <a:noAutofit/>
          </a:bodyPr>
          <a:lstStyle/>
          <a:p>
            <a:r>
              <a:rPr lang="tr-TR" sz="2000" b="1" dirty="0" smtClean="0"/>
              <a:t>İHALEYE FESAT KARIŞTIRMA</a:t>
            </a:r>
          </a:p>
          <a:p>
            <a:r>
              <a:rPr lang="tr-TR" sz="2000" b="1" dirty="0" smtClean="0"/>
              <a:t>Madde </a:t>
            </a:r>
            <a:r>
              <a:rPr lang="tr-TR" sz="2000" b="1" dirty="0"/>
              <a:t>235- </a:t>
            </a:r>
            <a:endParaRPr lang="tr-TR" sz="2000" b="1" dirty="0" smtClean="0"/>
          </a:p>
          <a:p>
            <a:r>
              <a:rPr lang="tr-TR" b="1" dirty="0" smtClean="0"/>
              <a:t>(</a:t>
            </a:r>
            <a:r>
              <a:rPr lang="tr-TR" b="1" dirty="0"/>
              <a:t>1) (Değişik: 11/4/2013-6459/12 </a:t>
            </a:r>
            <a:r>
              <a:rPr lang="tr-TR" b="1" dirty="0" err="1"/>
              <a:t>md.</a:t>
            </a:r>
            <a:r>
              <a:rPr lang="tr-TR" b="1" dirty="0"/>
              <a:t>) </a:t>
            </a:r>
            <a:r>
              <a:rPr lang="tr-TR" b="1" dirty="0" smtClean="0"/>
              <a:t> Kamu </a:t>
            </a:r>
            <a:r>
              <a:rPr lang="tr-TR" b="1" dirty="0"/>
              <a:t>kurumu veya </a:t>
            </a:r>
            <a:r>
              <a:rPr lang="tr-TR" b="1" dirty="0" smtClean="0"/>
              <a:t>kuruluşları adına </a:t>
            </a:r>
            <a:r>
              <a:rPr lang="tr-TR" b="1" dirty="0"/>
              <a:t>yapılan mal veya hizmet alım veya satımlarına ya da kiralamalara ilişkin ihaleler </a:t>
            </a:r>
            <a:r>
              <a:rPr lang="tr-TR" b="1" dirty="0" smtClean="0"/>
              <a:t>ile yapım </a:t>
            </a:r>
            <a:r>
              <a:rPr lang="tr-TR" b="1" dirty="0"/>
              <a:t>ihalelerine fesat karıştıran kişi, üç yıldan yedi yıla kadar hapis cezası ile cezalandırılır.</a:t>
            </a:r>
          </a:p>
          <a:p>
            <a:r>
              <a:rPr lang="tr-TR" b="1" dirty="0"/>
              <a:t>(2) Aşağıdaki hallerde ihaleye fesat karıştırılmış sayılır:</a:t>
            </a:r>
          </a:p>
          <a:p>
            <a:pPr marL="0" indent="0">
              <a:buNone/>
            </a:pPr>
            <a:r>
              <a:rPr lang="tr-TR" b="1" dirty="0" smtClean="0"/>
              <a:t>      a</a:t>
            </a:r>
            <a:r>
              <a:rPr lang="tr-TR" b="1" dirty="0"/>
              <a:t>) Hileli </a:t>
            </a:r>
            <a:r>
              <a:rPr lang="tr-TR" b="1" dirty="0" smtClean="0"/>
              <a:t>davranışlarla; </a:t>
            </a:r>
          </a:p>
          <a:p>
            <a:r>
              <a:rPr lang="tr-TR" b="1" dirty="0" smtClean="0"/>
              <a:t>1</a:t>
            </a:r>
            <a:r>
              <a:rPr lang="tr-TR" b="1" dirty="0"/>
              <a:t>. İhaleye katılma yeterliğine veya koşullarına sahip olan kişilerin ihaleye veya </a:t>
            </a:r>
            <a:r>
              <a:rPr lang="tr-TR" b="1" dirty="0" smtClean="0"/>
              <a:t>ihale sürecindeki </a:t>
            </a:r>
            <a:r>
              <a:rPr lang="tr-TR" b="1" dirty="0"/>
              <a:t>işlemlere katılmalarını engellemek,</a:t>
            </a:r>
          </a:p>
          <a:p>
            <a:r>
              <a:rPr lang="tr-TR" b="1" dirty="0"/>
              <a:t>2. İhaleye katılma yeterliğine veya koşullarına sahip olmayan kişilerin ihaleye </a:t>
            </a:r>
            <a:r>
              <a:rPr lang="tr-TR" b="1" dirty="0" smtClean="0"/>
              <a:t>katılmasını sağlamak</a:t>
            </a:r>
            <a:r>
              <a:rPr lang="tr-TR" b="1" dirty="0"/>
              <a:t>,</a:t>
            </a:r>
          </a:p>
          <a:p>
            <a:r>
              <a:rPr lang="tr-TR" b="1" dirty="0"/>
              <a:t>3. Teklif edilen malları, şartnamesinde belirtilen niteliklere sahip olduğu halde, </a:t>
            </a:r>
            <a:r>
              <a:rPr lang="tr-TR" b="1" dirty="0" smtClean="0"/>
              <a:t>sahip olmadığından </a:t>
            </a:r>
            <a:r>
              <a:rPr lang="tr-TR" b="1" dirty="0"/>
              <a:t>bahisle değerlendirme dışı bırakmak</a:t>
            </a:r>
            <a:r>
              <a:rPr lang="tr-TR" b="1" dirty="0" smtClean="0"/>
              <a:t>,</a:t>
            </a:r>
            <a:endParaRPr lang="tr-TR" b="1" dirty="0"/>
          </a:p>
        </p:txBody>
      </p:sp>
    </p:spTree>
    <p:extLst>
      <p:ext uri="{BB962C8B-B14F-4D97-AF65-F5344CB8AC3E}">
        <p14:creationId xmlns:p14="http://schemas.microsoft.com/office/powerpoint/2010/main" val="197047235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888" y="692696"/>
            <a:ext cx="8789313" cy="5218526"/>
          </a:xfrm>
        </p:spPr>
        <p:txBody>
          <a:bodyPr>
            <a:normAutofit/>
          </a:bodyPr>
          <a:lstStyle/>
          <a:p>
            <a:r>
              <a:rPr lang="tr-TR" b="1" dirty="0"/>
              <a:t>4. </a:t>
            </a:r>
            <a:r>
              <a:rPr lang="tr-TR" b="1" dirty="0" smtClean="0"/>
              <a:t>a) Teklif </a:t>
            </a:r>
            <a:r>
              <a:rPr lang="tr-TR" b="1" dirty="0"/>
              <a:t>edilen malları, şartnamesinde belirtilen niteliklere sahip olmadığı halde, </a:t>
            </a:r>
            <a:r>
              <a:rPr lang="tr-TR" b="1" dirty="0" smtClean="0"/>
              <a:t>sahip olduğundan </a:t>
            </a:r>
            <a:r>
              <a:rPr lang="tr-TR" b="1" dirty="0"/>
              <a:t>bahisle değerlendirmeye almak.</a:t>
            </a:r>
          </a:p>
          <a:p>
            <a:r>
              <a:rPr lang="tr-TR" b="1" dirty="0"/>
              <a:t>b) Tekliflerle ilgili olup da ihale mevzuatına veya şartnamelere göre gizli </a:t>
            </a:r>
            <a:r>
              <a:rPr lang="tr-TR" b="1" dirty="0" smtClean="0"/>
              <a:t>tutulması gereken </a:t>
            </a:r>
            <a:r>
              <a:rPr lang="tr-TR" b="1" dirty="0"/>
              <a:t>bilgilere başkalarının ulaşmasını sağlamak.</a:t>
            </a:r>
          </a:p>
          <a:p>
            <a:r>
              <a:rPr lang="tr-TR" b="1" dirty="0"/>
              <a:t>c) Cebir veya tehdit kullanmak suretiyle ya da hukuka aykırı diğer davranışlarla</a:t>
            </a:r>
            <a:r>
              <a:rPr lang="tr-TR" b="1" dirty="0" smtClean="0"/>
              <a:t>, ihaleye </a:t>
            </a:r>
            <a:r>
              <a:rPr lang="tr-TR" b="1" dirty="0"/>
              <a:t>katılma yeterliğine veya koşullarına sahip olan kişilerin ihaleye, ihale </a:t>
            </a:r>
            <a:r>
              <a:rPr lang="tr-TR" b="1" dirty="0" smtClean="0"/>
              <a:t>sürecindeki işlemlere </a:t>
            </a:r>
            <a:r>
              <a:rPr lang="tr-TR" b="1" dirty="0"/>
              <a:t>katılmalarını engellemek.</a:t>
            </a:r>
          </a:p>
          <a:p>
            <a:r>
              <a:rPr lang="tr-TR" b="1" dirty="0"/>
              <a:t>d) İhaleye katılmak isteyen veya katılan kişilerin ihale şartlarını ve özellikle </a:t>
            </a:r>
            <a:r>
              <a:rPr lang="tr-TR" b="1" dirty="0" smtClean="0"/>
              <a:t>fiyatı etkilemek </a:t>
            </a:r>
            <a:r>
              <a:rPr lang="tr-TR" b="1" dirty="0"/>
              <a:t>için aralarında açık veya gizli anlaşma yapmaları.</a:t>
            </a:r>
          </a:p>
          <a:p>
            <a:endParaRPr lang="tr-TR" dirty="0"/>
          </a:p>
        </p:txBody>
      </p:sp>
    </p:spTree>
    <p:extLst>
      <p:ext uri="{BB962C8B-B14F-4D97-AF65-F5344CB8AC3E}">
        <p14:creationId xmlns:p14="http://schemas.microsoft.com/office/powerpoint/2010/main" val="43546563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89888" y="548680"/>
            <a:ext cx="8789313" cy="5760640"/>
          </a:xfrm>
        </p:spPr>
        <p:txBody>
          <a:bodyPr>
            <a:normAutofit/>
          </a:bodyPr>
          <a:lstStyle/>
          <a:p>
            <a:r>
              <a:rPr lang="tr-TR" sz="2400" b="1" dirty="0"/>
              <a:t>(4) İhaleye fesat karıştırma dolayısıyla menfaat temin eden görevli kişiler, ayrıca </a:t>
            </a:r>
            <a:r>
              <a:rPr lang="tr-TR" sz="2400" b="1" dirty="0" smtClean="0"/>
              <a:t>bu nedenle </a:t>
            </a:r>
            <a:r>
              <a:rPr lang="tr-TR" sz="2400" b="1" dirty="0"/>
              <a:t>ilgili suç hükmüne göre cezalandırılırlar.</a:t>
            </a:r>
          </a:p>
          <a:p>
            <a:r>
              <a:rPr lang="tr-TR" sz="2400" b="1" dirty="0"/>
              <a:t>(5) Yukarıdaki fıkralar hükümleri, kamu kurum veya kuruluşları aracılığı ile </a:t>
            </a:r>
            <a:r>
              <a:rPr lang="tr-TR" sz="2400" b="1" dirty="0" smtClean="0"/>
              <a:t>yapılan artırma </a:t>
            </a:r>
            <a:r>
              <a:rPr lang="tr-TR" sz="2400" b="1" dirty="0"/>
              <a:t>veya eksiltmeler ile kamu kurumu niteliğindeki meslek kuruluşları, kamu kurum </a:t>
            </a:r>
            <a:r>
              <a:rPr lang="tr-TR" sz="2400" b="1" dirty="0" smtClean="0"/>
              <a:t>veya kuruluşlarının </a:t>
            </a:r>
            <a:r>
              <a:rPr lang="tr-TR" sz="2400" b="1" dirty="0"/>
              <a:t>ya da kamu kurumu niteliğindeki meslek kuruluşlarının iştirakiyle </a:t>
            </a:r>
            <a:r>
              <a:rPr lang="tr-TR" sz="2400" b="1" dirty="0" smtClean="0"/>
              <a:t>kurulmuş şirketler</a:t>
            </a:r>
            <a:r>
              <a:rPr lang="tr-TR" sz="2400" b="1" dirty="0"/>
              <a:t>, bunların bünyesinde faaliyet icra eden vakıflar, kamu yararına çalışan </a:t>
            </a:r>
            <a:r>
              <a:rPr lang="tr-TR" sz="2400" b="1" dirty="0" smtClean="0"/>
              <a:t>dernekler veya </a:t>
            </a:r>
            <a:r>
              <a:rPr lang="tr-TR" sz="2400" b="1" dirty="0"/>
              <a:t>kooperatifler adına yapılan mal veya hizmet alım veya satımlarına ya da </a:t>
            </a:r>
            <a:r>
              <a:rPr lang="tr-TR" sz="2400" b="1" dirty="0" smtClean="0"/>
              <a:t>kiralamalara fesat karıştırılması halinde de uygulanır.</a:t>
            </a:r>
            <a:endParaRPr lang="tr-TR" sz="2400" dirty="0"/>
          </a:p>
        </p:txBody>
      </p:sp>
    </p:spTree>
    <p:extLst>
      <p:ext uri="{BB962C8B-B14F-4D97-AF65-F5344CB8AC3E}">
        <p14:creationId xmlns:p14="http://schemas.microsoft.com/office/powerpoint/2010/main" val="812538107"/>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35627" y="1196752"/>
            <a:ext cx="8789313" cy="4320480"/>
          </a:xfrm>
        </p:spPr>
        <p:txBody>
          <a:bodyPr>
            <a:normAutofit/>
          </a:bodyPr>
          <a:lstStyle/>
          <a:p>
            <a:pPr>
              <a:buFont typeface="Wingdings" panose="05000000000000000000" pitchFamily="2" charset="2"/>
              <a:buChar char="v"/>
            </a:pPr>
            <a:r>
              <a:rPr lang="tr-TR" sz="2600" b="1" dirty="0" smtClean="0"/>
              <a:t>HER NE KADAR DOĞRUDAN TEMİNLER BİR İHALE USULÜ DEĞİL İSE DE,BİR ALIM ŞEKLİDİR.</a:t>
            </a:r>
            <a:endParaRPr lang="tr-TR" dirty="0" smtClean="0"/>
          </a:p>
          <a:p>
            <a:pPr>
              <a:buFont typeface="Wingdings" panose="05000000000000000000" pitchFamily="2" charset="2"/>
              <a:buChar char="v"/>
            </a:pPr>
            <a:r>
              <a:rPr lang="tr-TR" sz="2400" b="1" dirty="0" smtClean="0"/>
              <a:t>BUNUN İÇİN,HER TÜRLÜ MAL VE HİZMET ALIMLARINDA YUKARIDAKİ TEMEL İLKELER’DEN ASLA TAVİZ VERİLMEMELİDİR.</a:t>
            </a:r>
          </a:p>
          <a:p>
            <a:pPr>
              <a:buFont typeface="Wingdings" panose="05000000000000000000" pitchFamily="2" charset="2"/>
              <a:buChar char="v"/>
            </a:pPr>
            <a:r>
              <a:rPr lang="tr-TR" sz="2400" b="1" dirty="0" smtClean="0"/>
              <a:t>ÖNCEKİ SUNULURDA DİLE GETİRİLDİĞİ GİBİ  TEKNİK ŞARTNAMELER VE DUYURULAR   BU İŞİN TEMEL YAPI TAŞIDIR</a:t>
            </a:r>
            <a:r>
              <a:rPr lang="tr-TR" b="1" dirty="0" smtClean="0"/>
              <a:t>.</a:t>
            </a:r>
          </a:p>
          <a:p>
            <a:pPr lvl="1">
              <a:buFont typeface="Wingdings" panose="05000000000000000000" pitchFamily="2" charset="2"/>
              <a:buChar char="v"/>
            </a:pPr>
            <a:endParaRPr lang="tr-TR" sz="2400" b="1" dirty="0"/>
          </a:p>
        </p:txBody>
      </p:sp>
    </p:spTree>
    <p:extLst>
      <p:ext uri="{BB962C8B-B14F-4D97-AF65-F5344CB8AC3E}">
        <p14:creationId xmlns:p14="http://schemas.microsoft.com/office/powerpoint/2010/main" val="3993177442"/>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2639617" y="836712"/>
            <a:ext cx="8800601" cy="2262781"/>
          </a:xfrm>
        </p:spPr>
        <p:txBody>
          <a:bodyPr>
            <a:normAutofit/>
          </a:bodyPr>
          <a:lstStyle/>
          <a:p>
            <a:r>
              <a:rPr lang="tr-TR" sz="3200" b="1" dirty="0" smtClean="0">
                <a:solidFill>
                  <a:srgbClr val="FF0000"/>
                </a:solidFill>
              </a:rPr>
              <a:t>MUAYENE VE KABUL İŞLEMLERİ</a:t>
            </a:r>
            <a:endParaRPr lang="tr-TR" sz="3200" b="1" dirty="0">
              <a:solidFill>
                <a:srgbClr val="FF0000"/>
              </a:solidFill>
            </a:endParaRPr>
          </a:p>
        </p:txBody>
      </p:sp>
      <p:sp>
        <p:nvSpPr>
          <p:cNvPr id="3" name="Alt Başlık 2"/>
          <p:cNvSpPr>
            <a:spLocks noGrp="1"/>
          </p:cNvSpPr>
          <p:nvPr>
            <p:ph type="subTitle" idx="1"/>
          </p:nvPr>
        </p:nvSpPr>
        <p:spPr>
          <a:xfrm>
            <a:off x="2589889" y="3501009"/>
            <a:ext cx="8800601" cy="2402655"/>
          </a:xfrm>
        </p:spPr>
        <p:txBody>
          <a:bodyPr/>
          <a:lstStyle/>
          <a:p>
            <a:r>
              <a:rPr lang="tr-TR" b="1" dirty="0" smtClean="0"/>
              <a:t>                       </a:t>
            </a:r>
            <a:endParaRPr lang="tr-TR" b="1" dirty="0"/>
          </a:p>
        </p:txBody>
      </p:sp>
    </p:spTree>
    <p:extLst>
      <p:ext uri="{BB962C8B-B14F-4D97-AF65-F5344CB8AC3E}">
        <p14:creationId xmlns:p14="http://schemas.microsoft.com/office/powerpoint/2010/main" val="132903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836712"/>
            <a:ext cx="8789313" cy="3777622"/>
          </a:xfrm>
        </p:spPr>
        <p:txBody>
          <a:bodyPr>
            <a:normAutofit/>
          </a:bodyPr>
          <a:lstStyle/>
          <a:p>
            <a:r>
              <a:rPr lang="tr-TR" b="1" dirty="0" smtClean="0">
                <a:solidFill>
                  <a:srgbClr val="FF0000"/>
                </a:solidFill>
              </a:rPr>
              <a:t>DAYANAK:</a:t>
            </a:r>
            <a:r>
              <a:rPr lang="tr-TR" b="1" dirty="0" smtClean="0"/>
              <a:t> 1- 5018 SAYILI KAMU MALİ YÖNETİM VE KONTROL KANUNU.</a:t>
            </a:r>
          </a:p>
          <a:p>
            <a:r>
              <a:rPr lang="tr-TR" b="1" dirty="0" smtClean="0"/>
              <a:t>2-19.12.2002 TARİH VE 24968 SAYILI RESMİ GAZETE’DE YAYIMLANAN MAL ALIMLARI DENETİM MUAYENE VE KABUL İŞLEMLERİNE AİT YÖNETMELİK.</a:t>
            </a:r>
          </a:p>
          <a:p>
            <a:r>
              <a:rPr lang="tr-TR" b="1" dirty="0" smtClean="0"/>
              <a:t>3-AYNI RESMİ GAZETE’DE YAYIMLANAN HİZMET ALIMLARI DENETİM MUAYENE VE KABUL İŞLEMLERİNE AİT YÖNETMELİK.</a:t>
            </a:r>
            <a:endParaRPr lang="tr-TR" b="1" dirty="0"/>
          </a:p>
        </p:txBody>
      </p:sp>
    </p:spTree>
    <p:extLst>
      <p:ext uri="{BB962C8B-B14F-4D97-AF65-F5344CB8AC3E}">
        <p14:creationId xmlns:p14="http://schemas.microsoft.com/office/powerpoint/2010/main" val="389567199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836712"/>
            <a:ext cx="8789313" cy="3777622"/>
          </a:xfrm>
        </p:spPr>
        <p:txBody>
          <a:bodyPr>
            <a:normAutofit/>
          </a:bodyPr>
          <a:lstStyle/>
          <a:p>
            <a:pPr>
              <a:buFont typeface="Wingdings" panose="05000000000000000000" pitchFamily="2" charset="2"/>
              <a:buChar char="q"/>
            </a:pPr>
            <a:r>
              <a:rPr lang="tr-TR" b="1" dirty="0" smtClean="0">
                <a:solidFill>
                  <a:srgbClr val="FF0000"/>
                </a:solidFill>
              </a:rPr>
              <a:t>AMAÇ:</a:t>
            </a:r>
            <a:r>
              <a:rPr lang="tr-TR" b="1" dirty="0" smtClean="0"/>
              <a:t> MAL VE HİZMET ALIMLARINDA UYGULANACAK ARA DENETİM İLE MUAYENE VE KABUL İŞLEMLERİNE DAİR ESAS VE USULLERİ BELİRLEMEKTİR.</a:t>
            </a:r>
          </a:p>
          <a:p>
            <a:pPr>
              <a:buFont typeface="Wingdings" panose="05000000000000000000" pitchFamily="2" charset="2"/>
              <a:buChar char="q"/>
            </a:pPr>
            <a:r>
              <a:rPr lang="tr-TR" b="1" dirty="0" smtClean="0">
                <a:solidFill>
                  <a:srgbClr val="FF0000"/>
                </a:solidFill>
              </a:rPr>
              <a:t>KAPSAM:</a:t>
            </a:r>
            <a:r>
              <a:rPr lang="tr-TR" b="1" dirty="0" smtClean="0"/>
              <a:t> 4734 SAYILI KAMU İHALE KANUNU KAPSAMINDAKİ KAMU KURUM VE KURULUŞLARININ,KANUN HÜKÜMLERİNE GÖRE YAPTIKLARI İHALELER SONUCUNDA,TESLİM EDİLEN MAL VE HİZMETLER İÇİN 4735 SAYILI KANUN GEREĞİ KURULACAK MUAYENE VE KABUL KOMİSYONLARININ KURULUŞ VE ÇALIŞMA ESASLARI,MUAYENE VE KABUL İŞLEMLERİNDE UYGULANACAK ESAS USULLERDİR. </a:t>
            </a:r>
            <a:endParaRPr lang="tr-TR" b="1" dirty="0"/>
          </a:p>
        </p:txBody>
      </p:sp>
    </p:spTree>
    <p:extLst>
      <p:ext uri="{BB962C8B-B14F-4D97-AF65-F5344CB8AC3E}">
        <p14:creationId xmlns:p14="http://schemas.microsoft.com/office/powerpoint/2010/main" val="2876343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solidFill>
                  <a:srgbClr val="C00000"/>
                </a:solidFill>
                <a:latin typeface="Times New Roman" panose="02020603050405020304" pitchFamily="18" charset="0"/>
                <a:cs typeface="Times New Roman" panose="02020603050405020304" pitchFamily="18" charset="0"/>
              </a:rPr>
              <a:t>HARCAMA BİRİMLERİ</a:t>
            </a:r>
            <a:r>
              <a:rPr lang="tr-TR" dirty="0"/>
              <a:t/>
            </a:r>
            <a:br>
              <a:rPr lang="tr-TR" dirty="0"/>
            </a:br>
            <a:endParaRPr lang="tr-TR" dirty="0"/>
          </a:p>
        </p:txBody>
      </p:sp>
      <p:sp>
        <p:nvSpPr>
          <p:cNvPr id="3" name="İçerik Yer Tutucusu 2"/>
          <p:cNvSpPr>
            <a:spLocks noGrp="1"/>
          </p:cNvSpPr>
          <p:nvPr>
            <p:ph idx="1"/>
          </p:nvPr>
        </p:nvSpPr>
        <p:spPr>
          <a:xfrm>
            <a:off x="2592925" y="1676400"/>
            <a:ext cx="8915400" cy="4680438"/>
          </a:xfrm>
        </p:spPr>
        <p:txBody>
          <a:bodyPr>
            <a:noAutofit/>
          </a:bodyPr>
          <a:lstStyle/>
          <a:p>
            <a:pPr lvl="0"/>
            <a:r>
              <a:rPr lang="tr-TR" sz="2400" b="1" dirty="0" smtClean="0">
                <a:latin typeface="Times New Roman" panose="02020603050405020304" pitchFamily="18" charset="0"/>
                <a:cs typeface="Times New Roman" panose="02020603050405020304" pitchFamily="18" charset="0"/>
              </a:rPr>
              <a:t>Planlama </a:t>
            </a:r>
            <a:r>
              <a:rPr lang="tr-TR" sz="2400" b="1" dirty="0">
                <a:latin typeface="Times New Roman" panose="02020603050405020304" pitchFamily="18" charset="0"/>
                <a:cs typeface="Times New Roman" panose="02020603050405020304" pitchFamily="18" charset="0"/>
              </a:rPr>
              <a:t>(SP hazırlık çalışmaları)</a:t>
            </a:r>
            <a:endParaRPr lang="tr-TR" sz="2400" dirty="0">
              <a:latin typeface="Times New Roman" panose="02020603050405020304" pitchFamily="18" charset="0"/>
              <a:cs typeface="Times New Roman" panose="02020603050405020304" pitchFamily="18" charset="0"/>
            </a:endParaRPr>
          </a:p>
          <a:p>
            <a:pPr lvl="0"/>
            <a:r>
              <a:rPr lang="tr-TR" sz="2400" b="1" dirty="0">
                <a:latin typeface="Times New Roman" panose="02020603050405020304" pitchFamily="18" charset="0"/>
                <a:cs typeface="Times New Roman" panose="02020603050405020304" pitchFamily="18" charset="0"/>
              </a:rPr>
              <a:t>Programlama (PP hazırlık çalışmaları)</a:t>
            </a:r>
            <a:endParaRPr lang="tr-TR" sz="2400" dirty="0">
              <a:latin typeface="Times New Roman" panose="02020603050405020304" pitchFamily="18" charset="0"/>
              <a:cs typeface="Times New Roman" panose="02020603050405020304" pitchFamily="18" charset="0"/>
            </a:endParaRPr>
          </a:p>
          <a:p>
            <a:pPr lvl="0"/>
            <a:r>
              <a:rPr lang="tr-TR" sz="2400" b="1" dirty="0">
                <a:latin typeface="Times New Roman" panose="02020603050405020304" pitchFamily="18" charset="0"/>
                <a:cs typeface="Times New Roman" panose="02020603050405020304" pitchFamily="18" charset="0"/>
              </a:rPr>
              <a:t>Bütçeleme (Bütçe hazırlık çalışmaları)</a:t>
            </a:r>
            <a:endParaRPr lang="tr-TR" sz="2400" dirty="0">
              <a:latin typeface="Times New Roman" panose="02020603050405020304" pitchFamily="18" charset="0"/>
              <a:cs typeface="Times New Roman" panose="02020603050405020304" pitchFamily="18" charset="0"/>
            </a:endParaRPr>
          </a:p>
          <a:p>
            <a:pPr lvl="0"/>
            <a:r>
              <a:rPr lang="tr-TR" sz="2400" b="1" dirty="0">
                <a:latin typeface="Times New Roman" panose="02020603050405020304" pitchFamily="18" charset="0"/>
                <a:cs typeface="Times New Roman" panose="02020603050405020304" pitchFamily="18" charset="0"/>
              </a:rPr>
              <a:t>Stratejik plan, performans programı ve bütçeye uyum</a:t>
            </a:r>
            <a:endParaRPr lang="tr-TR" sz="2400" dirty="0">
              <a:latin typeface="Times New Roman" panose="02020603050405020304" pitchFamily="18" charset="0"/>
              <a:cs typeface="Times New Roman" panose="02020603050405020304" pitchFamily="18" charset="0"/>
            </a:endParaRPr>
          </a:p>
          <a:p>
            <a:pPr lvl="0"/>
            <a:r>
              <a:rPr lang="tr-TR" sz="2400" b="1" dirty="0">
                <a:latin typeface="Times New Roman" panose="02020603050405020304" pitchFamily="18" charset="0"/>
                <a:cs typeface="Times New Roman" panose="02020603050405020304" pitchFamily="18" charset="0"/>
              </a:rPr>
              <a:t>Harcama talimatı verme ve giderin gerçekleştirilmesi</a:t>
            </a:r>
            <a:endParaRPr lang="tr-TR" sz="2400" dirty="0">
              <a:latin typeface="Times New Roman" panose="02020603050405020304" pitchFamily="18" charset="0"/>
              <a:cs typeface="Times New Roman" panose="02020603050405020304" pitchFamily="18" charset="0"/>
            </a:endParaRPr>
          </a:p>
          <a:p>
            <a:pPr lvl="0"/>
            <a:r>
              <a:rPr lang="tr-TR" sz="2400" b="1" dirty="0">
                <a:latin typeface="Times New Roman" panose="02020603050405020304" pitchFamily="18" charset="0"/>
                <a:cs typeface="Times New Roman" panose="02020603050405020304" pitchFamily="18" charset="0"/>
              </a:rPr>
              <a:t>Belgelendirme</a:t>
            </a:r>
            <a:endParaRPr lang="tr-TR" sz="2400" dirty="0">
              <a:latin typeface="Times New Roman" panose="02020603050405020304" pitchFamily="18" charset="0"/>
              <a:cs typeface="Times New Roman" panose="02020603050405020304" pitchFamily="18" charset="0"/>
            </a:endParaRPr>
          </a:p>
          <a:p>
            <a:pPr lvl="0"/>
            <a:r>
              <a:rPr lang="tr-TR" sz="2400" b="1" dirty="0">
                <a:latin typeface="Times New Roman" panose="02020603050405020304" pitchFamily="18" charset="0"/>
                <a:cs typeface="Times New Roman" panose="02020603050405020304" pitchFamily="18" charset="0"/>
              </a:rPr>
              <a:t>Ön mali kontrol ve süreç kontrolü (Mali mevzuata uyum, ödeneklerin ekonomik, verimli ve etkili kullanımı) işlemlerini yapmakla zorunludur.</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71761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35627" y="764704"/>
            <a:ext cx="8789313" cy="3777622"/>
          </a:xfrm>
        </p:spPr>
        <p:txBody>
          <a:bodyPr>
            <a:normAutofit/>
          </a:bodyPr>
          <a:lstStyle/>
          <a:p>
            <a:pPr>
              <a:buFont typeface="Wingdings" panose="05000000000000000000" pitchFamily="2" charset="2"/>
              <a:buChar char="q"/>
            </a:pPr>
            <a:r>
              <a:rPr lang="tr-TR" sz="2400" b="1" dirty="0" smtClean="0">
                <a:solidFill>
                  <a:srgbClr val="FF0000"/>
                </a:solidFill>
              </a:rPr>
              <a:t>TANIMLAR</a:t>
            </a:r>
          </a:p>
          <a:p>
            <a:pPr>
              <a:buFont typeface="Wingdings" panose="05000000000000000000" pitchFamily="2" charset="2"/>
              <a:buChar char="q"/>
            </a:pPr>
            <a:endParaRPr lang="tr-TR" b="1" dirty="0" smtClean="0">
              <a:solidFill>
                <a:srgbClr val="FF0000"/>
              </a:solidFill>
            </a:endParaRPr>
          </a:p>
          <a:p>
            <a:pPr>
              <a:buFont typeface="Wingdings" panose="05000000000000000000" pitchFamily="2" charset="2"/>
              <a:buChar char="q"/>
            </a:pPr>
            <a:r>
              <a:rPr lang="tr-TR" sz="2400" b="1" dirty="0" smtClean="0">
                <a:solidFill>
                  <a:srgbClr val="FF0000"/>
                </a:solidFill>
              </a:rPr>
              <a:t>KOMİSYON: </a:t>
            </a:r>
            <a:r>
              <a:rPr lang="tr-TR" sz="2400" b="1" dirty="0" smtClean="0"/>
              <a:t>İDARE TARAFINDAN  GÖREVLENDİRİLEN EN AZ 3 ÜYEDEN OLUŞAN KURUL.</a:t>
            </a:r>
          </a:p>
          <a:p>
            <a:pPr>
              <a:buFont typeface="Wingdings" panose="05000000000000000000" pitchFamily="2" charset="2"/>
              <a:buChar char="q"/>
            </a:pPr>
            <a:r>
              <a:rPr lang="tr-TR" sz="2400" b="1" dirty="0" smtClean="0">
                <a:solidFill>
                  <a:srgbClr val="C00000"/>
                </a:solidFill>
              </a:rPr>
              <a:t>DEPO:</a:t>
            </a:r>
            <a:r>
              <a:rPr lang="tr-TR" sz="2400" b="1" dirty="0" smtClean="0"/>
              <a:t> BİR MALIN ALINDIĞI VE MUHAFAZA EDİLDİĞİ YER.</a:t>
            </a:r>
          </a:p>
          <a:p>
            <a:pPr>
              <a:buFont typeface="Wingdings" panose="05000000000000000000" pitchFamily="2" charset="2"/>
              <a:buChar char="q"/>
            </a:pPr>
            <a:r>
              <a:rPr lang="tr-TR" sz="2400" b="1" dirty="0" smtClean="0">
                <a:solidFill>
                  <a:srgbClr val="C00000"/>
                </a:solidFill>
              </a:rPr>
              <a:t>FİZİKSEL MUAYENE</a:t>
            </a:r>
            <a:r>
              <a:rPr lang="tr-TR" sz="2400" b="1" dirty="0" smtClean="0"/>
              <a:t>: MALIN FİZİKSEL ÖZELLİKLERİNİN GÖRSEL VE DUYUSAL OLARAK KONTROLÜ.</a:t>
            </a:r>
          </a:p>
        </p:txBody>
      </p:sp>
    </p:spTree>
    <p:extLst>
      <p:ext uri="{BB962C8B-B14F-4D97-AF65-F5344CB8AC3E}">
        <p14:creationId xmlns:p14="http://schemas.microsoft.com/office/powerpoint/2010/main" val="3360026889"/>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51585" y="908720"/>
            <a:ext cx="8789313" cy="3777622"/>
          </a:xfrm>
        </p:spPr>
        <p:txBody>
          <a:bodyPr>
            <a:normAutofit/>
          </a:bodyPr>
          <a:lstStyle/>
          <a:p>
            <a:pPr lvl="1">
              <a:buFont typeface="Wingdings" panose="05000000000000000000" pitchFamily="2" charset="2"/>
              <a:buChar char="q"/>
            </a:pPr>
            <a:r>
              <a:rPr lang="tr-TR" sz="2000" b="1" dirty="0" smtClean="0">
                <a:solidFill>
                  <a:srgbClr val="C00000"/>
                </a:solidFill>
              </a:rPr>
              <a:t>MUAYENE VE KABUL KOMİSYONLARININ KURULMASI:</a:t>
            </a:r>
          </a:p>
          <a:p>
            <a:pPr lvl="1">
              <a:buFont typeface="Wingdings" panose="05000000000000000000" pitchFamily="2" charset="2"/>
              <a:buChar char="q"/>
            </a:pPr>
            <a:endParaRPr lang="tr-TR" sz="2000" b="1" dirty="0" smtClean="0">
              <a:solidFill>
                <a:srgbClr val="C00000"/>
              </a:solidFill>
            </a:endParaRPr>
          </a:p>
          <a:p>
            <a:pPr lvl="1">
              <a:buFont typeface="Wingdings" panose="05000000000000000000" pitchFamily="2" charset="2"/>
              <a:buChar char="q"/>
            </a:pPr>
            <a:r>
              <a:rPr lang="tr-TR" sz="2000" b="1" dirty="0" smtClean="0"/>
              <a:t>YETKİLİ MAKAM TARAFINDAN BİRİ BAŞKAN,BİRİ İŞİN UZMANI OLMAK ÜZERE EN AZ ÜÇ VEYA DAHA FAZLA </a:t>
            </a:r>
            <a:r>
              <a:rPr lang="tr-TR" sz="2000" b="1" dirty="0" smtClean="0">
                <a:solidFill>
                  <a:srgbClr val="C00000"/>
                </a:solidFill>
              </a:rPr>
              <a:t>TEK</a:t>
            </a:r>
            <a:r>
              <a:rPr lang="tr-TR" sz="2000" b="1" dirty="0" smtClean="0"/>
              <a:t> SAYIDA KİŞİ İLE YEDEK ÜYELERDEN OLUŞAN KOMİSYON KURULUR.İDAREDE UZMAN PERSONEL BULUNMAMASI HALİNDE,4734’E TABİ KURUMLARDAN UZMAN ÜYE GÖREVLENDİRİLEBİLİR.</a:t>
            </a:r>
            <a:endParaRPr lang="tr-TR" sz="2000" b="1" dirty="0"/>
          </a:p>
        </p:txBody>
      </p:sp>
    </p:spTree>
    <p:extLst>
      <p:ext uri="{BB962C8B-B14F-4D97-AF65-F5344CB8AC3E}">
        <p14:creationId xmlns:p14="http://schemas.microsoft.com/office/powerpoint/2010/main" val="190439577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836712"/>
            <a:ext cx="8789313" cy="5112568"/>
          </a:xfrm>
        </p:spPr>
        <p:txBody>
          <a:bodyPr>
            <a:normAutofit/>
          </a:bodyPr>
          <a:lstStyle/>
          <a:p>
            <a:pPr>
              <a:buFont typeface="Wingdings" panose="05000000000000000000" pitchFamily="2" charset="2"/>
              <a:buChar char="q"/>
            </a:pPr>
            <a:r>
              <a:rPr lang="tr-TR" sz="3000" b="1" dirty="0" smtClean="0">
                <a:solidFill>
                  <a:srgbClr val="FF0000"/>
                </a:solidFill>
              </a:rPr>
              <a:t>KOMİSYONUN GÖREV VE SORUMLULUKLARI:</a:t>
            </a:r>
          </a:p>
          <a:p>
            <a:pPr>
              <a:buFont typeface="Wingdings" panose="05000000000000000000" pitchFamily="2" charset="2"/>
              <a:buChar char="q"/>
            </a:pPr>
            <a:r>
              <a:rPr lang="tr-TR" sz="2400" b="1" dirty="0" smtClean="0"/>
              <a:t>YÜKLENİCİ TARAFINDAN İDAREYE TESLİM EDİLEN MALIN VEYA YAPILAN İŞİN İHALE DÖKÜMANINDA BELİRTİLEN ŞARTLARA UYGUN OLUP OLMADIĞINI İNCELER.</a:t>
            </a:r>
          </a:p>
          <a:p>
            <a:pPr>
              <a:buFont typeface="Wingdings" panose="05000000000000000000" pitchFamily="2" charset="2"/>
              <a:buChar char="q"/>
            </a:pPr>
            <a:r>
              <a:rPr lang="tr-TR" sz="2400" b="1" dirty="0" smtClean="0"/>
              <a:t>TÜM ÜYELER HER MUAYENEDE HAZIR BULUNMAK ZORUNDADIR.</a:t>
            </a:r>
          </a:p>
          <a:p>
            <a:pPr>
              <a:buFont typeface="Wingdings" panose="05000000000000000000" pitchFamily="2" charset="2"/>
              <a:buChar char="q"/>
            </a:pPr>
            <a:r>
              <a:rPr lang="tr-TR" sz="2400" b="1" dirty="0" smtClean="0"/>
              <a:t>KISA SÜREDE BOZULABİLEN MADDELERİN MUAYENESİNE ÖNCELİK VERİLİR.</a:t>
            </a:r>
          </a:p>
          <a:p>
            <a:pPr>
              <a:buFont typeface="Wingdings" panose="05000000000000000000" pitchFamily="2" charset="2"/>
              <a:buChar char="q"/>
            </a:pPr>
            <a:r>
              <a:rPr lang="tr-TR" sz="2400" b="1" dirty="0" smtClean="0"/>
              <a:t>KOMİSYON,İHALE DÖKÜMANINDA BELİRLENEN ŞEKİLDE KABUL İŞLEMLERİNDE ESAS ALINACAK İŞLEMLERİ YÜRÜTÜR.</a:t>
            </a:r>
            <a:endParaRPr lang="tr-TR" sz="2400" b="1" dirty="0"/>
          </a:p>
        </p:txBody>
      </p:sp>
    </p:spTree>
    <p:extLst>
      <p:ext uri="{BB962C8B-B14F-4D97-AF65-F5344CB8AC3E}">
        <p14:creationId xmlns:p14="http://schemas.microsoft.com/office/powerpoint/2010/main" val="2064272054"/>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7596" y="764704"/>
            <a:ext cx="8789313" cy="5112568"/>
          </a:xfrm>
        </p:spPr>
        <p:txBody>
          <a:bodyPr>
            <a:normAutofit/>
          </a:bodyPr>
          <a:lstStyle/>
          <a:p>
            <a:pPr>
              <a:buFont typeface="Wingdings" panose="05000000000000000000" pitchFamily="2" charset="2"/>
              <a:buChar char="q"/>
            </a:pPr>
            <a:r>
              <a:rPr lang="tr-TR" sz="2800" b="1" dirty="0" smtClean="0"/>
              <a:t>YÜKLENİCİNİN MALI İHALE DÖKÜMANINA UYGUN ŞEKİLDE TESLİM ETMESİ VEYA DÖKÜMANLARA UYGUN ŞEKİLTE TESLİME HAZIR HALE GETİRİLDİĞİNİ İDAREYE BİLDİRMESİNDEN İTİBAREN EN GEÇ (5) İŞGÜNÜ İÇİNDE İDARECE MUAYENE VE KABUL İŞLEMLERİNE BAŞLANIR.</a:t>
            </a:r>
          </a:p>
          <a:p>
            <a:pPr>
              <a:buFont typeface="Wingdings" panose="05000000000000000000" pitchFamily="2" charset="2"/>
              <a:buChar char="q"/>
            </a:pPr>
            <a:r>
              <a:rPr lang="tr-TR" sz="2800" b="1" dirty="0" smtClean="0"/>
              <a:t>MUAYENENİN YAPILACAĞI YER,  TARİH VE SAAT YÜKLENİCİYE ÖNCEDEN BİLDİRİLEREK KENDİSİNİN VEYA VEKİLİNİN HAZIR OLMASI YAZILI OLARAK BİLDİRİLİR. </a:t>
            </a:r>
            <a:endParaRPr lang="tr-TR" sz="2800" b="1" dirty="0"/>
          </a:p>
        </p:txBody>
      </p:sp>
    </p:spTree>
    <p:extLst>
      <p:ext uri="{BB962C8B-B14F-4D97-AF65-F5344CB8AC3E}">
        <p14:creationId xmlns:p14="http://schemas.microsoft.com/office/powerpoint/2010/main" val="377248326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7596" y="836712"/>
            <a:ext cx="8789313" cy="4464496"/>
          </a:xfrm>
        </p:spPr>
        <p:txBody>
          <a:bodyPr>
            <a:normAutofit fontScale="92500"/>
          </a:bodyPr>
          <a:lstStyle/>
          <a:p>
            <a:pPr>
              <a:buFont typeface="Wingdings" panose="05000000000000000000" pitchFamily="2" charset="2"/>
              <a:buChar char="q"/>
            </a:pPr>
            <a:r>
              <a:rPr lang="tr-TR" sz="2400" b="1" dirty="0" smtClean="0"/>
              <a:t>MUAYENELERDE ÖNCE FİZİKSEL NİTELİKLER KONTROL EDİLİR.</a:t>
            </a:r>
          </a:p>
          <a:p>
            <a:pPr>
              <a:buFont typeface="Wingdings" panose="05000000000000000000" pitchFamily="2" charset="2"/>
              <a:buChar char="q"/>
            </a:pPr>
            <a:r>
              <a:rPr lang="tr-TR" sz="2400" b="1" dirty="0" smtClean="0"/>
              <a:t>FİZİKSEL MUAYENEDE NİTELİKLERİN BAZILARI UYGUN ÇIKMAZ İSE MUAYENE YARIDA BIRAKILMAZ.MUAYENE İŞLEMLERİ TAMAMLANIR.</a:t>
            </a:r>
          </a:p>
          <a:p>
            <a:pPr>
              <a:buFont typeface="Wingdings" panose="05000000000000000000" pitchFamily="2" charset="2"/>
              <a:buChar char="q"/>
            </a:pPr>
            <a:r>
              <a:rPr lang="tr-TR" sz="2400" b="1" dirty="0" smtClean="0"/>
              <a:t>YÜKLENİCİ,FİZİKSEL MUAYENE SONUCU VERİLEN RED RAPORUNA İTİRAZ EDEREK İKİNCİ BİR MUAYENE İSTEYEBİLİR.</a:t>
            </a:r>
          </a:p>
          <a:p>
            <a:pPr>
              <a:buFont typeface="Wingdings" panose="05000000000000000000" pitchFamily="2" charset="2"/>
              <a:buChar char="q"/>
            </a:pPr>
            <a:r>
              <a:rPr lang="tr-TR" sz="2400" b="1" dirty="0" smtClean="0"/>
              <a:t>BU DURUMDA,İLK KOMİSYONDA  OLMAYAN KİŞİLERDEN OLUŞAN VE EN AZ ÜÇ KİŞİDEN OLUŞAN BİR KOMİSYONA MUAYENE YAPTIRILIR. </a:t>
            </a:r>
          </a:p>
          <a:p>
            <a:pPr>
              <a:buFont typeface="Wingdings" panose="05000000000000000000" pitchFamily="2" charset="2"/>
              <a:buChar char="q"/>
            </a:pPr>
            <a:r>
              <a:rPr lang="tr-TR" sz="2400" b="1" dirty="0" smtClean="0"/>
              <a:t>BU KOMİSYONUNUN VERECEĞİ  KARAR KESİNDİR.ANCAK BU DURUMA  DÖKÜMANLARDA YER  VERMEK GEREKİR. </a:t>
            </a:r>
            <a:endParaRPr lang="tr-TR" sz="2400" b="1" dirty="0"/>
          </a:p>
        </p:txBody>
      </p:sp>
    </p:spTree>
    <p:extLst>
      <p:ext uri="{BB962C8B-B14F-4D97-AF65-F5344CB8AC3E}">
        <p14:creationId xmlns:p14="http://schemas.microsoft.com/office/powerpoint/2010/main" val="122820243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980728"/>
            <a:ext cx="8789313" cy="3777622"/>
          </a:xfrm>
        </p:spPr>
        <p:txBody>
          <a:bodyPr>
            <a:normAutofit/>
          </a:bodyPr>
          <a:lstStyle/>
          <a:p>
            <a:pPr>
              <a:buFont typeface="Wingdings" panose="05000000000000000000" pitchFamily="2" charset="2"/>
              <a:buChar char="q"/>
            </a:pPr>
            <a:r>
              <a:rPr lang="tr-TR" sz="2400" b="1" dirty="0" smtClean="0"/>
              <a:t>MUAYENE VE KABUL KOMİSYONLARI EKSİKSİZ TOPLANIR VE KARARLARINI ÇOĞUNLUKLA ALIR.KOMİSYON KARARINI VERİRKEN,VARSA ARA DENETİM RAPORLARINI DA DİKKATE ALIR.KARARA KARŞI OLANLAR,KARŞI OLMA GEREKÇELERİNİ KARARIN ALTINA YAZARAK İMZA ETMEK ZORUNDADIR.KARARLARDA ÇEKİMSER KALINMAZ.</a:t>
            </a:r>
            <a:endParaRPr lang="tr-TR" sz="2400" b="1" dirty="0"/>
          </a:p>
        </p:txBody>
      </p:sp>
    </p:spTree>
    <p:extLst>
      <p:ext uri="{BB962C8B-B14F-4D97-AF65-F5344CB8AC3E}">
        <p14:creationId xmlns:p14="http://schemas.microsoft.com/office/powerpoint/2010/main" val="161488101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7595" y="908720"/>
            <a:ext cx="9121013" cy="4536504"/>
          </a:xfrm>
        </p:spPr>
        <p:txBody>
          <a:bodyPr>
            <a:normAutofit lnSpcReduction="10000"/>
          </a:bodyPr>
          <a:lstStyle/>
          <a:p>
            <a:pPr lvl="1">
              <a:lnSpc>
                <a:spcPct val="120000"/>
              </a:lnSpc>
              <a:buFont typeface="Wingdings" panose="05000000000000000000" pitchFamily="2" charset="2"/>
              <a:buChar char="q"/>
            </a:pPr>
            <a:r>
              <a:rPr lang="tr-TR" sz="2400" b="1" dirty="0" smtClean="0"/>
              <a:t>İHTİYAÇ HASIL OLMASI HALİNDE GEÇİCİ VEYA KISMİ KABUL İŞLEMLERİ DE YAPILABİLİNİR ANCAK BUNLARIN İHALE DÖKÜMANLARINDA YER ALMASI GEREKİR.GEÇİCİ KABULUN SÖZ KONUSU OLDUĞU DURUMLARDA KESİN KABUL TARİHİ DE DÖKÜMANLARDA BELİRTİLMEK ZORUNDADIR.</a:t>
            </a:r>
          </a:p>
          <a:p>
            <a:pPr lvl="1">
              <a:lnSpc>
                <a:spcPct val="120000"/>
              </a:lnSpc>
              <a:buFont typeface="Wingdings" panose="05000000000000000000" pitchFamily="2" charset="2"/>
              <a:buChar char="q"/>
            </a:pPr>
            <a:r>
              <a:rPr lang="tr-TR" sz="2400" b="1" dirty="0" smtClean="0"/>
              <a:t>SÖZLEŞME KONUSU MALLARIN  DENETİM,MUAYENE VE TESTLERİ TAMAMLANDIĞINDA,KOMİSYONUN OLUMLU RAPORU İDARECE KABUL EDİLEREK,ÖDEMEYE İLİŞKİN BELGENİN  DÜZENLEMESİNDE ESAS ALINIR. </a:t>
            </a:r>
            <a:endParaRPr lang="tr-TR" sz="2400" b="1" dirty="0"/>
          </a:p>
        </p:txBody>
      </p:sp>
    </p:spTree>
    <p:extLst>
      <p:ext uri="{BB962C8B-B14F-4D97-AF65-F5344CB8AC3E}">
        <p14:creationId xmlns:p14="http://schemas.microsoft.com/office/powerpoint/2010/main" val="152698112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6" y="836712"/>
            <a:ext cx="9121013" cy="4968552"/>
          </a:xfrm>
        </p:spPr>
        <p:txBody>
          <a:bodyPr>
            <a:normAutofit/>
          </a:bodyPr>
          <a:lstStyle/>
          <a:p>
            <a:pPr>
              <a:buFont typeface="Wingdings" panose="05000000000000000000" pitchFamily="2" charset="2"/>
              <a:buChar char="q"/>
            </a:pPr>
            <a:r>
              <a:rPr lang="tr-TR" sz="2400" b="1" dirty="0" smtClean="0"/>
              <a:t>İHALE DÖKÜMANINDA HÜKÜM BULUNMASI HALİNDE YÜKLENİCİ TARAFINDAN MALA AİT TEKNİK DÖKÜMANDAN FARKLI OLARAK ÖNERİLEN MAL VEYA İŞLER,ANCAK İHALE DÖKÜMANINDA BELİRTİLEN ASGARİ ÖZELLİKLERİ HAİZ VE MEVCUDUNDAN DAHA İYİ ÖZELLİKLERE SAHİP OLDUĞU MUAYENE VE KABUL KOMİSYONU TARAFINDAN ONAYLANMASI HALİNDE KABUL EDİLEBİLİR.ANCAK BU TAKTİRDE YÜKLENİCİ İLAVE BİR BEDEL İSTEYEMEZ.</a:t>
            </a:r>
            <a:endParaRPr lang="tr-TR" sz="2400" b="1" dirty="0"/>
          </a:p>
        </p:txBody>
      </p:sp>
    </p:spTree>
    <p:extLst>
      <p:ext uri="{BB962C8B-B14F-4D97-AF65-F5344CB8AC3E}">
        <p14:creationId xmlns:p14="http://schemas.microsoft.com/office/powerpoint/2010/main" val="102912579"/>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55573" y="836712"/>
            <a:ext cx="8832981" cy="4968552"/>
          </a:xfrm>
        </p:spPr>
        <p:txBody>
          <a:bodyPr>
            <a:normAutofit fontScale="92500" lnSpcReduction="10000"/>
          </a:bodyPr>
          <a:lstStyle/>
          <a:p>
            <a:pPr>
              <a:lnSpc>
                <a:spcPct val="120000"/>
              </a:lnSpc>
              <a:buFont typeface="Wingdings" panose="05000000000000000000" pitchFamily="2" charset="2"/>
              <a:buChar char="q"/>
            </a:pPr>
            <a:r>
              <a:rPr lang="tr-TR" sz="2400" b="1" dirty="0" smtClean="0">
                <a:solidFill>
                  <a:srgbClr val="FF0000"/>
                </a:solidFill>
              </a:rPr>
              <a:t>SORUMLULUK:</a:t>
            </a:r>
          </a:p>
          <a:p>
            <a:pPr>
              <a:lnSpc>
                <a:spcPct val="120000"/>
              </a:lnSpc>
              <a:buFont typeface="Wingdings" panose="05000000000000000000" pitchFamily="2" charset="2"/>
              <a:buChar char="q"/>
            </a:pPr>
            <a:r>
              <a:rPr lang="tr-TR" sz="2400" b="1" dirty="0" smtClean="0"/>
              <a:t>MUAYENE VE KABUL KOMİSYONLARININ BAŞKAN VE ÜYELERİ İLE İHTİYACIN KARŞILANMA SÜRECİNDEKİ HER AŞAMADA GÖREV ALAN DİĞER İLGİLİLERİN GÖREVLERİNİ KANUNİ GEREKLERE UYGUN VE TARAFSIZLIKLA YAPMADIKLARININ TESPİTİ HALİNDE HAKLARINDA İLGİLİ MEVZUATLARI GEREĞİNCE DİSİPLİN CEZASI UYGULANIR.</a:t>
            </a:r>
          </a:p>
          <a:p>
            <a:pPr>
              <a:lnSpc>
                <a:spcPct val="120000"/>
              </a:lnSpc>
              <a:buFont typeface="Wingdings" panose="05000000000000000000" pitchFamily="2" charset="2"/>
              <a:buChar char="q"/>
            </a:pPr>
            <a:r>
              <a:rPr lang="tr-TR" sz="2400" b="1" dirty="0" smtClean="0"/>
              <a:t>AYRICA FİİL VEYA DAVRANIŞLARININ ÖZELLİĞİNE GÖRE HAKLARINDA CEZA KOVUŞTURMASI DA YAPILIR VE HÜKMOLUNACAK CEZA İLE BİRLİKTE TARAFLARIN UĞRADIKLARI ZARAR VE ZİYAN GENEL HÜKÜMLERE GÖRE KENDİLERİNE TAZMİN ETTİRİLİR.</a:t>
            </a:r>
            <a:endParaRPr lang="tr-TR" sz="2400" b="1" dirty="0"/>
          </a:p>
        </p:txBody>
      </p:sp>
    </p:spTree>
    <p:extLst>
      <p:ext uri="{BB962C8B-B14F-4D97-AF65-F5344CB8AC3E}">
        <p14:creationId xmlns:p14="http://schemas.microsoft.com/office/powerpoint/2010/main" val="3833275905"/>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55574" y="908720"/>
            <a:ext cx="8789313" cy="4032448"/>
          </a:xfrm>
        </p:spPr>
        <p:txBody>
          <a:bodyPr>
            <a:normAutofit/>
          </a:bodyPr>
          <a:lstStyle/>
          <a:p>
            <a:pPr>
              <a:buFont typeface="Wingdings" panose="05000000000000000000" pitchFamily="2" charset="2"/>
              <a:buChar char="q"/>
            </a:pPr>
            <a:r>
              <a:rPr lang="tr-TR" sz="2000" b="1" dirty="0" smtClean="0">
                <a:solidFill>
                  <a:srgbClr val="FF0000"/>
                </a:solidFill>
              </a:rPr>
              <a:t>KOMİSYONLARIN  DİKKAT ETMESİ GEREKEN HUSUSLAR;</a:t>
            </a:r>
          </a:p>
          <a:p>
            <a:pPr>
              <a:buFont typeface="Wingdings" panose="05000000000000000000" pitchFamily="2" charset="2"/>
              <a:buChar char="q"/>
            </a:pPr>
            <a:r>
              <a:rPr lang="tr-TR" sz="2400" b="1" dirty="0" smtClean="0"/>
              <a:t>SATIN ALMA SÜRECİNDE SİPARİŞİ VERİLMİŞ,GELEN MALZEME ÖNCE SAYICA TAM OLUP OLMADIĞI KONTROL EDİLİR.</a:t>
            </a:r>
          </a:p>
          <a:p>
            <a:pPr>
              <a:buFont typeface="Wingdings" panose="05000000000000000000" pitchFamily="2" charset="2"/>
              <a:buChar char="q"/>
            </a:pPr>
            <a:r>
              <a:rPr lang="tr-TR" sz="2400" b="1" dirty="0" smtClean="0"/>
              <a:t>İHALE DÖKÜMANINDA (ÖZELLİKLE TEKNİK ŞARTNAMELERDE) BELİRTİLEN ÖZELLİKLERİN VAR OLUP OLMADIĞI KONTROL EDİLİR.(FİZİKİ MUAYENE)</a:t>
            </a:r>
          </a:p>
          <a:p>
            <a:pPr>
              <a:buFont typeface="Wingdings" panose="05000000000000000000" pitchFamily="2" charset="2"/>
              <a:buChar char="q"/>
            </a:pPr>
            <a:r>
              <a:rPr lang="tr-TR" sz="2400" b="1" dirty="0" smtClean="0"/>
              <a:t>YÜKÜMLÜ OLAN FİRMA YETKİLİSİNİN DE HAZIR BULUNMASI SAĞLANIR.</a:t>
            </a:r>
            <a:endParaRPr lang="tr-TR" sz="2400" b="1" dirty="0"/>
          </a:p>
        </p:txBody>
      </p:sp>
    </p:spTree>
    <p:extLst>
      <p:ext uri="{BB962C8B-B14F-4D97-AF65-F5344CB8AC3E}">
        <p14:creationId xmlns:p14="http://schemas.microsoft.com/office/powerpoint/2010/main" val="1098666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lvl="0"/>
            <a:r>
              <a:rPr lang="tr-TR" b="1" dirty="0">
                <a:solidFill>
                  <a:srgbClr val="C00000"/>
                </a:solidFill>
                <a:latin typeface="Times New Roman" panose="02020603050405020304" pitchFamily="18" charset="0"/>
                <a:cs typeface="Times New Roman" panose="02020603050405020304" pitchFamily="18" charset="0"/>
              </a:rPr>
              <a:t>GERÇEKLEŞTİRME GÖREVLİLERİ;</a:t>
            </a:r>
            <a:r>
              <a:rPr lang="tr-TR" dirty="0"/>
              <a:t/>
            </a:r>
            <a:br>
              <a:rPr lang="tr-TR" dirty="0"/>
            </a:br>
            <a:endParaRPr lang="tr-TR" dirty="0"/>
          </a:p>
        </p:txBody>
      </p:sp>
      <p:sp>
        <p:nvSpPr>
          <p:cNvPr id="3" name="İçerik Yer Tutucusu 2"/>
          <p:cNvSpPr>
            <a:spLocks noGrp="1"/>
          </p:cNvSpPr>
          <p:nvPr>
            <p:ph idx="1"/>
          </p:nvPr>
        </p:nvSpPr>
        <p:spPr>
          <a:xfrm>
            <a:off x="2518873" y="1623645"/>
            <a:ext cx="8915400" cy="4293577"/>
          </a:xfrm>
        </p:spPr>
        <p:txBody>
          <a:bodyPr>
            <a:normAutofit fontScale="85000" lnSpcReduction="20000"/>
          </a:bodyPr>
          <a:lstStyle/>
          <a:p>
            <a:pPr lvl="0"/>
            <a:r>
              <a:rPr lang="tr-TR" sz="2200" b="1" dirty="0" smtClean="0">
                <a:latin typeface="Times New Roman" panose="02020603050405020304" pitchFamily="18" charset="0"/>
                <a:cs typeface="Times New Roman" panose="02020603050405020304" pitchFamily="18" charset="0"/>
              </a:rPr>
              <a:t>Harcama </a:t>
            </a:r>
            <a:r>
              <a:rPr lang="tr-TR" sz="2200" b="1" dirty="0">
                <a:latin typeface="Times New Roman" panose="02020603050405020304" pitchFamily="18" charset="0"/>
                <a:cs typeface="Times New Roman" panose="02020603050405020304" pitchFamily="18" charset="0"/>
              </a:rPr>
              <a:t>talimatı üzerine;</a:t>
            </a:r>
            <a:endParaRPr lang="tr-TR" sz="2200" dirty="0">
              <a:latin typeface="Times New Roman" panose="02020603050405020304" pitchFamily="18" charset="0"/>
              <a:cs typeface="Times New Roman" panose="02020603050405020304" pitchFamily="18" charset="0"/>
            </a:endParaRPr>
          </a:p>
          <a:p>
            <a:pPr lvl="0"/>
            <a:r>
              <a:rPr lang="tr-TR" sz="2200" b="1" dirty="0">
                <a:latin typeface="Times New Roman" panose="02020603050405020304" pitchFamily="18" charset="0"/>
                <a:cs typeface="Times New Roman" panose="02020603050405020304" pitchFamily="18" charset="0"/>
              </a:rPr>
              <a:t> İşin </a:t>
            </a:r>
            <a:r>
              <a:rPr lang="tr-TR" sz="2200" b="1" dirty="0" smtClean="0">
                <a:latin typeface="Times New Roman" panose="02020603050405020304" pitchFamily="18" charset="0"/>
                <a:cs typeface="Times New Roman" panose="02020603050405020304" pitchFamily="18" charset="0"/>
              </a:rPr>
              <a:t>yaptırılması,</a:t>
            </a:r>
            <a:endParaRPr lang="tr-TR" sz="2200" dirty="0">
              <a:latin typeface="Times New Roman" panose="02020603050405020304" pitchFamily="18" charset="0"/>
              <a:cs typeface="Times New Roman" panose="02020603050405020304" pitchFamily="18" charset="0"/>
            </a:endParaRPr>
          </a:p>
          <a:p>
            <a:pPr lvl="0"/>
            <a:r>
              <a:rPr lang="tr-TR" sz="2200" b="1" dirty="0">
                <a:latin typeface="Times New Roman" panose="02020603050405020304" pitchFamily="18" charset="0"/>
                <a:cs typeface="Times New Roman" panose="02020603050405020304" pitchFamily="18" charset="0"/>
              </a:rPr>
              <a:t> Mal veya hizmetin </a:t>
            </a:r>
            <a:r>
              <a:rPr lang="tr-TR" sz="2200" b="1" dirty="0" smtClean="0">
                <a:latin typeface="Times New Roman" panose="02020603050405020304" pitchFamily="18" charset="0"/>
                <a:cs typeface="Times New Roman" panose="02020603050405020304" pitchFamily="18" charset="0"/>
              </a:rPr>
              <a:t>alınması,</a:t>
            </a:r>
            <a:endParaRPr lang="tr-TR" sz="2200" dirty="0">
              <a:latin typeface="Times New Roman" panose="02020603050405020304" pitchFamily="18" charset="0"/>
              <a:cs typeface="Times New Roman" panose="02020603050405020304" pitchFamily="18" charset="0"/>
            </a:endParaRPr>
          </a:p>
          <a:p>
            <a:pPr lvl="0"/>
            <a:r>
              <a:rPr lang="tr-TR" sz="2200" b="1" dirty="0">
                <a:latin typeface="Times New Roman" panose="02020603050405020304" pitchFamily="18" charset="0"/>
                <a:cs typeface="Times New Roman" panose="02020603050405020304" pitchFamily="18" charset="0"/>
              </a:rPr>
              <a:t> Teslim almaya ilişkin işlemlerin </a:t>
            </a:r>
            <a:r>
              <a:rPr lang="tr-TR" sz="2200" b="1" dirty="0" smtClean="0">
                <a:latin typeface="Times New Roman" panose="02020603050405020304" pitchFamily="18" charset="0"/>
                <a:cs typeface="Times New Roman" panose="02020603050405020304" pitchFamily="18" charset="0"/>
              </a:rPr>
              <a:t>yapılması,</a:t>
            </a:r>
            <a:endParaRPr lang="tr-TR" sz="2200" dirty="0">
              <a:latin typeface="Times New Roman" panose="02020603050405020304" pitchFamily="18" charset="0"/>
              <a:cs typeface="Times New Roman" panose="02020603050405020304" pitchFamily="18" charset="0"/>
            </a:endParaRPr>
          </a:p>
          <a:p>
            <a:pPr lvl="0"/>
            <a:r>
              <a:rPr lang="tr-TR" sz="2200" b="1" dirty="0">
                <a:latin typeface="Times New Roman" panose="02020603050405020304" pitchFamily="18" charset="0"/>
                <a:cs typeface="Times New Roman" panose="02020603050405020304" pitchFamily="18" charset="0"/>
              </a:rPr>
              <a:t> Belgelendirilmesi ve </a:t>
            </a:r>
            <a:endParaRPr lang="tr-TR" sz="2200" dirty="0">
              <a:latin typeface="Times New Roman" panose="02020603050405020304" pitchFamily="18" charset="0"/>
              <a:cs typeface="Times New Roman" panose="02020603050405020304" pitchFamily="18" charset="0"/>
            </a:endParaRPr>
          </a:p>
          <a:p>
            <a:pPr lvl="0"/>
            <a:r>
              <a:rPr lang="tr-TR" sz="2200" b="1" u="sng" dirty="0">
                <a:latin typeface="Times New Roman" panose="02020603050405020304" pitchFamily="18" charset="0"/>
                <a:cs typeface="Times New Roman" panose="02020603050405020304" pitchFamily="18" charset="0"/>
              </a:rPr>
              <a:t> Ödeme için gerekli </a:t>
            </a:r>
            <a:r>
              <a:rPr lang="tr-TR" sz="2200" b="1" u="sng" dirty="0" smtClean="0">
                <a:latin typeface="Times New Roman" panose="02020603050405020304" pitchFamily="18" charset="0"/>
                <a:cs typeface="Times New Roman" panose="02020603050405020304" pitchFamily="18" charset="0"/>
              </a:rPr>
              <a:t>belgelerin</a:t>
            </a:r>
            <a:r>
              <a:rPr lang="tr-TR" sz="2200" dirty="0">
                <a:latin typeface="Times New Roman" panose="02020603050405020304" pitchFamily="18" charset="0"/>
                <a:cs typeface="Times New Roman" panose="02020603050405020304" pitchFamily="18" charset="0"/>
              </a:rPr>
              <a:t> </a:t>
            </a:r>
            <a:r>
              <a:rPr lang="tr-TR" sz="2200" b="1" dirty="0" smtClean="0">
                <a:latin typeface="Times New Roman" panose="02020603050405020304" pitchFamily="18" charset="0"/>
                <a:cs typeface="Times New Roman" panose="02020603050405020304" pitchFamily="18" charset="0"/>
              </a:rPr>
              <a:t>hazırlanması </a:t>
            </a:r>
            <a:r>
              <a:rPr lang="tr-TR" sz="2200" b="1" dirty="0">
                <a:latin typeface="Times New Roman" panose="02020603050405020304" pitchFamily="18" charset="0"/>
                <a:cs typeface="Times New Roman" panose="02020603050405020304" pitchFamily="18" charset="0"/>
              </a:rPr>
              <a:t>görevlerini yürüten görevlilerdir.</a:t>
            </a:r>
            <a:endParaRPr lang="tr-TR" sz="2200" dirty="0">
              <a:latin typeface="Times New Roman" panose="02020603050405020304" pitchFamily="18" charset="0"/>
              <a:cs typeface="Times New Roman" panose="02020603050405020304" pitchFamily="18" charset="0"/>
            </a:endParaRPr>
          </a:p>
          <a:p>
            <a:pPr lvl="0"/>
            <a:r>
              <a:rPr lang="tr-TR" sz="2200" b="1" dirty="0">
                <a:latin typeface="Times New Roman" panose="02020603050405020304" pitchFamily="18" charset="0"/>
                <a:cs typeface="Times New Roman" panose="02020603050405020304" pitchFamily="18" charset="0"/>
              </a:rPr>
              <a:t>Harcama sürecinde işlem yürüten her bir görevli gerçekleştirme </a:t>
            </a:r>
            <a:r>
              <a:rPr lang="tr-TR" sz="2200" b="1" dirty="0" smtClean="0">
                <a:latin typeface="Times New Roman" panose="02020603050405020304" pitchFamily="18" charset="0"/>
                <a:cs typeface="Times New Roman" panose="02020603050405020304" pitchFamily="18" charset="0"/>
              </a:rPr>
              <a:t>görevlisidir.</a:t>
            </a:r>
            <a:endParaRPr lang="tr-TR" sz="2200" dirty="0">
              <a:latin typeface="Times New Roman" panose="02020603050405020304" pitchFamily="18" charset="0"/>
              <a:cs typeface="Times New Roman" panose="02020603050405020304" pitchFamily="18" charset="0"/>
            </a:endParaRPr>
          </a:p>
          <a:p>
            <a:pPr lvl="0"/>
            <a:r>
              <a:rPr lang="tr-TR" sz="2200" b="1" dirty="0">
                <a:latin typeface="Times New Roman" panose="02020603050405020304" pitchFamily="18" charset="0"/>
                <a:cs typeface="Times New Roman" panose="02020603050405020304" pitchFamily="18" charset="0"/>
              </a:rPr>
              <a:t>Onay belgesi, şartname ve sözleşme tasarılarını hazırlayanlar,</a:t>
            </a:r>
            <a:endParaRPr lang="tr-TR" sz="2200" dirty="0">
              <a:latin typeface="Times New Roman" panose="02020603050405020304" pitchFamily="18" charset="0"/>
              <a:cs typeface="Times New Roman" panose="02020603050405020304" pitchFamily="18" charset="0"/>
            </a:endParaRPr>
          </a:p>
          <a:p>
            <a:pPr lvl="0"/>
            <a:r>
              <a:rPr lang="tr-TR" sz="2200" b="1" dirty="0">
                <a:latin typeface="Times New Roman" panose="02020603050405020304" pitchFamily="18" charset="0"/>
                <a:cs typeface="Times New Roman" panose="02020603050405020304" pitchFamily="18" charset="0"/>
              </a:rPr>
              <a:t>Mal ve hizmeti teslim alanlar, ihale ve kabul komisyonlarında görev yapanlar… </a:t>
            </a:r>
            <a:endParaRPr lang="tr-TR" sz="2200" dirty="0">
              <a:latin typeface="Times New Roman" panose="02020603050405020304" pitchFamily="18" charset="0"/>
              <a:cs typeface="Times New Roman" panose="02020603050405020304" pitchFamily="18" charset="0"/>
            </a:endParaRPr>
          </a:p>
          <a:p>
            <a:pPr lvl="0">
              <a:lnSpc>
                <a:spcPct val="120000"/>
              </a:lnSpc>
            </a:pPr>
            <a:r>
              <a:rPr lang="tr-TR" sz="2200" b="1" dirty="0">
                <a:latin typeface="Times New Roman" panose="02020603050405020304" pitchFamily="18" charset="0"/>
                <a:cs typeface="Times New Roman" panose="02020603050405020304" pitchFamily="18" charset="0"/>
              </a:rPr>
              <a:t>Ödeme Emri Belgesi (ÖEB) düzenlemekle görevli gerçekleştirme görevlileri ÖEB</a:t>
            </a:r>
            <a:r>
              <a:rPr lang="tr-TR" sz="2200" b="1" dirty="0" smtClean="0">
                <a:latin typeface="Times New Roman" panose="02020603050405020304" pitchFamily="18" charset="0"/>
                <a:cs typeface="Times New Roman" panose="02020603050405020304" pitchFamily="18" charset="0"/>
              </a:rPr>
              <a:t>’ </a:t>
            </a:r>
            <a:r>
              <a:rPr lang="tr-TR" sz="2200" b="1" dirty="0" err="1" smtClean="0">
                <a:latin typeface="Times New Roman" panose="02020603050405020304" pitchFamily="18" charset="0"/>
                <a:cs typeface="Times New Roman" panose="02020603050405020304" pitchFamily="18" charset="0"/>
              </a:rPr>
              <a:t>yi</a:t>
            </a:r>
            <a:r>
              <a:rPr lang="tr-TR" sz="2200" b="1" dirty="0" smtClean="0">
                <a:latin typeface="Times New Roman" panose="02020603050405020304" pitchFamily="18" charset="0"/>
                <a:cs typeface="Times New Roman" panose="02020603050405020304" pitchFamily="18" charset="0"/>
              </a:rPr>
              <a:t> </a:t>
            </a:r>
            <a:r>
              <a:rPr lang="tr-TR" sz="2200" b="1" dirty="0">
                <a:latin typeface="Times New Roman" panose="02020603050405020304" pitchFamily="18" charset="0"/>
                <a:cs typeface="Times New Roman" panose="02020603050405020304" pitchFamily="18" charset="0"/>
              </a:rPr>
              <a:t>düzenler, kontrol eder ve imzalayarak harcama yetkilisine sunar, ÖEB ve ekleri üzerinde ön mali kontrol </a:t>
            </a:r>
            <a:r>
              <a:rPr lang="tr-TR" sz="2200" b="1" dirty="0" smtClean="0">
                <a:latin typeface="Times New Roman" panose="02020603050405020304" pitchFamily="18" charset="0"/>
                <a:cs typeface="Times New Roman" panose="02020603050405020304" pitchFamily="18" charset="0"/>
              </a:rPr>
              <a:t>yapar.</a:t>
            </a:r>
            <a:endParaRPr lang="tr-TR" sz="2200"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7955917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43605" y="836712"/>
            <a:ext cx="8928992" cy="4320480"/>
          </a:xfrm>
        </p:spPr>
        <p:txBody>
          <a:bodyPr>
            <a:normAutofit fontScale="92500" lnSpcReduction="20000"/>
          </a:bodyPr>
          <a:lstStyle/>
          <a:p>
            <a:pPr>
              <a:lnSpc>
                <a:spcPct val="120000"/>
              </a:lnSpc>
              <a:buFont typeface="Wingdings" panose="05000000000000000000" pitchFamily="2" charset="2"/>
              <a:buChar char="q"/>
            </a:pPr>
            <a:r>
              <a:rPr lang="tr-TR" sz="2800" b="1" dirty="0" smtClean="0"/>
              <a:t>ALINAN ÜRÜN BİR CİHAZ İSE,ÇALIŞTIRILARAK TEKNİK ŞARTNAMEDE YAZILI TÜM HÜKÜMLERİ YERİNE GETİRİLİP GETİRİLMEDİĞİ KOMİSYON HUZURUNDA KONTROL EDİLİR. </a:t>
            </a:r>
          </a:p>
          <a:p>
            <a:pPr>
              <a:lnSpc>
                <a:spcPct val="120000"/>
              </a:lnSpc>
              <a:buFont typeface="Wingdings" panose="05000000000000000000" pitchFamily="2" charset="2"/>
              <a:buChar char="q"/>
            </a:pPr>
            <a:r>
              <a:rPr lang="tr-TR" sz="2800" b="1" dirty="0" smtClean="0"/>
              <a:t>İLERİDE  İHTİYAÇ HALİNDE KULLANILMAK ÜZERE,İŞLEMLER FOTOĞRAFLANMALI VEYA VİDEO ÇEKİMİ İLE KAYITLAR SAKLANMALIDIR.</a:t>
            </a:r>
          </a:p>
          <a:p>
            <a:pPr>
              <a:lnSpc>
                <a:spcPct val="120000"/>
              </a:lnSpc>
              <a:buFont typeface="Wingdings" panose="05000000000000000000" pitchFamily="2" charset="2"/>
              <a:buChar char="q"/>
            </a:pPr>
            <a:r>
              <a:rPr lang="tr-TR" sz="2800" b="1" dirty="0" smtClean="0"/>
              <a:t>MÜMKÜN OLUYOR İSE,İHALE KOMİSYONLARI İLE MUAYENE VE KABUL KOMİSYONLARI AYNI KİŞİLER TARAFINDAN OLUŞMAMALIDIR.</a:t>
            </a:r>
            <a:endParaRPr lang="tr-TR" sz="2800" b="1" dirty="0"/>
          </a:p>
        </p:txBody>
      </p:sp>
    </p:spTree>
    <p:extLst>
      <p:ext uri="{BB962C8B-B14F-4D97-AF65-F5344CB8AC3E}">
        <p14:creationId xmlns:p14="http://schemas.microsoft.com/office/powerpoint/2010/main" val="2275472008"/>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7595" y="908720"/>
            <a:ext cx="9217024" cy="5040560"/>
          </a:xfrm>
        </p:spPr>
        <p:txBody>
          <a:bodyPr>
            <a:normAutofit/>
          </a:bodyPr>
          <a:lstStyle/>
          <a:p>
            <a:pPr>
              <a:lnSpc>
                <a:spcPct val="110000"/>
              </a:lnSpc>
              <a:buFont typeface="Wingdings" panose="05000000000000000000" pitchFamily="2" charset="2"/>
              <a:buChar char="q"/>
            </a:pPr>
            <a:r>
              <a:rPr lang="tr-TR" sz="2400" b="1" dirty="0" smtClean="0"/>
              <a:t>BİR MALIN ALINMADAN,ALINMIŞ GİBİ GÖSTERİLMESİ,BİR HİZMETİN ALINMADAN  ALINMIŞ GİBİ GÖSTERİLMESİ, «EDİMİN İFASINA FESAT KARIŞTIRMA « GİBİ BİR SUÇLAMA İLE KARŞILAŞMAK DURUMUNDA KALINIR. BU EYLEMİN KARŞILIĞINDA DA TÜRK CEZA KANUNU KARŞIMIZA ÇIKMAKTADIR. TÜRK CEZA KANUNUNUN 236 NCI MADDESİNDE BU SUÇLAR TEK TEK SAYILMIŞTIR Kİ,MUAYENE VE KABUL KOMİSYONLARI BUNUNLA KARŞILAŞMAMASI İÇİN ÇOK DİKKATLI DAVRANMASI </a:t>
            </a:r>
            <a:r>
              <a:rPr lang="tr-TR" sz="2400" b="1" dirty="0" smtClean="0">
                <a:solidFill>
                  <a:srgbClr val="FF0000"/>
                </a:solidFill>
              </a:rPr>
              <a:t>GEREKİR,AKSİ HALDE 3 YIL İLE 7 YIL ARASINDA </a:t>
            </a:r>
            <a:r>
              <a:rPr lang="tr-TR" sz="2400" b="1" dirty="0" smtClean="0"/>
              <a:t>CEZAİ BİR MÜEYYİDE İLE KARŞI KARŞIYA GELMEK İŞTEN DEĞİLDİR. </a:t>
            </a:r>
            <a:endParaRPr lang="tr-TR" sz="2400" b="1" dirty="0"/>
          </a:p>
        </p:txBody>
      </p:sp>
    </p:spTree>
    <p:extLst>
      <p:ext uri="{BB962C8B-B14F-4D97-AF65-F5344CB8AC3E}">
        <p14:creationId xmlns:p14="http://schemas.microsoft.com/office/powerpoint/2010/main" val="146566272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b="1" dirty="0" smtClean="0">
                <a:latin typeface="Times New Roman" panose="02020603050405020304" pitchFamily="18" charset="0"/>
                <a:cs typeface="Times New Roman" panose="02020603050405020304" pitchFamily="18" charset="0"/>
              </a:rPr>
              <a:t>TÜRK ATASÖZÜ;</a:t>
            </a:r>
          </a:p>
          <a:p>
            <a:r>
              <a:rPr lang="tr-TR" b="1" dirty="0" smtClean="0">
                <a:latin typeface="Times New Roman" panose="02020603050405020304" pitchFamily="18" charset="0"/>
                <a:cs typeface="Times New Roman" panose="02020603050405020304" pitchFamily="18" charset="0"/>
              </a:rPr>
              <a:t>BİR MIH (NAL ÇİVİSİ) BİR NAL,</a:t>
            </a:r>
          </a:p>
          <a:p>
            <a:r>
              <a:rPr lang="tr-TR" b="1" dirty="0" smtClean="0">
                <a:latin typeface="Times New Roman" panose="02020603050405020304" pitchFamily="18" charset="0"/>
                <a:cs typeface="Times New Roman" panose="02020603050405020304" pitchFamily="18" charset="0"/>
              </a:rPr>
              <a:t>BİR NAL BİR AT,</a:t>
            </a:r>
          </a:p>
          <a:p>
            <a:r>
              <a:rPr lang="tr-TR" b="1" dirty="0" smtClean="0">
                <a:latin typeface="Times New Roman" panose="02020603050405020304" pitchFamily="18" charset="0"/>
                <a:cs typeface="Times New Roman" panose="02020603050405020304" pitchFamily="18" charset="0"/>
              </a:rPr>
              <a:t>BİR AT BİR SAVAŞ,</a:t>
            </a:r>
          </a:p>
          <a:p>
            <a:r>
              <a:rPr lang="tr-TR" b="1" dirty="0" smtClean="0">
                <a:latin typeface="Times New Roman" panose="02020603050405020304" pitchFamily="18" charset="0"/>
                <a:cs typeface="Times New Roman" panose="02020603050405020304" pitchFamily="18" charset="0"/>
              </a:rPr>
              <a:t>BİR  SAVAŞ BİR KOMUTAN,</a:t>
            </a:r>
          </a:p>
          <a:p>
            <a:r>
              <a:rPr lang="tr-TR" b="1" dirty="0" smtClean="0">
                <a:latin typeface="Times New Roman" panose="02020603050405020304" pitchFamily="18" charset="0"/>
                <a:cs typeface="Times New Roman" panose="02020603050405020304" pitchFamily="18" charset="0"/>
              </a:rPr>
              <a:t>BİR KOMUTAN BİR ORDU,</a:t>
            </a:r>
          </a:p>
          <a:p>
            <a:r>
              <a:rPr lang="tr-TR" b="1" dirty="0" smtClean="0">
                <a:latin typeface="Times New Roman" panose="02020603050405020304" pitchFamily="18" charset="0"/>
                <a:cs typeface="Times New Roman" panose="02020603050405020304" pitchFamily="18" charset="0"/>
              </a:rPr>
              <a:t>BİR  ORDU BİR SULTAN,</a:t>
            </a:r>
          </a:p>
          <a:p>
            <a:r>
              <a:rPr lang="tr-TR" b="1" dirty="0" smtClean="0">
                <a:latin typeface="Times New Roman" panose="02020603050405020304" pitchFamily="18" charset="0"/>
                <a:cs typeface="Times New Roman" panose="02020603050405020304" pitchFamily="18" charset="0"/>
              </a:rPr>
              <a:t>BİR SULTAN BİR ÜLKEYİ KURTARIR. </a:t>
            </a:r>
            <a:endParaRPr lang="tr-T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013277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639617" y="1412776"/>
            <a:ext cx="8789313" cy="3777622"/>
          </a:xfrm>
        </p:spPr>
        <p:txBody>
          <a:bodyPr>
            <a:noAutofit/>
          </a:bodyPr>
          <a:lstStyle/>
          <a:p>
            <a:r>
              <a:rPr lang="tr-TR" sz="2400" b="1" dirty="0">
                <a:latin typeface="Times New Roman" panose="02020603050405020304" pitchFamily="18" charset="0"/>
                <a:cs typeface="Times New Roman" panose="02020603050405020304" pitchFamily="18" charset="0"/>
              </a:rPr>
              <a:t>Başarının Sırrı;</a:t>
            </a:r>
          </a:p>
          <a:p>
            <a:r>
              <a:rPr lang="tr-TR" sz="2400" b="1" dirty="0">
                <a:latin typeface="Times New Roman" panose="02020603050405020304" pitchFamily="18" charset="0"/>
                <a:cs typeface="Times New Roman" panose="02020603050405020304" pitchFamily="18" charset="0"/>
              </a:rPr>
              <a:t>Birlikte çalıştığınız her bir bireyin değerli olduğunu hissettirmek ve kişinin kendisinin de değerli olduğunu bilmesini sağlamak.</a:t>
            </a:r>
          </a:p>
          <a:p>
            <a:r>
              <a:rPr lang="tr-TR" sz="2400" b="1" dirty="0">
                <a:latin typeface="Times New Roman" panose="02020603050405020304" pitchFamily="18" charset="0"/>
                <a:cs typeface="Times New Roman" panose="02020603050405020304" pitchFamily="18" charset="0"/>
              </a:rPr>
              <a:t>İlk sunudaki fotoğrafta olduğu gibi en üstteki kişinin başarısının, omuzlarında yükseldiği kişilerin emek ve gayretiyle olacağını </a:t>
            </a:r>
            <a:r>
              <a:rPr lang="tr-TR" sz="2400" b="1" dirty="0" smtClean="0">
                <a:latin typeface="Times New Roman" panose="02020603050405020304" pitchFamily="18" charset="0"/>
                <a:cs typeface="Times New Roman" panose="02020603050405020304" pitchFamily="18" charset="0"/>
              </a:rPr>
              <a:t>bilmek </a:t>
            </a:r>
            <a:r>
              <a:rPr lang="tr-TR" sz="2400" b="1" dirty="0">
                <a:latin typeface="Times New Roman" panose="02020603050405020304" pitchFamily="18" charset="0"/>
                <a:cs typeface="Times New Roman" panose="02020603050405020304" pitchFamily="18" charset="0"/>
              </a:rPr>
              <a:t>ve birlikte çalıştığı ekibe güvenmek</a:t>
            </a:r>
            <a:r>
              <a:rPr lang="tr-TR" sz="2400" b="1" dirty="0" smtClean="0">
                <a:latin typeface="Times New Roman" panose="02020603050405020304" pitchFamily="18" charset="0"/>
                <a:cs typeface="Times New Roman" panose="02020603050405020304" pitchFamily="18" charset="0"/>
              </a:rPr>
              <a:t>.</a:t>
            </a:r>
          </a:p>
          <a:p>
            <a:endParaRPr lang="tr-TR" sz="2400" b="1" dirty="0">
              <a:latin typeface="Times New Roman" panose="02020603050405020304" pitchFamily="18" charset="0"/>
              <a:cs typeface="Times New Roman" panose="02020603050405020304" pitchFamily="18" charset="0"/>
            </a:endParaRPr>
          </a:p>
          <a:p>
            <a:pPr marL="0" indent="0">
              <a:buNone/>
            </a:pPr>
            <a:r>
              <a:rPr lang="tr-TR" sz="2400" b="1" dirty="0">
                <a:latin typeface="Times New Roman" panose="02020603050405020304" pitchFamily="18" charset="0"/>
                <a:cs typeface="Times New Roman" panose="02020603050405020304" pitchFamily="18" charset="0"/>
              </a:rPr>
              <a:t>                         </a:t>
            </a:r>
            <a:r>
              <a:rPr lang="tr-TR" sz="2400" b="1" dirty="0" smtClean="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Necmettin BAŞKUT  </a:t>
            </a:r>
          </a:p>
          <a:p>
            <a:endParaRPr lang="tr-TR" sz="2400" dirty="0"/>
          </a:p>
        </p:txBody>
      </p:sp>
    </p:spTree>
    <p:extLst>
      <p:ext uri="{BB962C8B-B14F-4D97-AF65-F5344CB8AC3E}">
        <p14:creationId xmlns:p14="http://schemas.microsoft.com/office/powerpoint/2010/main" val="3577018619"/>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59830" y="3501008"/>
            <a:ext cx="4082177" cy="791344"/>
          </a:xfrm>
        </p:spPr>
        <p:txBody>
          <a:bodyPr>
            <a:normAutofit/>
          </a:bodyPr>
          <a:lstStyle/>
          <a:p>
            <a:pPr marL="0" indent="0">
              <a:buNone/>
            </a:pPr>
            <a:r>
              <a:rPr lang="tr-TR" sz="2400" b="1" dirty="0" smtClean="0">
                <a:latin typeface="Times New Roman" panose="02020603050405020304" pitchFamily="18" charset="0"/>
                <a:cs typeface="Times New Roman" panose="02020603050405020304" pitchFamily="18" charset="0"/>
              </a:rPr>
              <a:t>TEŞEKKÜRLER…</a:t>
            </a:r>
            <a:endParaRPr lang="tr-T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58855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2030217" y="650487"/>
            <a:ext cx="8911687" cy="650775"/>
          </a:xfrm>
        </p:spPr>
        <p:txBody>
          <a:bodyPr>
            <a:normAutofit fontScale="90000"/>
          </a:bodyPr>
          <a:lstStyle/>
          <a:p>
            <a:r>
              <a:rPr lang="tr-TR" b="1" dirty="0">
                <a:solidFill>
                  <a:srgbClr val="C00000"/>
                </a:solidFill>
                <a:latin typeface="Times New Roman" panose="02020603050405020304" pitchFamily="18" charset="0"/>
                <a:cs typeface="Times New Roman" panose="02020603050405020304" pitchFamily="18" charset="0"/>
              </a:rPr>
              <a:t>MAAŞ VE ÜCRET TAHAKKUKLARI (657 4/D)</a:t>
            </a:r>
            <a:br>
              <a:rPr lang="tr-TR" b="1" dirty="0">
                <a:solidFill>
                  <a:srgbClr val="C00000"/>
                </a:solidFill>
                <a:latin typeface="Times New Roman" panose="02020603050405020304" pitchFamily="18" charset="0"/>
                <a:cs typeface="Times New Roman" panose="02020603050405020304" pitchFamily="18" charset="0"/>
              </a:rPr>
            </a:br>
            <a:endParaRPr lang="tr-TR" dirty="0"/>
          </a:p>
        </p:txBody>
      </p:sp>
      <p:sp>
        <p:nvSpPr>
          <p:cNvPr id="3" name="İçerik Yer Tutucusu 2"/>
          <p:cNvSpPr>
            <a:spLocks noGrp="1"/>
          </p:cNvSpPr>
          <p:nvPr>
            <p:ph idx="1"/>
          </p:nvPr>
        </p:nvSpPr>
        <p:spPr>
          <a:xfrm>
            <a:off x="2316650" y="1456592"/>
            <a:ext cx="8915400" cy="5234353"/>
          </a:xfrm>
        </p:spPr>
        <p:txBody>
          <a:bodyPr>
            <a:normAutofit/>
          </a:bodyPr>
          <a:lstStyle/>
          <a:p>
            <a:pPr marL="0" indent="0">
              <a:buNone/>
            </a:pPr>
            <a:r>
              <a:rPr lang="tr-TR" sz="2000" b="1" dirty="0" smtClean="0">
                <a:latin typeface="Times New Roman" panose="02020603050405020304" pitchFamily="18" charset="0"/>
                <a:cs typeface="Times New Roman" panose="02020603050405020304" pitchFamily="18" charset="0"/>
              </a:rPr>
              <a:t>1- Üniversitemizde </a:t>
            </a:r>
            <a:r>
              <a:rPr lang="tr-TR" sz="2000" b="1" dirty="0">
                <a:latin typeface="Times New Roman" panose="02020603050405020304" pitchFamily="18" charset="0"/>
                <a:cs typeface="Times New Roman" panose="02020603050405020304" pitchFamily="18" charset="0"/>
              </a:rPr>
              <a:t>657 Sayılı Kanuna göre 4/</a:t>
            </a:r>
            <a:r>
              <a:rPr lang="tr-TR" sz="2000" b="1" dirty="0" err="1">
                <a:latin typeface="Times New Roman" panose="02020603050405020304" pitchFamily="18" charset="0"/>
                <a:cs typeface="Times New Roman" panose="02020603050405020304" pitchFamily="18" charset="0"/>
              </a:rPr>
              <a:t>d’li</a:t>
            </a:r>
            <a:r>
              <a:rPr lang="tr-TR" sz="2000" b="1" dirty="0">
                <a:latin typeface="Times New Roman" panose="02020603050405020304" pitchFamily="18" charset="0"/>
                <a:cs typeface="Times New Roman" panose="02020603050405020304" pitchFamily="18" charset="0"/>
              </a:rPr>
              <a:t> olarak çalışan personelin ilk alınanları 696 Sayılı KHK kararname hükümlerine diğerleri ise Hazine ve Maliye Bakanlığından alınan vizeler gereği İŞKUR vasıtasıyla alınmıştır.</a:t>
            </a:r>
            <a:endParaRPr lang="tr-TR" sz="2000" dirty="0">
              <a:latin typeface="Times New Roman" panose="02020603050405020304" pitchFamily="18" charset="0"/>
              <a:cs typeface="Times New Roman" panose="02020603050405020304" pitchFamily="18" charset="0"/>
            </a:endParaRPr>
          </a:p>
          <a:p>
            <a:pPr marL="0" indent="0">
              <a:buNone/>
            </a:pPr>
            <a:r>
              <a:rPr lang="tr-TR" sz="2000" b="1" dirty="0" smtClean="0">
                <a:latin typeface="Times New Roman" panose="02020603050405020304" pitchFamily="18" charset="0"/>
                <a:cs typeface="Times New Roman" panose="02020603050405020304" pitchFamily="18" charset="0"/>
              </a:rPr>
              <a:t>2- 4/d </a:t>
            </a:r>
            <a:r>
              <a:rPr lang="tr-TR" sz="2000" b="1" dirty="0" err="1">
                <a:latin typeface="Times New Roman" panose="02020603050405020304" pitchFamily="18" charset="0"/>
                <a:cs typeface="Times New Roman" panose="02020603050405020304" pitchFamily="18" charset="0"/>
              </a:rPr>
              <a:t>li</a:t>
            </a:r>
            <a:r>
              <a:rPr lang="tr-TR" sz="2000" b="1" dirty="0">
                <a:latin typeface="Times New Roman" panose="02020603050405020304" pitchFamily="18" charset="0"/>
                <a:cs typeface="Times New Roman" panose="02020603050405020304" pitchFamily="18" charset="0"/>
              </a:rPr>
              <a:t> personelin ücret tahakkuklarında puantaj dökümü çok önem arz etmektedir bu açıdan değerlendirildiğinde;</a:t>
            </a:r>
            <a:endParaRPr lang="tr-TR" sz="2000" dirty="0">
              <a:latin typeface="Times New Roman" panose="02020603050405020304" pitchFamily="18" charset="0"/>
              <a:cs typeface="Times New Roman" panose="02020603050405020304" pitchFamily="18" charset="0"/>
            </a:endParaRPr>
          </a:p>
          <a:p>
            <a:pPr marL="0" indent="0">
              <a:buNone/>
            </a:pPr>
            <a:r>
              <a:rPr lang="tr-TR" sz="2000" b="1" dirty="0">
                <a:latin typeface="Times New Roman" panose="02020603050405020304" pitchFamily="18" charset="0"/>
                <a:cs typeface="Times New Roman" panose="02020603050405020304" pitchFamily="18" charset="0"/>
              </a:rPr>
              <a:t>a) </a:t>
            </a:r>
            <a:r>
              <a:rPr lang="tr-TR" sz="2000" b="1" dirty="0" smtClean="0">
                <a:latin typeface="Times New Roman" panose="02020603050405020304" pitchFamily="18" charset="0"/>
                <a:cs typeface="Times New Roman" panose="02020603050405020304" pitchFamily="18" charset="0"/>
              </a:rPr>
              <a:t>4/</a:t>
            </a:r>
            <a:r>
              <a:rPr lang="tr-TR" sz="2000" b="1" dirty="0" err="1" smtClean="0">
                <a:latin typeface="Times New Roman" panose="02020603050405020304" pitchFamily="18" charset="0"/>
                <a:cs typeface="Times New Roman" panose="02020603050405020304" pitchFamily="18" charset="0"/>
              </a:rPr>
              <a:t>d’lilerin</a:t>
            </a:r>
            <a:r>
              <a:rPr lang="tr-TR" sz="2000" b="1" dirty="0" smtClean="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ücretleri tanzim edilen puantajlara göre gerçekleştirilmektedir.</a:t>
            </a:r>
            <a:endParaRPr lang="tr-TR" sz="2000" dirty="0">
              <a:latin typeface="Times New Roman" panose="02020603050405020304" pitchFamily="18" charset="0"/>
              <a:cs typeface="Times New Roman" panose="02020603050405020304" pitchFamily="18" charset="0"/>
            </a:endParaRPr>
          </a:p>
          <a:p>
            <a:pPr marL="0" indent="0">
              <a:buNone/>
            </a:pPr>
            <a:r>
              <a:rPr lang="tr-TR" sz="2000" b="1" dirty="0">
                <a:latin typeface="Times New Roman" panose="02020603050405020304" pitchFamily="18" charset="0"/>
                <a:cs typeface="Times New Roman" panose="02020603050405020304" pitchFamily="18" charset="0"/>
              </a:rPr>
              <a:t>b) İzin, rapor, hastalık vb. her türlü ayrıntının çok özenle düzenlenmesi gerekmektedir. </a:t>
            </a:r>
            <a:endParaRPr lang="tr-TR" sz="2000" dirty="0">
              <a:latin typeface="Times New Roman" panose="02020603050405020304" pitchFamily="18" charset="0"/>
              <a:cs typeface="Times New Roman" panose="02020603050405020304" pitchFamily="18" charset="0"/>
            </a:endParaRPr>
          </a:p>
          <a:p>
            <a:pPr marL="0" indent="0">
              <a:buNone/>
            </a:pPr>
            <a:r>
              <a:rPr lang="tr-TR" sz="2000" b="1" dirty="0">
                <a:latin typeface="Times New Roman" panose="02020603050405020304" pitchFamily="18" charset="0"/>
                <a:cs typeface="Times New Roman" panose="02020603050405020304" pitchFamily="18" charset="0"/>
              </a:rPr>
              <a:t>c) Puantaj düzenleyen ve imzalayanların olası adli yargı ile karşılaşmamaları için ilgili dönem bitmeden, peşinen düzenleyip imzalamamaları gerekmektedir. </a:t>
            </a:r>
            <a:endParaRPr lang="tr-TR" sz="2000" dirty="0">
              <a:latin typeface="Times New Roman" panose="02020603050405020304" pitchFamily="18" charset="0"/>
              <a:cs typeface="Times New Roman" panose="02020603050405020304" pitchFamily="18" charset="0"/>
            </a:endParaRPr>
          </a:p>
          <a:p>
            <a:pPr marL="0" indent="0">
              <a:buNone/>
            </a:pPr>
            <a:r>
              <a:rPr lang="tr-TR" sz="2000" b="1" dirty="0">
                <a:latin typeface="Times New Roman" panose="02020603050405020304" pitchFamily="18" charset="0"/>
                <a:cs typeface="Times New Roman" panose="02020603050405020304" pitchFamily="18" charset="0"/>
              </a:rPr>
              <a:t>Ayrıca; tüm personelin beyana dayalı belgelerin (aile yardımı, yolluk, ikamet adresi vb.) gerçekçi olarak düzenlenmemesi halinde istenmeyen sonuçlara katlanmaları gerektiğini bilgilendirmesi çok önemlidir.    </a:t>
            </a:r>
            <a:endParaRPr lang="tr-TR" sz="2000"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2296504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281</TotalTime>
  <Words>4764</Words>
  <Application>Microsoft Office PowerPoint</Application>
  <PresentationFormat>Özel</PresentationFormat>
  <Paragraphs>356</Paragraphs>
  <Slides>84</Slides>
  <Notes>0</Notes>
  <HiddenSlides>0</HiddenSlides>
  <MMClips>0</MMClips>
  <ScaleCrop>false</ScaleCrop>
  <HeadingPairs>
    <vt:vector size="4" baseType="variant">
      <vt:variant>
        <vt:lpstr>Tema</vt:lpstr>
      </vt:variant>
      <vt:variant>
        <vt:i4>1</vt:i4>
      </vt:variant>
      <vt:variant>
        <vt:lpstr>Slayt Başlıkları</vt:lpstr>
      </vt:variant>
      <vt:variant>
        <vt:i4>84</vt:i4>
      </vt:variant>
    </vt:vector>
  </HeadingPairs>
  <TitlesOfParts>
    <vt:vector size="85" baseType="lpstr">
      <vt:lpstr>Duman</vt:lpstr>
      <vt:lpstr>18/22 ŞUBAT TARİHLERİ ARASI YAPILAN EĞİTİME AİT  SONUÇ SUNULARI NECMETTİN BAŞKUT 2024</vt:lpstr>
      <vt:lpstr>PowerPoint Sunusu</vt:lpstr>
      <vt:lpstr>5018 SAYILI KANUN </vt:lpstr>
      <vt:lpstr>PowerPoint Sunusu</vt:lpstr>
      <vt:lpstr>PowerPoint Sunusu</vt:lpstr>
      <vt:lpstr>HARCAMA YETKİLİSİ </vt:lpstr>
      <vt:lpstr>HARCAMA BİRİMLERİ </vt:lpstr>
      <vt:lpstr>GERÇEKLEŞTİRME GÖREVLİLERİ; </vt:lpstr>
      <vt:lpstr>MAAŞ VE ÜCRET TAHAKKUKLARI (657 4/D) </vt:lpstr>
      <vt:lpstr>PowerPoint Sunusu</vt:lpstr>
      <vt:lpstr>PowerPoint Sunusu</vt:lpstr>
      <vt:lpstr>PowerPoint Sunusu</vt:lpstr>
      <vt:lpstr>PowerPoint Sunusu</vt:lpstr>
      <vt:lpstr>PowerPoint Sunusu</vt:lpstr>
      <vt:lpstr>PowerPoint Sunusu</vt:lpstr>
      <vt:lpstr>PowerPoint Sunusu</vt:lpstr>
      <vt:lpstr>Sigortalılığın Başlangıcı ve Bildirimi</vt:lpstr>
      <vt:lpstr>Sigortalılığın Başlangıcı ve Bildirimi</vt:lpstr>
      <vt:lpstr>Sigortalılığın Sona Ermesi</vt:lpstr>
      <vt:lpstr>Prim belgeleri-</vt:lpstr>
      <vt:lpstr>Primlerin ödenmesi-</vt:lpstr>
      <vt:lpstr>İdari Para Cezaları</vt:lpstr>
      <vt:lpstr>İdari Para Cezaları</vt:lpstr>
      <vt:lpstr>İdari Para Cezaları</vt:lpstr>
      <vt:lpstr>İdari Para Cezaları</vt:lpstr>
      <vt:lpstr>İdari Para Cezaları</vt:lpstr>
      <vt:lpstr>657 SAYILI  KANUN, ÖDEV      VE SORUMLULUKLAR </vt:lpstr>
      <vt:lpstr>GENEL BAKIŞ</vt:lpstr>
      <vt:lpstr>PowerPoint Sunusu</vt:lpstr>
      <vt:lpstr>İSTİHDAM ŞEKİLLERİ </vt:lpstr>
      <vt:lpstr>TEMEL İLKELER</vt:lpstr>
      <vt:lpstr>SADAKAT, ÖDEV VE SORUMLULUK</vt:lpstr>
      <vt:lpstr>TARAFSIZLIK VE DEVLETE BAĞLI OLMA</vt:lpstr>
      <vt:lpstr>DAVRANIŞ VE İŞBİRLİĞİ</vt:lpstr>
      <vt:lpstr>AMİRLERİN GÖREV VE SORUMLULUKLARI</vt:lpstr>
      <vt:lpstr>"LİYAKAT-SADAKAT DENGESİ” </vt:lpstr>
      <vt:lpstr>DEVLET MEMURLARININ   GÖREV VE YETKİLERİ</vt:lpstr>
      <vt:lpstr>KİŞİSEL SORUMLULUK VE ZARAR </vt:lpstr>
      <vt:lpstr>MAL BİLDİRİMİ </vt:lpstr>
      <vt:lpstr>BASINA BİLGİ VEYA DEMEÇ VERME</vt:lpstr>
      <vt:lpstr>RESMİ BELGE, ARAÇ VE GEREÇLERİN YETKİ VERİLEN MAHALLER DIŞINA ÇIKARILMAMASI VE İADESİ </vt:lpstr>
      <vt:lpstr>4734 SAYILI KAMU İHALE KANUNU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MUAYENE VE KABUL İŞLEMLERİ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NouS/TncTR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19/22 ŞUBAT TARİHLERİ ARASI YAPILAN EĞİTİME AİT  SONUÇ BİLDİRİSİ</dc:title>
  <dc:creator>FRISBY</dc:creator>
  <cp:lastModifiedBy>Windows Kullanıcısı</cp:lastModifiedBy>
  <cp:revision>50</cp:revision>
  <dcterms:created xsi:type="dcterms:W3CDTF">2024-02-20T13:14:11Z</dcterms:created>
  <dcterms:modified xsi:type="dcterms:W3CDTF">2024-02-23T09:30:52Z</dcterms:modified>
</cp:coreProperties>
</file>