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8" r:id="rId3"/>
    <p:sldId id="287" r:id="rId4"/>
    <p:sldId id="293" r:id="rId5"/>
    <p:sldId id="295" r:id="rId6"/>
    <p:sldId id="257" r:id="rId7"/>
    <p:sldId id="296" r:id="rId8"/>
    <p:sldId id="297" r:id="rId9"/>
    <p:sldId id="258" r:id="rId10"/>
    <p:sldId id="259" r:id="rId11"/>
    <p:sldId id="260" r:id="rId12"/>
    <p:sldId id="261" r:id="rId13"/>
    <p:sldId id="262" r:id="rId14"/>
    <p:sldId id="263" r:id="rId15"/>
    <p:sldId id="264" r:id="rId16"/>
    <p:sldId id="265" r:id="rId17"/>
    <p:sldId id="266" r:id="rId18"/>
    <p:sldId id="267" r:id="rId19"/>
    <p:sldId id="288" r:id="rId20"/>
    <p:sldId id="289" r:id="rId21"/>
    <p:sldId id="290" r:id="rId22"/>
    <p:sldId id="268" r:id="rId23"/>
    <p:sldId id="269" r:id="rId24"/>
    <p:sldId id="291" r:id="rId25"/>
    <p:sldId id="270" r:id="rId26"/>
    <p:sldId id="271" r:id="rId27"/>
    <p:sldId id="277" r:id="rId28"/>
    <p:sldId id="272" r:id="rId29"/>
    <p:sldId id="275" r:id="rId30"/>
    <p:sldId id="278" r:id="rId31"/>
    <p:sldId id="279" r:id="rId32"/>
    <p:sldId id="281" r:id="rId33"/>
    <p:sldId id="299" r:id="rId34"/>
    <p:sldId id="292"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799" autoAdjust="0"/>
    <p:restoredTop sz="94200" autoAdjust="0"/>
  </p:normalViewPr>
  <p:slideViewPr>
    <p:cSldViewPr>
      <p:cViewPr varScale="1">
        <p:scale>
          <a:sx n="109" d="100"/>
          <a:sy n="109" d="100"/>
        </p:scale>
        <p:origin x="12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364419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2780665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924D9A-1293-4E0C-88B3-61C7B6A8A57A}"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6170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423D808-827D-4FC0-835C-AC8BF5C5B4F7}"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822727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423D808-827D-4FC0-835C-AC8BF5C5B4F7}"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924D9A-1293-4E0C-88B3-61C7B6A8A57A}"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7224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423D808-827D-4FC0-835C-AC8BF5C5B4F7}"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2458302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3653564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1325158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2864146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23D808-827D-4FC0-835C-AC8BF5C5B4F7}"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109874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23D808-827D-4FC0-835C-AC8BF5C5B4F7}"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338892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23D808-827D-4FC0-835C-AC8BF5C5B4F7}" type="datetimeFigureOut">
              <a:rPr lang="tr-TR" smtClean="0"/>
              <a:t>6.02.2024</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15039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23D808-827D-4FC0-835C-AC8BF5C5B4F7}" type="datetimeFigureOut">
              <a:rPr lang="tr-TR" smtClean="0"/>
              <a:t>6.02.2024</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349384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3D808-827D-4FC0-835C-AC8BF5C5B4F7}" type="datetimeFigureOut">
              <a:rPr lang="tr-TR" smtClean="0"/>
              <a:t>6.02.2024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316204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23D808-827D-4FC0-835C-AC8BF5C5B4F7}"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117276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23D808-827D-4FC0-835C-AC8BF5C5B4F7}"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924D9A-1293-4E0C-88B3-61C7B6A8A57A}" type="slidenum">
              <a:rPr lang="tr-TR" smtClean="0"/>
              <a:t>‹#›</a:t>
            </a:fld>
            <a:endParaRPr lang="tr-TR"/>
          </a:p>
        </p:txBody>
      </p:sp>
    </p:spTree>
    <p:extLst>
      <p:ext uri="{BB962C8B-B14F-4D97-AF65-F5344CB8AC3E}">
        <p14:creationId xmlns:p14="http://schemas.microsoft.com/office/powerpoint/2010/main" val="13823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423D808-827D-4FC0-835C-AC8BF5C5B4F7}" type="datetimeFigureOut">
              <a:rPr lang="tr-TR" smtClean="0"/>
              <a:t>6.02.2024</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9924D9A-1293-4E0C-88B3-61C7B6A8A57A}" type="slidenum">
              <a:rPr lang="tr-TR" smtClean="0"/>
              <a:t>‹#›</a:t>
            </a:fld>
            <a:endParaRPr lang="tr-TR"/>
          </a:p>
        </p:txBody>
      </p:sp>
    </p:spTree>
    <p:extLst>
      <p:ext uri="{BB962C8B-B14F-4D97-AF65-F5344CB8AC3E}">
        <p14:creationId xmlns:p14="http://schemas.microsoft.com/office/powerpoint/2010/main" val="2626652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solidFill>
                  <a:srgbClr val="C00000"/>
                </a:solidFill>
              </a:rPr>
              <a:t>4734 SAYILI KAMU İHALE KANUNU</a:t>
            </a:r>
            <a:endParaRPr lang="tr-TR" b="1" dirty="0">
              <a:solidFill>
                <a:srgbClr val="C00000"/>
              </a:solidFill>
            </a:endParaRPr>
          </a:p>
        </p:txBody>
      </p:sp>
      <p:sp>
        <p:nvSpPr>
          <p:cNvPr id="3" name="Alt Başlık 2"/>
          <p:cNvSpPr>
            <a:spLocks noGrp="1"/>
          </p:cNvSpPr>
          <p:nvPr>
            <p:ph type="subTitle" idx="1"/>
          </p:nvPr>
        </p:nvSpPr>
        <p:spPr/>
        <p:txBody>
          <a:bodyPr/>
          <a:lstStyle/>
          <a:p>
            <a:r>
              <a:rPr lang="tr-TR" b="1" dirty="0" smtClean="0"/>
              <a:t>NECMETTİN BAŞKUT</a:t>
            </a:r>
          </a:p>
          <a:p>
            <a:r>
              <a:rPr lang="tr-TR" b="1" dirty="0" smtClean="0"/>
              <a:t>2024</a:t>
            </a:r>
            <a:endParaRPr lang="tr-TR" b="1" dirty="0"/>
          </a:p>
        </p:txBody>
      </p:sp>
    </p:spTree>
    <p:extLst>
      <p:ext uri="{BB962C8B-B14F-4D97-AF65-F5344CB8AC3E}">
        <p14:creationId xmlns:p14="http://schemas.microsoft.com/office/powerpoint/2010/main" val="3646720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908720"/>
            <a:ext cx="6591985" cy="4896544"/>
          </a:xfrm>
        </p:spPr>
        <p:txBody>
          <a:bodyPr>
            <a:normAutofit/>
          </a:bodyPr>
          <a:lstStyle/>
          <a:p>
            <a:pPr marL="0" indent="0">
              <a:buNone/>
            </a:pPr>
            <a:r>
              <a:rPr lang="tr-TR" sz="2000" b="1" dirty="0" smtClean="0">
                <a:latin typeface="Times New Roman" panose="02020603050405020304" pitchFamily="18" charset="0"/>
                <a:cs typeface="Times New Roman" panose="02020603050405020304" pitchFamily="18" charset="0"/>
              </a:rPr>
              <a:t>        </a:t>
            </a:r>
            <a:r>
              <a:rPr lang="tr-TR" sz="2000" b="1" dirty="0" smtClean="0">
                <a:solidFill>
                  <a:srgbClr val="C00000"/>
                </a:solidFill>
                <a:latin typeface="Times New Roman" panose="02020603050405020304" pitchFamily="18" charset="0"/>
                <a:cs typeface="Times New Roman" panose="02020603050405020304" pitchFamily="18" charset="0"/>
              </a:rPr>
              <a:t>AMAÇ (Md.1)</a:t>
            </a:r>
          </a:p>
          <a:p>
            <a:pPr>
              <a:buFont typeface="Wingdings" panose="05000000000000000000" pitchFamily="2" charset="2"/>
              <a:buChar char="v"/>
            </a:pPr>
            <a:r>
              <a:rPr lang="tr-TR" sz="2000" b="1" dirty="0" smtClean="0">
                <a:latin typeface="Times New Roman" panose="02020603050405020304" pitchFamily="18" charset="0"/>
                <a:cs typeface="Times New Roman" panose="02020603050405020304" pitchFamily="18" charset="0"/>
              </a:rPr>
              <a:t>Bu Kanunun amacı, kamu hukukuna tabi olan veya kamunun denetimi altında bulunan veyahut kamu kaynağı kullanan kamu kurum ve kuruluşlarının yapacakları ihalelerde uygulanacak esas ve usulleri belirlemektir.</a:t>
            </a:r>
          </a:p>
          <a:p>
            <a:pPr>
              <a:buFont typeface="Wingdings" panose="05000000000000000000" pitchFamily="2" charset="2"/>
              <a:buChar char="v"/>
            </a:pPr>
            <a:r>
              <a:rPr lang="tr-TR" sz="2000" b="1" dirty="0" smtClean="0">
                <a:latin typeface="Times New Roman" panose="02020603050405020304" pitchFamily="18" charset="0"/>
                <a:cs typeface="Times New Roman" panose="02020603050405020304" pitchFamily="18" charset="0"/>
              </a:rPr>
              <a:t>Kamu kurum ve kuruluşlarının kullanımlarında bulunan her türlü kaynaktan yapacakları ihalelerde tek bir yasal düzenlemeye tabi olmalarını ve uygulama birliğini sağlamaktır.</a:t>
            </a:r>
          </a:p>
          <a:p>
            <a:endParaRPr lang="tr-TR" b="1" dirty="0"/>
          </a:p>
        </p:txBody>
      </p:sp>
    </p:spTree>
    <p:extLst>
      <p:ext uri="{BB962C8B-B14F-4D97-AF65-F5344CB8AC3E}">
        <p14:creationId xmlns:p14="http://schemas.microsoft.com/office/powerpoint/2010/main" val="347739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116632"/>
            <a:ext cx="6591985" cy="4968552"/>
          </a:xfrm>
        </p:spPr>
        <p:txBody>
          <a:bodyPr>
            <a:normAutofit/>
          </a:bodyPr>
          <a:lstStyle/>
          <a:p>
            <a:pPr>
              <a:buFont typeface="Wingdings" panose="05000000000000000000" pitchFamily="2" charset="2"/>
              <a:buChar char="v"/>
            </a:pPr>
            <a:endParaRPr lang="tr-TR" sz="2400" b="1" dirty="0"/>
          </a:p>
          <a:p>
            <a:pPr>
              <a:buFont typeface="Wingdings" panose="05000000000000000000" pitchFamily="2" charset="2"/>
              <a:buChar char="v"/>
            </a:pPr>
            <a:endParaRPr lang="tr-TR" sz="2400" b="1" dirty="0" smtClean="0"/>
          </a:p>
          <a:p>
            <a:pPr marL="0" indent="0">
              <a:buNone/>
            </a:pPr>
            <a:r>
              <a:rPr lang="tr-TR" sz="2400" b="1" dirty="0" smtClean="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KAPSAM (Md.2)</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Genel Bütçe kapsamındaki Kamu İdareleri ile Özel bütçeli idareler </a:t>
            </a:r>
            <a:r>
              <a:rPr lang="tr-TR" sz="2400" b="1" dirty="0" smtClean="0">
                <a:solidFill>
                  <a:srgbClr val="C00000"/>
                </a:solidFill>
                <a:latin typeface="Times New Roman" panose="02020603050405020304" pitchFamily="18" charset="0"/>
                <a:cs typeface="Times New Roman" panose="02020603050405020304" pitchFamily="18" charset="0"/>
              </a:rPr>
              <a:t>(Üniversiteler), </a:t>
            </a:r>
            <a:r>
              <a:rPr lang="tr-TR" sz="2400" b="1" dirty="0" smtClean="0">
                <a:latin typeface="Times New Roman" panose="02020603050405020304" pitchFamily="18" charset="0"/>
                <a:cs typeface="Times New Roman" panose="02020603050405020304" pitchFamily="18" charset="0"/>
              </a:rPr>
              <a:t>İl Özel İdareleri ve Belediyeler ile bu İdarelere bağlı Döner Sermayeli Kuruluşlar ile birlikler, tüzel kişiler.</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Bu kanun kapsamındadır.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542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620688"/>
            <a:ext cx="6591985" cy="5760640"/>
          </a:xfrm>
        </p:spPr>
        <p:txBody>
          <a:bodyPr>
            <a:normAutofit fontScale="92500"/>
          </a:bodyPr>
          <a:lstStyle/>
          <a:p>
            <a:pPr marL="0" indent="0">
              <a:buNone/>
            </a:pPr>
            <a:r>
              <a:rPr lang="tr-TR" sz="2400" b="1" dirty="0" smtClean="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İSTİSNALAR (Md.3)</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Aşağıdaki Kamu Kuruluşları tarafından bizzat üretilen mal ve hizmetlerin bu kuruluşlardan alınması:</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SHÇEK’e bağlı huzurevleri ve yetiştirme yurtları,</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Ceza infaz kurumları, tutukevleri, iş yurtları,</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MEB’e bağlı üretim yapan okullar ve merkezler,</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Başbakanlık Basımevi İşletmesi,</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Tarım Bakanlığına bağlı enstitü ve üretme istasyonları,</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T.C.D.T </a:t>
            </a:r>
            <a:r>
              <a:rPr lang="tr-TR" sz="2400" b="1" dirty="0" err="1" smtClean="0">
                <a:latin typeface="Times New Roman" panose="02020603050405020304" pitchFamily="18" charset="0"/>
                <a:cs typeface="Times New Roman" panose="02020603050405020304" pitchFamily="18" charset="0"/>
              </a:rPr>
              <a:t>Gn.Md.den</a:t>
            </a:r>
            <a:r>
              <a:rPr lang="tr-TR" sz="2400" b="1" dirty="0" smtClean="0">
                <a:latin typeface="Times New Roman" panose="02020603050405020304" pitchFamily="18" charset="0"/>
                <a:cs typeface="Times New Roman" panose="02020603050405020304" pitchFamily="18" charset="0"/>
              </a:rPr>
              <a:t> yük, yolcu veya liman hizmetleri alımları,</a:t>
            </a:r>
          </a:p>
          <a:p>
            <a:pPr lvl="2">
              <a:buFont typeface="Wingdings" panose="05000000000000000000" pitchFamily="2" charset="2"/>
              <a:buChar char="v"/>
            </a:pPr>
            <a:r>
              <a:rPr lang="tr-TR" b="1" dirty="0" smtClean="0">
                <a:solidFill>
                  <a:srgbClr val="C00000"/>
                </a:solidFill>
                <a:latin typeface="Times New Roman" panose="02020603050405020304" pitchFamily="18" charset="0"/>
                <a:cs typeface="Times New Roman" panose="02020603050405020304" pitchFamily="18" charset="0"/>
              </a:rPr>
              <a:t>DMO ana statüsünde sayılan mal ve hizmet alımları, İSTİSNA kapsamındadır.</a:t>
            </a:r>
            <a:endParaRPr lang="tr-TR"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268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764704"/>
            <a:ext cx="6591985" cy="5400600"/>
          </a:xfrm>
        </p:spPr>
        <p:txBody>
          <a:bodyPr>
            <a:noAutofit/>
          </a:bodyPr>
          <a:lstStyle/>
          <a:p>
            <a:pPr marL="0" indent="0">
              <a:buNone/>
            </a:pPr>
            <a:r>
              <a:rPr lang="tr-TR" sz="2400" b="1" dirty="0" smtClean="0">
                <a:latin typeface="Times New Roman" panose="02020603050405020304" pitchFamily="18" charset="0"/>
                <a:cs typeface="Times New Roman" panose="02020603050405020304" pitchFamily="18" charset="0"/>
              </a:rPr>
              <a:t>             </a:t>
            </a:r>
            <a:r>
              <a:rPr lang="tr-TR" sz="2400" b="1" dirty="0" smtClean="0">
                <a:solidFill>
                  <a:srgbClr val="C00000"/>
                </a:solidFill>
                <a:latin typeface="Times New Roman" panose="02020603050405020304" pitchFamily="18" charset="0"/>
                <a:cs typeface="Times New Roman" panose="02020603050405020304" pitchFamily="18" charset="0"/>
              </a:rPr>
              <a:t>TANIMLAR   (Md. 4) </a:t>
            </a:r>
          </a:p>
          <a:p>
            <a:pPr>
              <a:buFont typeface="Wingdings" panose="05000000000000000000" pitchFamily="2" charset="2"/>
              <a:buChar char="v"/>
            </a:pPr>
            <a:r>
              <a:rPr lang="tr-TR" sz="2400" b="1" dirty="0">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Mal :</a:t>
            </a:r>
            <a:r>
              <a:rPr lang="tr-TR" sz="2400" b="1" dirty="0">
                <a:latin typeface="Times New Roman" panose="02020603050405020304" pitchFamily="18" charset="0"/>
                <a:cs typeface="Times New Roman" panose="02020603050405020304" pitchFamily="18" charset="0"/>
              </a:rPr>
              <a:t> Satın alınan her türlü ihtiyaç </a:t>
            </a:r>
            <a:r>
              <a:rPr lang="tr-TR" sz="2400" b="1" dirty="0" smtClean="0">
                <a:latin typeface="Times New Roman" panose="02020603050405020304" pitchFamily="18" charset="0"/>
                <a:cs typeface="Times New Roman" panose="02020603050405020304" pitchFamily="18" charset="0"/>
              </a:rPr>
              <a:t> maddeleri </a:t>
            </a:r>
            <a:r>
              <a:rPr lang="tr-TR" sz="2400" b="1" dirty="0">
                <a:latin typeface="Times New Roman" panose="02020603050405020304" pitchFamily="18" charset="0"/>
                <a:cs typeface="Times New Roman" panose="02020603050405020304" pitchFamily="18" charset="0"/>
              </a:rPr>
              <a:t>ile taşınır </a:t>
            </a:r>
            <a:r>
              <a:rPr lang="tr-TR" sz="2400" b="1" dirty="0" smtClean="0">
                <a:latin typeface="Times New Roman" panose="02020603050405020304" pitchFamily="18" charset="0"/>
                <a:cs typeface="Times New Roman" panose="02020603050405020304" pitchFamily="18" charset="0"/>
              </a:rPr>
              <a:t>ve taşınmaz </a:t>
            </a:r>
            <a:r>
              <a:rPr lang="tr-TR" sz="2400" b="1" dirty="0">
                <a:latin typeface="Times New Roman" panose="02020603050405020304" pitchFamily="18" charset="0"/>
                <a:cs typeface="Times New Roman" panose="02020603050405020304" pitchFamily="18" charset="0"/>
              </a:rPr>
              <a:t>mal ve hakları,</a:t>
            </a:r>
          </a:p>
          <a:p>
            <a:pPr>
              <a:buFont typeface="Wingdings" panose="05000000000000000000" pitchFamily="2" charset="2"/>
              <a:buChar char="v"/>
            </a:pPr>
            <a:r>
              <a:rPr lang="tr-TR" sz="2400" b="1" dirty="0">
                <a:latin typeface="Times New Roman" panose="02020603050405020304" pitchFamily="18" charset="0"/>
                <a:cs typeface="Times New Roman" panose="02020603050405020304" pitchFamily="18" charset="0"/>
              </a:rPr>
              <a:t> </a:t>
            </a:r>
            <a:r>
              <a:rPr lang="tr-TR" sz="2400" b="1" dirty="0">
                <a:solidFill>
                  <a:srgbClr val="C00000"/>
                </a:solidFill>
                <a:latin typeface="Times New Roman" panose="02020603050405020304" pitchFamily="18" charset="0"/>
                <a:cs typeface="Times New Roman" panose="02020603050405020304" pitchFamily="18" charset="0"/>
              </a:rPr>
              <a:t>Hizmet </a:t>
            </a:r>
            <a:r>
              <a:rPr lang="tr-TR" sz="2400" b="1" dirty="0">
                <a:latin typeface="Times New Roman" panose="02020603050405020304" pitchFamily="18" charset="0"/>
                <a:cs typeface="Times New Roman" panose="02020603050405020304" pitchFamily="18" charset="0"/>
              </a:rPr>
              <a:t>: Bakım ve onarım, taşıma, haberleşme, </a:t>
            </a:r>
            <a:r>
              <a:rPr lang="tr-TR" sz="2400" b="1" dirty="0" smtClean="0">
                <a:latin typeface="Times New Roman" panose="02020603050405020304" pitchFamily="18" charset="0"/>
                <a:cs typeface="Times New Roman" panose="02020603050405020304" pitchFamily="18" charset="0"/>
              </a:rPr>
              <a:t>sigorta, araştırma </a:t>
            </a:r>
            <a:r>
              <a:rPr lang="tr-TR" sz="2400" b="1" dirty="0">
                <a:latin typeface="Times New Roman" panose="02020603050405020304" pitchFamily="18" charset="0"/>
                <a:cs typeface="Times New Roman" panose="02020603050405020304" pitchFamily="18" charset="0"/>
              </a:rPr>
              <a:t>ve geliştirme, muhasebe, piyasa araştırması </a:t>
            </a:r>
            <a:r>
              <a:rPr lang="tr-TR" sz="2400" b="1" dirty="0" smtClean="0">
                <a:latin typeface="Times New Roman" panose="02020603050405020304" pitchFamily="18" charset="0"/>
                <a:cs typeface="Times New Roman" panose="02020603050405020304" pitchFamily="18" charset="0"/>
              </a:rPr>
              <a:t>ve anket</a:t>
            </a:r>
            <a:r>
              <a:rPr lang="tr-TR" sz="2400" b="1" dirty="0">
                <a:latin typeface="Times New Roman" panose="02020603050405020304" pitchFamily="18" charset="0"/>
                <a:cs typeface="Times New Roman" panose="02020603050405020304" pitchFamily="18" charset="0"/>
              </a:rPr>
              <a:t>, danışmanlık, tanıtım, basım ve yayım, </a:t>
            </a:r>
            <a:r>
              <a:rPr lang="tr-TR" sz="2400" b="1" dirty="0" smtClean="0">
                <a:latin typeface="Times New Roman" panose="02020603050405020304" pitchFamily="18" charset="0"/>
                <a:cs typeface="Times New Roman" panose="02020603050405020304" pitchFamily="18" charset="0"/>
              </a:rPr>
              <a:t>temizlik, yemek </a:t>
            </a:r>
            <a:r>
              <a:rPr lang="tr-TR" sz="2400" b="1" dirty="0">
                <a:latin typeface="Times New Roman" panose="02020603050405020304" pitchFamily="18" charset="0"/>
                <a:cs typeface="Times New Roman" panose="02020603050405020304" pitchFamily="18" charset="0"/>
              </a:rPr>
              <a:t>hazırlama ve dağıtım, toplantı, </a:t>
            </a:r>
            <a:r>
              <a:rPr lang="tr-TR" sz="2400" b="1" dirty="0" smtClean="0">
                <a:latin typeface="Times New Roman" panose="02020603050405020304" pitchFamily="18" charset="0"/>
                <a:cs typeface="Times New Roman" panose="02020603050405020304" pitchFamily="18" charset="0"/>
              </a:rPr>
              <a:t>organizasyon, sergileme</a:t>
            </a:r>
            <a:r>
              <a:rPr lang="tr-TR" sz="2400" b="1" dirty="0">
                <a:latin typeface="Times New Roman" panose="02020603050405020304" pitchFamily="18" charset="0"/>
                <a:cs typeface="Times New Roman" panose="02020603050405020304" pitchFamily="18" charset="0"/>
              </a:rPr>
              <a:t>, koruma ve güvenlik, meslekî eğitim, </a:t>
            </a:r>
            <a:r>
              <a:rPr lang="tr-TR" sz="2400" b="1" dirty="0" smtClean="0">
                <a:latin typeface="Times New Roman" panose="02020603050405020304" pitchFamily="18" charset="0"/>
                <a:cs typeface="Times New Roman" panose="02020603050405020304" pitchFamily="18" charset="0"/>
              </a:rPr>
              <a:t>fotoğraf, film</a:t>
            </a:r>
            <a:r>
              <a:rPr lang="tr-TR" sz="2400" b="1" dirty="0">
                <a:latin typeface="Times New Roman" panose="02020603050405020304" pitchFamily="18" charset="0"/>
                <a:cs typeface="Times New Roman" panose="02020603050405020304" pitchFamily="18" charset="0"/>
              </a:rPr>
              <a:t>, fikrî ve güzel sanat, bilgisayar sistemlerine </a:t>
            </a:r>
            <a:r>
              <a:rPr lang="tr-TR" sz="2400" b="1" dirty="0" smtClean="0">
                <a:latin typeface="Times New Roman" panose="02020603050405020304" pitchFamily="18" charset="0"/>
                <a:cs typeface="Times New Roman" panose="02020603050405020304" pitchFamily="18" charset="0"/>
              </a:rPr>
              <a:t>yönelik hizmetler </a:t>
            </a:r>
            <a:r>
              <a:rPr lang="tr-TR" sz="2400" b="1" dirty="0">
                <a:latin typeface="Times New Roman" panose="02020603050405020304" pitchFamily="18" charset="0"/>
                <a:cs typeface="Times New Roman" panose="02020603050405020304" pitchFamily="18" charset="0"/>
              </a:rPr>
              <a:t>ile yazılım hizmetlerini, taşınır ve </a:t>
            </a:r>
            <a:r>
              <a:rPr lang="tr-TR" sz="2400" b="1" dirty="0" smtClean="0">
                <a:latin typeface="Times New Roman" panose="02020603050405020304" pitchFamily="18" charset="0"/>
                <a:cs typeface="Times New Roman" panose="02020603050405020304" pitchFamily="18" charset="0"/>
              </a:rPr>
              <a:t>taşınmaz mal </a:t>
            </a:r>
            <a:r>
              <a:rPr lang="tr-TR" sz="2400" b="1" dirty="0">
                <a:latin typeface="Times New Roman" panose="02020603050405020304" pitchFamily="18" charset="0"/>
                <a:cs typeface="Times New Roman" panose="02020603050405020304" pitchFamily="18" charset="0"/>
              </a:rPr>
              <a:t>ve hakların kiralanmasını ve benzeri </a:t>
            </a:r>
            <a:r>
              <a:rPr lang="tr-TR" sz="2400" b="1" dirty="0" smtClean="0">
                <a:latin typeface="Times New Roman" panose="02020603050405020304" pitchFamily="18" charset="0"/>
                <a:cs typeface="Times New Roman" panose="02020603050405020304" pitchFamily="18" charset="0"/>
              </a:rPr>
              <a:t>diğer hizmetleri</a:t>
            </a:r>
            <a:r>
              <a:rPr lang="tr-TR"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11223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908720"/>
            <a:ext cx="7056784" cy="5040560"/>
          </a:xfrm>
        </p:spPr>
        <p:txBody>
          <a:bodyPr>
            <a:normAutofit fontScale="92500" lnSpcReduction="20000"/>
          </a:bodyPr>
          <a:lstStyle/>
          <a:p>
            <a:pPr>
              <a:buFont typeface="Wingdings" panose="05000000000000000000" pitchFamily="2" charset="2"/>
              <a:buChar char="v"/>
            </a:pPr>
            <a:r>
              <a:rPr lang="tr-TR" sz="2400" b="1" dirty="0">
                <a:solidFill>
                  <a:srgbClr val="C00000"/>
                </a:solidFill>
              </a:rPr>
              <a:t>Tedarikçi :</a:t>
            </a:r>
            <a:r>
              <a:rPr lang="tr-TR" dirty="0"/>
              <a:t> </a:t>
            </a:r>
            <a:r>
              <a:rPr lang="tr-TR" sz="2400" b="1" dirty="0"/>
              <a:t>Mal alımı ihalesine teklif veren gerçek veya </a:t>
            </a:r>
            <a:r>
              <a:rPr lang="tr-TR" sz="2400" b="1" dirty="0" smtClean="0"/>
              <a:t>tüzel kişileri veya </a:t>
            </a:r>
            <a:r>
              <a:rPr lang="tr-TR" sz="2400" b="1" dirty="0"/>
              <a:t>bunların oluşturdukları ortak </a:t>
            </a:r>
            <a:r>
              <a:rPr lang="tr-TR" sz="2400" b="1" dirty="0" smtClean="0"/>
              <a:t>girişimleri,</a:t>
            </a:r>
          </a:p>
          <a:p>
            <a:pPr>
              <a:buFont typeface="Wingdings" panose="05000000000000000000" pitchFamily="2" charset="2"/>
              <a:buChar char="v"/>
            </a:pPr>
            <a:r>
              <a:rPr lang="tr-TR" sz="2600" b="1" dirty="0" smtClean="0">
                <a:solidFill>
                  <a:srgbClr val="C00000"/>
                </a:solidFill>
              </a:rPr>
              <a:t>Hizmet </a:t>
            </a:r>
            <a:r>
              <a:rPr lang="tr-TR" sz="2600" b="1" dirty="0">
                <a:solidFill>
                  <a:srgbClr val="C00000"/>
                </a:solidFill>
              </a:rPr>
              <a:t>sunucusu </a:t>
            </a:r>
            <a:r>
              <a:rPr lang="tr-TR" sz="2600" b="1" dirty="0"/>
              <a:t>: Hizmet alımı ihalesine teklif veren </a:t>
            </a:r>
            <a:r>
              <a:rPr lang="tr-TR" sz="2600" b="1" dirty="0" smtClean="0"/>
              <a:t>gerçek </a:t>
            </a:r>
            <a:r>
              <a:rPr lang="tr-TR" sz="2400" b="1" dirty="0" smtClean="0"/>
              <a:t>veya </a:t>
            </a:r>
            <a:r>
              <a:rPr lang="tr-TR" sz="2400" b="1" dirty="0"/>
              <a:t>tüzel kişileri veya bunların oluşturdukları </a:t>
            </a:r>
            <a:r>
              <a:rPr lang="tr-TR" sz="2400" b="1" dirty="0" smtClean="0"/>
              <a:t>ortak Girişimleri,</a:t>
            </a:r>
          </a:p>
          <a:p>
            <a:pPr>
              <a:buFont typeface="Wingdings" panose="05000000000000000000" pitchFamily="2" charset="2"/>
              <a:buChar char="v"/>
            </a:pPr>
            <a:r>
              <a:rPr lang="tr-TR" sz="2600" b="1" dirty="0">
                <a:solidFill>
                  <a:srgbClr val="C00000"/>
                </a:solidFill>
              </a:rPr>
              <a:t>İstekli </a:t>
            </a:r>
            <a:r>
              <a:rPr lang="tr-TR" sz="2600" b="1" dirty="0"/>
              <a:t>: Mal veya hizmet alımları ile yapım işlerinin</a:t>
            </a:r>
          </a:p>
          <a:p>
            <a:pPr>
              <a:buFont typeface="Wingdings" panose="05000000000000000000" pitchFamily="2" charset="2"/>
              <a:buChar char="v"/>
            </a:pPr>
            <a:r>
              <a:rPr lang="tr-TR" sz="2400" b="1" dirty="0"/>
              <a:t>ihalesine teklif veren tedarikçi, hizmet sunucusu </a:t>
            </a:r>
            <a:r>
              <a:rPr lang="tr-TR" sz="2400" b="1" dirty="0" smtClean="0"/>
              <a:t>veya yapım </a:t>
            </a:r>
            <a:r>
              <a:rPr lang="tr-TR" sz="2400" b="1" dirty="0"/>
              <a:t>müteahhidini</a:t>
            </a:r>
            <a:r>
              <a:rPr lang="tr-TR" sz="2400" b="1" dirty="0" smtClean="0"/>
              <a:t>,</a:t>
            </a:r>
            <a:endParaRPr lang="tr-TR" sz="2400" b="1" dirty="0"/>
          </a:p>
          <a:p>
            <a:pPr>
              <a:buFont typeface="Wingdings" panose="05000000000000000000" pitchFamily="2" charset="2"/>
              <a:buChar char="v"/>
            </a:pPr>
            <a:r>
              <a:rPr lang="tr-TR" sz="2400" b="1" dirty="0">
                <a:solidFill>
                  <a:srgbClr val="C00000"/>
                </a:solidFill>
              </a:rPr>
              <a:t>Yüklenici :</a:t>
            </a:r>
            <a:r>
              <a:rPr lang="tr-TR" sz="2400" b="1" dirty="0"/>
              <a:t> Üzerine ihale yapılan ve sözleşme </a:t>
            </a:r>
            <a:r>
              <a:rPr lang="tr-TR" sz="2400" b="1" dirty="0" smtClean="0"/>
              <a:t>imzalanan istekliyi,</a:t>
            </a:r>
          </a:p>
          <a:p>
            <a:pPr>
              <a:buFont typeface="Wingdings" panose="05000000000000000000" pitchFamily="2" charset="2"/>
              <a:buChar char="v"/>
            </a:pPr>
            <a:r>
              <a:rPr lang="tr-TR" sz="2400" b="1" dirty="0">
                <a:solidFill>
                  <a:srgbClr val="C00000"/>
                </a:solidFill>
              </a:rPr>
              <a:t>İdare </a:t>
            </a:r>
            <a:r>
              <a:rPr lang="tr-TR" sz="2400" b="1" dirty="0"/>
              <a:t>: İhaleyi yapan bu </a:t>
            </a:r>
            <a:r>
              <a:rPr lang="tr-TR" sz="2400" b="1" dirty="0" smtClean="0"/>
              <a:t>Kanun kapsamındaki </a:t>
            </a:r>
            <a:r>
              <a:rPr lang="tr-TR" sz="2400" b="1" dirty="0"/>
              <a:t>kurum </a:t>
            </a:r>
            <a:r>
              <a:rPr lang="tr-TR" sz="2400" b="1" dirty="0" smtClean="0"/>
              <a:t>ve Kuruluşları,</a:t>
            </a:r>
            <a:endParaRPr lang="tr-TR" sz="2400" b="1" dirty="0"/>
          </a:p>
        </p:txBody>
      </p:sp>
    </p:spTree>
    <p:extLst>
      <p:ext uri="{BB962C8B-B14F-4D97-AF65-F5344CB8AC3E}">
        <p14:creationId xmlns:p14="http://schemas.microsoft.com/office/powerpoint/2010/main" val="1195966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5256584"/>
          </a:xfrm>
        </p:spPr>
        <p:txBody>
          <a:bodyPr>
            <a:normAutofit fontScale="92500" lnSpcReduction="10000"/>
          </a:bodyPr>
          <a:lstStyle/>
          <a:p>
            <a:pPr>
              <a:buFont typeface="Wingdings" panose="05000000000000000000" pitchFamily="2" charset="2"/>
              <a:buChar char="v"/>
            </a:pPr>
            <a:r>
              <a:rPr lang="tr-TR" sz="2600" b="1" dirty="0">
                <a:solidFill>
                  <a:srgbClr val="FF0000"/>
                </a:solidFill>
                <a:latin typeface="Times New Roman" panose="02020603050405020304" pitchFamily="18" charset="0"/>
                <a:cs typeface="Times New Roman" panose="02020603050405020304" pitchFamily="18" charset="0"/>
              </a:rPr>
              <a:t>İhale yetkilisi : </a:t>
            </a:r>
            <a:r>
              <a:rPr lang="tr-TR" sz="2600" b="1" dirty="0">
                <a:latin typeface="Times New Roman" panose="02020603050405020304" pitchFamily="18" charset="0"/>
                <a:cs typeface="Times New Roman" panose="02020603050405020304" pitchFamily="18" charset="0"/>
              </a:rPr>
              <a:t>İdarenin, ihale ve harcama yapma yetki </a:t>
            </a:r>
            <a:r>
              <a:rPr lang="tr-TR" sz="2600" b="1" dirty="0" smtClean="0">
                <a:latin typeface="Times New Roman" panose="02020603050405020304" pitchFamily="18" charset="0"/>
                <a:cs typeface="Times New Roman" panose="02020603050405020304" pitchFamily="18" charset="0"/>
              </a:rPr>
              <a:t>ve sorumluluğuna </a:t>
            </a:r>
            <a:r>
              <a:rPr lang="tr-TR" sz="2600" b="1" dirty="0">
                <a:latin typeface="Times New Roman" panose="02020603050405020304" pitchFamily="18" charset="0"/>
                <a:cs typeface="Times New Roman" panose="02020603050405020304" pitchFamily="18" charset="0"/>
              </a:rPr>
              <a:t>sahip kişi veya kurulları ile usulüne </a:t>
            </a:r>
            <a:r>
              <a:rPr lang="tr-TR" sz="2600" b="1" dirty="0" smtClean="0">
                <a:latin typeface="Times New Roman" panose="02020603050405020304" pitchFamily="18" charset="0"/>
                <a:cs typeface="Times New Roman" panose="02020603050405020304" pitchFamily="18" charset="0"/>
              </a:rPr>
              <a:t>uygun olarak </a:t>
            </a:r>
            <a:r>
              <a:rPr lang="tr-TR" sz="2600" b="1" dirty="0">
                <a:latin typeface="Times New Roman" panose="02020603050405020304" pitchFamily="18" charset="0"/>
                <a:cs typeface="Times New Roman" panose="02020603050405020304" pitchFamily="18" charset="0"/>
              </a:rPr>
              <a:t>yetki devri yapılmış görevlilerini</a:t>
            </a:r>
            <a:r>
              <a:rPr lang="tr-TR" sz="2600" b="1"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tr-TR" sz="2400" b="1" dirty="0">
                <a:solidFill>
                  <a:srgbClr val="FF0000"/>
                </a:solidFill>
                <a:latin typeface="Times New Roman" panose="02020603050405020304" pitchFamily="18" charset="0"/>
                <a:cs typeface="Times New Roman" panose="02020603050405020304" pitchFamily="18" charset="0"/>
              </a:rPr>
              <a:t>İhale dokümanı </a:t>
            </a:r>
            <a:r>
              <a:rPr lang="tr-TR" sz="2400" b="1" dirty="0">
                <a:latin typeface="Times New Roman" panose="02020603050405020304" pitchFamily="18" charset="0"/>
                <a:cs typeface="Times New Roman" panose="02020603050405020304" pitchFamily="18" charset="0"/>
              </a:rPr>
              <a:t>: İhale konusu mal veya hizmet alımları </a:t>
            </a:r>
            <a:r>
              <a:rPr lang="tr-TR" sz="2400" b="1" dirty="0" smtClean="0">
                <a:latin typeface="Times New Roman" panose="02020603050405020304" pitchFamily="18" charset="0"/>
                <a:cs typeface="Times New Roman" panose="02020603050405020304" pitchFamily="18" charset="0"/>
              </a:rPr>
              <a:t>ile yapım </a:t>
            </a:r>
            <a:r>
              <a:rPr lang="tr-TR" sz="2400" b="1" dirty="0">
                <a:latin typeface="Times New Roman" panose="02020603050405020304" pitchFamily="18" charset="0"/>
                <a:cs typeface="Times New Roman" panose="02020603050405020304" pitchFamily="18" charset="0"/>
              </a:rPr>
              <a:t>işlerinde; isteklilere talimatları da içeren </a:t>
            </a:r>
            <a:r>
              <a:rPr lang="tr-TR" sz="2400" b="1" dirty="0" smtClean="0">
                <a:latin typeface="Times New Roman" panose="02020603050405020304" pitchFamily="18" charset="0"/>
                <a:cs typeface="Times New Roman" panose="02020603050405020304" pitchFamily="18" charset="0"/>
              </a:rPr>
              <a:t>idari şartnameler </a:t>
            </a:r>
            <a:r>
              <a:rPr lang="tr-TR" sz="2400" b="1" dirty="0">
                <a:latin typeface="Times New Roman" panose="02020603050405020304" pitchFamily="18" charset="0"/>
                <a:cs typeface="Times New Roman" panose="02020603050405020304" pitchFamily="18" charset="0"/>
              </a:rPr>
              <a:t>ile yaptırılacak işin projesini de kapsayan </a:t>
            </a:r>
            <a:r>
              <a:rPr lang="tr-TR" sz="2400" b="1" dirty="0" smtClean="0">
                <a:latin typeface="Times New Roman" panose="02020603050405020304" pitchFamily="18" charset="0"/>
                <a:cs typeface="Times New Roman" panose="02020603050405020304" pitchFamily="18" charset="0"/>
              </a:rPr>
              <a:t>teknik şartnameler</a:t>
            </a:r>
            <a:r>
              <a:rPr lang="tr-TR" sz="2400" b="1" dirty="0">
                <a:latin typeface="Times New Roman" panose="02020603050405020304" pitchFamily="18" charset="0"/>
                <a:cs typeface="Times New Roman" panose="02020603050405020304" pitchFamily="18" charset="0"/>
              </a:rPr>
              <a:t>, sözleşme tasarısı ve gerekli diğer belge </a:t>
            </a:r>
            <a:r>
              <a:rPr lang="tr-TR" sz="2400" b="1" dirty="0" smtClean="0">
                <a:latin typeface="Times New Roman" panose="02020603050405020304" pitchFamily="18" charset="0"/>
                <a:cs typeface="Times New Roman" panose="02020603050405020304" pitchFamily="18" charset="0"/>
              </a:rPr>
              <a:t>ve bilgileri,</a:t>
            </a: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b="1" dirty="0">
                <a:solidFill>
                  <a:srgbClr val="FF0000"/>
                </a:solidFill>
                <a:latin typeface="Times New Roman" panose="02020603050405020304" pitchFamily="18" charset="0"/>
                <a:cs typeface="Times New Roman" panose="02020603050405020304" pitchFamily="18" charset="0"/>
              </a:rPr>
              <a:t>İhale : </a:t>
            </a:r>
            <a:r>
              <a:rPr lang="tr-TR" sz="2400" b="1" dirty="0">
                <a:latin typeface="Times New Roman" panose="02020603050405020304" pitchFamily="18" charset="0"/>
                <a:cs typeface="Times New Roman" panose="02020603050405020304" pitchFamily="18" charset="0"/>
              </a:rPr>
              <a:t>Bu Kanunda yazılı usul ve şartlarla mal veya </a:t>
            </a:r>
            <a:r>
              <a:rPr lang="tr-TR" sz="2400" b="1" dirty="0" smtClean="0">
                <a:latin typeface="Times New Roman" panose="02020603050405020304" pitchFamily="18" charset="0"/>
                <a:cs typeface="Times New Roman" panose="02020603050405020304" pitchFamily="18" charset="0"/>
              </a:rPr>
              <a:t>hizmet alımları </a:t>
            </a:r>
            <a:r>
              <a:rPr lang="tr-TR" sz="2400" b="1" dirty="0">
                <a:latin typeface="Times New Roman" panose="02020603050405020304" pitchFamily="18" charset="0"/>
                <a:cs typeface="Times New Roman" panose="02020603050405020304" pitchFamily="18" charset="0"/>
              </a:rPr>
              <a:t>ile yapım işlerinin istekliler arasından seçilecek </a:t>
            </a:r>
            <a:r>
              <a:rPr lang="tr-TR" sz="2400" b="1" dirty="0" smtClean="0">
                <a:latin typeface="Times New Roman" panose="02020603050405020304" pitchFamily="18" charset="0"/>
                <a:cs typeface="Times New Roman" panose="02020603050405020304" pitchFamily="18" charset="0"/>
              </a:rPr>
              <a:t>birisi üzerine </a:t>
            </a:r>
            <a:r>
              <a:rPr lang="tr-TR" sz="2400" b="1" dirty="0">
                <a:latin typeface="Times New Roman" panose="02020603050405020304" pitchFamily="18" charset="0"/>
                <a:cs typeface="Times New Roman" panose="02020603050405020304" pitchFamily="18" charset="0"/>
              </a:rPr>
              <a:t>bırakıldığını gösteren ve ihale yetkilisinin </a:t>
            </a:r>
            <a:r>
              <a:rPr lang="tr-TR" sz="2400" b="1" dirty="0" smtClean="0">
                <a:latin typeface="Times New Roman" panose="02020603050405020304" pitchFamily="18" charset="0"/>
                <a:cs typeface="Times New Roman" panose="02020603050405020304" pitchFamily="18" charset="0"/>
              </a:rPr>
              <a:t>onayını müteakip </a:t>
            </a:r>
            <a:r>
              <a:rPr lang="tr-TR" sz="2400" b="1" dirty="0">
                <a:latin typeface="Times New Roman" panose="02020603050405020304" pitchFamily="18" charset="0"/>
                <a:cs typeface="Times New Roman" panose="02020603050405020304" pitchFamily="18" charset="0"/>
              </a:rPr>
              <a:t>sözleşmenin imzalanması ile tamamlanan işlemleri,</a:t>
            </a:r>
          </a:p>
        </p:txBody>
      </p:sp>
    </p:spTree>
    <p:extLst>
      <p:ext uri="{BB962C8B-B14F-4D97-AF65-F5344CB8AC3E}">
        <p14:creationId xmlns:p14="http://schemas.microsoft.com/office/powerpoint/2010/main" val="2864316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9672" y="692696"/>
            <a:ext cx="6591985" cy="4680520"/>
          </a:xfrm>
        </p:spPr>
        <p:txBody>
          <a:bodyPr>
            <a:normAutofit lnSpcReduction="10000"/>
          </a:bodyPr>
          <a:lstStyle/>
          <a:p>
            <a:pPr lvl="1">
              <a:buFont typeface="Wingdings" panose="05000000000000000000" pitchFamily="2" charset="2"/>
              <a:buChar char="v"/>
            </a:pPr>
            <a:r>
              <a:rPr lang="tr-TR" sz="2400" b="1" dirty="0">
                <a:solidFill>
                  <a:srgbClr val="FF0000"/>
                </a:solidFill>
                <a:latin typeface="Times New Roman" panose="02020603050405020304" pitchFamily="18" charset="0"/>
                <a:cs typeface="Times New Roman" panose="02020603050405020304" pitchFamily="18" charset="0"/>
              </a:rPr>
              <a:t>Teklif : </a:t>
            </a:r>
            <a:r>
              <a:rPr lang="tr-TR" sz="2400" b="1" dirty="0">
                <a:latin typeface="Times New Roman" panose="02020603050405020304" pitchFamily="18" charset="0"/>
                <a:cs typeface="Times New Roman" panose="02020603050405020304" pitchFamily="18" charset="0"/>
              </a:rPr>
              <a:t>Bu Kanuna göre yapılacak ihalelerde </a:t>
            </a:r>
            <a:r>
              <a:rPr lang="tr-TR" sz="2400" b="1" dirty="0" smtClean="0">
                <a:latin typeface="Times New Roman" panose="02020603050405020304" pitchFamily="18" charset="0"/>
                <a:cs typeface="Times New Roman" panose="02020603050405020304" pitchFamily="18" charset="0"/>
              </a:rPr>
              <a:t>isteklinin idareye </a:t>
            </a:r>
            <a:r>
              <a:rPr lang="tr-TR" sz="2400" b="1" dirty="0">
                <a:latin typeface="Times New Roman" panose="02020603050405020304" pitchFamily="18" charset="0"/>
                <a:cs typeface="Times New Roman" panose="02020603050405020304" pitchFamily="18" charset="0"/>
              </a:rPr>
              <a:t>sunduğu fiyat teklifi ile değerlendirmeye </a:t>
            </a:r>
            <a:r>
              <a:rPr lang="tr-TR" sz="2400" b="1" dirty="0" smtClean="0">
                <a:latin typeface="Times New Roman" panose="02020603050405020304" pitchFamily="18" charset="0"/>
                <a:cs typeface="Times New Roman" panose="02020603050405020304" pitchFamily="18" charset="0"/>
              </a:rPr>
              <a:t>esas belge ve /</a:t>
            </a:r>
            <a:r>
              <a:rPr lang="tr-TR" sz="2400" b="1" dirty="0">
                <a:latin typeface="Times New Roman" panose="02020603050405020304" pitchFamily="18" charset="0"/>
                <a:cs typeface="Times New Roman" panose="02020603050405020304" pitchFamily="18" charset="0"/>
              </a:rPr>
              <a:t>veya bilgileri</a:t>
            </a:r>
            <a:r>
              <a:rPr lang="tr-TR" sz="2400" b="1"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v"/>
            </a:pPr>
            <a:r>
              <a:rPr lang="tr-TR" sz="2400" b="1" dirty="0">
                <a:solidFill>
                  <a:srgbClr val="FF0000"/>
                </a:solidFill>
                <a:latin typeface="Times New Roman" panose="02020603050405020304" pitchFamily="18" charset="0"/>
                <a:cs typeface="Times New Roman" panose="02020603050405020304" pitchFamily="18" charset="0"/>
              </a:rPr>
              <a:t>Açık ihale usulü </a:t>
            </a:r>
            <a:r>
              <a:rPr lang="tr-TR" sz="2400" b="1" dirty="0">
                <a:latin typeface="Times New Roman" panose="02020603050405020304" pitchFamily="18" charset="0"/>
                <a:cs typeface="Times New Roman" panose="02020603050405020304" pitchFamily="18" charset="0"/>
              </a:rPr>
              <a:t>: Bütün isteklilerin teklif verebildiği usulü</a:t>
            </a:r>
            <a:r>
              <a:rPr lang="tr-TR" sz="2400" b="1"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v"/>
            </a:pPr>
            <a:r>
              <a:rPr lang="tr-TR" sz="2400" b="1" dirty="0">
                <a:solidFill>
                  <a:srgbClr val="FF0000"/>
                </a:solidFill>
                <a:latin typeface="Times New Roman" panose="02020603050405020304" pitchFamily="18" charset="0"/>
                <a:cs typeface="Times New Roman" panose="02020603050405020304" pitchFamily="18" charset="0"/>
              </a:rPr>
              <a:t>Pazarlık usulü : </a:t>
            </a:r>
            <a:r>
              <a:rPr lang="tr-TR" sz="2400" b="1" dirty="0">
                <a:latin typeface="Times New Roman" panose="02020603050405020304" pitchFamily="18" charset="0"/>
                <a:cs typeface="Times New Roman" panose="02020603050405020304" pitchFamily="18" charset="0"/>
              </a:rPr>
              <a:t>Bu kanunda belirtilen </a:t>
            </a:r>
            <a:r>
              <a:rPr lang="tr-TR" sz="2400" b="1" dirty="0" smtClean="0">
                <a:latin typeface="Times New Roman" panose="02020603050405020304" pitchFamily="18" charset="0"/>
                <a:cs typeface="Times New Roman" panose="02020603050405020304" pitchFamily="18" charset="0"/>
              </a:rPr>
              <a:t>hallerde kullanılabilen</a:t>
            </a:r>
            <a:r>
              <a:rPr lang="tr-TR" sz="2400" b="1" dirty="0">
                <a:latin typeface="Times New Roman" panose="02020603050405020304" pitchFamily="18" charset="0"/>
                <a:cs typeface="Times New Roman" panose="02020603050405020304" pitchFamily="18" charset="0"/>
              </a:rPr>
              <a:t>, ihale sürecinin iki aşamalı </a:t>
            </a:r>
            <a:r>
              <a:rPr lang="tr-TR" sz="2400" b="1" dirty="0" smtClean="0">
                <a:latin typeface="Times New Roman" panose="02020603050405020304" pitchFamily="18" charset="0"/>
                <a:cs typeface="Times New Roman" panose="02020603050405020304" pitchFamily="18" charset="0"/>
              </a:rPr>
              <a:t>olarak gerçekleştirildiği </a:t>
            </a:r>
            <a:r>
              <a:rPr lang="tr-TR" sz="2400" b="1" dirty="0">
                <a:latin typeface="Times New Roman" panose="02020603050405020304" pitchFamily="18" charset="0"/>
                <a:cs typeface="Times New Roman" panose="02020603050405020304" pitchFamily="18" charset="0"/>
              </a:rPr>
              <a:t>ve idarenin ihale konusu işin </a:t>
            </a:r>
            <a:r>
              <a:rPr lang="tr-TR" sz="2400" b="1" dirty="0" smtClean="0">
                <a:latin typeface="Times New Roman" panose="02020603050405020304" pitchFamily="18" charset="0"/>
                <a:cs typeface="Times New Roman" panose="02020603050405020304" pitchFamily="18" charset="0"/>
              </a:rPr>
              <a:t>teknik detayları </a:t>
            </a:r>
            <a:r>
              <a:rPr lang="tr-TR" sz="2400" b="1" dirty="0">
                <a:latin typeface="Times New Roman" panose="02020603050405020304" pitchFamily="18" charset="0"/>
                <a:cs typeface="Times New Roman" panose="02020603050405020304" pitchFamily="18" charset="0"/>
              </a:rPr>
              <a:t>ile gerçekleştirme yöntemlerini ve belli </a:t>
            </a:r>
            <a:r>
              <a:rPr lang="tr-TR" sz="2400" b="1" dirty="0" smtClean="0">
                <a:latin typeface="Times New Roman" panose="02020603050405020304" pitchFamily="18" charset="0"/>
                <a:cs typeface="Times New Roman" panose="02020603050405020304" pitchFamily="18" charset="0"/>
              </a:rPr>
              <a:t>hallerde fiyatı </a:t>
            </a:r>
            <a:r>
              <a:rPr lang="tr-TR" sz="2400" b="1" dirty="0">
                <a:latin typeface="Times New Roman" panose="02020603050405020304" pitchFamily="18" charset="0"/>
                <a:cs typeface="Times New Roman" panose="02020603050405020304" pitchFamily="18" charset="0"/>
              </a:rPr>
              <a:t>isteklilerle görüştüğü usulü,</a:t>
            </a:r>
          </a:p>
        </p:txBody>
      </p:sp>
    </p:spTree>
    <p:extLst>
      <p:ext uri="{BB962C8B-B14F-4D97-AF65-F5344CB8AC3E}">
        <p14:creationId xmlns:p14="http://schemas.microsoft.com/office/powerpoint/2010/main" val="1845501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4248472"/>
          </a:xfrm>
        </p:spPr>
        <p:txBody>
          <a:bodyPr>
            <a:normAutofit/>
          </a:bodyPr>
          <a:lstStyle/>
          <a:p>
            <a:pPr>
              <a:buFont typeface="Wingdings" panose="05000000000000000000" pitchFamily="2" charset="2"/>
              <a:buChar char="v"/>
            </a:pPr>
            <a:r>
              <a:rPr lang="tr-TR" sz="2400" b="1" dirty="0">
                <a:solidFill>
                  <a:srgbClr val="FF0000"/>
                </a:solidFill>
                <a:latin typeface="Times New Roman" panose="02020603050405020304" pitchFamily="18" charset="0"/>
                <a:cs typeface="Times New Roman" panose="02020603050405020304" pitchFamily="18" charset="0"/>
              </a:rPr>
              <a:t>Doğrudan temin : </a:t>
            </a:r>
            <a:r>
              <a:rPr lang="tr-TR" sz="2400" b="1" dirty="0">
                <a:latin typeface="Times New Roman" panose="02020603050405020304" pitchFamily="18" charset="0"/>
                <a:cs typeface="Times New Roman" panose="02020603050405020304" pitchFamily="18" charset="0"/>
              </a:rPr>
              <a:t>Bu Kanunda belirtilen </a:t>
            </a:r>
            <a:r>
              <a:rPr lang="tr-TR" sz="2400" b="1" dirty="0" smtClean="0">
                <a:latin typeface="Times New Roman" panose="02020603050405020304" pitchFamily="18" charset="0"/>
                <a:cs typeface="Times New Roman" panose="02020603050405020304" pitchFamily="18" charset="0"/>
              </a:rPr>
              <a:t>hallerde ihtiyaçların</a:t>
            </a:r>
            <a:r>
              <a:rPr lang="tr-TR" sz="2400" b="1" dirty="0">
                <a:latin typeface="Times New Roman" panose="02020603050405020304" pitchFamily="18" charset="0"/>
                <a:cs typeface="Times New Roman" panose="02020603050405020304" pitchFamily="18" charset="0"/>
              </a:rPr>
              <a:t>, idare tarafından davet edilen </a:t>
            </a:r>
            <a:r>
              <a:rPr lang="tr-TR" sz="2400" b="1" dirty="0" smtClean="0">
                <a:latin typeface="Times New Roman" panose="02020603050405020304" pitchFamily="18" charset="0"/>
                <a:cs typeface="Times New Roman" panose="02020603050405020304" pitchFamily="18" charset="0"/>
              </a:rPr>
              <a:t>isteklilerle teknik </a:t>
            </a:r>
            <a:r>
              <a:rPr lang="tr-TR" sz="2400" b="1" dirty="0">
                <a:latin typeface="Times New Roman" panose="02020603050405020304" pitchFamily="18" charset="0"/>
                <a:cs typeface="Times New Roman" panose="02020603050405020304" pitchFamily="18" charset="0"/>
              </a:rPr>
              <a:t>şartların ve fiyatın </a:t>
            </a:r>
            <a:r>
              <a:rPr lang="tr-TR" sz="2400" b="1" dirty="0" smtClean="0">
                <a:latin typeface="Times New Roman" panose="02020603050405020304" pitchFamily="18" charset="0"/>
                <a:cs typeface="Times New Roman" panose="02020603050405020304" pitchFamily="18" charset="0"/>
              </a:rPr>
              <a:t>görüşülerek </a:t>
            </a:r>
            <a:r>
              <a:rPr lang="tr-TR" sz="2400" b="1" dirty="0">
                <a:latin typeface="Times New Roman" panose="02020603050405020304" pitchFamily="18" charset="0"/>
                <a:cs typeface="Times New Roman" panose="02020603050405020304" pitchFamily="18" charset="0"/>
              </a:rPr>
              <a:t>doğrudan </a:t>
            </a:r>
            <a:r>
              <a:rPr lang="tr-TR" sz="2400" b="1" dirty="0" smtClean="0">
                <a:latin typeface="Times New Roman" panose="02020603050405020304" pitchFamily="18" charset="0"/>
                <a:cs typeface="Times New Roman" panose="02020603050405020304" pitchFamily="18" charset="0"/>
              </a:rPr>
              <a:t>temin edilebildiği </a:t>
            </a:r>
            <a:r>
              <a:rPr lang="tr-TR" sz="2400" b="1" dirty="0">
                <a:latin typeface="Times New Roman" panose="02020603050405020304" pitchFamily="18" charset="0"/>
                <a:cs typeface="Times New Roman" panose="02020603050405020304" pitchFamily="18" charset="0"/>
              </a:rPr>
              <a:t>usulü</a:t>
            </a:r>
            <a:r>
              <a:rPr lang="tr-TR" sz="2400" b="1" dirty="0" smtClean="0">
                <a:latin typeface="Times New Roman" panose="02020603050405020304" pitchFamily="18" charset="0"/>
                <a:cs typeface="Times New Roman" panose="02020603050405020304" pitchFamily="18" charset="0"/>
              </a:rPr>
              <a:t>, olarak tanımlanır.</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Doğrudan temin limitleri her yıl ilgili makamlarca büyükşehir ve  diğer şehirler için açıklanmaktadır.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17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4824536"/>
          </a:xfrm>
        </p:spPr>
        <p:txBody>
          <a:bodyPr>
            <a:normAutofit/>
          </a:bodyPr>
          <a:lstStyle/>
          <a:p>
            <a:pPr marL="0" indent="0">
              <a:buNone/>
            </a:pPr>
            <a:r>
              <a:rPr lang="tr-TR" sz="3400" b="1" dirty="0" smtClean="0">
                <a:latin typeface="Times New Roman" panose="02020603050405020304" pitchFamily="18" charset="0"/>
                <a:cs typeface="Times New Roman" panose="02020603050405020304" pitchFamily="18" charset="0"/>
              </a:rPr>
              <a:t>      </a:t>
            </a:r>
            <a:r>
              <a:rPr lang="tr-TR" sz="3400" b="1" dirty="0" smtClean="0">
                <a:solidFill>
                  <a:srgbClr val="C00000"/>
                </a:solidFill>
                <a:latin typeface="Times New Roman" panose="02020603050405020304" pitchFamily="18" charset="0"/>
                <a:cs typeface="Times New Roman" panose="02020603050405020304" pitchFamily="18" charset="0"/>
              </a:rPr>
              <a:t>TEMEL </a:t>
            </a:r>
            <a:r>
              <a:rPr lang="tr-TR" sz="3400" b="1" dirty="0">
                <a:solidFill>
                  <a:srgbClr val="C00000"/>
                </a:solidFill>
                <a:latin typeface="Times New Roman" panose="02020603050405020304" pitchFamily="18" charset="0"/>
                <a:cs typeface="Times New Roman" panose="02020603050405020304" pitchFamily="18" charset="0"/>
              </a:rPr>
              <a:t>İLKELER (Md. 5)</a:t>
            </a:r>
          </a:p>
          <a:p>
            <a:pPr>
              <a:buFont typeface="Wingdings" panose="05000000000000000000" pitchFamily="2" charset="2"/>
              <a:buChar char="v"/>
            </a:pPr>
            <a:r>
              <a:rPr lang="tr-TR" b="1" dirty="0">
                <a:latin typeface="Times New Roman" panose="02020603050405020304" pitchFamily="18" charset="0"/>
                <a:cs typeface="Times New Roman" panose="02020603050405020304" pitchFamily="18" charset="0"/>
              </a:rPr>
              <a:t>4734 sayılı Kamu İhale Kanunu kapsamında yapılan ihalelerin;</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saydamlık,</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rekabet,</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eşit muamele,</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güvenilirlik,</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gizlilik,</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kamuoyu denetimi,</a:t>
            </a:r>
          </a:p>
          <a:p>
            <a:pPr>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ihtiyaçların uygun şartlarla ve zamanında karşılanması </a:t>
            </a:r>
            <a:r>
              <a:rPr lang="tr-TR" b="1" dirty="0" smtClean="0">
                <a:latin typeface="Times New Roman" panose="02020603050405020304" pitchFamily="18" charset="0"/>
                <a:cs typeface="Times New Roman" panose="02020603050405020304" pitchFamily="18" charset="0"/>
              </a:rPr>
              <a:t>ve kaynakların </a:t>
            </a:r>
            <a:r>
              <a:rPr lang="tr-TR" b="1" dirty="0">
                <a:latin typeface="Times New Roman" panose="02020603050405020304" pitchFamily="18" charset="0"/>
                <a:cs typeface="Times New Roman" panose="02020603050405020304" pitchFamily="18" charset="0"/>
              </a:rPr>
              <a:t>verimli kullanılmasının en geniş şekilde </a:t>
            </a:r>
            <a:r>
              <a:rPr lang="tr-TR" b="1" dirty="0" smtClean="0">
                <a:latin typeface="Times New Roman" panose="02020603050405020304" pitchFamily="18" charset="0"/>
                <a:cs typeface="Times New Roman" panose="02020603050405020304" pitchFamily="18" charset="0"/>
              </a:rPr>
              <a:t>sağlanması, temel </a:t>
            </a:r>
            <a:r>
              <a:rPr lang="tr-TR" b="1" dirty="0">
                <a:latin typeface="Times New Roman" panose="02020603050405020304" pitchFamily="18" charset="0"/>
                <a:cs typeface="Times New Roman" panose="02020603050405020304" pitchFamily="18" charset="0"/>
              </a:rPr>
              <a:t>ilkeleridir.</a:t>
            </a:r>
          </a:p>
        </p:txBody>
      </p:sp>
    </p:spTree>
    <p:extLst>
      <p:ext uri="{BB962C8B-B14F-4D97-AF65-F5344CB8AC3E}">
        <p14:creationId xmlns:p14="http://schemas.microsoft.com/office/powerpoint/2010/main" val="3261911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980728"/>
            <a:ext cx="6768752" cy="4824536"/>
          </a:xfrm>
        </p:spPr>
        <p:txBody>
          <a:bodyPr>
            <a:normAutofit/>
          </a:bodyPr>
          <a:lstStyle/>
          <a:p>
            <a:r>
              <a:rPr lang="tr-TR" b="1" dirty="0">
                <a:latin typeface="Times New Roman" panose="02020603050405020304" pitchFamily="18" charset="0"/>
                <a:cs typeface="Times New Roman" panose="02020603050405020304" pitchFamily="18" charset="0"/>
              </a:rPr>
              <a:t>Aralarında kabul edilebilir, doğal bir bağlantı olmadığı sürece mal alımı, hizmet alımı ve yapım işleri bir arada ihale edilemez.</a:t>
            </a:r>
          </a:p>
          <a:p>
            <a:endParaRPr lang="tr-TR" b="1"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Ekonomik ve teknik olarak bir bütünlüğün olması halinde alımlar arasında doğal bağlantının bulunduğu kabul edilir.</a:t>
            </a:r>
          </a:p>
          <a:p>
            <a:endParaRPr lang="tr-TR" b="1"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Yapım işlerinde proje bütünlüğü içinde gerçekleştirilecek işler veya mal alımları ile hizmet alımlarında ise bir bütünü oluşturan mal ve hizmet alımları “aralarındaki doğal </a:t>
            </a:r>
            <a:r>
              <a:rPr lang="tr-TR" b="1" dirty="0" err="1">
                <a:latin typeface="Times New Roman" panose="02020603050405020304" pitchFamily="18" charset="0"/>
                <a:cs typeface="Times New Roman" panose="02020603050405020304" pitchFamily="18" charset="0"/>
              </a:rPr>
              <a:t>bağlantı”yı</a:t>
            </a:r>
            <a:r>
              <a:rPr lang="tr-TR" b="1" dirty="0">
                <a:latin typeface="Times New Roman" panose="02020603050405020304" pitchFamily="18" charset="0"/>
                <a:cs typeface="Times New Roman" panose="02020603050405020304" pitchFamily="18" charset="0"/>
              </a:rPr>
              <a:t> oluşturmaktadır. </a:t>
            </a:r>
          </a:p>
          <a:p>
            <a:endParaRPr lang="tr-TR" b="1" dirty="0"/>
          </a:p>
        </p:txBody>
      </p:sp>
    </p:spTree>
    <p:extLst>
      <p:ext uri="{BB962C8B-B14F-4D97-AF65-F5344CB8AC3E}">
        <p14:creationId xmlns:p14="http://schemas.microsoft.com/office/powerpoint/2010/main" val="78877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pic>
        <p:nvPicPr>
          <p:cNvPr id="1026" name="Picture 2" descr="C:\Users\NECMETTİN\Desktop\maxresdefault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294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764704"/>
            <a:ext cx="6591985" cy="4752528"/>
          </a:xfrm>
        </p:spPr>
        <p:txBody>
          <a:bodyPr>
            <a:normAutofit/>
          </a:bodyPr>
          <a:lstStyle/>
          <a:p>
            <a:r>
              <a:rPr lang="tr-TR" sz="2000" b="1" dirty="0">
                <a:latin typeface="Times New Roman" panose="02020603050405020304" pitchFamily="18" charset="0"/>
                <a:cs typeface="Times New Roman" panose="02020603050405020304" pitchFamily="18" charset="0"/>
              </a:rPr>
              <a:t>Eşik değerlerin altında kalmak amacıyla mal alımları, hizmet alımları ve yapım işleri kısımlara bölünemez. Ekonomik ve teknik anlamda bütünlük arz eden alımlar bölünemez.</a:t>
            </a:r>
          </a:p>
          <a:p>
            <a:r>
              <a:rPr lang="tr-TR" sz="2000" b="1" dirty="0" err="1" smtClean="0">
                <a:solidFill>
                  <a:srgbClr val="FF0000"/>
                </a:solidFill>
                <a:latin typeface="Times New Roman" panose="02020603050405020304" pitchFamily="18" charset="0"/>
                <a:cs typeface="Times New Roman" panose="02020603050405020304" pitchFamily="18" charset="0"/>
              </a:rPr>
              <a:t>Örneğin;Doğrudan</a:t>
            </a:r>
            <a:r>
              <a:rPr lang="tr-TR" sz="2000" b="1" dirty="0" smtClean="0">
                <a:solidFill>
                  <a:srgbClr val="FF0000"/>
                </a:solidFill>
                <a:latin typeface="Times New Roman" panose="02020603050405020304" pitchFamily="18" charset="0"/>
                <a:cs typeface="Times New Roman" panose="02020603050405020304" pitchFamily="18" charset="0"/>
              </a:rPr>
              <a:t> temin için yıllar bazında açıklanan meblağın altında kalmak için bir mal veya hizmet alımı birkaç defa yapılamaz.</a:t>
            </a:r>
            <a:endParaRPr lang="tr-TR"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803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620688"/>
            <a:ext cx="6591985" cy="6120680"/>
          </a:xfrm>
        </p:spPr>
        <p:txBody>
          <a:bodyPr>
            <a:noAutofit/>
          </a:bodyPr>
          <a:lstStyle/>
          <a:p>
            <a:r>
              <a:rPr lang="tr-TR" b="1" dirty="0">
                <a:latin typeface="Times New Roman" panose="02020603050405020304" pitchFamily="18" charset="0"/>
                <a:cs typeface="Times New Roman" panose="02020603050405020304" pitchFamily="18" charset="0"/>
              </a:rPr>
              <a:t>Ödeneği bulunmayan hiçbir iş için ihaleye çıkılamaz.  </a:t>
            </a:r>
          </a:p>
          <a:p>
            <a:endParaRPr lang="tr-TR" b="1"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Yıllara sari işlerin ihaleleri yılın ilk 9 ayında sonuçlandırılması esastır.</a:t>
            </a:r>
          </a:p>
          <a:p>
            <a:endParaRPr lang="tr-TR" b="1"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Birden fazla yılı kapsayan işlerde ihaleye çıkılabilmesi için, işin süresine uygun olarak yıllar itibariyle ödeneğin bütçelerinde bulunmasını sağlamak üzere programlama yapılmalıdır.</a:t>
            </a:r>
          </a:p>
          <a:p>
            <a:endParaRPr lang="tr-TR" b="1"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 İlk yıl için öngörülen ödenek proje maliyetinin % 10’undan az olamaz, sonraki yıllar için programlanmış olan ödenek dilimleri sonraki yıllarda azaltılamaz.</a:t>
            </a:r>
          </a:p>
          <a:p>
            <a:endParaRPr lang="tr-TR" b="1"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Ancak ertesi mali yılda gerçekleştirilecek süreklilik arz eden mal ve hizmet alımları için bir önceki mali yıl sona ermeden ihaleye çıkılabilir. </a:t>
            </a:r>
          </a:p>
          <a:p>
            <a:endParaRPr lang="tr-TR" sz="2000" b="1" dirty="0"/>
          </a:p>
        </p:txBody>
      </p:sp>
    </p:spTree>
    <p:extLst>
      <p:ext uri="{BB962C8B-B14F-4D97-AF65-F5344CB8AC3E}">
        <p14:creationId xmlns:p14="http://schemas.microsoft.com/office/powerpoint/2010/main" val="2540714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836712"/>
            <a:ext cx="6591985" cy="3777622"/>
          </a:xfrm>
        </p:spPr>
        <p:txBody>
          <a:bodyPr>
            <a:normAutofit/>
          </a:bodyPr>
          <a:lstStyle/>
          <a:p>
            <a:pPr marL="0" indent="0">
              <a:buNone/>
            </a:pPr>
            <a:r>
              <a:rPr lang="tr-TR" dirty="0" smtClean="0"/>
              <a:t>         </a:t>
            </a:r>
            <a:r>
              <a:rPr lang="tr-TR" sz="2400" b="1" dirty="0" smtClean="0">
                <a:solidFill>
                  <a:srgbClr val="C00000"/>
                </a:solidFill>
                <a:latin typeface="Times New Roman" panose="02020603050405020304" pitchFamily="18" charset="0"/>
                <a:cs typeface="Times New Roman" panose="02020603050405020304" pitchFamily="18" charset="0"/>
              </a:rPr>
              <a:t>DİKKAT EDİLECEK HUSUSLAR</a:t>
            </a:r>
          </a:p>
          <a:p>
            <a:pPr>
              <a:buFont typeface="Wingdings" panose="05000000000000000000" pitchFamily="2" charset="2"/>
              <a:buChar char="Ø"/>
            </a:pPr>
            <a:r>
              <a:rPr lang="tr-TR" b="1" dirty="0" smtClean="0">
                <a:latin typeface="Times New Roman" panose="02020603050405020304" pitchFamily="18" charset="0"/>
                <a:cs typeface="Times New Roman" panose="02020603050405020304" pitchFamily="18" charset="0"/>
              </a:rPr>
              <a:t>Hangi şekilde alım yapılırsa yapılsın;</a:t>
            </a:r>
          </a:p>
          <a:p>
            <a:pPr>
              <a:buFont typeface="Wingdings" panose="05000000000000000000" pitchFamily="2" charset="2"/>
              <a:buChar char="Ø"/>
            </a:pPr>
            <a:r>
              <a:rPr lang="tr-TR" b="1" dirty="0" smtClean="0">
                <a:latin typeface="Times New Roman" panose="02020603050405020304" pitchFamily="18" charset="0"/>
                <a:cs typeface="Times New Roman" panose="02020603050405020304" pitchFamily="18" charset="0"/>
              </a:rPr>
              <a:t>SAYDAMLIK</a:t>
            </a:r>
          </a:p>
          <a:p>
            <a:pPr>
              <a:buFont typeface="Wingdings" panose="05000000000000000000" pitchFamily="2" charset="2"/>
              <a:buChar char="Ø"/>
            </a:pPr>
            <a:r>
              <a:rPr lang="tr-TR" b="1" dirty="0" smtClean="0">
                <a:latin typeface="Times New Roman" panose="02020603050405020304" pitchFamily="18" charset="0"/>
                <a:cs typeface="Times New Roman" panose="02020603050405020304" pitchFamily="18" charset="0"/>
              </a:rPr>
              <a:t>REKABET</a:t>
            </a:r>
          </a:p>
          <a:p>
            <a:pPr>
              <a:buFont typeface="Wingdings" panose="05000000000000000000" pitchFamily="2" charset="2"/>
              <a:buChar char="Ø"/>
            </a:pPr>
            <a:r>
              <a:rPr lang="tr-TR" b="1" dirty="0" smtClean="0">
                <a:latin typeface="Times New Roman" panose="02020603050405020304" pitchFamily="18" charset="0"/>
                <a:cs typeface="Times New Roman" panose="02020603050405020304" pitchFamily="18" charset="0"/>
              </a:rPr>
              <a:t>EŞİT MUAMELE</a:t>
            </a:r>
          </a:p>
          <a:p>
            <a:pPr>
              <a:buFont typeface="Wingdings" panose="05000000000000000000" pitchFamily="2" charset="2"/>
              <a:buChar char="Ø"/>
            </a:pPr>
            <a:r>
              <a:rPr lang="tr-TR" b="1" dirty="0" smtClean="0">
                <a:latin typeface="Times New Roman" panose="02020603050405020304" pitchFamily="18" charset="0"/>
                <a:cs typeface="Times New Roman" panose="02020603050405020304" pitchFamily="18" charset="0"/>
              </a:rPr>
              <a:t>GÜVENİRLİK</a:t>
            </a:r>
          </a:p>
          <a:p>
            <a:pPr>
              <a:buFont typeface="Wingdings" panose="05000000000000000000" pitchFamily="2" charset="2"/>
              <a:buChar char="Ø"/>
            </a:pPr>
            <a:r>
              <a:rPr lang="tr-TR" b="1" dirty="0" smtClean="0">
                <a:latin typeface="Times New Roman" panose="02020603050405020304" pitchFamily="18" charset="0"/>
                <a:cs typeface="Times New Roman" panose="02020603050405020304" pitchFamily="18" charset="0"/>
              </a:rPr>
              <a:t>GİZLİLİK, ilkeleri, yapacağımız işlerin ana başlıkları olacaktır.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873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692696"/>
            <a:ext cx="6591985" cy="5616624"/>
          </a:xfrm>
        </p:spPr>
        <p:txBody>
          <a:bodyPr>
            <a:normAutofit fontScale="85000" lnSpcReduction="10000"/>
          </a:bodyPr>
          <a:lstStyle/>
          <a:p>
            <a:pPr marL="0" indent="0">
              <a:buNone/>
            </a:pPr>
            <a:r>
              <a:rPr lang="tr-TR" sz="2400" b="1" dirty="0" smtClean="0">
                <a:solidFill>
                  <a:srgbClr val="C00000"/>
                </a:solidFill>
                <a:latin typeface="Times New Roman" panose="02020603050405020304" pitchFamily="18" charset="0"/>
                <a:cs typeface="Times New Roman" panose="02020603050405020304" pitchFamily="18" charset="0"/>
              </a:rPr>
              <a:t>            REKABETİ SAĞLAMA’NIN ANA BAŞLIKLARI;</a:t>
            </a:r>
          </a:p>
          <a:p>
            <a:pPr>
              <a:lnSpc>
                <a:spcPct val="110000"/>
              </a:lnSpc>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İhale </a:t>
            </a:r>
            <a:r>
              <a:rPr lang="tr-TR" sz="2400" b="1" dirty="0" err="1" smtClean="0">
                <a:latin typeface="Times New Roman" panose="02020603050405020304" pitchFamily="18" charset="0"/>
                <a:cs typeface="Times New Roman" panose="02020603050405020304" pitchFamily="18" charset="0"/>
              </a:rPr>
              <a:t>dökümanlarının</a:t>
            </a:r>
            <a:r>
              <a:rPr lang="tr-TR" sz="2400" b="1" dirty="0" smtClean="0">
                <a:latin typeface="Times New Roman" panose="02020603050405020304" pitchFamily="18" charset="0"/>
                <a:cs typeface="Times New Roman" panose="02020603050405020304" pitchFamily="18" charset="0"/>
              </a:rPr>
              <a:t> başat faktörü olan </a:t>
            </a:r>
            <a:r>
              <a:rPr lang="tr-TR" sz="2400" b="1" dirty="0" smtClean="0">
                <a:solidFill>
                  <a:srgbClr val="C00000"/>
                </a:solidFill>
                <a:latin typeface="Times New Roman" panose="02020603050405020304" pitchFamily="18" charset="0"/>
                <a:cs typeface="Times New Roman" panose="02020603050405020304" pitchFamily="18" charset="0"/>
              </a:rPr>
              <a:t>TEKNİK ŞARTNAME </a:t>
            </a:r>
            <a:r>
              <a:rPr lang="tr-TR" sz="2400" b="1" dirty="0" smtClean="0">
                <a:latin typeface="Times New Roman" panose="02020603050405020304" pitchFamily="18" charset="0"/>
                <a:cs typeface="Times New Roman" panose="02020603050405020304" pitchFamily="18" charset="0"/>
              </a:rPr>
              <a:t>bu işin en önemli </a:t>
            </a:r>
            <a:r>
              <a:rPr lang="tr-TR" sz="2400" b="1" dirty="0" err="1" smtClean="0">
                <a:latin typeface="Times New Roman" panose="02020603050405020304" pitchFamily="18" charset="0"/>
                <a:cs typeface="Times New Roman" panose="02020603050405020304" pitchFamily="18" charset="0"/>
              </a:rPr>
              <a:t>dökümanıdır</a:t>
            </a:r>
            <a:r>
              <a:rPr lang="tr-TR" sz="2400" b="1" dirty="0" smtClean="0">
                <a:latin typeface="Times New Roman" panose="02020603050405020304" pitchFamily="18" charset="0"/>
                <a:cs typeface="Times New Roman" panose="02020603050405020304" pitchFamily="18" charset="0"/>
              </a:rPr>
              <a:t>. </a:t>
            </a:r>
          </a:p>
          <a:p>
            <a:pPr>
              <a:lnSpc>
                <a:spcPct val="110000"/>
              </a:lnSpc>
              <a:buFont typeface="Wingdings" panose="05000000000000000000" pitchFamily="2" charset="2"/>
              <a:buChar char="Ø"/>
            </a:pPr>
            <a:r>
              <a:rPr lang="tr-TR" sz="2400" b="1" dirty="0" smtClean="0">
                <a:solidFill>
                  <a:srgbClr val="C00000"/>
                </a:solidFill>
                <a:latin typeface="Times New Roman" panose="02020603050405020304" pitchFamily="18" charset="0"/>
                <a:cs typeface="Times New Roman" panose="02020603050405020304" pitchFamily="18" charset="0"/>
              </a:rPr>
              <a:t>TEKNİK ŞARTNAMELER</a:t>
            </a:r>
            <a:r>
              <a:rPr lang="tr-TR" sz="2400" b="1" dirty="0" smtClean="0">
                <a:latin typeface="Times New Roman" panose="02020603050405020304" pitchFamily="18" charset="0"/>
                <a:cs typeface="Times New Roman" panose="02020603050405020304" pitchFamily="18" charset="0"/>
              </a:rPr>
              <a:t>, mal veya hizmet talep eden birim tarafından, </a:t>
            </a:r>
            <a:r>
              <a:rPr lang="tr-TR" sz="2400" b="1" dirty="0" smtClean="0">
                <a:solidFill>
                  <a:srgbClr val="C00000"/>
                </a:solidFill>
                <a:latin typeface="Times New Roman" panose="02020603050405020304" pitchFamily="18" charset="0"/>
                <a:cs typeface="Times New Roman" panose="02020603050405020304" pitchFamily="18" charset="0"/>
              </a:rPr>
              <a:t>BİRİM SORUMLUSUNUN </a:t>
            </a:r>
            <a:r>
              <a:rPr lang="tr-TR" sz="2400" b="1" dirty="0" smtClean="0">
                <a:latin typeface="Times New Roman" panose="02020603050405020304" pitchFamily="18" charset="0"/>
                <a:cs typeface="Times New Roman" panose="02020603050405020304" pitchFamily="18" charset="0"/>
              </a:rPr>
              <a:t>görevlendireceği yetkili kişilerce hazırlanmalıdır.</a:t>
            </a:r>
          </a:p>
          <a:p>
            <a:pPr>
              <a:lnSpc>
                <a:spcPct val="110000"/>
              </a:lnSpc>
              <a:buFont typeface="Wingdings" panose="05000000000000000000" pitchFamily="2" charset="2"/>
              <a:buChar char="Ø"/>
            </a:pPr>
            <a:r>
              <a:rPr lang="tr-TR" sz="2400" b="1" dirty="0" smtClean="0">
                <a:solidFill>
                  <a:srgbClr val="C00000"/>
                </a:solidFill>
                <a:latin typeface="Times New Roman" panose="02020603050405020304" pitchFamily="18" charset="0"/>
                <a:cs typeface="Times New Roman" panose="02020603050405020304" pitchFamily="18" charset="0"/>
              </a:rPr>
              <a:t>TEKNİK ŞARTNAMELER</a:t>
            </a:r>
            <a:r>
              <a:rPr lang="tr-TR" sz="2400" b="1" dirty="0" smtClean="0">
                <a:latin typeface="Times New Roman" panose="02020603050405020304" pitchFamily="18" charset="0"/>
                <a:cs typeface="Times New Roman" panose="02020603050405020304" pitchFamily="18" charset="0"/>
              </a:rPr>
              <a:t>, belirli bir markayı, modeli, tarif etmemelidir. İdare adına hareket eden </a:t>
            </a:r>
            <a:r>
              <a:rPr lang="tr-TR" sz="2400" b="1" dirty="0" smtClean="0">
                <a:solidFill>
                  <a:srgbClr val="C00000"/>
                </a:solidFill>
                <a:latin typeface="Times New Roman" panose="02020603050405020304" pitchFamily="18" charset="0"/>
                <a:cs typeface="Times New Roman" panose="02020603050405020304" pitchFamily="18" charset="0"/>
              </a:rPr>
              <a:t>SATINALMA BİRİMLERİ</a:t>
            </a:r>
            <a:r>
              <a:rPr lang="tr-TR" sz="2400" b="1" dirty="0" smtClean="0">
                <a:latin typeface="Times New Roman" panose="02020603050405020304" pitchFamily="18" charset="0"/>
                <a:cs typeface="Times New Roman" panose="02020603050405020304" pitchFamily="18" charset="0"/>
              </a:rPr>
              <a:t> öncelikli olarak TEKNİK ŞARTNAMELER ihale mevzuatının amir hükmü olan, </a:t>
            </a:r>
            <a:r>
              <a:rPr lang="tr-TR" sz="2400" b="1" dirty="0" smtClean="0">
                <a:solidFill>
                  <a:srgbClr val="C00000"/>
                </a:solidFill>
                <a:latin typeface="Times New Roman" panose="02020603050405020304" pitchFamily="18" charset="0"/>
                <a:cs typeface="Times New Roman" panose="02020603050405020304" pitchFamily="18" charset="0"/>
              </a:rPr>
              <a:t>REKABET, SAYDAMLIK ,EŞİTLİK,GÜVENİRLİK  </a:t>
            </a:r>
            <a:r>
              <a:rPr lang="tr-TR" sz="2400" b="1" dirty="0" smtClean="0">
                <a:latin typeface="Times New Roman" panose="02020603050405020304" pitchFamily="18" charset="0"/>
                <a:cs typeface="Times New Roman" panose="02020603050405020304" pitchFamily="18" charset="0"/>
              </a:rPr>
              <a:t>gibi  ilkelere uygun olup olmadığı incelenmelidir.</a:t>
            </a:r>
          </a:p>
          <a:p>
            <a:pPr>
              <a:lnSpc>
                <a:spcPct val="110000"/>
              </a:lnSpc>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Ayrıca, satın alınacak mal ve hizmetler için gerekli </a:t>
            </a:r>
            <a:r>
              <a:rPr lang="tr-TR" sz="2400" b="1" dirty="0" smtClean="0">
                <a:solidFill>
                  <a:srgbClr val="FF0000"/>
                </a:solidFill>
                <a:latin typeface="Times New Roman" panose="02020603050405020304" pitchFamily="18" charset="0"/>
                <a:cs typeface="Times New Roman" panose="02020603050405020304" pitchFamily="18" charset="0"/>
              </a:rPr>
              <a:t>duyuruların</a:t>
            </a:r>
            <a:r>
              <a:rPr lang="tr-TR" sz="2400" b="1" dirty="0" smtClean="0">
                <a:latin typeface="Times New Roman" panose="02020603050405020304" pitchFamily="18" charset="0"/>
                <a:cs typeface="Times New Roman" panose="02020603050405020304" pitchFamily="18" charset="0"/>
              </a:rPr>
              <a:t> da en geniş şekilde yapılması sağlanmalıdır.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109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04664"/>
            <a:ext cx="7380312"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481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764704"/>
            <a:ext cx="6984776" cy="4824536"/>
          </a:xfrm>
        </p:spPr>
        <p:txBody>
          <a:bodyPr>
            <a:normAutofit lnSpcReduction="10000"/>
          </a:bodyPr>
          <a:lstStyle/>
          <a:p>
            <a:pPr marL="0" indent="0">
              <a:buNone/>
            </a:pPr>
            <a:r>
              <a:rPr lang="tr-TR" sz="2400" b="1" dirty="0" smtClean="0">
                <a:latin typeface="Times New Roman" panose="02020603050405020304" pitchFamily="18" charset="0"/>
                <a:cs typeface="Times New Roman" panose="02020603050405020304" pitchFamily="18" charset="0"/>
              </a:rPr>
              <a:t>         </a:t>
            </a:r>
            <a:r>
              <a:rPr lang="tr-TR" sz="2600" b="1" dirty="0" smtClean="0">
                <a:solidFill>
                  <a:srgbClr val="C00000"/>
                </a:solidFill>
                <a:latin typeface="Times New Roman" panose="02020603050405020304" pitchFamily="18" charset="0"/>
                <a:cs typeface="Times New Roman" panose="02020603050405020304" pitchFamily="18" charset="0"/>
              </a:rPr>
              <a:t>REKABETİ SAĞLAMANIN </a:t>
            </a:r>
            <a:r>
              <a:rPr lang="tr-TR" sz="2600" b="1" dirty="0">
                <a:solidFill>
                  <a:srgbClr val="C00000"/>
                </a:solidFill>
                <a:latin typeface="Times New Roman" panose="02020603050405020304" pitchFamily="18" charset="0"/>
                <a:cs typeface="Times New Roman" panose="02020603050405020304" pitchFamily="18" charset="0"/>
              </a:rPr>
              <a:t>ANA BAŞLIKLARI</a:t>
            </a:r>
            <a:r>
              <a:rPr lang="tr-TR" sz="2600" b="1" dirty="0" smtClean="0">
                <a:solidFill>
                  <a:srgbClr val="C0000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Alınacak mal ve hizmet alımları duyuruları ilgililerin şekilde ilan edilmelidir</a:t>
            </a:r>
            <a:r>
              <a:rPr lang="tr-TR" sz="2400" b="1" dirty="0" smtClean="0">
                <a:solidFill>
                  <a:srgbClr val="C00000"/>
                </a:solidFill>
                <a:latin typeface="Times New Roman" panose="02020603050405020304" pitchFamily="18" charset="0"/>
                <a:cs typeface="Times New Roman" panose="02020603050405020304" pitchFamily="18" charset="0"/>
              </a:rPr>
              <a:t>.(web sayfası, ihale duyuruları, EKAP ilanı vb.)</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Yapılan duyurular, mutlak surette bir belge (tutanak vb.) ile satın alma dosyalarında muhafaza edilmelidir.</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Tüm isteklilere eşit muamele yapılmalıdır.</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Gizlilik ilkesine riayet edilerek, verilen teklifler kurullar karar alınıp, harcama yetkilisinin onayından önce hiçbir şekilde paylaşılmamalıdır. </a:t>
            </a: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dirty="0">
              <a:solidFill>
                <a:srgbClr val="C00000"/>
              </a:solidFill>
            </a:endParaRPr>
          </a:p>
        </p:txBody>
      </p:sp>
    </p:spTree>
    <p:extLst>
      <p:ext uri="{BB962C8B-B14F-4D97-AF65-F5344CB8AC3E}">
        <p14:creationId xmlns:p14="http://schemas.microsoft.com/office/powerpoint/2010/main" val="3426894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1720" y="692696"/>
            <a:ext cx="6591985" cy="4608512"/>
          </a:xfrm>
        </p:spPr>
        <p:txBody>
          <a:bodyPr/>
          <a:lstStyle/>
          <a:p>
            <a:pPr marL="0" indent="0">
              <a:buNone/>
            </a:pPr>
            <a:r>
              <a:rPr lang="tr-TR" b="1" dirty="0" smtClean="0">
                <a:solidFill>
                  <a:srgbClr val="C00000"/>
                </a:solidFill>
                <a:latin typeface="Times New Roman" panose="02020603050405020304" pitchFamily="18" charset="0"/>
                <a:cs typeface="Times New Roman" panose="02020603050405020304" pitchFamily="18" charset="0"/>
              </a:rPr>
              <a:t>         </a:t>
            </a:r>
            <a:r>
              <a:rPr lang="tr-TR" sz="2800" b="1" dirty="0" smtClean="0">
                <a:solidFill>
                  <a:srgbClr val="C00000"/>
                </a:solidFill>
                <a:latin typeface="Times New Roman" panose="02020603050405020304" pitchFamily="18" charset="0"/>
                <a:cs typeface="Times New Roman" panose="02020603050405020304" pitchFamily="18" charset="0"/>
              </a:rPr>
              <a:t>YERİNDELİK, VERİMLİLİK</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İhtiyaçlar;</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Uygun şartlarla,</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Zamanında,</a:t>
            </a: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Kaynaklar, verimli şekilde kullanılarak yerine getirilmesi zorunludur.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48676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1268760"/>
            <a:ext cx="7022073" cy="4642462"/>
          </a:xfrm>
        </p:spPr>
        <p:txBody>
          <a:bodyPr/>
          <a:lstStyle/>
          <a:p>
            <a:pPr>
              <a:buFont typeface="Wingdings" panose="05000000000000000000" pitchFamily="2" charset="2"/>
              <a:buChar char="Ø"/>
            </a:pPr>
            <a:endParaRPr lang="tr-TR" dirty="0" smtClean="0"/>
          </a:p>
          <a:p>
            <a:pPr>
              <a:buFont typeface="Wingdings" panose="05000000000000000000" pitchFamily="2" charset="2"/>
              <a:buChar char="Ø"/>
            </a:pPr>
            <a:endParaRPr lang="tr-TR" dirty="0"/>
          </a:p>
          <a:p>
            <a:pPr>
              <a:buFont typeface="Wingdings" panose="05000000000000000000" pitchFamily="2" charset="2"/>
              <a:buChar char="Ø"/>
            </a:pPr>
            <a:endParaRPr lang="tr-TR" dirty="0" smtClean="0"/>
          </a:p>
          <a:p>
            <a:pPr>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ANA İLKELERE UYMADIĞIMIZ TAKTİRDE YAŞAYACAĞIMIZ PROBLEMLER,MÜEYYİDELER !!!</a:t>
            </a:r>
          </a:p>
        </p:txBody>
      </p:sp>
    </p:spTree>
    <p:extLst>
      <p:ext uri="{BB962C8B-B14F-4D97-AF65-F5344CB8AC3E}">
        <p14:creationId xmlns:p14="http://schemas.microsoft.com/office/powerpoint/2010/main" val="10265203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476672"/>
            <a:ext cx="6591985" cy="6264696"/>
          </a:xfrm>
        </p:spPr>
        <p:txBody>
          <a:bodyPr>
            <a:noAutofit/>
          </a:bodyPr>
          <a:lstStyle/>
          <a:p>
            <a:pPr marL="0" indent="0">
              <a:buNone/>
            </a:pPr>
            <a:r>
              <a:rPr lang="tr-TR" sz="2800" b="1" dirty="0" smtClean="0">
                <a:solidFill>
                  <a:srgbClr val="C00000"/>
                </a:solidFill>
                <a:latin typeface="Times New Roman" panose="02020603050405020304" pitchFamily="18" charset="0"/>
                <a:cs typeface="Times New Roman" panose="02020603050405020304" pitchFamily="18" charset="0"/>
              </a:rPr>
              <a:t>İHALEYE FESAT </a:t>
            </a:r>
            <a:r>
              <a:rPr lang="tr-TR" sz="2800" b="1" dirty="0" smtClean="0">
                <a:solidFill>
                  <a:srgbClr val="C00000"/>
                </a:solidFill>
                <a:latin typeface="Times New Roman" panose="02020603050405020304" pitchFamily="18" charset="0"/>
                <a:cs typeface="Times New Roman" panose="02020603050405020304" pitchFamily="18" charset="0"/>
              </a:rPr>
              <a:t>KARIŞTIRMA Madde </a:t>
            </a:r>
            <a:r>
              <a:rPr lang="tr-TR" sz="2800" b="1" dirty="0">
                <a:solidFill>
                  <a:srgbClr val="C00000"/>
                </a:solidFill>
                <a:latin typeface="Times New Roman" panose="02020603050405020304" pitchFamily="18" charset="0"/>
                <a:cs typeface="Times New Roman" panose="02020603050405020304" pitchFamily="18" charset="0"/>
              </a:rPr>
              <a:t>235- </a:t>
            </a:r>
            <a:endParaRPr lang="tr-TR" sz="2800" b="1" dirty="0" smtClean="0">
              <a:solidFill>
                <a:srgbClr val="C00000"/>
              </a:solidFill>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1) (Değişik: 11/4/2013-6459/12 </a:t>
            </a:r>
            <a:r>
              <a:rPr lang="tr-TR" b="1" dirty="0" err="1">
                <a:latin typeface="Times New Roman" panose="02020603050405020304" pitchFamily="18" charset="0"/>
                <a:cs typeface="Times New Roman" panose="02020603050405020304" pitchFamily="18" charset="0"/>
              </a:rPr>
              <a:t>md.</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 Kamu </a:t>
            </a:r>
            <a:r>
              <a:rPr lang="tr-TR" b="1" dirty="0">
                <a:latin typeface="Times New Roman" panose="02020603050405020304" pitchFamily="18" charset="0"/>
                <a:cs typeface="Times New Roman" panose="02020603050405020304" pitchFamily="18" charset="0"/>
              </a:rPr>
              <a:t>kurumu veya </a:t>
            </a:r>
            <a:r>
              <a:rPr lang="tr-TR" b="1" dirty="0" smtClean="0">
                <a:latin typeface="Times New Roman" panose="02020603050405020304" pitchFamily="18" charset="0"/>
                <a:cs typeface="Times New Roman" panose="02020603050405020304" pitchFamily="18" charset="0"/>
              </a:rPr>
              <a:t>kuruluşları adına </a:t>
            </a:r>
            <a:r>
              <a:rPr lang="tr-TR" b="1" dirty="0">
                <a:latin typeface="Times New Roman" panose="02020603050405020304" pitchFamily="18" charset="0"/>
                <a:cs typeface="Times New Roman" panose="02020603050405020304" pitchFamily="18" charset="0"/>
              </a:rPr>
              <a:t>yapılan mal veya hizmet alım veya satımlarına ya da kiralamalara ilişkin ihaleler </a:t>
            </a:r>
            <a:r>
              <a:rPr lang="tr-TR" b="1" dirty="0" smtClean="0">
                <a:latin typeface="Times New Roman" panose="02020603050405020304" pitchFamily="18" charset="0"/>
                <a:cs typeface="Times New Roman" panose="02020603050405020304" pitchFamily="18" charset="0"/>
              </a:rPr>
              <a:t>ile yapım </a:t>
            </a:r>
            <a:r>
              <a:rPr lang="tr-TR" b="1" dirty="0">
                <a:latin typeface="Times New Roman" panose="02020603050405020304" pitchFamily="18" charset="0"/>
                <a:cs typeface="Times New Roman" panose="02020603050405020304" pitchFamily="18" charset="0"/>
              </a:rPr>
              <a:t>ihalelerine fesat karıştıran kişi, üç yıldan yedi yıla kadar hapis cezası ile cezalandırılır.</a:t>
            </a:r>
          </a:p>
          <a:p>
            <a:r>
              <a:rPr lang="tr-TR" b="1" dirty="0">
                <a:latin typeface="Times New Roman" panose="02020603050405020304" pitchFamily="18" charset="0"/>
                <a:cs typeface="Times New Roman" panose="02020603050405020304" pitchFamily="18" charset="0"/>
              </a:rPr>
              <a:t>(2) Aşağıdaki hallerde ihaleye fesat karıştırılmış sayılır:</a:t>
            </a:r>
          </a:p>
          <a:p>
            <a:pPr marL="0" indent="0">
              <a:buNone/>
            </a:pPr>
            <a:r>
              <a:rPr lang="tr-TR" b="1" dirty="0" smtClean="0">
                <a:latin typeface="Times New Roman" panose="02020603050405020304" pitchFamily="18" charset="0"/>
                <a:cs typeface="Times New Roman" panose="02020603050405020304" pitchFamily="18" charset="0"/>
              </a:rPr>
              <a:t>      a</a:t>
            </a:r>
            <a:r>
              <a:rPr lang="tr-TR" b="1" dirty="0">
                <a:latin typeface="Times New Roman" panose="02020603050405020304" pitchFamily="18" charset="0"/>
                <a:cs typeface="Times New Roman" panose="02020603050405020304" pitchFamily="18" charset="0"/>
              </a:rPr>
              <a:t>) Hileli </a:t>
            </a:r>
            <a:r>
              <a:rPr lang="tr-TR" b="1" dirty="0" smtClean="0">
                <a:latin typeface="Times New Roman" panose="02020603050405020304" pitchFamily="18" charset="0"/>
                <a:cs typeface="Times New Roman" panose="02020603050405020304" pitchFamily="18" charset="0"/>
              </a:rPr>
              <a:t>davranışlarla; </a:t>
            </a:r>
          </a:p>
          <a:p>
            <a:r>
              <a:rPr lang="tr-TR" b="1" dirty="0" smtClean="0">
                <a:latin typeface="Times New Roman" panose="02020603050405020304" pitchFamily="18" charset="0"/>
                <a:cs typeface="Times New Roman" panose="02020603050405020304" pitchFamily="18" charset="0"/>
              </a:rPr>
              <a:t>1</a:t>
            </a:r>
            <a:r>
              <a:rPr lang="tr-TR" b="1" dirty="0">
                <a:latin typeface="Times New Roman" panose="02020603050405020304" pitchFamily="18" charset="0"/>
                <a:cs typeface="Times New Roman" panose="02020603050405020304" pitchFamily="18" charset="0"/>
              </a:rPr>
              <a:t>. İhaleye katılma yeterliğine veya koşullarına sahip olan kişilerin ihaleye veya </a:t>
            </a:r>
            <a:r>
              <a:rPr lang="tr-TR" b="1" dirty="0" smtClean="0">
                <a:latin typeface="Times New Roman" panose="02020603050405020304" pitchFamily="18" charset="0"/>
                <a:cs typeface="Times New Roman" panose="02020603050405020304" pitchFamily="18" charset="0"/>
              </a:rPr>
              <a:t>ihale sürecindeki </a:t>
            </a:r>
            <a:r>
              <a:rPr lang="tr-TR" b="1" dirty="0">
                <a:latin typeface="Times New Roman" panose="02020603050405020304" pitchFamily="18" charset="0"/>
                <a:cs typeface="Times New Roman" panose="02020603050405020304" pitchFamily="18" charset="0"/>
              </a:rPr>
              <a:t>işlemlere katılmalarını engellemek,</a:t>
            </a:r>
          </a:p>
          <a:p>
            <a:r>
              <a:rPr lang="tr-TR" b="1" dirty="0">
                <a:latin typeface="Times New Roman" panose="02020603050405020304" pitchFamily="18" charset="0"/>
                <a:cs typeface="Times New Roman" panose="02020603050405020304" pitchFamily="18" charset="0"/>
              </a:rPr>
              <a:t>2. İhaleye katılma yeterliğine veya koşullarına sahip olmayan kişilerin ihaleye </a:t>
            </a:r>
            <a:r>
              <a:rPr lang="tr-TR" b="1" dirty="0" smtClean="0">
                <a:latin typeface="Times New Roman" panose="02020603050405020304" pitchFamily="18" charset="0"/>
                <a:cs typeface="Times New Roman" panose="02020603050405020304" pitchFamily="18" charset="0"/>
              </a:rPr>
              <a:t>katılmasını sağlamak</a:t>
            </a:r>
            <a:r>
              <a:rPr lang="tr-TR" b="1" dirty="0">
                <a:latin typeface="Times New Roman" panose="02020603050405020304" pitchFamily="18" charset="0"/>
                <a:cs typeface="Times New Roman" panose="02020603050405020304" pitchFamily="18" charset="0"/>
              </a:rPr>
              <a:t>,</a:t>
            </a:r>
          </a:p>
          <a:p>
            <a:r>
              <a:rPr lang="tr-TR" b="1" dirty="0">
                <a:latin typeface="Times New Roman" panose="02020603050405020304" pitchFamily="18" charset="0"/>
                <a:cs typeface="Times New Roman" panose="02020603050405020304" pitchFamily="18" charset="0"/>
              </a:rPr>
              <a:t>3. Teklif edilen malları, şartnamesinde belirtilen niteliklere sahip olduğu halde, </a:t>
            </a:r>
            <a:r>
              <a:rPr lang="tr-TR" b="1" dirty="0" smtClean="0">
                <a:latin typeface="Times New Roman" panose="02020603050405020304" pitchFamily="18" charset="0"/>
                <a:cs typeface="Times New Roman" panose="02020603050405020304" pitchFamily="18" charset="0"/>
              </a:rPr>
              <a:t>sahip olmadığından </a:t>
            </a:r>
            <a:r>
              <a:rPr lang="tr-TR" b="1" dirty="0">
                <a:latin typeface="Times New Roman" panose="02020603050405020304" pitchFamily="18" charset="0"/>
                <a:cs typeface="Times New Roman" panose="02020603050405020304" pitchFamily="18" charset="0"/>
              </a:rPr>
              <a:t>bahisle değerlendirme dışı bırakmak</a:t>
            </a:r>
            <a:r>
              <a:rPr lang="tr-TR" b="1" dirty="0" smtClean="0">
                <a:latin typeface="Times New Roman" panose="02020603050405020304" pitchFamily="18" charset="0"/>
                <a:cs typeface="Times New Roman" panose="02020603050405020304" pitchFamily="18" charset="0"/>
              </a:rPr>
              <a: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121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1124744"/>
            <a:ext cx="6591985" cy="5218526"/>
          </a:xfrm>
        </p:spPr>
        <p:txBody>
          <a:bodyPr>
            <a:normAutofit/>
          </a:bodyPr>
          <a:lstStyle/>
          <a:p>
            <a:r>
              <a:rPr lang="tr-TR" sz="2000" b="1" dirty="0">
                <a:latin typeface="Times New Roman" panose="02020603050405020304" pitchFamily="18" charset="0"/>
                <a:cs typeface="Times New Roman" panose="02020603050405020304" pitchFamily="18" charset="0"/>
              </a:rPr>
              <a:t>4. </a:t>
            </a:r>
            <a:r>
              <a:rPr lang="tr-TR" sz="2000" b="1" dirty="0" smtClean="0">
                <a:latin typeface="Times New Roman" panose="02020603050405020304" pitchFamily="18" charset="0"/>
                <a:cs typeface="Times New Roman" panose="02020603050405020304" pitchFamily="18" charset="0"/>
              </a:rPr>
              <a:t>a) Teklif </a:t>
            </a:r>
            <a:r>
              <a:rPr lang="tr-TR" sz="2000" b="1" dirty="0">
                <a:latin typeface="Times New Roman" panose="02020603050405020304" pitchFamily="18" charset="0"/>
                <a:cs typeface="Times New Roman" panose="02020603050405020304" pitchFamily="18" charset="0"/>
              </a:rPr>
              <a:t>edilen malları, şartnamesinde belirtilen niteliklere sahip olmadığı halde, </a:t>
            </a:r>
            <a:r>
              <a:rPr lang="tr-TR" sz="2000" b="1" dirty="0" smtClean="0">
                <a:latin typeface="Times New Roman" panose="02020603050405020304" pitchFamily="18" charset="0"/>
                <a:cs typeface="Times New Roman" panose="02020603050405020304" pitchFamily="18" charset="0"/>
              </a:rPr>
              <a:t>sahip olduğundan </a:t>
            </a:r>
            <a:r>
              <a:rPr lang="tr-TR" sz="2000" b="1" dirty="0">
                <a:latin typeface="Times New Roman" panose="02020603050405020304" pitchFamily="18" charset="0"/>
                <a:cs typeface="Times New Roman" panose="02020603050405020304" pitchFamily="18" charset="0"/>
              </a:rPr>
              <a:t>bahisle değerlendirmeye almak.</a:t>
            </a:r>
          </a:p>
          <a:p>
            <a:r>
              <a:rPr lang="tr-TR" sz="2000" b="1" dirty="0">
                <a:latin typeface="Times New Roman" panose="02020603050405020304" pitchFamily="18" charset="0"/>
                <a:cs typeface="Times New Roman" panose="02020603050405020304" pitchFamily="18" charset="0"/>
              </a:rPr>
              <a:t>b) Tekliflerle ilgili olup da ihale mevzuatına veya şartnamelere göre gizli </a:t>
            </a:r>
            <a:r>
              <a:rPr lang="tr-TR" sz="2000" b="1" dirty="0" smtClean="0">
                <a:latin typeface="Times New Roman" panose="02020603050405020304" pitchFamily="18" charset="0"/>
                <a:cs typeface="Times New Roman" panose="02020603050405020304" pitchFamily="18" charset="0"/>
              </a:rPr>
              <a:t>tutulması gereken </a:t>
            </a:r>
            <a:r>
              <a:rPr lang="tr-TR" sz="2000" b="1" dirty="0">
                <a:latin typeface="Times New Roman" panose="02020603050405020304" pitchFamily="18" charset="0"/>
                <a:cs typeface="Times New Roman" panose="02020603050405020304" pitchFamily="18" charset="0"/>
              </a:rPr>
              <a:t>bilgilere başkalarının ulaşmasını sağlamak.</a:t>
            </a:r>
          </a:p>
          <a:p>
            <a:r>
              <a:rPr lang="tr-TR" sz="2000" b="1" dirty="0">
                <a:latin typeface="Times New Roman" panose="02020603050405020304" pitchFamily="18" charset="0"/>
                <a:cs typeface="Times New Roman" panose="02020603050405020304" pitchFamily="18" charset="0"/>
              </a:rPr>
              <a:t>c) Cebir veya tehdit kullanmak suretiyle ya da hukuka aykırı diğer davranışlarla</a:t>
            </a:r>
            <a:r>
              <a:rPr lang="tr-TR" sz="2000" b="1" dirty="0" smtClean="0">
                <a:latin typeface="Times New Roman" panose="02020603050405020304" pitchFamily="18" charset="0"/>
                <a:cs typeface="Times New Roman" panose="02020603050405020304" pitchFamily="18" charset="0"/>
              </a:rPr>
              <a:t>, ihaleye </a:t>
            </a:r>
            <a:r>
              <a:rPr lang="tr-TR" sz="2000" b="1" dirty="0">
                <a:latin typeface="Times New Roman" panose="02020603050405020304" pitchFamily="18" charset="0"/>
                <a:cs typeface="Times New Roman" panose="02020603050405020304" pitchFamily="18" charset="0"/>
              </a:rPr>
              <a:t>katılma yeterliğine veya koşullarına sahip olan kişilerin ihaleye, ihale </a:t>
            </a:r>
            <a:r>
              <a:rPr lang="tr-TR" sz="2000" b="1" dirty="0" smtClean="0">
                <a:latin typeface="Times New Roman" panose="02020603050405020304" pitchFamily="18" charset="0"/>
                <a:cs typeface="Times New Roman" panose="02020603050405020304" pitchFamily="18" charset="0"/>
              </a:rPr>
              <a:t>sürecindeki işlemlere </a:t>
            </a:r>
            <a:r>
              <a:rPr lang="tr-TR" sz="2000" b="1" dirty="0">
                <a:latin typeface="Times New Roman" panose="02020603050405020304" pitchFamily="18" charset="0"/>
                <a:cs typeface="Times New Roman" panose="02020603050405020304" pitchFamily="18" charset="0"/>
              </a:rPr>
              <a:t>katılmalarını engellemek.</a:t>
            </a:r>
          </a:p>
          <a:p>
            <a:r>
              <a:rPr lang="tr-TR" sz="2000" b="1" dirty="0">
                <a:latin typeface="Times New Roman" panose="02020603050405020304" pitchFamily="18" charset="0"/>
                <a:cs typeface="Times New Roman" panose="02020603050405020304" pitchFamily="18" charset="0"/>
              </a:rPr>
              <a:t>d) İhaleye katılmak isteyen veya katılan kişilerin ihale şartlarını ve özellikle </a:t>
            </a:r>
            <a:r>
              <a:rPr lang="tr-TR" sz="2000" b="1" dirty="0" smtClean="0">
                <a:latin typeface="Times New Roman" panose="02020603050405020304" pitchFamily="18" charset="0"/>
                <a:cs typeface="Times New Roman" panose="02020603050405020304" pitchFamily="18" charset="0"/>
              </a:rPr>
              <a:t>fiyatı etkilemek </a:t>
            </a:r>
            <a:r>
              <a:rPr lang="tr-TR" sz="2000" b="1" dirty="0">
                <a:latin typeface="Times New Roman" panose="02020603050405020304" pitchFamily="18" charset="0"/>
                <a:cs typeface="Times New Roman" panose="02020603050405020304" pitchFamily="18" charset="0"/>
              </a:rPr>
              <a:t>için aralarında açık veya gizli anlaşma yapmaları.</a:t>
            </a:r>
          </a:p>
          <a:p>
            <a:endParaRPr lang="tr-TR" dirty="0"/>
          </a:p>
        </p:txBody>
      </p:sp>
    </p:spTree>
    <p:extLst>
      <p:ext uri="{BB962C8B-B14F-4D97-AF65-F5344CB8AC3E}">
        <p14:creationId xmlns:p14="http://schemas.microsoft.com/office/powerpoint/2010/main" val="3302284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980728"/>
            <a:ext cx="6591985" cy="5472608"/>
          </a:xfrm>
        </p:spPr>
        <p:txBody>
          <a:bodyPr>
            <a:normAutofit/>
          </a:bodyPr>
          <a:lstStyle/>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İHALE YETKİLİLERİ İLE İDARECİLERİ VE UYGULAYICILARI BİLGİLENDİRME KAPSAMINDA HAZIRLANAN BU SUNU,4734 SAYILI KAMU İHALE KANUNU TAMAMINI  KAPSAMAMAKTADIR, ÜNİVERSİTE BİRİMLERİNİN SATINALMA SÜREÇLERİNDEKİ KARŞILAŞTIĞI PROBLEMLERİN VE BU SÜREÇLERDE DİKKAT EDİLMESİ GEREKEN HUSUSLARI ÖZETLE VURGULAMAK AMACIYLA HAZIRLANMIŞTIR.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852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476672"/>
            <a:ext cx="6591985" cy="6048672"/>
          </a:xfrm>
        </p:spPr>
        <p:txBody>
          <a:bodyPr>
            <a:noAutofit/>
          </a:bodyPr>
          <a:lstStyle/>
          <a:p>
            <a:r>
              <a:rPr lang="tr-TR" sz="2400" b="1" dirty="0">
                <a:latin typeface="Times New Roman" panose="02020603050405020304" pitchFamily="18" charset="0"/>
                <a:cs typeface="Times New Roman" panose="02020603050405020304" pitchFamily="18" charset="0"/>
              </a:rPr>
              <a:t>(3) (Değişik: 11/4/2013-6459/12 </a:t>
            </a:r>
            <a:r>
              <a:rPr lang="tr-TR" sz="2400" b="1" dirty="0" err="1">
                <a:latin typeface="Times New Roman" panose="02020603050405020304" pitchFamily="18" charset="0"/>
                <a:cs typeface="Times New Roman" panose="02020603050405020304" pitchFamily="18" charset="0"/>
              </a:rPr>
              <a:t>md.</a:t>
            </a:r>
            <a:r>
              <a:rPr lang="tr-TR" sz="2400" b="1" dirty="0">
                <a:latin typeface="Times New Roman" panose="02020603050405020304" pitchFamily="18" charset="0"/>
                <a:cs typeface="Times New Roman" panose="02020603050405020304" pitchFamily="18" charset="0"/>
              </a:rPr>
              <a:t>) İhaleye fesat karıştırma suçunun;</a:t>
            </a:r>
          </a:p>
          <a:p>
            <a:pPr marL="0" indent="0">
              <a:buNone/>
            </a:pPr>
            <a:r>
              <a:rPr lang="tr-TR" sz="2400" b="1" dirty="0" smtClean="0">
                <a:latin typeface="Times New Roman" panose="02020603050405020304" pitchFamily="18" charset="0"/>
                <a:cs typeface="Times New Roman" panose="02020603050405020304" pitchFamily="18" charset="0"/>
              </a:rPr>
              <a:t>    a</a:t>
            </a:r>
            <a:r>
              <a:rPr lang="tr-TR" sz="2400" b="1" dirty="0">
                <a:latin typeface="Times New Roman" panose="02020603050405020304" pitchFamily="18" charset="0"/>
                <a:cs typeface="Times New Roman" panose="02020603050405020304" pitchFamily="18" charset="0"/>
              </a:rPr>
              <a:t>) Cebir veya tehdit kullanmak suretiyle işlenmesi hâlinde temel cezanın alt sınırı </a:t>
            </a:r>
            <a:r>
              <a:rPr lang="tr-TR" sz="2400" b="1" dirty="0" smtClean="0">
                <a:latin typeface="Times New Roman" panose="02020603050405020304" pitchFamily="18" charset="0"/>
                <a:cs typeface="Times New Roman" panose="02020603050405020304" pitchFamily="18" charset="0"/>
              </a:rPr>
              <a:t>beş yıldan </a:t>
            </a:r>
            <a:r>
              <a:rPr lang="tr-TR" sz="2400" b="1" dirty="0">
                <a:latin typeface="Times New Roman" panose="02020603050405020304" pitchFamily="18" charset="0"/>
                <a:cs typeface="Times New Roman" panose="02020603050405020304" pitchFamily="18" charset="0"/>
              </a:rPr>
              <a:t>az olamaz. Ancak, kasten yaralama veya tehdit suçunun daha ağır cezayı </a:t>
            </a:r>
            <a:r>
              <a:rPr lang="tr-TR" sz="2400" b="1" dirty="0" smtClean="0">
                <a:latin typeface="Times New Roman" panose="02020603050405020304" pitchFamily="18" charset="0"/>
                <a:cs typeface="Times New Roman" panose="02020603050405020304" pitchFamily="18" charset="0"/>
              </a:rPr>
              <a:t>gerektiren nitelikli </a:t>
            </a:r>
            <a:r>
              <a:rPr lang="tr-TR" sz="2400" b="1" dirty="0">
                <a:latin typeface="Times New Roman" panose="02020603050405020304" pitchFamily="18" charset="0"/>
                <a:cs typeface="Times New Roman" panose="02020603050405020304" pitchFamily="18" charset="0"/>
              </a:rPr>
              <a:t>hâllerinin gerçekleşmesi durumunda, ayrıca bu suçlar dolayısıyla cezaya hükmolunur.</a:t>
            </a:r>
          </a:p>
          <a:p>
            <a:pPr marL="0" indent="0">
              <a:buNone/>
            </a:pPr>
            <a:r>
              <a:rPr lang="tr-TR" sz="2400" b="1" dirty="0" smtClean="0">
                <a:latin typeface="Times New Roman" panose="02020603050405020304" pitchFamily="18" charset="0"/>
                <a:cs typeface="Times New Roman" panose="02020603050405020304" pitchFamily="18" charset="0"/>
              </a:rPr>
              <a:t>    b</a:t>
            </a:r>
            <a:r>
              <a:rPr lang="tr-TR" sz="2400" b="1" dirty="0">
                <a:latin typeface="Times New Roman" panose="02020603050405020304" pitchFamily="18" charset="0"/>
                <a:cs typeface="Times New Roman" panose="02020603050405020304" pitchFamily="18" charset="0"/>
              </a:rPr>
              <a:t>) İşlenmesi sonucunda ilgili kamu kurumu veya kuruluşu açısından bir zarar </a:t>
            </a:r>
            <a:r>
              <a:rPr lang="tr-TR" sz="2400" b="1" dirty="0" smtClean="0">
                <a:latin typeface="Times New Roman" panose="02020603050405020304" pitchFamily="18" charset="0"/>
                <a:cs typeface="Times New Roman" panose="02020603050405020304" pitchFamily="18" charset="0"/>
              </a:rPr>
              <a:t>meydana gelmemiş </a:t>
            </a:r>
            <a:r>
              <a:rPr lang="tr-TR" sz="2400" b="1" dirty="0">
                <a:latin typeface="Times New Roman" panose="02020603050405020304" pitchFamily="18" charset="0"/>
                <a:cs typeface="Times New Roman" panose="02020603050405020304" pitchFamily="18" charset="0"/>
              </a:rPr>
              <a:t>ise, bu fıkranın (a) bendinde belirtilen hâller hariç olmak üzere, fail hakkında </a:t>
            </a:r>
            <a:r>
              <a:rPr lang="tr-TR" sz="2400" b="1" dirty="0" smtClean="0">
                <a:latin typeface="Times New Roman" panose="02020603050405020304" pitchFamily="18" charset="0"/>
                <a:cs typeface="Times New Roman" panose="02020603050405020304" pitchFamily="18" charset="0"/>
              </a:rPr>
              <a:t>bir yıldan </a:t>
            </a:r>
            <a:r>
              <a:rPr lang="tr-TR" sz="2400" b="1" dirty="0">
                <a:latin typeface="Times New Roman" panose="02020603050405020304" pitchFamily="18" charset="0"/>
                <a:cs typeface="Times New Roman" panose="02020603050405020304" pitchFamily="18" charset="0"/>
              </a:rPr>
              <a:t>üç yıla kadar hapis cezasına hükmolunur</a:t>
            </a:r>
            <a:r>
              <a:rPr lang="tr-TR" sz="2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06572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548680"/>
            <a:ext cx="6591985" cy="5760640"/>
          </a:xfrm>
        </p:spPr>
        <p:txBody>
          <a:bodyPr>
            <a:normAutofit lnSpcReduction="10000"/>
          </a:bodyPr>
          <a:lstStyle/>
          <a:p>
            <a:r>
              <a:rPr lang="tr-TR" sz="2400" b="1" dirty="0">
                <a:latin typeface="Times New Roman" panose="02020603050405020304" pitchFamily="18" charset="0"/>
                <a:cs typeface="Times New Roman" panose="02020603050405020304" pitchFamily="18" charset="0"/>
              </a:rPr>
              <a:t>(4) İhaleye fesat karıştırma dolayısıyla menfaat temin eden görevli kişiler, ayrıca </a:t>
            </a:r>
            <a:r>
              <a:rPr lang="tr-TR" sz="2400" b="1" dirty="0" smtClean="0">
                <a:latin typeface="Times New Roman" panose="02020603050405020304" pitchFamily="18" charset="0"/>
                <a:cs typeface="Times New Roman" panose="02020603050405020304" pitchFamily="18" charset="0"/>
              </a:rPr>
              <a:t>bu nedenle </a:t>
            </a:r>
            <a:r>
              <a:rPr lang="tr-TR" sz="2400" b="1" dirty="0">
                <a:latin typeface="Times New Roman" panose="02020603050405020304" pitchFamily="18" charset="0"/>
                <a:cs typeface="Times New Roman" panose="02020603050405020304" pitchFamily="18" charset="0"/>
              </a:rPr>
              <a:t>ilgili suç hükmüne göre cezalandırılırlar.</a:t>
            </a:r>
          </a:p>
          <a:p>
            <a:r>
              <a:rPr lang="tr-TR" sz="2400" b="1" dirty="0">
                <a:latin typeface="Times New Roman" panose="02020603050405020304" pitchFamily="18" charset="0"/>
                <a:cs typeface="Times New Roman" panose="02020603050405020304" pitchFamily="18" charset="0"/>
              </a:rPr>
              <a:t>(5) Yukarıdaki fıkralar hükümleri, kamu kurum veya kuruluşları aracılığı ile </a:t>
            </a:r>
            <a:r>
              <a:rPr lang="tr-TR" sz="2400" b="1" dirty="0" smtClean="0">
                <a:latin typeface="Times New Roman" panose="02020603050405020304" pitchFamily="18" charset="0"/>
                <a:cs typeface="Times New Roman" panose="02020603050405020304" pitchFamily="18" charset="0"/>
              </a:rPr>
              <a:t>yapılan artırma </a:t>
            </a:r>
            <a:r>
              <a:rPr lang="tr-TR" sz="2400" b="1" dirty="0">
                <a:latin typeface="Times New Roman" panose="02020603050405020304" pitchFamily="18" charset="0"/>
                <a:cs typeface="Times New Roman" panose="02020603050405020304" pitchFamily="18" charset="0"/>
              </a:rPr>
              <a:t>veya eksiltmeler ile kamu kurumu niteliğindeki meslek kuruluşları, kamu kurum </a:t>
            </a:r>
            <a:r>
              <a:rPr lang="tr-TR" sz="2400" b="1" dirty="0" smtClean="0">
                <a:latin typeface="Times New Roman" panose="02020603050405020304" pitchFamily="18" charset="0"/>
                <a:cs typeface="Times New Roman" panose="02020603050405020304" pitchFamily="18" charset="0"/>
              </a:rPr>
              <a:t>veya kuruluşlarının </a:t>
            </a:r>
            <a:r>
              <a:rPr lang="tr-TR" sz="2400" b="1" dirty="0">
                <a:latin typeface="Times New Roman" panose="02020603050405020304" pitchFamily="18" charset="0"/>
                <a:cs typeface="Times New Roman" panose="02020603050405020304" pitchFamily="18" charset="0"/>
              </a:rPr>
              <a:t>ya da kamu kurumu niteliğindeki meslek kuruluşlarının iştirakiyle </a:t>
            </a:r>
            <a:r>
              <a:rPr lang="tr-TR" sz="2400" b="1" dirty="0" smtClean="0">
                <a:latin typeface="Times New Roman" panose="02020603050405020304" pitchFamily="18" charset="0"/>
                <a:cs typeface="Times New Roman" panose="02020603050405020304" pitchFamily="18" charset="0"/>
              </a:rPr>
              <a:t>kurulmuş şirketler</a:t>
            </a:r>
            <a:r>
              <a:rPr lang="tr-TR" sz="2400" b="1" dirty="0">
                <a:latin typeface="Times New Roman" panose="02020603050405020304" pitchFamily="18" charset="0"/>
                <a:cs typeface="Times New Roman" panose="02020603050405020304" pitchFamily="18" charset="0"/>
              </a:rPr>
              <a:t>, bunların bünyesinde faaliyet icra eden vakıflar, kamu yararına çalışan </a:t>
            </a:r>
            <a:r>
              <a:rPr lang="tr-TR" sz="2400" b="1" dirty="0" smtClean="0">
                <a:latin typeface="Times New Roman" panose="02020603050405020304" pitchFamily="18" charset="0"/>
                <a:cs typeface="Times New Roman" panose="02020603050405020304" pitchFamily="18" charset="0"/>
              </a:rPr>
              <a:t>dernekler veya </a:t>
            </a:r>
            <a:r>
              <a:rPr lang="tr-TR" sz="2400" b="1" dirty="0">
                <a:latin typeface="Times New Roman" panose="02020603050405020304" pitchFamily="18" charset="0"/>
                <a:cs typeface="Times New Roman" panose="02020603050405020304" pitchFamily="18" charset="0"/>
              </a:rPr>
              <a:t>kooperatifler adına yapılan mal veya hizmet alım veya satımlarına ya da </a:t>
            </a:r>
            <a:r>
              <a:rPr lang="tr-TR" sz="2400" b="1" dirty="0" smtClean="0">
                <a:latin typeface="Times New Roman" panose="02020603050405020304" pitchFamily="18" charset="0"/>
                <a:cs typeface="Times New Roman" panose="02020603050405020304" pitchFamily="18" charset="0"/>
              </a:rPr>
              <a:t>kiralamalara fesat karıştırılması halinde de uygulanır.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222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1720" y="1196752"/>
            <a:ext cx="6591985" cy="4320480"/>
          </a:xfrm>
        </p:spPr>
        <p:txBody>
          <a:bodyPr>
            <a:normAutofit lnSpcReduction="10000"/>
          </a:bodyPr>
          <a:lstStyle/>
          <a:p>
            <a:pPr>
              <a:buFont typeface="Wingdings" panose="05000000000000000000" pitchFamily="2" charset="2"/>
              <a:buChar char="v"/>
            </a:pPr>
            <a:r>
              <a:rPr lang="tr-TR" sz="2600" b="1" dirty="0" smtClean="0">
                <a:latin typeface="Times New Roman" panose="02020603050405020304" pitchFamily="18" charset="0"/>
                <a:cs typeface="Times New Roman" panose="02020603050405020304" pitchFamily="18" charset="0"/>
              </a:rPr>
              <a:t>HER NE KADAR DOĞRUDAN TEMİNLER BİR İHALE USULÜ DEĞİL İSE DE,BİR ALIM ŞEKLİDİR.</a:t>
            </a:r>
            <a:endParaRPr lang="tr-TR"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BUNUN İÇİN,HER TÜRLÜ MAL VE HİZMET ALIMLARINDA YUKARIDAKİ TEMEL İLKELER’DEN ASLA TAVİZ VERİLMEMELİDİR.</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ÖNCEKİ SUNULURDA DİLE GETİRİLDİĞİ GİBİ  TEKNİK ŞARTNAMELER VE DUYURULAR   BU İŞİN TEMEL YAPI TAŞIDIR</a:t>
            </a:r>
            <a:r>
              <a:rPr lang="tr-TR" b="1"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v"/>
            </a:pPr>
            <a:endParaRPr lang="tr-TR" sz="2400" b="1" dirty="0"/>
          </a:p>
        </p:txBody>
      </p:sp>
    </p:spTree>
    <p:extLst>
      <p:ext uri="{BB962C8B-B14F-4D97-AF65-F5344CB8AC3E}">
        <p14:creationId xmlns:p14="http://schemas.microsoft.com/office/powerpoint/2010/main" val="2456504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51720" y="1340768"/>
            <a:ext cx="6552728" cy="3416320"/>
          </a:xfrm>
          <a:prstGeom prst="rect">
            <a:avLst/>
          </a:prstGeom>
        </p:spPr>
        <p:txBody>
          <a:bodyPr wrap="square">
            <a:spAutoFit/>
          </a:bodyPr>
          <a:lstStyle/>
          <a:p>
            <a:r>
              <a:rPr lang="tr-TR" sz="2400" b="1" dirty="0">
                <a:latin typeface="Times New Roman" panose="02020603050405020304" pitchFamily="18" charset="0"/>
                <a:cs typeface="Times New Roman" panose="02020603050405020304" pitchFamily="18" charset="0"/>
              </a:rPr>
              <a:t>Başarının Sırrı;</a:t>
            </a:r>
          </a:p>
          <a:p>
            <a:r>
              <a:rPr lang="tr-TR" sz="2400" b="1" dirty="0">
                <a:latin typeface="Times New Roman" panose="02020603050405020304" pitchFamily="18" charset="0"/>
                <a:cs typeface="Times New Roman" panose="02020603050405020304" pitchFamily="18" charset="0"/>
              </a:rPr>
              <a:t>Birlikte çalıştığınız her bir bireyin değerli olduğunu hissettirmek ve kişinin kendisinin de değerli olduğunu bilmesini sağlamak.</a:t>
            </a:r>
          </a:p>
          <a:p>
            <a:r>
              <a:rPr lang="tr-TR" sz="2400" b="1" dirty="0">
                <a:latin typeface="Times New Roman" panose="02020603050405020304" pitchFamily="18" charset="0"/>
                <a:cs typeface="Times New Roman" panose="02020603050405020304" pitchFamily="18" charset="0"/>
              </a:rPr>
              <a:t>İlk sunudaki fotoğrafta olduğu gibi en üstteki kişinin başarısının, omuzlarında yükseldiği kişilerin emek ve gayretiyle olacağını bilmek, ve birlikte çalıştığı ekibe güvenmek.</a:t>
            </a:r>
          </a:p>
          <a:p>
            <a:r>
              <a:rPr lang="tr-TR" sz="2400" b="1" dirty="0">
                <a:latin typeface="Times New Roman" panose="02020603050405020304" pitchFamily="18" charset="0"/>
                <a:cs typeface="Times New Roman" panose="02020603050405020304" pitchFamily="18" charset="0"/>
              </a:rPr>
              <a:t>                                   Necmettin BAŞKUT </a:t>
            </a:r>
            <a:r>
              <a:rPr lang="tr-TR" sz="16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37514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3968" y="3717032"/>
            <a:ext cx="3312368" cy="878006"/>
          </a:xfrm>
        </p:spPr>
        <p:txBody>
          <a:bodyPr>
            <a:normAutofit/>
          </a:bodyPr>
          <a:lstStyle/>
          <a:p>
            <a:pPr marL="0" indent="0">
              <a:buNone/>
            </a:pPr>
            <a:r>
              <a:rPr lang="tr-TR" sz="2800" b="1" dirty="0" smtClean="0">
                <a:latin typeface="Times New Roman" panose="02020603050405020304" pitchFamily="18" charset="0"/>
                <a:cs typeface="Times New Roman" panose="02020603050405020304" pitchFamily="18" charset="0"/>
              </a:rPr>
              <a:t>TEŞEKKÜRLER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15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1196752"/>
            <a:ext cx="6591985" cy="5184576"/>
          </a:xfrm>
        </p:spPr>
        <p:txBody>
          <a:bodyPr>
            <a:normAutofit fontScale="85000" lnSpcReduction="10000"/>
          </a:bodyPr>
          <a:lstStyle/>
          <a:p>
            <a:r>
              <a:rPr lang="tr-TR" sz="2600" dirty="0">
                <a:latin typeface="Times New Roman" panose="02020603050405020304" pitchFamily="18" charset="0"/>
                <a:cs typeface="Times New Roman" panose="02020603050405020304" pitchFamily="18" charset="0"/>
              </a:rPr>
              <a:t> </a:t>
            </a:r>
            <a:r>
              <a:rPr lang="tr-TR" sz="2600" b="1" dirty="0">
                <a:latin typeface="Times New Roman" panose="02020603050405020304" pitchFamily="18" charset="0"/>
                <a:cs typeface="Times New Roman" panose="02020603050405020304" pitchFamily="18" charset="0"/>
              </a:rPr>
              <a:t>Kamu alımı kavramı, idarelerin faaliyetlerini icra etmek için ihtiyaç duydukları yapım işleri ile mal ve hizmetleri dışarıdan temin etmelerini ifade eder ve 3 aşamadan meydana gelir</a:t>
            </a:r>
            <a:r>
              <a:rPr lang="tr-TR" sz="2600" b="1" dirty="0" smtClean="0">
                <a:latin typeface="Times New Roman" panose="02020603050405020304" pitchFamily="18" charset="0"/>
                <a:cs typeface="Times New Roman" panose="02020603050405020304" pitchFamily="18" charset="0"/>
              </a:rPr>
              <a:t>.</a:t>
            </a:r>
            <a:endParaRPr lang="tr-TR" sz="2600" b="1" dirty="0">
              <a:latin typeface="Times New Roman" panose="02020603050405020304" pitchFamily="18" charset="0"/>
              <a:cs typeface="Times New Roman" panose="02020603050405020304" pitchFamily="18" charset="0"/>
            </a:endParaRPr>
          </a:p>
          <a:p>
            <a:r>
              <a:rPr lang="tr-TR" sz="2600" b="1" dirty="0">
                <a:latin typeface="Times New Roman" panose="02020603050405020304" pitchFamily="18" charset="0"/>
                <a:cs typeface="Times New Roman" panose="02020603050405020304" pitchFamily="18" charset="0"/>
              </a:rPr>
              <a:t>Alımın Planlanması: İhtiyaç tespiti ve gerekli kaynağın sağlanması</a:t>
            </a:r>
          </a:p>
          <a:p>
            <a:r>
              <a:rPr lang="tr-TR" sz="2600" b="1" dirty="0">
                <a:latin typeface="Times New Roman" panose="02020603050405020304" pitchFamily="18" charset="0"/>
                <a:cs typeface="Times New Roman" panose="02020603050405020304" pitchFamily="18" charset="0"/>
              </a:rPr>
              <a:t>Alımın Gerçekleşmesi: İhtiyacın tanımlanması, teminde uygulanacak usulün seçilmesi ve alınması</a:t>
            </a:r>
          </a:p>
          <a:p>
            <a:r>
              <a:rPr lang="tr-TR" sz="2600" b="1" dirty="0">
                <a:latin typeface="Times New Roman" panose="02020603050405020304" pitchFamily="18" charset="0"/>
                <a:cs typeface="Times New Roman" panose="02020603050405020304" pitchFamily="18" charset="0"/>
              </a:rPr>
              <a:t>Sözleşme Yönetimi: Usulüne uygun gerçekleştirilmesini ve teslimi garanti edecek denetim sistemini, ödemenin yapılmasını ve diğer sözleşme konularını içerir. </a:t>
            </a:r>
          </a:p>
          <a:p>
            <a:r>
              <a:rPr lang="tr-TR" sz="2600" b="1" dirty="0">
                <a:latin typeface="Times New Roman" panose="02020603050405020304" pitchFamily="18" charset="0"/>
                <a:cs typeface="Times New Roman" panose="02020603050405020304" pitchFamily="18" charset="0"/>
              </a:rPr>
              <a:t>Kamu alımları, </a:t>
            </a:r>
            <a:r>
              <a:rPr lang="tr-TR" sz="2600" b="1" dirty="0" err="1">
                <a:latin typeface="Times New Roman" panose="02020603050405020304" pitchFamily="18" charset="0"/>
                <a:cs typeface="Times New Roman" panose="02020603050405020304" pitchFamily="18" charset="0"/>
              </a:rPr>
              <a:t>GSYİH’nın</a:t>
            </a:r>
            <a:r>
              <a:rPr lang="tr-TR" sz="2600" b="1" dirty="0">
                <a:latin typeface="Times New Roman" panose="02020603050405020304" pitchFamily="18" charset="0"/>
                <a:cs typeface="Times New Roman" panose="02020603050405020304" pitchFamily="18" charset="0"/>
              </a:rPr>
              <a:t> yaklaşık </a:t>
            </a:r>
            <a:r>
              <a:rPr lang="tr-TR" sz="2600" b="1" dirty="0" smtClean="0">
                <a:latin typeface="Times New Roman" panose="02020603050405020304" pitchFamily="18" charset="0"/>
                <a:cs typeface="Times New Roman" panose="02020603050405020304" pitchFamily="18" charset="0"/>
              </a:rPr>
              <a:t>% 10’nunuoluşturduğundan </a:t>
            </a:r>
            <a:r>
              <a:rPr lang="tr-TR" sz="2600" b="1" dirty="0">
                <a:latin typeface="Times New Roman" panose="02020603050405020304" pitchFamily="18" charset="0"/>
                <a:cs typeface="Times New Roman" panose="02020603050405020304" pitchFamily="18" charset="0"/>
              </a:rPr>
              <a:t>yönetimi büyük önem arz eder. </a:t>
            </a:r>
          </a:p>
          <a:p>
            <a:endParaRPr lang="tr-TR" sz="2100" b="1" dirty="0"/>
          </a:p>
          <a:p>
            <a:endParaRPr lang="tr-TR" dirty="0"/>
          </a:p>
        </p:txBody>
      </p:sp>
    </p:spTree>
    <p:extLst>
      <p:ext uri="{BB962C8B-B14F-4D97-AF65-F5344CB8AC3E}">
        <p14:creationId xmlns:p14="http://schemas.microsoft.com/office/powerpoint/2010/main" val="3456563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1720" y="1124744"/>
            <a:ext cx="6591985" cy="5040560"/>
          </a:xfrm>
        </p:spPr>
        <p:txBody>
          <a:bodyPr>
            <a:normAutofit/>
          </a:bodyPr>
          <a:lstStyle/>
          <a:p>
            <a:pPr algn="just">
              <a:buFont typeface="Wingdings" panose="05000000000000000000" pitchFamily="2" charset="2"/>
              <a:buChar char="Ø"/>
            </a:pPr>
            <a:r>
              <a:rPr lang="tr-TR" sz="2000" b="1" u="sng" dirty="0">
                <a:latin typeface="Times New Roman" panose="02020603050405020304" pitchFamily="18" charset="0"/>
                <a:cs typeface="Times New Roman" panose="02020603050405020304" pitchFamily="18" charset="0"/>
              </a:rPr>
              <a:t>Kamu alımları</a:t>
            </a:r>
            <a:r>
              <a:rPr lang="tr-TR" sz="2000" b="1" dirty="0">
                <a:latin typeface="Times New Roman" panose="02020603050405020304" pitchFamily="18" charset="0"/>
                <a:cs typeface="Times New Roman" panose="02020603050405020304" pitchFamily="18" charset="0"/>
              </a:rPr>
              <a:t>: Devlet tarafından idari görevleri yerine getirmek ve halka hizmet sunmak için gerek duyulan </a:t>
            </a:r>
            <a:r>
              <a:rPr lang="tr-TR" sz="2000" b="1" dirty="0">
                <a:solidFill>
                  <a:srgbClr val="FF0000"/>
                </a:solidFill>
                <a:latin typeface="Times New Roman" panose="02020603050405020304" pitchFamily="18" charset="0"/>
                <a:cs typeface="Times New Roman" panose="02020603050405020304" pitchFamily="18" charset="0"/>
              </a:rPr>
              <a:t>yapım işleri  </a:t>
            </a:r>
            <a:r>
              <a:rPr lang="tr-TR" sz="2000" b="1" dirty="0">
                <a:latin typeface="Times New Roman" panose="02020603050405020304" pitchFamily="18" charset="0"/>
                <a:cs typeface="Times New Roman" panose="02020603050405020304" pitchFamily="18" charset="0"/>
              </a:rPr>
              <a:t>ile </a:t>
            </a:r>
            <a:r>
              <a:rPr lang="tr-TR" sz="2000" b="1" dirty="0">
                <a:solidFill>
                  <a:srgbClr val="FF0000"/>
                </a:solidFill>
                <a:latin typeface="Times New Roman" panose="02020603050405020304" pitchFamily="18" charset="0"/>
                <a:cs typeface="Times New Roman" panose="02020603050405020304" pitchFamily="18" charset="0"/>
              </a:rPr>
              <a:t>mal ve hizmetlerin satın alınmasıdır.</a:t>
            </a:r>
            <a:endParaRPr lang="tr-TR" sz="20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defRPr/>
            </a:pPr>
            <a:r>
              <a:rPr lang="tr-TR" sz="2000" b="1" u="sng" dirty="0">
                <a:latin typeface="Times New Roman" panose="02020603050405020304" pitchFamily="18" charset="0"/>
                <a:cs typeface="Times New Roman" panose="02020603050405020304" pitchFamily="18" charset="0"/>
              </a:rPr>
              <a:t>İhale</a:t>
            </a:r>
            <a:r>
              <a:rPr lang="tr-TR" sz="2000" b="1" dirty="0">
                <a:latin typeface="Times New Roman" panose="02020603050405020304" pitchFamily="18" charset="0"/>
                <a:cs typeface="Times New Roman" panose="02020603050405020304" pitchFamily="18" charset="0"/>
              </a:rPr>
              <a:t> ise, bahse konu alımların temini için Kanunda yazılı usul ve şartlarla disipline edilmiş hukuki bir süreçtir.</a:t>
            </a:r>
          </a:p>
          <a:p>
            <a:pPr algn="just">
              <a:buFont typeface="Wingdings" panose="05000000000000000000" pitchFamily="2" charset="2"/>
              <a:buChar char="Ø"/>
              <a:defRPr/>
            </a:pPr>
            <a:r>
              <a:rPr lang="tr-TR" sz="2000" b="1" dirty="0">
                <a:latin typeface="Times New Roman" panose="02020603050405020304" pitchFamily="18" charset="0"/>
                <a:cs typeface="Times New Roman" panose="02020603050405020304" pitchFamily="18" charset="0"/>
              </a:rPr>
              <a:t>Kanun da tanımlandığı gibi İhale; </a:t>
            </a:r>
            <a:r>
              <a:rPr lang="tr-TR" sz="2000" b="1" dirty="0">
                <a:solidFill>
                  <a:srgbClr val="FF0000"/>
                </a:solidFill>
                <a:latin typeface="Times New Roman" panose="02020603050405020304" pitchFamily="18" charset="0"/>
                <a:cs typeface="Times New Roman" panose="02020603050405020304" pitchFamily="18" charset="0"/>
              </a:rPr>
              <a:t>ihale yetkilisinin onayı ile başlayan,</a:t>
            </a:r>
          </a:p>
          <a:p>
            <a:pPr algn="just">
              <a:defRPr/>
            </a:pPr>
            <a:r>
              <a:rPr lang="tr-TR" sz="2000" b="1" dirty="0">
                <a:latin typeface="Times New Roman" panose="02020603050405020304" pitchFamily="18" charset="0"/>
                <a:cs typeface="Times New Roman" panose="02020603050405020304" pitchFamily="18" charset="0"/>
              </a:rPr>
              <a:t>	Kanunda yazılı usul ve şartlarla mal veya hizmet alımları ile yapım işlerinin istekliler arasından seçilecek birisi üzerine bırakılması sonucu,</a:t>
            </a:r>
          </a:p>
          <a:p>
            <a:pPr algn="just">
              <a:defRPr/>
            </a:pPr>
            <a:r>
              <a:rPr lang="tr-TR" sz="2000" b="1" dirty="0">
                <a:solidFill>
                  <a:srgbClr val="FF0000"/>
                </a:solidFill>
                <a:latin typeface="Times New Roman" panose="02020603050405020304" pitchFamily="18" charset="0"/>
                <a:cs typeface="Times New Roman" panose="02020603050405020304" pitchFamily="18" charset="0"/>
              </a:rPr>
              <a:t>	sözleşmenin imzalanmasıyla tamamlanan</a:t>
            </a:r>
            <a:r>
              <a:rPr lang="tr-TR" sz="2000" b="1" dirty="0">
                <a:latin typeface="Times New Roman" panose="02020603050405020304" pitchFamily="18" charset="0"/>
                <a:cs typeface="Times New Roman" panose="02020603050405020304" pitchFamily="18" charset="0"/>
              </a:rPr>
              <a:t> bir süreçtir.</a:t>
            </a:r>
          </a:p>
          <a:p>
            <a:endParaRPr lang="tr-TR" dirty="0"/>
          </a:p>
        </p:txBody>
      </p:sp>
    </p:spTree>
    <p:extLst>
      <p:ext uri="{BB962C8B-B14F-4D97-AF65-F5344CB8AC3E}">
        <p14:creationId xmlns:p14="http://schemas.microsoft.com/office/powerpoint/2010/main" val="235790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rgbClr val="C00000"/>
                </a:solidFill>
                <a:latin typeface="Times New Roman" panose="02020603050405020304" pitchFamily="18" charset="0"/>
                <a:cs typeface="Times New Roman" panose="02020603050405020304" pitchFamily="18" charset="0"/>
              </a:rPr>
              <a:t>KAMU  SATINALMA SÜRECİNİN TARİHÇESİ</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10000"/>
          </a:bodyPr>
          <a:lstStyle/>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1857 TARİHLİ NİZAMNAME.</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22.04.1925 TARİHLİ VE 661 SAYILI MÜZAYEDE,MÜNAKASA VE İHALE KANUNU.</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10.12.1934 TARİHLİ VE 2490 SAYILI ARTIRMA EKSİLTME VE İHALE KANUNU.</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01.01.1984 TARİHLİ 2886 SAYILI DEVLET İHALE KANUNU.</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04.01.2002 TARİH 4734 SAYILI KAMU İHALE KANUNU İLE 05.01.2002 TARİH VE 4735 SAYILI KAMU İHALE SÖZLEŞMELERİ KANUNU.</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375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908720"/>
            <a:ext cx="6591985" cy="3777622"/>
          </a:xfrm>
        </p:spPr>
        <p:txBody>
          <a:bodyPr>
            <a:noAutofit/>
          </a:bodyPr>
          <a:lstStyle/>
          <a:p>
            <a:r>
              <a:rPr lang="tr-TR" sz="2000" b="1" dirty="0">
                <a:latin typeface="Times New Roman" panose="02020603050405020304" pitchFamily="18" charset="0"/>
                <a:cs typeface="Times New Roman" panose="02020603050405020304" pitchFamily="18" charset="0"/>
              </a:rPr>
              <a:t>2886 Sayılı Kanunla İlgili Temel Sorunlar</a:t>
            </a:r>
          </a:p>
          <a:p>
            <a:r>
              <a:rPr lang="tr-TR" sz="2000" b="1" dirty="0">
                <a:latin typeface="Times New Roman" panose="02020603050405020304" pitchFamily="18" charset="0"/>
                <a:cs typeface="Times New Roman" panose="02020603050405020304" pitchFamily="18" charset="0"/>
              </a:rPr>
              <a:t>Ödenek planlaması zorunluluğunun olmaması</a:t>
            </a:r>
          </a:p>
          <a:p>
            <a:r>
              <a:rPr lang="tr-TR" sz="2000" b="1" dirty="0">
                <a:latin typeface="Times New Roman" panose="02020603050405020304" pitchFamily="18" charset="0"/>
                <a:cs typeface="Times New Roman" panose="02020603050405020304" pitchFamily="18" charset="0"/>
              </a:rPr>
              <a:t>Düzenleyici ve denetleyici bir kuruluşun olmaması</a:t>
            </a:r>
          </a:p>
          <a:p>
            <a:r>
              <a:rPr lang="tr-TR" sz="2000" b="1" dirty="0">
                <a:latin typeface="Times New Roman" panose="02020603050405020304" pitchFamily="18" charset="0"/>
                <a:cs typeface="Times New Roman" panose="02020603050405020304" pitchFamily="18" charset="0"/>
              </a:rPr>
              <a:t>Harcama ve gelir getirici işlerin bir arada aynı kurallara tabi tutulması</a:t>
            </a:r>
          </a:p>
          <a:p>
            <a:r>
              <a:rPr lang="tr-TR" sz="2000" b="1" dirty="0">
                <a:latin typeface="Times New Roman" panose="02020603050405020304" pitchFamily="18" charset="0"/>
                <a:cs typeface="Times New Roman" panose="02020603050405020304" pitchFamily="18" charset="0"/>
              </a:rPr>
              <a:t>İhale işlemlerine ilişkin esas ve usuller yanında ihaleler sonucunda imzalanacak sözleşmelerle ilgili hususların da birlikte düzenlenmesi</a:t>
            </a:r>
          </a:p>
          <a:p>
            <a:r>
              <a:rPr lang="tr-TR" sz="2000" b="1" dirty="0">
                <a:latin typeface="Times New Roman" panose="02020603050405020304" pitchFamily="18" charset="0"/>
                <a:cs typeface="Times New Roman" panose="02020603050405020304" pitchFamily="18" charset="0"/>
              </a:rPr>
              <a:t>Avrupa Birliği ve uluslararası ihale uygulamalarına aykırı düzenlemeler</a:t>
            </a:r>
          </a:p>
          <a:p>
            <a:r>
              <a:rPr lang="tr-TR" sz="2000" b="1" dirty="0">
                <a:latin typeface="Times New Roman" panose="02020603050405020304" pitchFamily="18" charset="0"/>
                <a:cs typeface="Times New Roman" panose="02020603050405020304" pitchFamily="18" charset="0"/>
              </a:rPr>
              <a:t>Emanet usulü, kamu kuruluşlarından alım gibi ihale usullerine tabi olmadan yapılan alımlar</a:t>
            </a:r>
          </a:p>
          <a:p>
            <a:r>
              <a:rPr lang="tr-TR" sz="2000" b="1" dirty="0">
                <a:latin typeface="Times New Roman" panose="02020603050405020304" pitchFamily="18" charset="0"/>
                <a:cs typeface="Times New Roman" panose="02020603050405020304" pitchFamily="18" charset="0"/>
              </a:rPr>
              <a:t>Sözleşme uygulamasında mücbir sebep hallerine ilişkin düzenlemelerin yer almaması </a:t>
            </a:r>
          </a:p>
        </p:txBody>
      </p:sp>
    </p:spTree>
    <p:extLst>
      <p:ext uri="{BB962C8B-B14F-4D97-AF65-F5344CB8AC3E}">
        <p14:creationId xmlns:p14="http://schemas.microsoft.com/office/powerpoint/2010/main" val="72542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5911" y="476672"/>
            <a:ext cx="7528089" cy="3777622"/>
          </a:xfrm>
        </p:spPr>
        <p:txBody>
          <a:bodyPr>
            <a:noAutofit/>
          </a:bodyPr>
          <a:lstStyle/>
          <a:p>
            <a:pPr lvl="0" algn="just">
              <a:buClr>
                <a:srgbClr val="0F6FC6">
                  <a:lumMod val="75000"/>
                </a:srgbClr>
              </a:buClr>
              <a:buFont typeface="Arial" panose="020B0604020202020204" pitchFamily="34" charset="0"/>
              <a:buChar char="•"/>
              <a:defRPr/>
            </a:pPr>
            <a:r>
              <a:rPr lang="tr-TR" b="1" dirty="0">
                <a:solidFill>
                  <a:prstClr val="black"/>
                </a:solidFill>
                <a:latin typeface="Times New Roman" panose="02020603050405020304" pitchFamily="18" charset="0"/>
                <a:cs typeface="Times New Roman" panose="02020603050405020304" pitchFamily="18" charset="0"/>
              </a:rPr>
              <a:t>Kanunlar</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4734 sayılı Kamu İhale Kanunu</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4735 sayılı Kamu İhale Sözleşmeleri Kanunu</a:t>
            </a:r>
          </a:p>
          <a:p>
            <a:pPr algn="just">
              <a:buClr>
                <a:srgbClr val="0F6FC6">
                  <a:lumMod val="75000"/>
                </a:srgbClr>
              </a:buClr>
              <a:buFont typeface="Arial" panose="020B0604020202020204" pitchFamily="34" charset="0"/>
              <a:buChar char="•"/>
              <a:defRPr/>
            </a:pPr>
            <a:r>
              <a:rPr lang="tr-TR" b="1" dirty="0">
                <a:solidFill>
                  <a:prstClr val="black"/>
                </a:solidFill>
                <a:latin typeface="Times New Roman" panose="02020603050405020304" pitchFamily="18" charset="0"/>
                <a:cs typeface="Times New Roman" panose="02020603050405020304" pitchFamily="18" charset="0"/>
              </a:rPr>
              <a:t>Yönetmelikler</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Uygulama Yönetmelikleri – Mal, Hizmet, Yapım, Danışmanlık, Çerçeve, Elektronik İhale</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Yönetmelik ekleri standart formlar, tip sözleşmeler ve dokümanlar</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Genel Şartnameler</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Muayene Kabul Yönetmelikleri</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İhalelere Yönelik Başvuru Yönetmeliği</a:t>
            </a:r>
          </a:p>
          <a:p>
            <a:pPr algn="just">
              <a:buClr>
                <a:srgbClr val="0F6FC6">
                  <a:lumMod val="75000"/>
                </a:srgbClr>
              </a:buClr>
              <a:buFont typeface="Arial" panose="020B0604020202020204" pitchFamily="34" charset="0"/>
              <a:buChar char="•"/>
              <a:defRPr/>
            </a:pPr>
            <a:r>
              <a:rPr lang="tr-TR" b="1" dirty="0">
                <a:solidFill>
                  <a:prstClr val="black"/>
                </a:solidFill>
                <a:latin typeface="Times New Roman" panose="02020603050405020304" pitchFamily="18" charset="0"/>
                <a:cs typeface="Times New Roman" panose="02020603050405020304" pitchFamily="18" charset="0"/>
              </a:rPr>
              <a:t>Tebliğler</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Kamu İhale Genel Tebliği</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İhalelere Yönelik Başvuru Tebliği</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Benzer İş Tebliği vb. </a:t>
            </a:r>
          </a:p>
          <a:p>
            <a:pPr algn="just">
              <a:buClr>
                <a:srgbClr val="0F6FC6">
                  <a:lumMod val="75000"/>
                </a:srgbClr>
              </a:buClr>
              <a:buFont typeface="Arial" panose="020B0604020202020204" pitchFamily="34" charset="0"/>
              <a:buChar char="•"/>
              <a:defRPr/>
            </a:pPr>
            <a:r>
              <a:rPr lang="tr-TR" b="1" dirty="0">
                <a:solidFill>
                  <a:prstClr val="black"/>
                </a:solidFill>
                <a:latin typeface="Times New Roman" panose="02020603050405020304" pitchFamily="18" charset="0"/>
                <a:cs typeface="Times New Roman" panose="02020603050405020304" pitchFamily="18" charset="0"/>
              </a:rPr>
              <a:t>Kararnameler</a:t>
            </a:r>
          </a:p>
          <a:p>
            <a:pPr lvl="1" algn="just">
              <a:buClr>
                <a:srgbClr val="0F6FC6">
                  <a:lumMod val="75000"/>
                </a:srgbClr>
              </a:buClr>
              <a:buFont typeface="Arial" panose="020B0604020202020204" pitchFamily="34" charset="0"/>
              <a:buChar char="•"/>
              <a:defRPr/>
            </a:pPr>
            <a:r>
              <a:rPr lang="tr-TR" sz="1800" b="1" dirty="0">
                <a:solidFill>
                  <a:prstClr val="black"/>
                </a:solidFill>
                <a:latin typeface="Times New Roman" panose="02020603050405020304" pitchFamily="18" charset="0"/>
                <a:cs typeface="Times New Roman" panose="02020603050405020304" pitchFamily="18" charset="0"/>
              </a:rPr>
              <a:t>Fiyat Farkı Kararnameleri</a:t>
            </a:r>
          </a:p>
          <a:p>
            <a:endParaRPr lang="tr-TR" sz="1100" b="1" dirty="0"/>
          </a:p>
        </p:txBody>
      </p:sp>
    </p:spTree>
    <p:extLst>
      <p:ext uri="{BB962C8B-B14F-4D97-AF65-F5344CB8AC3E}">
        <p14:creationId xmlns:p14="http://schemas.microsoft.com/office/powerpoint/2010/main" val="3672506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1124744"/>
            <a:ext cx="6591985" cy="3777622"/>
          </a:xfrm>
        </p:spPr>
        <p:txBody>
          <a:bodyPr>
            <a:normAutofit lnSpcReduction="10000"/>
          </a:bodyPr>
          <a:lstStyle/>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Yapılan çalışmalar sonucunda, Mart 2002 tarihinde kabul edilen 4734 Sayılı Kamu İhale Kanunu ve 4735 Kamu İhale Sözleşmeleri Kanunu</a:t>
            </a:r>
            <a:r>
              <a:rPr lang="tr-TR" sz="2400" b="1" dirty="0" smtClean="0">
                <a:solidFill>
                  <a:srgbClr val="FF0000"/>
                </a:solidFill>
                <a:latin typeface="Times New Roman" panose="02020603050405020304" pitchFamily="18" charset="0"/>
                <a:cs typeface="Times New Roman" panose="02020603050405020304" pitchFamily="18" charset="0"/>
              </a:rPr>
              <a:t> 1 OCAK 2003 tarihinde yürürlüğe girmiştir.</a:t>
            </a: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Kamu gelirlerini kapsayan işlemler için hala </a:t>
            </a:r>
            <a:r>
              <a:rPr lang="tr-TR" sz="2400" b="1" dirty="0" smtClean="0">
                <a:solidFill>
                  <a:srgbClr val="C00000"/>
                </a:solidFill>
                <a:latin typeface="Times New Roman" panose="02020603050405020304" pitchFamily="18" charset="0"/>
                <a:cs typeface="Times New Roman" panose="02020603050405020304" pitchFamily="18" charset="0"/>
              </a:rPr>
              <a:t>2886 Sayılı Devlet İhale Kanunu geçerlidir.</a:t>
            </a: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tr-TR" sz="2400" b="1" dirty="0" smtClean="0">
                <a:latin typeface="Times New Roman" panose="02020603050405020304" pitchFamily="18" charset="0"/>
                <a:cs typeface="Times New Roman" panose="02020603050405020304" pitchFamily="18" charset="0"/>
              </a:rPr>
              <a:t>Kanunun en önemli hedefleri, ŞEFFAFLIĞI SAĞLAMAK,REKABET ORTAMI YARATMAK ve GÜVENİLİR olmaktır.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8122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298</TotalTime>
  <Words>1939</Words>
  <Application>Microsoft Office PowerPoint</Application>
  <PresentationFormat>Ekran Gösterisi (4:3)</PresentationFormat>
  <Paragraphs>155</Paragraphs>
  <Slides>34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Century Gothic</vt:lpstr>
      <vt:lpstr>Times New Roman</vt:lpstr>
      <vt:lpstr>Wingdings</vt:lpstr>
      <vt:lpstr>Wingdings 3</vt:lpstr>
      <vt:lpstr>Duman</vt:lpstr>
      <vt:lpstr>4734 SAYILI KAMU İHALE KANUNU</vt:lpstr>
      <vt:lpstr>PowerPoint Sunusu</vt:lpstr>
      <vt:lpstr>PowerPoint Sunusu</vt:lpstr>
      <vt:lpstr>PowerPoint Sunusu</vt:lpstr>
      <vt:lpstr>PowerPoint Sunusu</vt:lpstr>
      <vt:lpstr>KAMU  SATINALMA SÜRECİNİN TARİHÇESİ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FRISBY</cp:lastModifiedBy>
  <cp:revision>88</cp:revision>
  <dcterms:created xsi:type="dcterms:W3CDTF">2023-01-24T06:38:26Z</dcterms:created>
  <dcterms:modified xsi:type="dcterms:W3CDTF">2024-02-06T12:04:32Z</dcterms:modified>
</cp:coreProperties>
</file>