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78" r:id="rId1"/>
  </p:sldMasterIdLst>
  <p:notesMasterIdLst>
    <p:notesMasterId r:id="rId67"/>
  </p:notesMasterIdLst>
  <p:handoutMasterIdLst>
    <p:handoutMasterId r:id="rId68"/>
  </p:handoutMasterIdLst>
  <p:sldIdLst>
    <p:sldId id="400" r:id="rId2"/>
    <p:sldId id="404" r:id="rId3"/>
    <p:sldId id="401" r:id="rId4"/>
    <p:sldId id="399" r:id="rId5"/>
    <p:sldId id="340" r:id="rId6"/>
    <p:sldId id="402" r:id="rId7"/>
    <p:sldId id="341" r:id="rId8"/>
    <p:sldId id="342" r:id="rId9"/>
    <p:sldId id="344" r:id="rId10"/>
    <p:sldId id="345" r:id="rId11"/>
    <p:sldId id="346" r:id="rId12"/>
    <p:sldId id="347" r:id="rId13"/>
    <p:sldId id="348" r:id="rId14"/>
    <p:sldId id="349" r:id="rId15"/>
    <p:sldId id="350" r:id="rId16"/>
    <p:sldId id="351" r:id="rId17"/>
    <p:sldId id="352" r:id="rId18"/>
    <p:sldId id="353" r:id="rId19"/>
    <p:sldId id="354" r:id="rId20"/>
    <p:sldId id="355" r:id="rId21"/>
    <p:sldId id="356" r:id="rId22"/>
    <p:sldId id="357" r:id="rId23"/>
    <p:sldId id="358" r:id="rId24"/>
    <p:sldId id="359" r:id="rId25"/>
    <p:sldId id="360" r:id="rId26"/>
    <p:sldId id="361" r:id="rId27"/>
    <p:sldId id="362" r:id="rId28"/>
    <p:sldId id="363" r:id="rId29"/>
    <p:sldId id="364" r:id="rId30"/>
    <p:sldId id="365" r:id="rId31"/>
    <p:sldId id="366" r:id="rId32"/>
    <p:sldId id="367" r:id="rId33"/>
    <p:sldId id="368" r:id="rId34"/>
    <p:sldId id="369" r:id="rId35"/>
    <p:sldId id="370" r:id="rId36"/>
    <p:sldId id="371" r:id="rId37"/>
    <p:sldId id="372" r:id="rId38"/>
    <p:sldId id="373" r:id="rId39"/>
    <p:sldId id="374" r:id="rId40"/>
    <p:sldId id="375" r:id="rId41"/>
    <p:sldId id="376" r:id="rId42"/>
    <p:sldId id="377" r:id="rId43"/>
    <p:sldId id="378" r:id="rId44"/>
    <p:sldId id="379" r:id="rId45"/>
    <p:sldId id="380" r:id="rId46"/>
    <p:sldId id="381" r:id="rId47"/>
    <p:sldId id="382" r:id="rId48"/>
    <p:sldId id="383" r:id="rId49"/>
    <p:sldId id="384" r:id="rId50"/>
    <p:sldId id="385" r:id="rId51"/>
    <p:sldId id="386" r:id="rId52"/>
    <p:sldId id="387" r:id="rId53"/>
    <p:sldId id="388" r:id="rId54"/>
    <p:sldId id="389" r:id="rId55"/>
    <p:sldId id="390" r:id="rId56"/>
    <p:sldId id="391" r:id="rId57"/>
    <p:sldId id="392" r:id="rId58"/>
    <p:sldId id="393" r:id="rId59"/>
    <p:sldId id="394" r:id="rId60"/>
    <p:sldId id="395" r:id="rId61"/>
    <p:sldId id="396" r:id="rId62"/>
    <p:sldId id="397" r:id="rId63"/>
    <p:sldId id="398" r:id="rId64"/>
    <p:sldId id="405" r:id="rId65"/>
    <p:sldId id="403" r:id="rId66"/>
  </p:sldIdLst>
  <p:sldSz cx="12192000" cy="6858000"/>
  <p:notesSz cx="12192000" cy="6858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20" autoAdjust="0"/>
    <p:restoredTop sz="94282" autoAdjust="0"/>
  </p:normalViewPr>
  <p:slideViewPr>
    <p:cSldViewPr>
      <p:cViewPr varScale="1">
        <p:scale>
          <a:sx n="109" d="100"/>
          <a:sy n="109" d="100"/>
        </p:scale>
        <p:origin x="702" y="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71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6905625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A2AAAF-144D-422F-8E28-E8A73028B23D}" type="datetimeFigureOut">
              <a:rPr lang="tr-TR" smtClean="0"/>
              <a:t>7.02.2024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6905625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55FA2A-0CF7-4B83-89AF-EECE97CA8E8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9542711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6905625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2190DB-0E73-44FF-B6D0-DD96F6D068FB}" type="datetimeFigureOut">
              <a:rPr lang="tr-TR" smtClean="0"/>
              <a:t>7.02.2024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6905625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9A0DFB-5107-4FD3-AEA0-BBADBAFD4BB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183792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889C1-0840-4AF5-A03E-8D94E186F3A4}" type="datetime1">
              <a:rPr lang="en-US" smtClean="0"/>
              <a:t>2/7/2024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pPr marL="38100">
              <a:lnSpc>
                <a:spcPts val="1810"/>
              </a:lnSpc>
            </a:pPr>
            <a:fld id="{81D60167-4931-47E6-BA6A-407CBD079E47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14614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0A2D3-177B-48A3-A9AA-81F4DCC88E7D}" type="datetime1">
              <a:rPr lang="en-US" smtClean="0"/>
              <a:t>2/7/2024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pPr marL="38100">
              <a:lnSpc>
                <a:spcPts val="1810"/>
              </a:lnSpc>
            </a:pPr>
            <a:fld id="{81D60167-4931-47E6-BA6A-407CBD079E47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53625719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0A2D3-177B-48A3-A9AA-81F4DCC88E7D}" type="datetime1">
              <a:rPr lang="en-US" smtClean="0"/>
              <a:t>2/7/2024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pPr marL="38100">
              <a:lnSpc>
                <a:spcPts val="1810"/>
              </a:lnSpc>
            </a:pPr>
            <a:fld id="{81D60167-4931-47E6-BA6A-407CBD079E47}" type="slidenum">
              <a:rPr lang="tr-TR" smtClean="0"/>
              <a:t>‹#›</a:t>
            </a:fld>
            <a:endParaRPr lang="tr-TR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36016654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0A2D3-177B-48A3-A9AA-81F4DCC88E7D}" type="datetime1">
              <a:rPr lang="en-US" smtClean="0"/>
              <a:t>2/7/2024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marL="38100">
              <a:lnSpc>
                <a:spcPts val="1810"/>
              </a:lnSpc>
            </a:pPr>
            <a:fld id="{81D60167-4931-47E6-BA6A-407CBD079E47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18247342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0A2D3-177B-48A3-A9AA-81F4DCC88E7D}" type="datetime1">
              <a:rPr lang="en-US" smtClean="0"/>
              <a:t>2/7/2024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marL="38100">
              <a:lnSpc>
                <a:spcPts val="1810"/>
              </a:lnSpc>
            </a:pPr>
            <a:fld id="{81D60167-4931-47E6-BA6A-407CBD079E47}" type="slidenum">
              <a:rPr lang="tr-TR" smtClean="0"/>
              <a:t>‹#›</a:t>
            </a:fld>
            <a:endParaRPr lang="tr-TR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63816626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0A2D3-177B-48A3-A9AA-81F4DCC88E7D}" type="datetime1">
              <a:rPr lang="en-US" smtClean="0"/>
              <a:t>2/7/2024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marL="38100">
              <a:lnSpc>
                <a:spcPts val="1810"/>
              </a:lnSpc>
            </a:pPr>
            <a:fld id="{81D60167-4931-47E6-BA6A-407CBD079E47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56046360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58D23-2CA7-4F9C-BE6D-7DFB966478E6}" type="datetime1">
              <a:rPr lang="en-US" smtClean="0"/>
              <a:t>2/7/2024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1810"/>
              </a:lnSpc>
            </a:pPr>
            <a:fld id="{81D60167-4931-47E6-BA6A-407CBD079E47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273185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F63A2-8FE6-4385-9360-53A706C03556}" type="datetime1">
              <a:rPr lang="en-US" smtClean="0"/>
              <a:t>2/7/2024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1810"/>
              </a:lnSpc>
            </a:pPr>
            <a:fld id="{81D60167-4931-47E6-BA6A-407CBD079E47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37914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4D851-FFE4-4058-B5F0-63064F76D26C}" type="datetime1">
              <a:rPr lang="en-US" smtClean="0"/>
              <a:t>2/7/2024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1810"/>
              </a:lnSpc>
            </a:pPr>
            <a:fld id="{81D60167-4931-47E6-BA6A-407CBD079E47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42792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452D9-BDC3-4792-AFD1-C58DFE1DB35E}" type="datetime1">
              <a:rPr lang="en-US" smtClean="0"/>
              <a:t>2/7/2024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pPr marL="38100">
              <a:lnSpc>
                <a:spcPts val="1810"/>
              </a:lnSpc>
            </a:pPr>
            <a:fld id="{81D60167-4931-47E6-BA6A-407CBD079E47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52216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F8230-1A22-4BF6-A604-4A5C5464826E}" type="datetime1">
              <a:rPr lang="en-US" smtClean="0"/>
              <a:t>2/7/2024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pPr marL="38100">
              <a:lnSpc>
                <a:spcPts val="1810"/>
              </a:lnSpc>
            </a:pPr>
            <a:fld id="{81D60167-4931-47E6-BA6A-407CBD079E47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033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8C69C-BC42-478A-87A7-0156E3CA62DD}" type="datetime1">
              <a:rPr lang="en-US" smtClean="0"/>
              <a:t>2/7/2024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pPr marL="38100">
              <a:lnSpc>
                <a:spcPts val="1810"/>
              </a:lnSpc>
            </a:pPr>
            <a:fld id="{81D60167-4931-47E6-BA6A-407CBD079E47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1775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EF4B1-52FE-4546-9B1F-F62E25CF93CE}" type="datetime1">
              <a:rPr lang="en-US" smtClean="0"/>
              <a:t>2/7/2024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1810"/>
              </a:lnSpc>
            </a:pPr>
            <a:fld id="{81D60167-4931-47E6-BA6A-407CBD079E47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75822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8E80D-1121-4BA1-9BB4-69F5686FD20A}" type="datetime1">
              <a:rPr lang="en-US" smtClean="0"/>
              <a:t>2/7/2024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1810"/>
              </a:lnSpc>
            </a:pPr>
            <a:fld id="{81D60167-4931-47E6-BA6A-407CBD079E47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38612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0DAFB-601F-4C9D-880E-CB5C2D35CBCD}" type="datetime1">
              <a:rPr lang="en-US" smtClean="0"/>
              <a:t>2/7/2024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1810"/>
              </a:lnSpc>
            </a:pPr>
            <a:fld id="{81D60167-4931-47E6-BA6A-407CBD079E47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18801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E0048-C9BB-47EB-8C8E-4985DDD5A517}" type="datetime1">
              <a:rPr lang="en-US" smtClean="0"/>
              <a:t>2/7/2024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marL="38100">
              <a:lnSpc>
                <a:spcPts val="1810"/>
              </a:lnSpc>
            </a:pPr>
            <a:fld id="{81D60167-4931-47E6-BA6A-407CBD079E47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19226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60A2D3-177B-48A3-A9AA-81F4DCC88E7D}" type="datetime1">
              <a:rPr lang="en-US" smtClean="0"/>
              <a:t>2/7/2024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 marL="38100">
              <a:lnSpc>
                <a:spcPts val="1810"/>
              </a:lnSpc>
            </a:pPr>
            <a:fld id="{81D60167-4931-47E6-BA6A-407CBD079E47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58901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kanunlar/5018.pdf" TargetMode="External"/><Relationship Id="rId3" Type="http://schemas.openxmlformats.org/officeDocument/2006/relationships/hyperlink" Target="kanunlar/657.pdf" TargetMode="External"/><Relationship Id="rId7" Type="http://schemas.openxmlformats.org/officeDocument/2006/relationships/hyperlink" Target="kanunlar/4857.pdf" TargetMode="External"/><Relationship Id="rId2" Type="http://schemas.openxmlformats.org/officeDocument/2006/relationships/hyperlink" Target="kanunlar/506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kanunlar/2914.pdf" TargetMode="External"/><Relationship Id="rId5" Type="http://schemas.openxmlformats.org/officeDocument/2006/relationships/hyperlink" Target="kanunlar/2547.pdf" TargetMode="External"/><Relationship Id="rId10" Type="http://schemas.openxmlformats.org/officeDocument/2006/relationships/hyperlink" Target="kanunlar/6552.pdf" TargetMode="External"/><Relationship Id="rId4" Type="http://schemas.openxmlformats.org/officeDocument/2006/relationships/hyperlink" Target="kanunlar/1475.pdf" TargetMode="External"/><Relationship Id="rId9" Type="http://schemas.openxmlformats.org/officeDocument/2006/relationships/hyperlink" Target="kanunlar/5510.pdf" TargetMode="Externa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2133600" y="2743200"/>
            <a:ext cx="8915399" cy="2262781"/>
          </a:xfrm>
        </p:spPr>
        <p:txBody>
          <a:bodyPr>
            <a:normAutofit/>
          </a:bodyPr>
          <a:lstStyle/>
          <a:p>
            <a:r>
              <a:rPr lang="tr-TR" sz="4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4857 SAYILI İŞ KANUNU</a:t>
            </a:r>
            <a:endParaRPr lang="tr-TR" sz="4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2971800" y="4876800"/>
            <a:ext cx="8915399" cy="1126283"/>
          </a:xfrm>
        </p:spPr>
        <p:txBody>
          <a:bodyPr>
            <a:normAutofit lnSpcReduction="10000"/>
          </a:bodyPr>
          <a:lstStyle/>
          <a:p>
            <a:endParaRPr lang="tr-TR" dirty="0" smtClean="0"/>
          </a:p>
          <a:p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NECMETTİN BAŞKUT</a:t>
            </a:r>
          </a:p>
          <a:p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2024</a:t>
            </a:r>
            <a:endParaRPr lang="tr-T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92969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2286000" y="762000"/>
            <a:ext cx="10515600" cy="99770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spcBef>
                <a:spcPts val="100"/>
              </a:spcBef>
            </a:pPr>
            <a:r>
              <a:rPr sz="3200" b="1" spc="-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SÜRELERİNE</a:t>
            </a:r>
            <a:r>
              <a:rPr sz="3200" b="1" spc="-5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GÖRE</a:t>
            </a:r>
            <a:r>
              <a:rPr sz="3200" b="1" spc="-4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İŞ</a:t>
            </a:r>
            <a:r>
              <a:rPr sz="3200" b="1" spc="-1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spc="-2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SÖZLEŞMESİ </a:t>
            </a:r>
            <a:r>
              <a:rPr sz="3200" b="1" spc="-100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spc="-5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TÜRLERİ</a:t>
            </a:r>
            <a:r>
              <a:rPr lang="tr-TR" sz="3200" b="1" spc="-5" dirty="0" smtClean="0">
                <a:solidFill>
                  <a:srgbClr val="C00000"/>
                </a:solidFill>
              </a:rPr>
              <a:t/>
            </a:r>
            <a:br>
              <a:rPr lang="tr-TR" sz="3200" b="1" spc="-5" dirty="0" smtClean="0">
                <a:solidFill>
                  <a:srgbClr val="C00000"/>
                </a:solidFill>
              </a:rPr>
            </a:br>
            <a:endParaRPr sz="3200" b="1" spc="-5" dirty="0">
              <a:solidFill>
                <a:srgbClr val="C00000"/>
              </a:solidFill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819400" y="2209800"/>
            <a:ext cx="5638800" cy="222945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7020" indent="-274320">
              <a:lnSpc>
                <a:spcPct val="200000"/>
              </a:lnSpc>
              <a:spcBef>
                <a:spcPts val="105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BELİRLİ</a:t>
            </a:r>
            <a:r>
              <a:rPr sz="2400" b="1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SÜRELİ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İŞ</a:t>
            </a:r>
            <a:r>
              <a:rPr sz="24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SÖZLEŞMESİ</a:t>
            </a:r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7020" indent="-274320">
              <a:lnSpc>
                <a:spcPct val="200000"/>
              </a:lnSpc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BELİRSİZ</a:t>
            </a:r>
            <a:r>
              <a:rPr sz="2400" b="1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SÜRELİ</a:t>
            </a:r>
            <a:r>
              <a:rPr sz="24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İŞ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SÖZLEŞMESİ</a:t>
            </a:r>
            <a:endParaRPr sz="35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7020" indent="-274320">
              <a:lnSpc>
                <a:spcPct val="200000"/>
              </a:lnSpc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DENEME</a:t>
            </a:r>
            <a:r>
              <a:rPr sz="24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SÜRELİ</a:t>
            </a:r>
            <a:r>
              <a:rPr sz="24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İŞ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SÖZLEŞMESİ</a:t>
            </a:r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82877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2019662" y="457200"/>
            <a:ext cx="7701280" cy="1158009"/>
          </a:xfrm>
          <a:prstGeom prst="rect">
            <a:avLst/>
          </a:prstGeom>
        </p:spPr>
        <p:txBody>
          <a:bodyPr vert="horz" wrap="square" lIns="0" tIns="232410" rIns="0" bIns="0" rtlCol="0">
            <a:spAutoFit/>
          </a:bodyPr>
          <a:lstStyle/>
          <a:p>
            <a:pPr marL="12700">
              <a:spcBef>
                <a:spcPts val="1830"/>
              </a:spcBef>
            </a:pPr>
            <a:r>
              <a:rPr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BELİRLİ</a:t>
            </a:r>
            <a:r>
              <a:rPr b="1" spc="-3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spc="-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SÜRELİ</a:t>
            </a:r>
            <a:r>
              <a:rPr b="1" spc="-1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İŞ</a:t>
            </a:r>
            <a:r>
              <a:rPr b="1" spc="-1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spc="-25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SÖZLEŞMESİ</a:t>
            </a:r>
            <a:r>
              <a:rPr lang="tr-TR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sz="2400" b="1" spc="-1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4857</a:t>
            </a:r>
            <a:r>
              <a:rPr sz="2400" b="1" spc="-3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5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Sayılı</a:t>
            </a:r>
            <a:r>
              <a:rPr sz="2400" b="1" spc="-1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İşK</a:t>
            </a:r>
            <a:r>
              <a:rPr sz="2400" b="1" spc="-5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tr-TR" sz="2400" b="1" spc="-5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sz="2400" b="1" spc="-5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tr-TR" sz="2400" b="1" spc="-5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11/1</a:t>
            </a:r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133600" y="1828800"/>
            <a:ext cx="7779384" cy="3325910"/>
          </a:xfrm>
          <a:prstGeom prst="rect">
            <a:avLst/>
          </a:prstGeom>
        </p:spPr>
        <p:txBody>
          <a:bodyPr vert="horz" wrap="square" lIns="0" tIns="57785" rIns="0" bIns="0" rtlCol="0">
            <a:spAutoFit/>
          </a:bodyPr>
          <a:lstStyle/>
          <a:p>
            <a:pPr marL="286385" marR="5080" indent="-274320">
              <a:lnSpc>
                <a:spcPts val="2810"/>
              </a:lnSpc>
              <a:spcBef>
                <a:spcPts val="455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368935" algn="l"/>
                <a:tab pos="370205" algn="l"/>
                <a:tab pos="6467475" algn="l"/>
              </a:tabLst>
            </a:pP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Belirli</a:t>
            </a:r>
            <a:r>
              <a:rPr sz="2400" b="1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süreli</a:t>
            </a:r>
            <a:r>
              <a:rPr sz="24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işlerde</a:t>
            </a:r>
            <a:r>
              <a:rPr sz="2400" b="1" spc="-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veya</a:t>
            </a:r>
            <a:r>
              <a:rPr sz="2400" b="1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belli</a:t>
            </a:r>
            <a:r>
              <a:rPr sz="24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sz="2400" b="1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işin</a:t>
            </a:r>
            <a:r>
              <a:rPr sz="2400" b="1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tamamlanması </a:t>
            </a:r>
            <a:r>
              <a:rPr sz="2400" b="1" spc="-6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z="24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2400" b="1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beli</a:t>
            </a:r>
            <a:r>
              <a:rPr sz="24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2400" b="1" spc="-1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olgunun</a:t>
            </a:r>
            <a:r>
              <a:rPr sz="2400" b="1" spc="-1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ort</a:t>
            </a:r>
            <a:r>
              <a:rPr sz="2400" b="1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24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2400" b="1" spc="-1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çıkmas</a:t>
            </a:r>
            <a:r>
              <a:rPr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ı</a:t>
            </a:r>
            <a:r>
              <a:rPr sz="2400" b="1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gibi</a:t>
            </a: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oşulla</a:t>
            </a:r>
            <a:r>
              <a:rPr sz="2400" b="1" spc="-5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bağlı olarak 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işveren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ile işçi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arasında </a:t>
            </a:r>
            <a:r>
              <a:rPr sz="2400" b="1" u="heavy" spc="-10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yazılı </a:t>
            </a:r>
            <a:r>
              <a:rPr sz="2400" b="1" u="heavy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şekilde </a:t>
            </a:r>
            <a:r>
              <a:rPr sz="2400" b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yapılan</a:t>
            </a:r>
            <a:r>
              <a:rPr sz="2400" b="1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sz="2400" b="1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sözleşmesi</a:t>
            </a:r>
            <a:r>
              <a:rPr sz="24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belirli</a:t>
            </a:r>
            <a:r>
              <a:rPr sz="2400" b="1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süreli</a:t>
            </a:r>
            <a:r>
              <a:rPr sz="24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sz="2400" b="1" spc="-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sözleşmesidir</a:t>
            </a:r>
            <a:r>
              <a:rPr sz="2400" b="1" spc="-20" dirty="0">
                <a:latin typeface="Constantia"/>
                <a:cs typeface="Constantia"/>
              </a:rPr>
              <a:t>.</a:t>
            </a:r>
            <a:endParaRPr sz="2400" b="1" dirty="0">
              <a:latin typeface="Constantia"/>
              <a:cs typeface="Constantia"/>
            </a:endParaRPr>
          </a:p>
          <a:p>
            <a:pPr>
              <a:spcBef>
                <a:spcPts val="25"/>
              </a:spcBef>
              <a:buClr>
                <a:srgbClr val="0AD0D9"/>
              </a:buClr>
              <a:buFont typeface="Segoe UI Symbol"/>
              <a:buChar char="⚫"/>
            </a:pPr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6385" marR="191770" indent="-274320">
              <a:lnSpc>
                <a:spcPts val="2810"/>
              </a:lnSpc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24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Kural</a:t>
            </a:r>
            <a:r>
              <a:rPr sz="2400" b="1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olarak</a:t>
            </a:r>
            <a:r>
              <a:rPr sz="24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Belirli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Süreli</a:t>
            </a:r>
            <a:r>
              <a:rPr sz="2400" b="1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İş</a:t>
            </a:r>
            <a:r>
              <a:rPr sz="2400" b="1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Sözleşmesi</a:t>
            </a:r>
            <a:r>
              <a:rPr sz="2400" b="1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birden</a:t>
            </a:r>
            <a:r>
              <a:rPr sz="2400" b="1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fazla </a:t>
            </a:r>
            <a:r>
              <a:rPr sz="2400" b="1" spc="-6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üst</a:t>
            </a:r>
            <a:r>
              <a:rPr sz="2400" b="1" spc="-1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üste</a:t>
            </a:r>
            <a:r>
              <a:rPr sz="2400" b="1"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(zincirleme)</a:t>
            </a:r>
            <a:r>
              <a:rPr sz="2400" b="1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yapılamaz.</a:t>
            </a:r>
            <a:r>
              <a:rPr sz="2400" b="1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Aksi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halde</a:t>
            </a:r>
            <a:r>
              <a:rPr sz="2400" b="1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tr-TR" sz="2400" b="1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sözleşmesi</a:t>
            </a:r>
            <a:r>
              <a:rPr sz="2400" b="1" spc="-3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başlangıçtan</a:t>
            </a:r>
            <a:r>
              <a:rPr sz="2400" b="1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itibaren</a:t>
            </a:r>
            <a:r>
              <a:rPr sz="24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belirsiz</a:t>
            </a:r>
            <a:r>
              <a:rPr sz="2400" b="1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süreli</a:t>
            </a:r>
            <a:r>
              <a:rPr sz="24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kabul</a:t>
            </a:r>
          </a:p>
          <a:p>
            <a:pPr marL="286385">
              <a:lnSpc>
                <a:spcPts val="2965"/>
              </a:lnSpc>
            </a:pPr>
            <a:r>
              <a:rPr sz="2400" b="1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edilir.</a:t>
            </a:r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55559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1943100" y="533400"/>
            <a:ext cx="10287000" cy="99770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spcBef>
                <a:spcPts val="100"/>
              </a:spcBef>
            </a:pPr>
            <a:r>
              <a:rPr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BELİRLİ </a:t>
            </a:r>
            <a:r>
              <a:rPr sz="3200" b="1" spc="-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SÜRELİ </a:t>
            </a:r>
            <a:r>
              <a:rPr sz="3200" b="1" spc="-1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İŞ </a:t>
            </a:r>
            <a:r>
              <a:rPr sz="3200" b="1" spc="-2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SÖZLEŞMESİ </a:t>
            </a:r>
            <a:r>
              <a:rPr sz="3200" b="1" spc="-100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spc="-8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YAPILAMAYACAK </a:t>
            </a:r>
            <a:r>
              <a:rPr lang="tr-TR" sz="3200" b="1" spc="-8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spc="-5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DURUMLAR</a:t>
            </a:r>
            <a:r>
              <a:rPr lang="tr-TR" sz="3200" b="1" spc="-5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sz="3200" b="1" spc="-5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438400" y="2133600"/>
            <a:ext cx="8022590" cy="161390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7020" indent="-274320">
              <a:spcBef>
                <a:spcPts val="105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26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Vasıfsız</a:t>
            </a:r>
            <a:r>
              <a:rPr sz="2600" b="1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İşçilerle</a:t>
            </a:r>
            <a:r>
              <a:rPr sz="2600" b="1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Belirli</a:t>
            </a:r>
            <a:r>
              <a:rPr sz="26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Süreli</a:t>
            </a:r>
            <a:r>
              <a:rPr sz="26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İş</a:t>
            </a:r>
            <a:r>
              <a:rPr sz="2600" b="1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Sözleşmesi</a:t>
            </a:r>
            <a:r>
              <a:rPr sz="2600" b="1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2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Yapılamaz</a:t>
            </a:r>
            <a:r>
              <a:rPr lang="tr-TR" sz="2600" b="1" spc="-2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sz="355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6385" marR="5080" indent="-274320"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26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Görev</a:t>
            </a:r>
            <a:r>
              <a:rPr sz="2600" b="1" spc="-1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Tanımı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Olmayanlarla</a:t>
            </a:r>
            <a:r>
              <a:rPr sz="2600" b="1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Belirli</a:t>
            </a:r>
            <a:r>
              <a:rPr sz="26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Süreli</a:t>
            </a:r>
            <a:r>
              <a:rPr sz="26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İş</a:t>
            </a:r>
            <a:r>
              <a:rPr sz="2600" b="1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Sözleşmesi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6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2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Yapılamaz</a:t>
            </a:r>
            <a:r>
              <a:rPr lang="tr-TR" sz="2600" b="1" spc="-2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sz="355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7020" indent="-274320"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Sürekli</a:t>
            </a:r>
            <a:r>
              <a:rPr sz="2600" b="1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İşler</a:t>
            </a:r>
            <a:r>
              <a:rPr sz="2600" b="1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İçin</a:t>
            </a:r>
            <a:r>
              <a:rPr sz="2600" b="1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Belirli</a:t>
            </a:r>
            <a:r>
              <a:rPr sz="26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Süreli</a:t>
            </a:r>
            <a:r>
              <a:rPr sz="26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Sözleşmesi</a:t>
            </a:r>
            <a:r>
              <a:rPr sz="2600" b="1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2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Yapılamaz</a:t>
            </a:r>
            <a:r>
              <a:rPr lang="tr-TR" sz="2600" b="1" spc="-2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96414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1828800" y="685800"/>
            <a:ext cx="10515600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spcBef>
                <a:spcPts val="100"/>
              </a:spcBef>
            </a:pPr>
            <a:r>
              <a:rPr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BELİRLİ </a:t>
            </a:r>
            <a:r>
              <a:rPr sz="3200" b="1" spc="-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SÜRELİ </a:t>
            </a:r>
            <a:r>
              <a:rPr sz="3200" b="1" spc="-1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İŞ </a:t>
            </a:r>
            <a:r>
              <a:rPr sz="3200" b="1" spc="-2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SÖZLEŞMESİ </a:t>
            </a:r>
            <a:r>
              <a:rPr sz="3200" b="1" spc="-100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spc="-1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(CEZAİ</a:t>
            </a:r>
            <a:r>
              <a:rPr sz="3200" b="1" spc="-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spc="-2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ŞART)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2209800" y="1600200"/>
            <a:ext cx="7997825" cy="346056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6385" marR="516255" indent="-274320">
              <a:spcBef>
                <a:spcPts val="105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KARŞILIKLILIK-HER</a:t>
            </a:r>
            <a:r>
              <a:rPr sz="2000" b="1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İKİ</a:t>
            </a:r>
            <a:r>
              <a:rPr sz="2000" b="1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TARAF</a:t>
            </a:r>
            <a:r>
              <a:rPr sz="20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İÇİN</a:t>
            </a:r>
            <a:r>
              <a:rPr sz="20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sz="20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EŞİT</a:t>
            </a:r>
            <a:r>
              <a:rPr sz="2000" b="1" spc="-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sz="2000" b="1" spc="-6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DENGELİ</a:t>
            </a:r>
            <a:r>
              <a:rPr sz="20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b="1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OLMALI</a:t>
            </a:r>
            <a:r>
              <a:rPr lang="tr-TR" sz="2000" b="1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DIR.</a:t>
            </a:r>
            <a:endParaRPr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6385" marR="922655" indent="-274320">
              <a:spcBef>
                <a:spcPts val="625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20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SADECE</a:t>
            </a:r>
            <a:r>
              <a:rPr sz="2000" b="1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İŞÇİ</a:t>
            </a:r>
            <a:r>
              <a:rPr sz="2000" b="1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ALEYHİNE</a:t>
            </a:r>
            <a:r>
              <a:rPr sz="20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ÖNGÖRÜLEN</a:t>
            </a:r>
            <a:r>
              <a:rPr sz="2000" b="1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CEZAİ </a:t>
            </a:r>
            <a:r>
              <a:rPr sz="2000" b="1" spc="-6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ŞARTLAR</a:t>
            </a:r>
            <a:r>
              <a:rPr sz="2000" b="1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GEÇERSİZDİR.</a:t>
            </a:r>
            <a:endParaRPr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6385" marR="5080" indent="-274320">
              <a:spcBef>
                <a:spcPts val="625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KİŞİLİK</a:t>
            </a:r>
            <a:r>
              <a:rPr sz="2000" b="1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b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HAKLARINA,</a:t>
            </a:r>
            <a:r>
              <a:rPr sz="2000" b="1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KANUNA</a:t>
            </a:r>
            <a:r>
              <a:rPr sz="2000" b="1" spc="-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sz="2000" b="1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b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AHLAKA</a:t>
            </a:r>
            <a:r>
              <a:rPr sz="2000" b="1"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b="1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AYKIRI </a:t>
            </a:r>
            <a:r>
              <a:rPr sz="2000" b="1" spc="-6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CEZAİ</a:t>
            </a:r>
            <a:r>
              <a:rPr sz="20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ŞARTLAR</a:t>
            </a:r>
            <a:r>
              <a:rPr sz="2000" b="1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GEÇERSİZDİR.</a:t>
            </a:r>
            <a:endParaRPr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6385" marR="401320" indent="-274320">
              <a:spcBef>
                <a:spcPts val="625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İŞÇİNİN </a:t>
            </a:r>
            <a:r>
              <a:rPr sz="2000" b="1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YASAL </a:t>
            </a:r>
            <a:r>
              <a:rPr sz="20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FESİH </a:t>
            </a:r>
            <a:r>
              <a:rPr sz="2000" b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HAKLARI, </a:t>
            </a:r>
            <a:r>
              <a:rPr sz="20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SÖZLEŞMEYE </a:t>
            </a:r>
            <a:r>
              <a:rPr sz="20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CEZAİ </a:t>
            </a:r>
            <a:r>
              <a:rPr sz="20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ŞART</a:t>
            </a:r>
            <a:r>
              <a:rPr sz="2000" b="1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KONULARAK</a:t>
            </a:r>
            <a:r>
              <a:rPr sz="2000" b="1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b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SINIRLANDIRILAMAZ</a:t>
            </a:r>
            <a:endParaRPr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6385" marR="553720" indent="-274320">
              <a:spcBef>
                <a:spcPts val="625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İŞVERENİN </a:t>
            </a:r>
            <a:r>
              <a:rPr sz="20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FESİH HAKKINI </a:t>
            </a:r>
            <a:r>
              <a:rPr sz="2000" b="1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SINIRLAYAN </a:t>
            </a:r>
            <a:r>
              <a:rPr sz="20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CEZAİ </a:t>
            </a:r>
            <a:r>
              <a:rPr sz="2000" b="1" spc="-6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ŞARTLAR</a:t>
            </a:r>
            <a:r>
              <a:rPr sz="2000" b="1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GEÇERLİDİR</a:t>
            </a:r>
            <a:r>
              <a:rPr sz="2400" b="1" spc="-10" dirty="0">
                <a:latin typeface="Constantia"/>
                <a:cs typeface="Constantia"/>
              </a:rPr>
              <a:t>.</a:t>
            </a:r>
            <a:endParaRPr sz="2400" b="1" dirty="0">
              <a:latin typeface="Constantia"/>
              <a:cs typeface="Constantia"/>
            </a:endParaRPr>
          </a:p>
        </p:txBody>
      </p:sp>
    </p:spTree>
    <p:extLst>
      <p:ext uri="{BB962C8B-B14F-4D97-AF65-F5344CB8AC3E}">
        <p14:creationId xmlns:p14="http://schemas.microsoft.com/office/powerpoint/2010/main" val="19471055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1981200" y="762000"/>
            <a:ext cx="10515600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spcBef>
                <a:spcPts val="100"/>
              </a:spcBef>
            </a:pPr>
            <a:r>
              <a:rPr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BELİRLİ</a:t>
            </a:r>
            <a:r>
              <a:rPr sz="3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000" b="1" spc="-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SÜRELİ </a:t>
            </a:r>
            <a:r>
              <a:rPr sz="3000" b="1" spc="-1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İŞ </a:t>
            </a:r>
            <a:r>
              <a:rPr sz="3000" b="1" spc="-2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SÖZLEŞMESİNİN </a:t>
            </a:r>
            <a:r>
              <a:rPr sz="3000" b="1" spc="-100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000" b="1" spc="-5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SON</a:t>
            </a:r>
            <a:r>
              <a:rPr lang="tr-TR" sz="3000" b="1" spc="-5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3000" b="1" spc="-3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000" b="1" spc="-1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ERMESİ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2133600" y="1524000"/>
            <a:ext cx="9067800" cy="4201150"/>
          </a:xfrm>
          <a:prstGeom prst="rect">
            <a:avLst/>
          </a:prstGeom>
        </p:spPr>
        <p:txBody>
          <a:bodyPr vert="horz" wrap="square" lIns="0" tIns="91440" rIns="0" bIns="0" rtlCol="0">
            <a:spAutoFit/>
          </a:bodyPr>
          <a:lstStyle/>
          <a:p>
            <a:pPr marL="287020" indent="-274320">
              <a:spcBef>
                <a:spcPts val="720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2800" b="1" spc="-5" dirty="0">
                <a:latin typeface="Constantia"/>
                <a:cs typeface="Constantia"/>
              </a:rPr>
              <a:t>Sözleşme</a:t>
            </a:r>
            <a:r>
              <a:rPr sz="2800" b="1" spc="-140" dirty="0">
                <a:latin typeface="Constantia"/>
                <a:cs typeface="Constantia"/>
              </a:rPr>
              <a:t> </a:t>
            </a:r>
            <a:r>
              <a:rPr sz="2800" b="1" spc="-5" dirty="0">
                <a:latin typeface="Constantia"/>
                <a:cs typeface="Constantia"/>
              </a:rPr>
              <a:t>sürenin</a:t>
            </a:r>
            <a:r>
              <a:rPr sz="2800" b="1" spc="-100" dirty="0">
                <a:latin typeface="Constantia"/>
                <a:cs typeface="Constantia"/>
              </a:rPr>
              <a:t> </a:t>
            </a:r>
            <a:r>
              <a:rPr sz="2800" b="1" dirty="0">
                <a:latin typeface="Constantia"/>
                <a:cs typeface="Constantia"/>
              </a:rPr>
              <a:t>sonunda</a:t>
            </a:r>
            <a:r>
              <a:rPr sz="2800" b="1" spc="-90" dirty="0">
                <a:latin typeface="Constantia"/>
                <a:cs typeface="Constantia"/>
              </a:rPr>
              <a:t> </a:t>
            </a:r>
            <a:r>
              <a:rPr sz="2800" b="1" spc="-10" dirty="0">
                <a:latin typeface="Constantia"/>
                <a:cs typeface="Constantia"/>
              </a:rPr>
              <a:t>kendiliğinden</a:t>
            </a:r>
            <a:r>
              <a:rPr sz="2800" b="1" spc="-75" dirty="0">
                <a:latin typeface="Constantia"/>
                <a:cs typeface="Constantia"/>
              </a:rPr>
              <a:t> </a:t>
            </a:r>
            <a:r>
              <a:rPr sz="2800" b="1" spc="-15" dirty="0">
                <a:latin typeface="Constantia"/>
                <a:cs typeface="Constantia"/>
              </a:rPr>
              <a:t>sonra</a:t>
            </a:r>
            <a:r>
              <a:rPr sz="2800" b="1" spc="-135" dirty="0">
                <a:latin typeface="Constantia"/>
                <a:cs typeface="Constantia"/>
              </a:rPr>
              <a:t> </a:t>
            </a:r>
            <a:r>
              <a:rPr sz="2800" b="1" spc="-55" dirty="0">
                <a:latin typeface="Constantia"/>
                <a:cs typeface="Constantia"/>
              </a:rPr>
              <a:t>erer.</a:t>
            </a:r>
            <a:endParaRPr sz="2800" b="1" dirty="0">
              <a:latin typeface="Constantia"/>
              <a:cs typeface="Constantia"/>
            </a:endParaRPr>
          </a:p>
          <a:p>
            <a:pPr marL="286385" marR="217804" indent="-274320">
              <a:spcBef>
                <a:spcPts val="625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2800" b="1" spc="-5" dirty="0">
                <a:latin typeface="Constantia"/>
                <a:cs typeface="Constantia"/>
              </a:rPr>
              <a:t>Haklı</a:t>
            </a:r>
            <a:r>
              <a:rPr sz="2800" b="1" spc="-15" dirty="0">
                <a:latin typeface="Constantia"/>
                <a:cs typeface="Constantia"/>
              </a:rPr>
              <a:t> </a:t>
            </a:r>
            <a:r>
              <a:rPr sz="28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neden</a:t>
            </a:r>
            <a:r>
              <a:rPr sz="2800" b="1" spc="-120" dirty="0">
                <a:latin typeface="Constantia"/>
                <a:cs typeface="Constantia"/>
              </a:rPr>
              <a:t> </a:t>
            </a:r>
            <a:r>
              <a:rPr sz="2800" b="1" spc="-10" dirty="0">
                <a:latin typeface="Constantia"/>
                <a:cs typeface="Constantia"/>
              </a:rPr>
              <a:t>var</a:t>
            </a:r>
            <a:r>
              <a:rPr sz="2800" b="1" spc="-110" dirty="0">
                <a:latin typeface="Constantia"/>
                <a:cs typeface="Constantia"/>
              </a:rPr>
              <a:t> </a:t>
            </a:r>
            <a:r>
              <a:rPr sz="2800" b="1" spc="-5" dirty="0">
                <a:latin typeface="Constantia"/>
                <a:cs typeface="Constantia"/>
              </a:rPr>
              <a:t>ise</a:t>
            </a:r>
            <a:r>
              <a:rPr sz="2800" b="1" spc="-60" dirty="0">
                <a:latin typeface="Constantia"/>
                <a:cs typeface="Constantia"/>
              </a:rPr>
              <a:t> </a:t>
            </a:r>
            <a:r>
              <a:rPr sz="2800" b="1" spc="-5" dirty="0">
                <a:latin typeface="Constantia"/>
                <a:cs typeface="Constantia"/>
              </a:rPr>
              <a:t>işçi</a:t>
            </a:r>
            <a:r>
              <a:rPr sz="2800" b="1" spc="-70" dirty="0">
                <a:latin typeface="Constantia"/>
                <a:cs typeface="Constantia"/>
              </a:rPr>
              <a:t> </a:t>
            </a:r>
            <a:r>
              <a:rPr sz="2800" b="1" spc="-15" dirty="0">
                <a:latin typeface="Constantia"/>
                <a:cs typeface="Constantia"/>
              </a:rPr>
              <a:t>ya</a:t>
            </a:r>
            <a:r>
              <a:rPr sz="2800" b="1" spc="-140" dirty="0">
                <a:latin typeface="Constantia"/>
                <a:cs typeface="Constantia"/>
              </a:rPr>
              <a:t> </a:t>
            </a:r>
            <a:r>
              <a:rPr sz="2800" b="1" spc="-5" dirty="0">
                <a:latin typeface="Constantia"/>
                <a:cs typeface="Constantia"/>
              </a:rPr>
              <a:t>da</a:t>
            </a:r>
            <a:r>
              <a:rPr sz="2800" b="1" spc="-60" dirty="0">
                <a:latin typeface="Constantia"/>
                <a:cs typeface="Constantia"/>
              </a:rPr>
              <a:t> </a:t>
            </a:r>
            <a:r>
              <a:rPr sz="2800" b="1" spc="-15" dirty="0">
                <a:latin typeface="Constantia"/>
                <a:cs typeface="Constantia"/>
              </a:rPr>
              <a:t>işveren</a:t>
            </a:r>
            <a:r>
              <a:rPr sz="2800" b="1" spc="-95" dirty="0">
                <a:latin typeface="Constantia"/>
                <a:cs typeface="Constantia"/>
              </a:rPr>
              <a:t> </a:t>
            </a:r>
            <a:r>
              <a:rPr sz="2800" b="1" spc="-5" dirty="0">
                <a:latin typeface="Constantia"/>
                <a:cs typeface="Constantia"/>
              </a:rPr>
              <a:t>süresinden</a:t>
            </a:r>
            <a:r>
              <a:rPr sz="2800" b="1" spc="-135" dirty="0">
                <a:latin typeface="Constantia"/>
                <a:cs typeface="Constantia"/>
              </a:rPr>
              <a:t> </a:t>
            </a:r>
            <a:r>
              <a:rPr sz="2800" b="1" spc="-15" dirty="0">
                <a:latin typeface="Constantia"/>
                <a:cs typeface="Constantia"/>
              </a:rPr>
              <a:t>önce </a:t>
            </a:r>
            <a:r>
              <a:rPr sz="2800" b="1" spc="-635" dirty="0">
                <a:latin typeface="Constantia"/>
                <a:cs typeface="Constantia"/>
              </a:rPr>
              <a:t> </a:t>
            </a:r>
            <a:r>
              <a:rPr sz="2800" b="1" spc="-5" dirty="0">
                <a:latin typeface="Constantia"/>
                <a:cs typeface="Constantia"/>
              </a:rPr>
              <a:t>sözleşmeyi</a:t>
            </a:r>
            <a:r>
              <a:rPr sz="2800" b="1" spc="-45" dirty="0">
                <a:latin typeface="Constantia"/>
                <a:cs typeface="Constantia"/>
              </a:rPr>
              <a:t> </a:t>
            </a:r>
            <a:r>
              <a:rPr sz="2800" b="1" spc="-20" dirty="0">
                <a:latin typeface="Constantia"/>
                <a:cs typeface="Constantia"/>
              </a:rPr>
              <a:t>feshedebilir.</a:t>
            </a:r>
            <a:endParaRPr sz="2800" b="1" dirty="0">
              <a:latin typeface="Constantia"/>
              <a:cs typeface="Constantia"/>
            </a:endParaRPr>
          </a:p>
          <a:p>
            <a:pPr marL="286385" marR="5080" indent="-274320">
              <a:spcBef>
                <a:spcPts val="625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2800" b="1" spc="-20" dirty="0">
                <a:latin typeface="Constantia"/>
                <a:cs typeface="Constantia"/>
              </a:rPr>
              <a:t>İşverence </a:t>
            </a:r>
            <a:r>
              <a:rPr sz="2800" b="1" dirty="0">
                <a:latin typeface="Constantia"/>
                <a:cs typeface="Constantia"/>
              </a:rPr>
              <a:t>haklı </a:t>
            </a:r>
            <a:r>
              <a:rPr sz="2800" b="1" spc="-5" dirty="0">
                <a:latin typeface="Constantia"/>
                <a:cs typeface="Constantia"/>
              </a:rPr>
              <a:t>neden </a:t>
            </a:r>
            <a:r>
              <a:rPr sz="2800" b="1" dirty="0">
                <a:latin typeface="Constantia"/>
                <a:cs typeface="Constantia"/>
              </a:rPr>
              <a:t>olmadan </a:t>
            </a:r>
            <a:r>
              <a:rPr sz="2800" b="1" spc="-5" dirty="0">
                <a:latin typeface="Constantia"/>
                <a:cs typeface="Constantia"/>
              </a:rPr>
              <a:t>süresinden </a:t>
            </a:r>
            <a:r>
              <a:rPr sz="2800" b="1" spc="-15" dirty="0">
                <a:latin typeface="Constantia"/>
                <a:cs typeface="Constantia"/>
              </a:rPr>
              <a:t>önce </a:t>
            </a:r>
            <a:r>
              <a:rPr sz="2800" b="1" spc="-5" dirty="0">
                <a:latin typeface="Constantia"/>
                <a:cs typeface="Constantia"/>
              </a:rPr>
              <a:t>fesih </a:t>
            </a:r>
            <a:r>
              <a:rPr sz="2800" b="1" dirty="0">
                <a:latin typeface="Constantia"/>
                <a:cs typeface="Constantia"/>
              </a:rPr>
              <a:t> </a:t>
            </a:r>
            <a:r>
              <a:rPr sz="2800" b="1" spc="-5" dirty="0">
                <a:latin typeface="Constantia"/>
                <a:cs typeface="Constantia"/>
              </a:rPr>
              <a:t>durumunda</a:t>
            </a:r>
            <a:r>
              <a:rPr sz="2800" b="1" spc="-95" dirty="0">
                <a:latin typeface="Constantia"/>
                <a:cs typeface="Constantia"/>
              </a:rPr>
              <a:t> </a:t>
            </a:r>
            <a:r>
              <a:rPr sz="2800" b="1" spc="-5" dirty="0">
                <a:latin typeface="Constantia"/>
                <a:cs typeface="Constantia"/>
              </a:rPr>
              <a:t>işçi,</a:t>
            </a:r>
            <a:r>
              <a:rPr sz="2800" b="1" spc="-60" dirty="0">
                <a:latin typeface="Constantia"/>
                <a:cs typeface="Constantia"/>
              </a:rPr>
              <a:t> </a:t>
            </a:r>
            <a:r>
              <a:rPr sz="2800" b="1" spc="-5" dirty="0">
                <a:latin typeface="Constantia"/>
                <a:cs typeface="Constantia"/>
              </a:rPr>
              <a:t>sürenin</a:t>
            </a:r>
            <a:r>
              <a:rPr sz="2800" b="1" spc="-110" dirty="0">
                <a:latin typeface="Constantia"/>
                <a:cs typeface="Constantia"/>
              </a:rPr>
              <a:t> </a:t>
            </a:r>
            <a:r>
              <a:rPr sz="2800" b="1" dirty="0">
                <a:latin typeface="Constantia"/>
                <a:cs typeface="Constantia"/>
              </a:rPr>
              <a:t>sonuna</a:t>
            </a:r>
            <a:r>
              <a:rPr sz="2800" b="1" spc="-95" dirty="0">
                <a:latin typeface="Constantia"/>
                <a:cs typeface="Constantia"/>
              </a:rPr>
              <a:t> </a:t>
            </a:r>
            <a:r>
              <a:rPr sz="2800" b="1" dirty="0">
                <a:latin typeface="Constantia"/>
                <a:cs typeface="Constantia"/>
              </a:rPr>
              <a:t>kadar</a:t>
            </a:r>
            <a:r>
              <a:rPr sz="2800" b="1" spc="-150" dirty="0">
                <a:latin typeface="Constantia"/>
                <a:cs typeface="Constantia"/>
              </a:rPr>
              <a:t> </a:t>
            </a:r>
            <a:r>
              <a:rPr sz="2800" b="1" dirty="0">
                <a:latin typeface="Constantia"/>
                <a:cs typeface="Constantia"/>
              </a:rPr>
              <a:t>olan</a:t>
            </a:r>
            <a:r>
              <a:rPr sz="2800" b="1" spc="-100" dirty="0">
                <a:latin typeface="Constantia"/>
                <a:cs typeface="Constantia"/>
              </a:rPr>
              <a:t> </a:t>
            </a:r>
            <a:r>
              <a:rPr sz="2800" b="1" spc="-5" dirty="0">
                <a:latin typeface="Constantia"/>
                <a:cs typeface="Constantia"/>
              </a:rPr>
              <a:t>ücretlerini </a:t>
            </a:r>
            <a:r>
              <a:rPr sz="2800" b="1" spc="-635" dirty="0">
                <a:latin typeface="Constantia"/>
                <a:cs typeface="Constantia"/>
              </a:rPr>
              <a:t> </a:t>
            </a:r>
            <a:r>
              <a:rPr sz="2800" b="1" spc="-5" dirty="0">
                <a:latin typeface="Constantia"/>
                <a:cs typeface="Constantia"/>
              </a:rPr>
              <a:t>tale</a:t>
            </a:r>
            <a:r>
              <a:rPr sz="2800" b="1" dirty="0">
                <a:latin typeface="Constantia"/>
                <a:cs typeface="Constantia"/>
              </a:rPr>
              <a:t>p</a:t>
            </a:r>
            <a:r>
              <a:rPr sz="2800" b="1" spc="-160" dirty="0">
                <a:latin typeface="Constantia"/>
                <a:cs typeface="Constantia"/>
              </a:rPr>
              <a:t> </a:t>
            </a:r>
            <a:r>
              <a:rPr sz="2800" b="1" dirty="0">
                <a:latin typeface="Constantia"/>
                <a:cs typeface="Constantia"/>
              </a:rPr>
              <a:t>edeb</a:t>
            </a:r>
            <a:r>
              <a:rPr sz="2800" b="1" spc="-10" dirty="0">
                <a:latin typeface="Constantia"/>
                <a:cs typeface="Constantia"/>
              </a:rPr>
              <a:t>i</a:t>
            </a:r>
            <a:r>
              <a:rPr sz="2800" b="1" dirty="0">
                <a:latin typeface="Constantia"/>
                <a:cs typeface="Constantia"/>
              </a:rPr>
              <a:t>li</a:t>
            </a:r>
            <a:r>
              <a:rPr sz="2800" b="1" spc="-240" dirty="0">
                <a:latin typeface="Constantia"/>
                <a:cs typeface="Constantia"/>
              </a:rPr>
              <a:t>r</a:t>
            </a:r>
            <a:r>
              <a:rPr sz="2800" b="1" dirty="0">
                <a:latin typeface="Constantia"/>
                <a:cs typeface="Constantia"/>
              </a:rPr>
              <a:t>.</a:t>
            </a:r>
          </a:p>
          <a:p>
            <a:pPr marL="286385" marR="231775" indent="-274320" algn="just">
              <a:spcBef>
                <a:spcPts val="630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2800" b="1" spc="-5" dirty="0">
                <a:latin typeface="Constantia"/>
                <a:cs typeface="Constantia"/>
              </a:rPr>
              <a:t>İşçi</a:t>
            </a:r>
            <a:r>
              <a:rPr sz="2800" b="1" spc="-35" dirty="0">
                <a:latin typeface="Constantia"/>
                <a:cs typeface="Constantia"/>
              </a:rPr>
              <a:t> </a:t>
            </a:r>
            <a:r>
              <a:rPr sz="2800" b="1" spc="-10" dirty="0">
                <a:latin typeface="Constantia"/>
                <a:cs typeface="Constantia"/>
              </a:rPr>
              <a:t>tarafından</a:t>
            </a:r>
            <a:r>
              <a:rPr sz="2800" b="1" spc="-45" dirty="0">
                <a:latin typeface="Constantia"/>
                <a:cs typeface="Constantia"/>
              </a:rPr>
              <a:t> </a:t>
            </a:r>
            <a:r>
              <a:rPr sz="2800" b="1" dirty="0">
                <a:latin typeface="Constantia"/>
                <a:cs typeface="Constantia"/>
              </a:rPr>
              <a:t>haklı</a:t>
            </a:r>
            <a:r>
              <a:rPr sz="2800" b="1" spc="-10" dirty="0">
                <a:latin typeface="Constantia"/>
                <a:cs typeface="Constantia"/>
              </a:rPr>
              <a:t> </a:t>
            </a:r>
            <a:r>
              <a:rPr sz="2800" b="1" spc="-5" dirty="0">
                <a:latin typeface="Constantia"/>
                <a:cs typeface="Constantia"/>
              </a:rPr>
              <a:t>neden</a:t>
            </a:r>
            <a:r>
              <a:rPr sz="2800" b="1" spc="-105" dirty="0">
                <a:latin typeface="Constantia"/>
                <a:cs typeface="Constantia"/>
              </a:rPr>
              <a:t> </a:t>
            </a:r>
            <a:r>
              <a:rPr sz="2800" b="1" dirty="0">
                <a:latin typeface="Constantia"/>
                <a:cs typeface="Constantia"/>
              </a:rPr>
              <a:t>olmadan</a:t>
            </a:r>
            <a:r>
              <a:rPr sz="2800" b="1" spc="-105" dirty="0">
                <a:latin typeface="Constantia"/>
                <a:cs typeface="Constantia"/>
              </a:rPr>
              <a:t> </a:t>
            </a:r>
            <a:r>
              <a:rPr sz="2800" b="1" spc="-5" dirty="0">
                <a:latin typeface="Constantia"/>
                <a:cs typeface="Constantia"/>
              </a:rPr>
              <a:t>süresinden</a:t>
            </a:r>
            <a:r>
              <a:rPr sz="2800" b="1" spc="-130" dirty="0">
                <a:latin typeface="Constantia"/>
                <a:cs typeface="Constantia"/>
              </a:rPr>
              <a:t> </a:t>
            </a:r>
            <a:r>
              <a:rPr sz="2800" b="1" spc="-15" dirty="0">
                <a:latin typeface="Constantia"/>
                <a:cs typeface="Constantia"/>
              </a:rPr>
              <a:t>önce </a:t>
            </a:r>
            <a:r>
              <a:rPr sz="2800" b="1" spc="-640" dirty="0">
                <a:latin typeface="Constantia"/>
                <a:cs typeface="Constantia"/>
              </a:rPr>
              <a:t> </a:t>
            </a:r>
            <a:r>
              <a:rPr sz="2800" b="1" spc="-5" dirty="0">
                <a:latin typeface="Constantia"/>
                <a:cs typeface="Constantia"/>
              </a:rPr>
              <a:t>fesih durumunda </a:t>
            </a:r>
            <a:r>
              <a:rPr sz="2800" b="1" spc="-15" dirty="0">
                <a:latin typeface="Constantia"/>
                <a:cs typeface="Constantia"/>
              </a:rPr>
              <a:t>işveren </a:t>
            </a:r>
            <a:r>
              <a:rPr sz="2800" b="1" spc="-20" dirty="0">
                <a:latin typeface="Constantia"/>
                <a:cs typeface="Constantia"/>
              </a:rPr>
              <a:t>zarara </a:t>
            </a:r>
            <a:r>
              <a:rPr sz="2800" b="1" spc="-10" dirty="0">
                <a:latin typeface="Constantia"/>
                <a:cs typeface="Constantia"/>
              </a:rPr>
              <a:t>uğradığını </a:t>
            </a:r>
            <a:r>
              <a:rPr sz="2800" b="1" spc="-5" dirty="0">
                <a:latin typeface="Constantia"/>
                <a:cs typeface="Constantia"/>
              </a:rPr>
              <a:t>ispatlarsa </a:t>
            </a:r>
            <a:r>
              <a:rPr sz="2800" b="1" spc="-640" dirty="0">
                <a:latin typeface="Constantia"/>
                <a:cs typeface="Constantia"/>
              </a:rPr>
              <a:t> </a:t>
            </a:r>
            <a:r>
              <a:rPr sz="2800" b="1" spc="-5" dirty="0">
                <a:latin typeface="Constantia"/>
                <a:cs typeface="Constantia"/>
              </a:rPr>
              <a:t>tazminat</a:t>
            </a:r>
            <a:r>
              <a:rPr sz="2800" b="1" spc="-95" dirty="0">
                <a:latin typeface="Constantia"/>
                <a:cs typeface="Constantia"/>
              </a:rPr>
              <a:t> </a:t>
            </a:r>
            <a:r>
              <a:rPr sz="2800" b="1" spc="-30" dirty="0">
                <a:latin typeface="Constantia"/>
                <a:cs typeface="Constantia"/>
              </a:rPr>
              <a:t>isteyebilir.</a:t>
            </a:r>
            <a:endParaRPr sz="2800" b="1" dirty="0">
              <a:latin typeface="Constantia"/>
              <a:cs typeface="Constantia"/>
            </a:endParaRPr>
          </a:p>
        </p:txBody>
      </p:sp>
    </p:spTree>
    <p:extLst>
      <p:ext uri="{BB962C8B-B14F-4D97-AF65-F5344CB8AC3E}">
        <p14:creationId xmlns:p14="http://schemas.microsoft.com/office/powerpoint/2010/main" val="37452800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1828800" y="457200"/>
            <a:ext cx="10515600" cy="99770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spcBef>
                <a:spcPts val="100"/>
              </a:spcBef>
            </a:pPr>
            <a:r>
              <a:rPr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BELİRLİ </a:t>
            </a:r>
            <a:r>
              <a:rPr sz="3200" b="1" spc="-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SÜRELİ </a:t>
            </a:r>
            <a:r>
              <a:rPr sz="3200" b="1" spc="-1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İŞ </a:t>
            </a:r>
            <a:r>
              <a:rPr sz="3200" b="1" spc="-2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SÖZLEŞMESİ </a:t>
            </a:r>
            <a:r>
              <a:rPr sz="3200" b="1" spc="-100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spc="-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KIDEM–İHBAR</a:t>
            </a:r>
            <a:r>
              <a:rPr sz="3200" b="1" spc="-2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spc="-8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TAZMİNATI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2362200" y="1981200"/>
            <a:ext cx="9144000" cy="2870016"/>
          </a:xfrm>
          <a:prstGeom prst="rect">
            <a:avLst/>
          </a:prstGeom>
        </p:spPr>
        <p:txBody>
          <a:bodyPr vert="horz" wrap="square" lIns="0" tIns="104140" rIns="0" bIns="0" rtlCol="0">
            <a:spAutoFit/>
          </a:bodyPr>
          <a:lstStyle/>
          <a:p>
            <a:pPr marL="287020" indent="-274320">
              <a:spcBef>
                <a:spcPts val="820"/>
              </a:spcBef>
              <a:buClr>
                <a:srgbClr val="0AD0D9"/>
              </a:buClr>
              <a:buSzPct val="95000"/>
              <a:buFont typeface="Segoe UI Symbol"/>
              <a:buChar char="⚫"/>
              <a:tabLst>
                <a:tab pos="287020" algn="l"/>
              </a:tabLst>
            </a:pP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İhbar</a:t>
            </a:r>
            <a:r>
              <a:rPr sz="2400" b="1" spc="-1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2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azm</a:t>
            </a:r>
            <a:r>
              <a:rPr sz="2400" b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nat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ı</a:t>
            </a:r>
            <a:r>
              <a:rPr sz="2400" b="1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oktu</a:t>
            </a:r>
            <a:r>
              <a:rPr sz="2400" b="1" spc="-2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7020" indent="-274320">
              <a:spcBef>
                <a:spcPts val="720"/>
              </a:spcBef>
              <a:buClr>
                <a:srgbClr val="0AD0D9"/>
              </a:buClr>
              <a:buSzPct val="95000"/>
              <a:buFont typeface="Segoe UI Symbol"/>
              <a:buChar char="⚫"/>
              <a:tabLst>
                <a:tab pos="287020" algn="l"/>
              </a:tabLst>
            </a:pPr>
            <a:r>
              <a:rPr sz="24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Kural</a:t>
            </a:r>
            <a:r>
              <a:rPr sz="2400" b="1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olarak</a:t>
            </a:r>
            <a:r>
              <a:rPr sz="2400" b="1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kıdem</a:t>
            </a:r>
            <a:r>
              <a:rPr sz="2400" b="1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tazminatı</a:t>
            </a:r>
            <a:r>
              <a:rPr sz="2400" b="1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talep</a:t>
            </a:r>
            <a:r>
              <a:rPr sz="2400" b="1" spc="-1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edilemez.</a:t>
            </a:r>
          </a:p>
          <a:p>
            <a:pPr marL="286385" marR="198755" indent="-274320">
              <a:spcBef>
                <a:spcPts val="720"/>
              </a:spcBef>
              <a:buClr>
                <a:srgbClr val="0AD0D9"/>
              </a:buClr>
              <a:buSzPct val="95000"/>
              <a:buFont typeface="Segoe UI Symbol"/>
              <a:buChar char="⚫"/>
              <a:tabLst>
                <a:tab pos="287020" algn="l"/>
              </a:tabLst>
            </a:pPr>
            <a:r>
              <a:rPr sz="24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İşveren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tarafından, sözleşmenin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süresinin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bitiminden</a:t>
            </a:r>
            <a:r>
              <a:rPr sz="2400" b="1" spc="-1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önce,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haklı</a:t>
            </a:r>
            <a:r>
              <a:rPr sz="24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sz="2400" b="1" spc="-1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sebep</a:t>
            </a:r>
            <a:r>
              <a:rPr sz="2400" b="1" spc="-1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olmaksızın</a:t>
            </a:r>
          </a:p>
          <a:p>
            <a:pPr marL="286385" marR="208915">
              <a:spcBef>
                <a:spcPts val="5"/>
              </a:spcBef>
            </a:pP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«sürenin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bitiminde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sözleşmenin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yenilenmeyeceği»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bildirilirse,</a:t>
            </a:r>
            <a:r>
              <a:rPr sz="2400" b="1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sz="2400" b="1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yıllık</a:t>
            </a:r>
            <a:r>
              <a:rPr sz="2400" b="1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hizmet </a:t>
            </a:r>
            <a:r>
              <a:rPr sz="2400" b="1" spc="-7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süresinin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dolması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şartı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ile işçi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kıdem </a:t>
            </a:r>
            <a:r>
              <a:rPr sz="2400" b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tazminatına</a:t>
            </a:r>
            <a:r>
              <a:rPr sz="2400" b="1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hak</a:t>
            </a:r>
            <a:r>
              <a:rPr sz="2400" b="1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kazanır.</a:t>
            </a:r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51105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1968499" y="685800"/>
            <a:ext cx="8117205" cy="56746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DENEME</a:t>
            </a:r>
            <a:r>
              <a:rPr sz="3600" b="1" spc="-7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spc="-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SÜRELİ</a:t>
            </a:r>
            <a:r>
              <a:rPr sz="3200" b="1" spc="-1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İŞ</a:t>
            </a:r>
            <a:r>
              <a:rPr sz="3200" b="1" spc="-1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spc="-2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SÖZLEŞMESİ</a:t>
            </a:r>
            <a:endParaRPr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208236" y="1752600"/>
            <a:ext cx="7903845" cy="2939266"/>
          </a:xfrm>
          <a:prstGeom prst="rect">
            <a:avLst/>
          </a:prstGeom>
        </p:spPr>
        <p:txBody>
          <a:bodyPr vert="horz" wrap="square" lIns="0" tIns="91440" rIns="0" bIns="0" rtlCol="0">
            <a:spAutoFit/>
          </a:bodyPr>
          <a:lstStyle/>
          <a:p>
            <a:pPr marL="1841500">
              <a:spcBef>
                <a:spcPts val="720"/>
              </a:spcBef>
            </a:pPr>
            <a:r>
              <a:rPr sz="26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4857</a:t>
            </a:r>
            <a:r>
              <a:rPr sz="26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Sayılı İş</a:t>
            </a:r>
            <a:r>
              <a:rPr sz="2600" b="1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sz="2600" b="1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M.15</a:t>
            </a:r>
            <a:endParaRPr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7020" indent="-274320">
              <a:spcBef>
                <a:spcPts val="625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Taraflarca</a:t>
            </a:r>
            <a:r>
              <a:rPr sz="2400" b="1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sz="2400" b="1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sözleşmesine</a:t>
            </a:r>
            <a:r>
              <a:rPr sz="2400" b="1"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sz="2400" b="1" spc="-1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deneme</a:t>
            </a:r>
            <a:r>
              <a:rPr sz="2400" b="1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kaydı</a:t>
            </a:r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6385">
              <a:spcBef>
                <a:spcPts val="5"/>
              </a:spcBef>
            </a:pP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konulduğunda,</a:t>
            </a:r>
            <a:r>
              <a:rPr sz="2400" b="1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bunun</a:t>
            </a:r>
            <a:r>
              <a:rPr sz="2400" b="1" spc="-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süresi</a:t>
            </a:r>
            <a:r>
              <a:rPr sz="2400" b="1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sz="2400" b="1"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çok</a:t>
            </a:r>
            <a:r>
              <a:rPr sz="2400" b="1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iki</a:t>
            </a:r>
            <a:r>
              <a:rPr sz="2400" b="1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</a:t>
            </a:r>
            <a:r>
              <a:rPr sz="2400" b="1" spc="-1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olabilir.</a:t>
            </a:r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6385" marR="43815" indent="-274320">
              <a:spcBef>
                <a:spcPts val="620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Deneme</a:t>
            </a:r>
            <a:r>
              <a:rPr sz="2400" b="1" spc="-1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sü</a:t>
            </a:r>
            <a:r>
              <a:rPr sz="24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esi</a:t>
            </a:r>
            <a:r>
              <a:rPr sz="2400" b="1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lu</a:t>
            </a:r>
            <a:r>
              <a:rPr sz="2400" b="1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</a:t>
            </a:r>
            <a:r>
              <a:rPr sz="2400" b="1" spc="-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sz="2400" b="1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zleşmeler</a:t>
            </a:r>
            <a:r>
              <a:rPr sz="24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iy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</a:t>
            </a:r>
            <a:r>
              <a:rPr sz="2400" b="1" spc="-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dör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2400" b="1" spc="-1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24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2400" b="1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dar  </a:t>
            </a:r>
            <a:r>
              <a:rPr sz="24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uzatılabilir.</a:t>
            </a:r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6385" marR="5080" indent="-274320">
              <a:spcBef>
                <a:spcPts val="630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Deneme</a:t>
            </a:r>
            <a:r>
              <a:rPr sz="2400" b="1" spc="-1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süresi</a:t>
            </a:r>
            <a:r>
              <a:rPr sz="24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içinde</a:t>
            </a:r>
            <a:r>
              <a:rPr sz="2400" b="1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taraflar</a:t>
            </a:r>
            <a:r>
              <a:rPr sz="2400" b="1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sz="2400" b="1" spc="-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sözleşmesini</a:t>
            </a:r>
            <a:r>
              <a:rPr sz="2400" b="1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bildirim </a:t>
            </a:r>
            <a:r>
              <a:rPr sz="2400" b="1" spc="-6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süresine</a:t>
            </a:r>
            <a:r>
              <a:rPr sz="2400" b="1" spc="-1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gerek</a:t>
            </a:r>
            <a:r>
              <a:rPr sz="2400" b="1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olmaksızın</a:t>
            </a:r>
            <a:r>
              <a:rPr sz="2400" b="1" spc="-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sz="2400" b="1" spc="-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tazminatsız</a:t>
            </a:r>
            <a:r>
              <a:rPr sz="2400" b="1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feshedebilir</a:t>
            </a:r>
            <a:r>
              <a:rPr sz="2400" b="1" spc="-20" dirty="0">
                <a:latin typeface="Constantia"/>
                <a:cs typeface="Constantia"/>
              </a:rPr>
              <a:t>.</a:t>
            </a:r>
            <a:endParaRPr sz="2400" b="1" dirty="0">
              <a:latin typeface="Constantia"/>
              <a:cs typeface="Constantia"/>
            </a:endParaRPr>
          </a:p>
        </p:txBody>
      </p:sp>
    </p:spTree>
    <p:extLst>
      <p:ext uri="{BB962C8B-B14F-4D97-AF65-F5344CB8AC3E}">
        <p14:creationId xmlns:p14="http://schemas.microsoft.com/office/powerpoint/2010/main" val="24647686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1968500" y="685800"/>
            <a:ext cx="8013700" cy="56746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b="1" spc="-1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BELİRSİZ</a:t>
            </a:r>
            <a:r>
              <a:rPr b="1" spc="-4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spc="-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SÜRELİ</a:t>
            </a:r>
            <a:r>
              <a:rPr b="1" spc="-1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İŞ</a:t>
            </a:r>
            <a:r>
              <a:rPr b="1" spc="-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spc="-2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SÖZLEŞMESİ</a:t>
            </a:r>
            <a:endParaRPr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234566" y="1676400"/>
            <a:ext cx="7747634" cy="275011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841500">
              <a:spcBef>
                <a:spcPts val="105"/>
              </a:spcBef>
            </a:pPr>
            <a:r>
              <a:rPr sz="26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4857</a:t>
            </a:r>
            <a:r>
              <a:rPr sz="2600" b="1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Sayılı </a:t>
            </a:r>
            <a:r>
              <a:rPr sz="2600" b="1" spc="-1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İş</a:t>
            </a:r>
            <a:r>
              <a:rPr sz="2600" b="1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K.</a:t>
            </a:r>
            <a:r>
              <a:rPr sz="2600" b="1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M.8/1</a:t>
            </a:r>
            <a:r>
              <a:rPr lang="tr-TR" sz="2600" b="1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1841500">
              <a:spcBef>
                <a:spcPts val="105"/>
              </a:spcBef>
            </a:pPr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6385" marR="5080" indent="-274320"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Belirsiz</a:t>
            </a:r>
            <a:r>
              <a:rPr sz="2400" b="1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Süreli</a:t>
            </a:r>
            <a:r>
              <a:rPr sz="2400" b="1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İş</a:t>
            </a:r>
            <a:r>
              <a:rPr sz="2400" b="1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Sözleşmesi,</a:t>
            </a:r>
            <a:r>
              <a:rPr sz="24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sz="2400" b="1" spc="-1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tarafın</a:t>
            </a:r>
            <a:r>
              <a:rPr sz="2400" b="1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(işçi)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bağımlı </a:t>
            </a:r>
            <a:r>
              <a:rPr sz="2400" b="1" spc="-6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olarak</a:t>
            </a:r>
            <a:r>
              <a:rPr sz="24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sz="2400" b="1" spc="-1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görmeyi,</a:t>
            </a:r>
            <a:r>
              <a:rPr sz="2400" b="1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diğer</a:t>
            </a:r>
            <a:r>
              <a:rPr sz="2400" b="1" spc="-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tarafın</a:t>
            </a:r>
            <a:r>
              <a:rPr sz="2400" b="1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(işveren)</a:t>
            </a:r>
            <a:r>
              <a:rPr sz="2400" b="1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</a:t>
            </a:r>
            <a:r>
              <a:rPr sz="2400" b="1"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ücret</a:t>
            </a:r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6385"/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ödemeyi</a:t>
            </a:r>
            <a:r>
              <a:rPr sz="2400" b="1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üstlenmesinden</a:t>
            </a:r>
            <a:r>
              <a:rPr sz="2400" b="1" spc="-1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oluşan</a:t>
            </a:r>
            <a:r>
              <a:rPr sz="2400" b="1" spc="-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sözleşmedir.</a:t>
            </a:r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6385" marR="64135" indent="-274320">
              <a:spcBef>
                <a:spcPts val="625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İş</a:t>
            </a:r>
            <a:r>
              <a:rPr sz="2400" b="1" spc="-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sözleşmesi,</a:t>
            </a:r>
            <a:r>
              <a:rPr sz="2400" b="1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Kanunda</a:t>
            </a:r>
            <a:r>
              <a:rPr sz="2400" b="1" spc="-1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aksi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belirtilmedikçe,</a:t>
            </a:r>
            <a:r>
              <a:rPr sz="2400" b="1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özel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sz="2400" b="1" spc="-6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şekle</a:t>
            </a:r>
            <a:r>
              <a:rPr sz="2400" b="1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tâbi</a:t>
            </a:r>
            <a:r>
              <a:rPr sz="2400" b="1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değildir.</a:t>
            </a:r>
            <a:r>
              <a:rPr sz="2400" b="1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Yazılı</a:t>
            </a:r>
            <a:r>
              <a:rPr sz="2400" b="1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</a:t>
            </a:r>
            <a:r>
              <a:rPr sz="2400" b="1" spc="-1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</a:t>
            </a:r>
            <a:r>
              <a:rPr sz="2400" b="1" spc="-1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sözlü</a:t>
            </a:r>
            <a:r>
              <a:rPr sz="2400" b="1" spc="-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yapılabilir</a:t>
            </a:r>
            <a:r>
              <a:rPr sz="26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3218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2133600" y="685800"/>
            <a:ext cx="4301490" cy="56746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b="1" spc="-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ÇALIŞMA</a:t>
            </a:r>
            <a:r>
              <a:rPr b="1" spc="-10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spc="-1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SÜRESİ</a:t>
            </a:r>
            <a:endParaRPr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133600" y="1600200"/>
            <a:ext cx="7244080" cy="161390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57935">
              <a:spcBef>
                <a:spcPts val="105"/>
              </a:spcBef>
            </a:pPr>
            <a:r>
              <a:rPr sz="26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4857</a:t>
            </a:r>
            <a:r>
              <a:rPr sz="2600" b="1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Sayılı</a:t>
            </a:r>
            <a:r>
              <a:rPr sz="26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İş</a:t>
            </a:r>
            <a:r>
              <a:rPr sz="2600" b="1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sz="2600" b="1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M.63</a:t>
            </a:r>
            <a:endParaRPr sz="355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7020" indent="-274320"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Çalışma</a:t>
            </a:r>
            <a:r>
              <a:rPr sz="2600" b="1" spc="-1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süresi</a:t>
            </a:r>
            <a:r>
              <a:rPr sz="26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haftada</a:t>
            </a:r>
            <a:r>
              <a:rPr sz="2600" b="1" spc="-1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sz="2600" b="1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fazla</a:t>
            </a:r>
            <a:r>
              <a:rPr sz="2600" b="1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45</a:t>
            </a:r>
            <a:r>
              <a:rPr sz="2600" b="1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3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saattir</a:t>
            </a:r>
            <a:r>
              <a:rPr sz="2600" b="1" spc="-3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sz="355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6385" marR="5080" indent="-274320"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Çalışma</a:t>
            </a:r>
            <a:r>
              <a:rPr sz="2600" b="1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haftanın</a:t>
            </a:r>
            <a:r>
              <a:rPr sz="2600" b="1" spc="-1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çalışılan</a:t>
            </a:r>
            <a:r>
              <a:rPr sz="2600" b="1" spc="-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günlerine</a:t>
            </a:r>
            <a:r>
              <a:rPr sz="2600" b="1" spc="-1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eşit</a:t>
            </a:r>
            <a:r>
              <a:rPr sz="2600" b="1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bölünür. </a:t>
            </a:r>
            <a:r>
              <a:rPr sz="2600" b="1" spc="-6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Kural</a:t>
            </a:r>
            <a:r>
              <a:rPr sz="2600" b="1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olarak</a:t>
            </a:r>
            <a:r>
              <a:rPr sz="2600" b="1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günlük</a:t>
            </a:r>
            <a:r>
              <a:rPr sz="2600" b="1" spc="-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çalışma</a:t>
            </a:r>
            <a:r>
              <a:rPr sz="2600" b="1" spc="-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saati</a:t>
            </a:r>
            <a:r>
              <a:rPr sz="26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7,5</a:t>
            </a:r>
            <a:r>
              <a:rPr sz="2600" b="1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saattir</a:t>
            </a:r>
            <a:r>
              <a:rPr sz="26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07360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2209800" y="685800"/>
            <a:ext cx="4493895" cy="56746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ARA</a:t>
            </a:r>
            <a:r>
              <a:rPr b="1" spc="-9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spc="-1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DİNLENMESİ</a:t>
            </a:r>
            <a:endParaRPr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981200" y="1752600"/>
            <a:ext cx="7416800" cy="31213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41500">
              <a:spcBef>
                <a:spcPts val="100"/>
              </a:spcBef>
            </a:pP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4857 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Sayılı İş</a:t>
            </a:r>
            <a:r>
              <a:rPr sz="2400" b="1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K.</a:t>
            </a:r>
            <a:r>
              <a:rPr sz="24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M.68</a:t>
            </a:r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45"/>
              </a:spcBef>
            </a:pPr>
            <a:endParaRPr sz="3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7020" indent="-274320"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sz="2600" b="1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saat</a:t>
            </a:r>
            <a:r>
              <a:rPr sz="2600" b="1" spc="-1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z="2600" b="1" spc="-1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dah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2600" b="1" spc="-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</a:t>
            </a:r>
            <a:r>
              <a:rPr sz="2600" b="1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sü</a:t>
            </a:r>
            <a:r>
              <a:rPr sz="2600" b="1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sz="2600" b="1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işle</a:t>
            </a:r>
            <a:r>
              <a:rPr sz="2600" b="1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z="2600" b="1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sz="2600" b="1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dak</a:t>
            </a:r>
            <a:r>
              <a:rPr sz="2600" b="1" spc="-1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tr-T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7020" indent="-274320">
              <a:spcBef>
                <a:spcPts val="625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sz="2600" b="1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saat</a:t>
            </a:r>
            <a:r>
              <a:rPr sz="2600" b="1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ile</a:t>
            </a:r>
            <a:r>
              <a:rPr sz="2600" b="1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7,5</a:t>
            </a:r>
            <a:r>
              <a:rPr sz="2600" b="1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saat</a:t>
            </a:r>
            <a:r>
              <a:rPr sz="2600" b="1" spc="-1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arası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işlerde</a:t>
            </a:r>
            <a:r>
              <a:rPr sz="2600" b="1" spc="-1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1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yarım</a:t>
            </a:r>
            <a:r>
              <a:rPr sz="2600" b="1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saat</a:t>
            </a:r>
            <a:r>
              <a:rPr lang="tr-T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6385" marR="5080" indent="-274320">
              <a:spcBef>
                <a:spcPts val="620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7,5</a:t>
            </a:r>
            <a:r>
              <a:rPr sz="2600" b="1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saatten</a:t>
            </a:r>
            <a:r>
              <a:rPr sz="2600" b="1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fazla</a:t>
            </a:r>
            <a:r>
              <a:rPr sz="2600" b="1" spc="-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süren</a:t>
            </a:r>
            <a:r>
              <a:rPr sz="2600" b="1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işlerde</a:t>
            </a:r>
            <a:r>
              <a:rPr sz="2600" b="1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sz="2600" b="1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saat</a:t>
            </a:r>
            <a:r>
              <a:rPr sz="2600" b="1" spc="-1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ara</a:t>
            </a:r>
            <a:r>
              <a:rPr sz="2600" b="1" spc="-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dinlenmesi </a:t>
            </a:r>
            <a:r>
              <a:rPr sz="2600" b="1" spc="-6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verilmesi</a:t>
            </a:r>
            <a:r>
              <a:rPr sz="2600" b="1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zorunludur.</a:t>
            </a:r>
            <a:endParaRPr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7020" indent="-274320">
              <a:spcBef>
                <a:spcPts val="630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26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Ara</a:t>
            </a:r>
            <a:r>
              <a:rPr sz="2600" b="1" spc="-1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dinlenmeleri</a:t>
            </a:r>
            <a:r>
              <a:rPr sz="2600" b="1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çalışma</a:t>
            </a:r>
            <a:r>
              <a:rPr sz="2600" b="1" spc="-1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süresinden</a:t>
            </a:r>
            <a:r>
              <a:rPr sz="2600" b="1" spc="-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1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sayılmaz</a:t>
            </a:r>
            <a:r>
              <a:rPr lang="tr-TR" sz="2600" b="1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03475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026" name="Picture 2" descr="C:\Users\NECMETTİN\Desktop\maxresdefault - Kopy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609600"/>
            <a:ext cx="8991600" cy="5513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98803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2059940" y="685800"/>
            <a:ext cx="6032499" cy="56746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b="1" spc="-1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GECE</a:t>
            </a:r>
            <a:r>
              <a:rPr b="1" spc="-11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spc="-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ÇALIŞMASI</a:t>
            </a:r>
            <a:endParaRPr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059940" y="1947800"/>
            <a:ext cx="8303260" cy="256031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R="363855" algn="ctr">
              <a:spcBef>
                <a:spcPts val="105"/>
              </a:spcBef>
            </a:pPr>
            <a:r>
              <a:rPr sz="26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4857</a:t>
            </a:r>
            <a:r>
              <a:rPr sz="2600" b="1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Sayılı İş</a:t>
            </a:r>
            <a:r>
              <a:rPr sz="2600" b="1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sz="2600" b="1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M.69</a:t>
            </a:r>
            <a:endParaRPr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35"/>
              </a:spcBef>
            </a:pPr>
            <a:endParaRPr sz="35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6385" marR="5080" indent="-274320"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Çalışma</a:t>
            </a:r>
            <a:r>
              <a:rPr sz="2600" b="1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hayatı</a:t>
            </a:r>
            <a:r>
              <a:rPr sz="2600" b="1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açısından</a:t>
            </a:r>
            <a:r>
              <a:rPr sz="2600" b="1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20.00</a:t>
            </a:r>
            <a:r>
              <a:rPr sz="26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sz="26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06.00</a:t>
            </a:r>
            <a:r>
              <a:rPr sz="2600" b="1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arası</a:t>
            </a:r>
            <a:r>
              <a:rPr sz="2600" b="1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gece </a:t>
            </a:r>
            <a:r>
              <a:rPr sz="2600" b="1" spc="-6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4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sayılır</a:t>
            </a:r>
            <a:r>
              <a:rPr sz="2600" b="1" spc="-4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sz="355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6385" marR="66675" indent="-274320"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2600" b="1" spc="-1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2600" b="1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sz="2600" b="1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26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26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ı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sz="2600" b="1" spc="-1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</a:t>
            </a:r>
            <a:r>
              <a:rPr sz="26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ı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sı</a:t>
            </a:r>
            <a:r>
              <a:rPr sz="26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sz="2600" b="1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fazlası</a:t>
            </a:r>
            <a:r>
              <a:rPr sz="26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sz="2600" b="1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sü</a:t>
            </a:r>
            <a:r>
              <a:rPr sz="2600" b="1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z="2600" b="1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z="2600" b="1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sz="26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bet  </a:t>
            </a:r>
            <a:r>
              <a:rPr sz="26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ediyorsa</a:t>
            </a:r>
            <a:r>
              <a:rPr sz="2600" b="1" spc="-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sz="2600" b="1" spc="-1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vardiya</a:t>
            </a:r>
            <a:r>
              <a:rPr sz="2600" b="1" spc="-1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gece</a:t>
            </a:r>
            <a:r>
              <a:rPr sz="2600" b="1" spc="-1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3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vardiyasıdır</a:t>
            </a:r>
            <a:r>
              <a:rPr sz="2600" b="1" spc="-3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sz="355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7020" indent="-274320">
              <a:spcBef>
                <a:spcPts val="5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İşçilerin</a:t>
            </a:r>
            <a:r>
              <a:rPr sz="2600" b="1" spc="-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gece</a:t>
            </a:r>
            <a:r>
              <a:rPr sz="2600" b="1" spc="-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vardiyaları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7,5</a:t>
            </a:r>
            <a:r>
              <a:rPr sz="2600" b="1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saati</a:t>
            </a:r>
            <a:r>
              <a:rPr sz="2600" b="1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geçemez.</a:t>
            </a:r>
            <a:endParaRPr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14429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2095110" y="685800"/>
            <a:ext cx="5727700" cy="56746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b="1" spc="-5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FAZLA</a:t>
            </a:r>
            <a:r>
              <a:rPr b="1" spc="-11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spc="-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ÇALIŞMA</a:t>
            </a:r>
            <a:endParaRPr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059941" y="1949323"/>
            <a:ext cx="8006715" cy="215546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41500">
              <a:spcBef>
                <a:spcPts val="100"/>
              </a:spcBef>
            </a:pPr>
            <a:r>
              <a:rPr sz="2400" b="1" spc="-10" dirty="0">
                <a:latin typeface="+mj-lt"/>
                <a:cs typeface="Constantia"/>
              </a:rPr>
              <a:t>4857 </a:t>
            </a:r>
            <a:r>
              <a:rPr sz="2400" b="1" spc="-15" dirty="0">
                <a:latin typeface="+mj-lt"/>
                <a:cs typeface="Constantia"/>
              </a:rPr>
              <a:t>Sayılı İş</a:t>
            </a:r>
            <a:r>
              <a:rPr sz="2400" b="1" spc="-60" dirty="0">
                <a:latin typeface="+mj-lt"/>
                <a:cs typeface="Constantia"/>
              </a:rPr>
              <a:t> </a:t>
            </a:r>
            <a:r>
              <a:rPr sz="2400" b="1" dirty="0">
                <a:latin typeface="+mj-lt"/>
                <a:cs typeface="Constantia"/>
              </a:rPr>
              <a:t>K</a:t>
            </a:r>
            <a:r>
              <a:rPr sz="2400" b="1" dirty="0" smtClean="0">
                <a:latin typeface="+mj-lt"/>
                <a:cs typeface="Constantia"/>
              </a:rPr>
              <a:t>.</a:t>
            </a:r>
            <a:r>
              <a:rPr sz="2400" b="1" spc="-25" dirty="0" smtClean="0">
                <a:latin typeface="+mj-lt"/>
                <a:cs typeface="Constantia"/>
              </a:rPr>
              <a:t> </a:t>
            </a:r>
            <a:r>
              <a:rPr sz="2400" b="1" spc="-5" dirty="0" smtClean="0">
                <a:latin typeface="+mj-lt"/>
                <a:cs typeface="Constantia"/>
              </a:rPr>
              <a:t>M.41</a:t>
            </a:r>
            <a:endParaRPr lang="tr-TR" sz="2400" b="1" spc="-5" dirty="0" smtClean="0">
              <a:latin typeface="+mj-lt"/>
              <a:cs typeface="Constantia"/>
            </a:endParaRPr>
          </a:p>
          <a:p>
            <a:pPr marL="1841500">
              <a:spcBef>
                <a:spcPts val="100"/>
              </a:spcBef>
            </a:pP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7020" marR="829944" indent="-287020">
              <a:lnSpc>
                <a:spcPct val="120000"/>
              </a:lnSpc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Haftalık</a:t>
            </a:r>
            <a:r>
              <a:rPr sz="2400" b="1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45</a:t>
            </a:r>
            <a:r>
              <a:rPr sz="2400" b="1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saati</a:t>
            </a:r>
            <a:r>
              <a:rPr sz="2400" b="1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aşan</a:t>
            </a:r>
            <a:r>
              <a:rPr sz="2400" b="1" spc="-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çalışmalar</a:t>
            </a:r>
            <a:r>
              <a:rPr sz="2400" b="1" spc="-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fazla</a:t>
            </a:r>
            <a:r>
              <a:rPr sz="2400" b="1" spc="-1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çalışmadır. </a:t>
            </a:r>
            <a:endParaRPr lang="tr-TR" sz="2400" b="1" spc="-25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7020" marR="829944" indent="-287020">
              <a:lnSpc>
                <a:spcPct val="120000"/>
              </a:lnSpc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2400" b="1" spc="-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Haftalık</a:t>
            </a:r>
            <a:r>
              <a:rPr sz="2400" b="1" spc="-3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45</a:t>
            </a:r>
            <a:r>
              <a:rPr sz="2400" b="1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saatin</a:t>
            </a:r>
            <a:r>
              <a:rPr sz="2400" b="1" spc="-1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altındaki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sz="2400" b="1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sözleşmelerinde</a:t>
            </a:r>
            <a:r>
              <a:rPr sz="2400" b="1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45</a:t>
            </a:r>
            <a:r>
              <a:rPr sz="2400" b="1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saate </a:t>
            </a:r>
            <a:r>
              <a:rPr sz="2400" b="1" spc="-6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kadar</a:t>
            </a:r>
            <a:r>
              <a:rPr sz="2400" b="1" spc="-1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olan</a:t>
            </a:r>
            <a:r>
              <a:rPr sz="2400" b="1" spc="-1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çalışmal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2400" b="1" spc="-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fazla</a:t>
            </a:r>
            <a:r>
              <a:rPr sz="2400" b="1" spc="-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sü</a:t>
            </a:r>
            <a:r>
              <a:rPr sz="24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</a:t>
            </a:r>
            <a:r>
              <a:rPr sz="24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</a:t>
            </a:r>
            <a:r>
              <a:rPr sz="2400" b="1" spc="-1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çalışmad</a:t>
            </a:r>
            <a:r>
              <a:rPr sz="2400" b="1" spc="-1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ı</a:t>
            </a:r>
            <a:r>
              <a:rPr sz="2400" b="1" spc="-229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31311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2080456" y="609600"/>
            <a:ext cx="855980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b="1" spc="-5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FAZLA</a:t>
            </a:r>
            <a:r>
              <a:rPr b="1" spc="-2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spc="-1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ÇALIŞMADA</a:t>
            </a:r>
            <a:r>
              <a:rPr b="1" spc="-5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spc="-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KISITLAMALAR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2059941" y="1947800"/>
            <a:ext cx="7979409" cy="256031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6385" marR="5080" indent="-274320">
              <a:spcBef>
                <a:spcPts val="105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26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Fazla</a:t>
            </a:r>
            <a:r>
              <a:rPr sz="2600" b="1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Mesai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için</a:t>
            </a:r>
            <a:r>
              <a:rPr sz="2600" b="1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her</a:t>
            </a:r>
            <a:r>
              <a:rPr sz="2600" b="1" spc="-1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yıl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işçinin</a:t>
            </a:r>
            <a:r>
              <a:rPr sz="2600" b="1" spc="-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yazılı</a:t>
            </a:r>
            <a:r>
              <a:rPr sz="2600" b="1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onayının</a:t>
            </a:r>
            <a:r>
              <a:rPr sz="2600" b="1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alınması </a:t>
            </a:r>
            <a:r>
              <a:rPr sz="2600" b="1" spc="-6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4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gerekir</a:t>
            </a:r>
            <a:r>
              <a:rPr sz="2600" b="1" spc="-4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sz="355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7020" indent="-274320"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Günde</a:t>
            </a:r>
            <a:r>
              <a:rPr sz="2600" b="1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b="1" spc="-85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(ONBİR)</a:t>
            </a:r>
            <a:r>
              <a:rPr lang="tr-TR" sz="2600" b="1" spc="-8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7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saatten</a:t>
            </a:r>
            <a:r>
              <a:rPr sz="2600" b="1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fazla</a:t>
            </a:r>
            <a:r>
              <a:rPr sz="2600" b="1" spc="-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çalışılamaz</a:t>
            </a:r>
            <a:r>
              <a:rPr sz="2600" b="1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sz="355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6385" marR="946150" indent="-274320"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2600" b="1" spc="-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azla</a:t>
            </a:r>
            <a:r>
              <a:rPr sz="2600" b="1" spc="-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çal</a:t>
            </a:r>
            <a:r>
              <a:rPr sz="26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ı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şma</a:t>
            </a:r>
            <a:r>
              <a:rPr sz="2600" b="1" spc="-1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sü</a:t>
            </a:r>
            <a:r>
              <a:rPr sz="2600" b="1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eler</a:t>
            </a:r>
            <a:r>
              <a:rPr sz="26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sz="26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sz="2600" b="1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sz="26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lamı</a:t>
            </a:r>
            <a:r>
              <a:rPr sz="2600" b="1" spc="-1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sz="26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ı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lda</a:t>
            </a:r>
            <a:r>
              <a:rPr sz="2600" b="1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sz="26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sz="2600" b="1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saati  </a:t>
            </a:r>
            <a:r>
              <a:rPr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aşamaz</a:t>
            </a:r>
            <a:r>
              <a:rPr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spcBef>
                <a:spcPts val="35"/>
              </a:spcBef>
              <a:buClr>
                <a:srgbClr val="0AD0D9"/>
              </a:buClr>
              <a:buFont typeface="Segoe UI Symbol"/>
              <a:buChar char="⚫"/>
            </a:pPr>
            <a:endParaRPr sz="3550" b="1" dirty="0" smtClean="0">
              <a:latin typeface="+mj-lt"/>
              <a:cs typeface="Constantia"/>
            </a:endParaRPr>
          </a:p>
        </p:txBody>
      </p:sp>
    </p:spTree>
    <p:extLst>
      <p:ext uri="{BB962C8B-B14F-4D97-AF65-F5344CB8AC3E}">
        <p14:creationId xmlns:p14="http://schemas.microsoft.com/office/powerpoint/2010/main" val="27798906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2057400" y="609600"/>
            <a:ext cx="853186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b="1" spc="-5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FAZLA</a:t>
            </a:r>
            <a:r>
              <a:rPr b="1" spc="-20" dirty="0">
                <a:solidFill>
                  <a:srgbClr val="C00000"/>
                </a:solidFill>
              </a:rPr>
              <a:t> </a:t>
            </a:r>
            <a:r>
              <a:rPr b="1" spc="-1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ÇALIŞMADA</a:t>
            </a:r>
            <a:r>
              <a:rPr b="1" spc="-5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spc="-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KISITLAMALAR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2209800" y="1600200"/>
            <a:ext cx="7951470" cy="3741409"/>
          </a:xfrm>
          <a:prstGeom prst="rect">
            <a:avLst/>
          </a:prstGeom>
        </p:spPr>
        <p:txBody>
          <a:bodyPr vert="horz" wrap="square" lIns="0" tIns="57785" rIns="0" bIns="0" rtlCol="0">
            <a:spAutoFit/>
          </a:bodyPr>
          <a:lstStyle/>
          <a:p>
            <a:pPr marL="286385" marR="1384300" indent="-274320">
              <a:lnSpc>
                <a:spcPts val="2810"/>
              </a:lnSpc>
              <a:spcBef>
                <a:spcPts val="455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Sağlık</a:t>
            </a:r>
            <a:r>
              <a:rPr sz="2400" b="1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kuralları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bakımından</a:t>
            </a:r>
            <a:r>
              <a:rPr sz="2400" b="1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7,5</a:t>
            </a:r>
            <a:r>
              <a:rPr sz="2400" b="1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saatten</a:t>
            </a:r>
            <a:r>
              <a:rPr sz="2400" b="1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fazla </a:t>
            </a:r>
            <a:r>
              <a:rPr sz="2400" b="1" spc="-6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çalışılamayacak</a:t>
            </a:r>
            <a:r>
              <a:rPr sz="2400" b="1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işlerde,</a:t>
            </a:r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7020" indent="-274320">
              <a:spcBef>
                <a:spcPts val="270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2400" b="1" spc="-204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</a:t>
            </a:r>
            <a:r>
              <a:rPr sz="2400" b="1" spc="-1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altı</a:t>
            </a:r>
            <a:r>
              <a:rPr sz="2400" b="1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z="2400" b="1" spc="-1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</a:t>
            </a:r>
            <a:r>
              <a:rPr sz="2400" b="1"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altı</a:t>
            </a:r>
            <a:r>
              <a:rPr sz="24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işler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nde,</a:t>
            </a:r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7020" indent="-274320">
              <a:spcBef>
                <a:spcPts val="310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  <a:r>
              <a:rPr sz="2400" b="1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yaşından</a:t>
            </a:r>
            <a:r>
              <a:rPr sz="2400" b="1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küçüklere,</a:t>
            </a:r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7020" indent="-274320">
              <a:spcBef>
                <a:spcPts val="315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Hekim</a:t>
            </a:r>
            <a:r>
              <a:rPr sz="2400" b="1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raporu</a:t>
            </a:r>
            <a:r>
              <a:rPr sz="24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bulunanlara,</a:t>
            </a:r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7020" indent="-274320">
              <a:spcBef>
                <a:spcPts val="315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Gebe,</a:t>
            </a:r>
            <a:r>
              <a:rPr sz="2400" b="1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yeni</a:t>
            </a:r>
            <a:r>
              <a:rPr sz="2400" b="1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doğum</a:t>
            </a:r>
            <a:r>
              <a:rPr sz="2400" b="1" spc="-1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yapmış</a:t>
            </a:r>
            <a:r>
              <a:rPr sz="2400" b="1" spc="-1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sz="2400" b="1" spc="-1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emziren</a:t>
            </a:r>
            <a:r>
              <a:rPr sz="2400" b="1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kadınlara,</a:t>
            </a:r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7020" marR="5080" indent="-287020">
              <a:lnSpc>
                <a:spcPts val="3429"/>
              </a:lnSpc>
              <a:spcBef>
                <a:spcPts val="165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Kısmi süreli iş sözleşmesi ile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çalışanlara,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fazla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mesai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yaptırılamaz</a:t>
            </a:r>
            <a:r>
              <a:rPr sz="2400" b="1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(Haftalık</a:t>
            </a:r>
            <a:r>
              <a:rPr sz="2400" b="1"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çalışma</a:t>
            </a:r>
            <a:r>
              <a:rPr sz="2400" b="1" spc="-1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saati</a:t>
            </a:r>
            <a:r>
              <a:rPr sz="24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30</a:t>
            </a:r>
            <a:r>
              <a:rPr sz="2400" b="1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saatten</a:t>
            </a:r>
            <a:r>
              <a:rPr sz="2400" b="1" spc="-1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az</a:t>
            </a:r>
            <a:r>
              <a:rPr sz="2400" b="1" spc="-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olan</a:t>
            </a: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sözleşmeler</a:t>
            </a:r>
            <a:r>
              <a:rPr sz="26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43410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2209800" y="609600"/>
            <a:ext cx="4889500" cy="56746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b="1" spc="-8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HAFTA</a:t>
            </a:r>
            <a:r>
              <a:rPr b="1" spc="-11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spc="-13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TATİLİ</a:t>
            </a:r>
            <a:endParaRPr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059941" y="1840844"/>
            <a:ext cx="7706995" cy="2968761"/>
          </a:xfrm>
          <a:prstGeom prst="rect">
            <a:avLst/>
          </a:prstGeom>
        </p:spPr>
        <p:txBody>
          <a:bodyPr vert="horz" wrap="square" lIns="0" tIns="115570" rIns="0" bIns="0" rtlCol="0">
            <a:spAutoFit/>
          </a:bodyPr>
          <a:lstStyle/>
          <a:p>
            <a:pPr marR="106680">
              <a:spcBef>
                <a:spcPts val="910"/>
              </a:spcBef>
            </a:pP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4857</a:t>
            </a:r>
            <a:r>
              <a:rPr sz="24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Sayılı</a:t>
            </a:r>
            <a:r>
              <a:rPr sz="2400" b="1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İş</a:t>
            </a:r>
            <a:r>
              <a:rPr sz="2400" b="1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sz="2400" b="1" spc="-1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m.46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6385" marR="5080" indent="-274320">
              <a:spcBef>
                <a:spcPts val="660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sz="24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Kanun</a:t>
            </a:r>
            <a:r>
              <a:rPr sz="2400" b="1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kapsamına</a:t>
            </a:r>
            <a:r>
              <a:rPr sz="2400" b="1" spc="-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giren</a:t>
            </a:r>
            <a:r>
              <a:rPr sz="24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işyerlerinde,</a:t>
            </a:r>
            <a:r>
              <a:rPr sz="2400" b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işçilere</a:t>
            </a:r>
            <a:r>
              <a:rPr sz="2400" b="1" spc="-1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yedi </a:t>
            </a:r>
            <a:r>
              <a:rPr sz="2400" b="1" spc="-6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günlük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zaman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dilimi içinde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kesintisiz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az </a:t>
            </a:r>
            <a:r>
              <a:rPr sz="2400" b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yirmidört</a:t>
            </a:r>
            <a:r>
              <a:rPr sz="2400" b="1" spc="-1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saat</a:t>
            </a:r>
            <a:r>
              <a:rPr sz="2400" b="1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hafta</a:t>
            </a:r>
            <a:r>
              <a:rPr sz="2400" b="1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tatili</a:t>
            </a:r>
            <a:r>
              <a:rPr sz="2400" b="1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4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verilir</a:t>
            </a:r>
            <a:r>
              <a:rPr sz="2400" b="1" spc="-4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6385" marR="1198880" indent="-274320">
              <a:spcBef>
                <a:spcPts val="5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2400" b="1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sz="2400" b="1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</a:t>
            </a:r>
            <a:r>
              <a:rPr sz="2400" b="1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2400" b="1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</a:t>
            </a:r>
            <a:r>
              <a:rPr sz="24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fta</a:t>
            </a:r>
            <a:r>
              <a:rPr sz="2400" b="1"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tatil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24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2400" b="1" spc="-1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günüdü</a:t>
            </a:r>
            <a:r>
              <a:rPr sz="2400" b="1" spc="-229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sz="2400" b="1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Aksi  </a:t>
            </a:r>
            <a:r>
              <a:rPr sz="24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kararlaştırılabilir.</a:t>
            </a:r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35"/>
              </a:spcBef>
              <a:buClr>
                <a:srgbClr val="0AD0D9"/>
              </a:buClr>
              <a:buFont typeface="Segoe UI Symbol"/>
              <a:buChar char="⚫"/>
            </a:pPr>
            <a:endParaRPr sz="35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203283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1981200" y="533400"/>
            <a:ext cx="11353800" cy="159274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spcBef>
                <a:spcPts val="100"/>
              </a:spcBef>
            </a:pPr>
            <a:r>
              <a:rPr sz="3200" b="1" spc="-2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ULUSAL</a:t>
            </a:r>
            <a:r>
              <a:rPr sz="3200" b="1" spc="-5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spc="-6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BAYRAM</a:t>
            </a:r>
            <a:r>
              <a:rPr sz="3200" b="1" spc="-4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spc="-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sz="3200" b="1" spc="-2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GENEL</a:t>
            </a:r>
            <a:r>
              <a:rPr sz="3200" b="1" spc="-3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spc="-14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TATİL </a:t>
            </a:r>
            <a:r>
              <a:rPr sz="3200" b="1" spc="-100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GÜNLERİNDE</a:t>
            </a:r>
            <a:r>
              <a:rPr sz="3200" b="1" spc="-4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spc="-45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spc="-5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ÇALIŞMA</a:t>
            </a:r>
            <a:endParaRPr sz="3200" b="1" spc="-5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231775">
              <a:spcBef>
                <a:spcPts val="795"/>
              </a:spcBef>
            </a:pPr>
            <a:r>
              <a:rPr lang="tr-TR" sz="3200" b="1" spc="-1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  <a:r>
              <a:rPr sz="3200" b="1" spc="-1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4857</a:t>
            </a:r>
            <a:r>
              <a:rPr sz="3200" b="1" spc="-4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spc="-15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Sayılı</a:t>
            </a:r>
            <a:r>
              <a:rPr sz="3200" b="1" spc="-1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spc="-1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İş</a:t>
            </a:r>
            <a:r>
              <a:rPr sz="3200" b="1" spc="-8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spc="-15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K.</a:t>
            </a:r>
            <a:r>
              <a:rPr lang="tr-TR" sz="3200" b="1" spc="-15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spc="-15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M.47</a:t>
            </a:r>
            <a:r>
              <a:rPr lang="tr-TR" sz="3200" b="1" spc="-15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209800" y="2438400"/>
            <a:ext cx="9525000" cy="3290387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287020" indent="-274320">
              <a:spcBef>
                <a:spcPts val="409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Ulusal</a:t>
            </a:r>
            <a:r>
              <a:rPr sz="2600" b="1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Bayram</a:t>
            </a:r>
            <a:r>
              <a:rPr sz="2600" b="1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sz="26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29</a:t>
            </a:r>
            <a:r>
              <a:rPr sz="26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Ekim</a:t>
            </a:r>
            <a:r>
              <a:rPr sz="2600" b="1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1,5</a:t>
            </a:r>
            <a:r>
              <a:rPr sz="2600" b="1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gün</a:t>
            </a:r>
          </a:p>
          <a:p>
            <a:pPr marL="287020" marR="1212850" indent="-287020">
              <a:lnSpc>
                <a:spcPct val="110000"/>
              </a:lnSpc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  <a:tab pos="2618740" algn="l"/>
              </a:tabLst>
            </a:pPr>
            <a:r>
              <a:rPr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Genel</a:t>
            </a:r>
            <a:r>
              <a:rPr sz="2600" b="1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3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Tatil</a:t>
            </a:r>
            <a:r>
              <a:rPr lang="tr-TR" sz="2600" b="1" spc="-3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sz="26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23 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Nisan 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gün, </a:t>
            </a:r>
            <a:endParaRPr lang="tr-TR" sz="2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7020" marR="1212850" indent="-287020">
              <a:lnSpc>
                <a:spcPct val="110000"/>
              </a:lnSpc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  <a:tab pos="2618740" algn="l"/>
              </a:tabLst>
            </a:pPr>
            <a:r>
              <a:rPr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sz="26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Mayıs 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gün </a:t>
            </a:r>
            <a:r>
              <a:rPr sz="2600" b="1" spc="-6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</a:t>
            </a:r>
            <a:r>
              <a:rPr sz="26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Mayıs</a:t>
            </a:r>
            <a:r>
              <a:rPr sz="2600" b="1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sz="2600" b="1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gün</a:t>
            </a:r>
            <a:r>
              <a:rPr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tr-T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15 Temmuz 1 gün,</a:t>
            </a:r>
            <a:r>
              <a:rPr sz="2600" b="1" spc="-1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30</a:t>
            </a:r>
            <a:r>
              <a:rPr sz="2600" b="1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Ağustos</a:t>
            </a:r>
            <a:r>
              <a:rPr sz="2600" b="1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sz="2600" b="1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gün,</a:t>
            </a:r>
            <a:r>
              <a:rPr sz="26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Ocak</a:t>
            </a:r>
            <a:r>
              <a:rPr sz="2600" b="1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sz="2600" b="1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gün</a:t>
            </a:r>
            <a:r>
              <a:rPr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tr-T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Ramazan</a:t>
            </a:r>
            <a:r>
              <a:rPr sz="2600" b="1" spc="-7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Bayramı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3,5</a:t>
            </a:r>
            <a:r>
              <a:rPr sz="2600" b="1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gün,</a:t>
            </a:r>
            <a:r>
              <a:rPr sz="26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Kurban</a:t>
            </a:r>
            <a:r>
              <a:rPr sz="2600" b="1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Bayramı 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4,5</a:t>
            </a:r>
            <a:r>
              <a:rPr sz="2600" b="1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gün</a:t>
            </a:r>
            <a:r>
              <a:rPr lang="tr-T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sz="335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6385" marR="5080" indent="-274320" algn="just">
              <a:lnSpc>
                <a:spcPts val="2810"/>
              </a:lnSpc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sz="2600" b="1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sz="2600" b="1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karşılığı</a:t>
            </a:r>
            <a:r>
              <a:rPr sz="2600" b="1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olmaksızın</a:t>
            </a:r>
            <a:r>
              <a:rPr sz="2600" b="1" spc="-1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sz="2600" b="1" spc="-1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günün</a:t>
            </a:r>
            <a:r>
              <a:rPr sz="2600" b="1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ücretleri</a:t>
            </a:r>
            <a:r>
              <a:rPr sz="2600" b="1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tam</a:t>
            </a:r>
            <a:r>
              <a:rPr sz="2600" b="1" spc="-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olarak, </a:t>
            </a:r>
            <a:r>
              <a:rPr sz="2600" b="1" spc="-6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tatil</a:t>
            </a:r>
            <a:r>
              <a:rPr sz="2600" b="1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yapmayarak</a:t>
            </a:r>
            <a:r>
              <a:rPr sz="2600" b="1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çalışılırsa,</a:t>
            </a:r>
            <a:r>
              <a:rPr sz="2600" b="1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ayrıca</a:t>
            </a:r>
            <a:r>
              <a:rPr sz="2600" b="1" spc="-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çalışılan</a:t>
            </a:r>
            <a:r>
              <a:rPr sz="2600" b="1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her</a:t>
            </a:r>
            <a:r>
              <a:rPr sz="2600" b="1" spc="-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gün</a:t>
            </a:r>
            <a:r>
              <a:rPr sz="2600" b="1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için </a:t>
            </a:r>
            <a:r>
              <a:rPr sz="2600" b="1" spc="-6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sz="2600" b="1" spc="-1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günlük</a:t>
            </a:r>
            <a:r>
              <a:rPr sz="2600" b="1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ücreti</a:t>
            </a:r>
            <a:r>
              <a:rPr sz="2600" b="1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ödenir.</a:t>
            </a:r>
            <a:endParaRPr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349178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228600" y="228600"/>
            <a:ext cx="5562600" cy="1432443"/>
          </a:xfrm>
          <a:prstGeom prst="rect">
            <a:avLst/>
          </a:prstGeom>
        </p:spPr>
        <p:txBody>
          <a:bodyPr vert="horz" wrap="square" lIns="0" tIns="186690" rIns="0" bIns="0" rtlCol="0">
            <a:spAutoFit/>
          </a:bodyPr>
          <a:lstStyle/>
          <a:p>
            <a:pPr marL="12700">
              <a:spcBef>
                <a:spcPts val="1470"/>
              </a:spcBef>
            </a:pPr>
            <a:r>
              <a:rPr lang="tr-TR" sz="5000" b="1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r>
              <a:rPr sz="3600" b="1" spc="-5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YILLIK</a:t>
            </a:r>
            <a:r>
              <a:rPr sz="3600" b="1" spc="-4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İZİN</a:t>
            </a:r>
          </a:p>
          <a:p>
            <a:pPr marL="1932939">
              <a:spcBef>
                <a:spcPts val="680"/>
              </a:spcBef>
            </a:pPr>
            <a:r>
              <a:rPr lang="tr-TR" sz="2500" b="1" spc="-15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sz="2500" b="1" spc="-15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4857</a:t>
            </a:r>
            <a:r>
              <a:rPr sz="2500" b="1" spc="-2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500" b="1" spc="-15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Sayılı</a:t>
            </a:r>
            <a:r>
              <a:rPr sz="2500" b="1" spc="-35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500" b="1" spc="-2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İş</a:t>
            </a:r>
            <a:r>
              <a:rPr sz="2500" b="1" spc="-65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500" b="1" spc="-5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sz="2500" b="1" spc="-5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tr-TR" sz="2500" b="1" spc="-5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500" b="1" spc="-5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m.53</a:t>
            </a:r>
            <a:endParaRPr sz="2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286000" y="1828800"/>
            <a:ext cx="8074659" cy="4077398"/>
          </a:xfrm>
          <a:prstGeom prst="rect">
            <a:avLst/>
          </a:prstGeom>
        </p:spPr>
        <p:txBody>
          <a:bodyPr vert="horz" wrap="square" lIns="0" tIns="83185" rIns="0" bIns="0" rtlCol="0">
            <a:spAutoFit/>
          </a:bodyPr>
          <a:lstStyle/>
          <a:p>
            <a:pPr marL="286385" marR="494665" indent="-274320">
              <a:lnSpc>
                <a:spcPct val="80000"/>
              </a:lnSpc>
              <a:spcBef>
                <a:spcPts val="655"/>
              </a:spcBef>
              <a:buClr>
                <a:srgbClr val="0AD0D9"/>
              </a:buClr>
              <a:buSzPct val="93478"/>
              <a:buFont typeface="Segoe UI Symbol"/>
              <a:buChar char="⚫"/>
              <a:tabLst>
                <a:tab pos="287020" algn="l"/>
              </a:tabLst>
            </a:pP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İşyerinde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işe başladığı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günden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itibaren,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deneme süresi de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içinde</a:t>
            </a:r>
            <a:r>
              <a:rPr sz="2400" b="1" spc="-1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olmak</a:t>
            </a:r>
            <a:r>
              <a:rPr sz="2400" b="1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üzere,</a:t>
            </a:r>
            <a:r>
              <a:rPr sz="2400" b="1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sz="2400" b="1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</a:t>
            </a:r>
            <a:r>
              <a:rPr sz="2400" b="1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sz="2400" b="1" spc="-1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yıl</a:t>
            </a:r>
            <a:r>
              <a:rPr sz="2400" b="1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çalışmış</a:t>
            </a:r>
            <a:r>
              <a:rPr sz="2400" b="1" spc="-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olan</a:t>
            </a:r>
            <a:r>
              <a:rPr sz="2400" b="1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işçilere</a:t>
            </a:r>
            <a:r>
              <a:rPr sz="2400" b="1" spc="-1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yıllık </a:t>
            </a:r>
            <a:r>
              <a:rPr sz="2400" b="1" spc="-5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ücretli izin</a:t>
            </a:r>
            <a:r>
              <a:rPr sz="2400" b="1" spc="-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verilir.</a:t>
            </a:r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0"/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1-5</a:t>
            </a:r>
            <a:r>
              <a:rPr sz="2400" b="1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yıla</a:t>
            </a:r>
            <a:r>
              <a:rPr sz="2400" b="1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kadar</a:t>
            </a:r>
            <a:r>
              <a:rPr sz="2400" b="1" spc="-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r>
              <a:rPr sz="2400" b="1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gün,</a:t>
            </a:r>
          </a:p>
          <a:p>
            <a:pPr marL="304800"/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5-15</a:t>
            </a:r>
            <a:r>
              <a:rPr sz="2400" b="1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yıl</a:t>
            </a:r>
            <a:r>
              <a:rPr sz="2400" b="1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arası</a:t>
            </a:r>
            <a:r>
              <a:rPr sz="2400" b="1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sz="2400" b="1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gün</a:t>
            </a:r>
          </a:p>
          <a:p>
            <a:pPr marL="304800">
              <a:spcBef>
                <a:spcPts val="5"/>
              </a:spcBef>
            </a:pPr>
            <a:r>
              <a:rPr sz="24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r>
              <a:rPr sz="2400" b="1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yıldan</a:t>
            </a:r>
            <a:r>
              <a:rPr sz="2400" b="1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fazlası</a:t>
            </a:r>
            <a:r>
              <a:rPr sz="24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için</a:t>
            </a:r>
            <a:r>
              <a:rPr sz="2400" b="1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26</a:t>
            </a:r>
            <a:r>
              <a:rPr sz="2400" b="1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gün</a:t>
            </a:r>
          </a:p>
          <a:p>
            <a:pPr>
              <a:spcBef>
                <a:spcPts val="10"/>
              </a:spcBef>
            </a:pPr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7020" indent="-274320">
              <a:lnSpc>
                <a:spcPts val="2485"/>
              </a:lnSpc>
              <a:buClr>
                <a:srgbClr val="0AD0D9"/>
              </a:buClr>
              <a:buSzPct val="93478"/>
              <a:buFont typeface="Segoe UI Symbol"/>
              <a:buChar char="⚫"/>
              <a:tabLst>
                <a:tab pos="287020" algn="l"/>
              </a:tabLst>
            </a:pP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  <a:r>
              <a:rPr sz="2400" b="1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yaşından</a:t>
            </a:r>
            <a:r>
              <a:rPr sz="2400" b="1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küçük</a:t>
            </a:r>
            <a:r>
              <a:rPr sz="2400" b="1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sz="2400" b="1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50</a:t>
            </a:r>
            <a:r>
              <a:rPr sz="2400" b="1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yaşından</a:t>
            </a:r>
            <a:r>
              <a:rPr sz="2400" b="1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büyüklere</a:t>
            </a:r>
            <a:r>
              <a:rPr sz="2400" b="1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sz="2400" b="1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günden</a:t>
            </a:r>
            <a:r>
              <a:rPr sz="2400" b="1" spc="-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</a:t>
            </a:r>
            <a:r>
              <a:rPr sz="2400" b="1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izin</a:t>
            </a:r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6385">
              <a:lnSpc>
                <a:spcPts val="2485"/>
              </a:lnSpc>
            </a:pP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kullandırılamaz.</a:t>
            </a:r>
          </a:p>
          <a:p>
            <a:pPr marL="286385" marR="344170" indent="-274320">
              <a:lnSpc>
                <a:spcPct val="80000"/>
              </a:lnSpc>
              <a:spcBef>
                <a:spcPts val="555"/>
              </a:spcBef>
              <a:buClr>
                <a:srgbClr val="0AD0D9"/>
              </a:buClr>
              <a:buSzPct val="93478"/>
              <a:buFont typeface="Segoe UI Symbol"/>
              <a:buChar char="⚫"/>
              <a:tabLst>
                <a:tab pos="287020" algn="l"/>
              </a:tabLst>
            </a:pPr>
            <a:r>
              <a:rPr sz="24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Yıllık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izin</a:t>
            </a:r>
            <a:r>
              <a:rPr sz="2400" b="1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süreleri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sz="2400" b="1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sözleşmeleri</a:t>
            </a:r>
            <a:r>
              <a:rPr sz="2400" b="1"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sz="2400" b="1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toplu</a:t>
            </a:r>
            <a:r>
              <a:rPr sz="24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sz="2400" b="1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sözleşmeleri</a:t>
            </a:r>
            <a:r>
              <a:rPr sz="24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ile </a:t>
            </a:r>
            <a:r>
              <a:rPr sz="2400" b="1" spc="-5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kısaltılamaz</a:t>
            </a:r>
            <a:r>
              <a:rPr sz="2400" b="1" spc="-1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ancak</a:t>
            </a:r>
            <a:r>
              <a:rPr sz="2400" b="1" spc="-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artırılabilir.</a:t>
            </a:r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350531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2514600" y="609600"/>
            <a:ext cx="4279900" cy="56746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b="1" spc="-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YILLIK</a:t>
            </a:r>
            <a:r>
              <a:rPr b="1" spc="-8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İZİN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2286000" y="1676400"/>
            <a:ext cx="7967980" cy="241412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6385" marR="1958975" indent="-274320">
              <a:spcBef>
                <a:spcPts val="105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26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Yıllık</a:t>
            </a:r>
            <a:r>
              <a:rPr sz="2600" b="1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İzin</a:t>
            </a:r>
            <a:r>
              <a:rPr sz="2600" b="1" spc="-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sz="2600" b="1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fazla</a:t>
            </a:r>
            <a:r>
              <a:rPr sz="2600" b="1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sz="2600" b="1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defa</a:t>
            </a:r>
            <a:r>
              <a:rPr sz="2600" b="1" spc="-1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sz="2600" b="1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sz="2600" b="1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günden</a:t>
            </a:r>
            <a:r>
              <a:rPr sz="2600" b="1" spc="-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az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6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kullandırılamaz</a:t>
            </a:r>
            <a:r>
              <a:rPr lang="tr-TR" sz="2600" b="1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sz="355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7020" indent="-274320"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26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Yıllık</a:t>
            </a:r>
            <a:r>
              <a:rPr sz="2600" b="1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ücretli</a:t>
            </a:r>
            <a:r>
              <a:rPr sz="26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izin</a:t>
            </a:r>
            <a:r>
              <a:rPr sz="2600" b="1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hakkından</a:t>
            </a:r>
            <a:r>
              <a:rPr sz="2600" b="1" spc="-1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1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vazgeçilemez</a:t>
            </a:r>
            <a:r>
              <a:rPr sz="2600" b="1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sz="355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7020" indent="-274320"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26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Yıllık</a:t>
            </a:r>
            <a:r>
              <a:rPr sz="2600" b="1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izin</a:t>
            </a:r>
            <a:r>
              <a:rPr sz="2600" b="1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ücreti</a:t>
            </a:r>
            <a:r>
              <a:rPr sz="2600" b="1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sadece</a:t>
            </a:r>
            <a:r>
              <a:rPr sz="2600" b="1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işten</a:t>
            </a:r>
            <a:r>
              <a:rPr sz="2600" b="1" spc="-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ayrılan</a:t>
            </a:r>
            <a:r>
              <a:rPr sz="2600" b="1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işçiye</a:t>
            </a:r>
            <a:r>
              <a:rPr sz="2600" b="1" spc="-1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3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ödenir</a:t>
            </a:r>
            <a:r>
              <a:rPr sz="2600" b="1" spc="-3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sz="355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7020" indent="-274320">
              <a:spcBef>
                <a:spcPts val="5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26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Yıllık</a:t>
            </a:r>
            <a:r>
              <a:rPr sz="2600" b="1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izin</a:t>
            </a:r>
            <a:r>
              <a:rPr sz="2600" b="1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hakkı,</a:t>
            </a:r>
            <a:r>
              <a:rPr sz="2600" b="1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ücreti</a:t>
            </a:r>
            <a:r>
              <a:rPr sz="2600" b="1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ödenerek</a:t>
            </a:r>
            <a:r>
              <a:rPr sz="2600" b="1" spc="-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ortadan</a:t>
            </a:r>
            <a:r>
              <a:rPr sz="2600" b="1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kaldırılamaz</a:t>
            </a:r>
            <a:r>
              <a:rPr lang="tr-T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356828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2438400" y="609600"/>
            <a:ext cx="2527300" cy="56746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ÜCRET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3888995" y="1870074"/>
            <a:ext cx="340169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28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4857 </a:t>
            </a:r>
            <a:r>
              <a:rPr sz="28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Sayılı</a:t>
            </a:r>
            <a:r>
              <a:rPr sz="28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spc="-1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İş</a:t>
            </a:r>
            <a:r>
              <a:rPr sz="2800" b="1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K.M.32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059941" y="2723515"/>
            <a:ext cx="8227059" cy="1134745"/>
          </a:xfrm>
          <a:prstGeom prst="rect">
            <a:avLst/>
          </a:prstGeom>
        </p:spPr>
        <p:txBody>
          <a:bodyPr vert="horz" wrap="square" lIns="0" tIns="93980" rIns="0" bIns="0" rtlCol="0">
            <a:spAutoFit/>
          </a:bodyPr>
          <a:lstStyle/>
          <a:p>
            <a:pPr marL="286385" marR="5080" indent="-274320">
              <a:lnSpc>
                <a:spcPts val="2690"/>
              </a:lnSpc>
              <a:spcBef>
                <a:spcPts val="740"/>
              </a:spcBef>
              <a:buClr>
                <a:srgbClr val="0AD0D9"/>
              </a:buClr>
              <a:buSzPct val="94642"/>
              <a:buFont typeface="Segoe UI Symbol"/>
              <a:buChar char="⚫"/>
              <a:tabLst>
                <a:tab pos="287020" algn="l"/>
              </a:tabLst>
            </a:pPr>
            <a:r>
              <a:rPr sz="28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Ücret, </a:t>
            </a:r>
            <a:r>
              <a:rPr sz="28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sz="28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kimseye </a:t>
            </a:r>
            <a:r>
              <a:rPr sz="28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iş karşılığında </a:t>
            </a:r>
            <a:r>
              <a:rPr sz="28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işveren </a:t>
            </a:r>
            <a:r>
              <a:rPr sz="28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üçüncü</a:t>
            </a:r>
            <a:r>
              <a:rPr sz="2800" b="1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kişiler</a:t>
            </a:r>
            <a:r>
              <a:rPr sz="2800" b="1" spc="-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tarafından</a:t>
            </a:r>
            <a:r>
              <a:rPr sz="2800" b="1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sağlanan</a:t>
            </a:r>
            <a:r>
              <a:rPr sz="2800" b="1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sz="2800" b="1" spc="-1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</a:t>
            </a:r>
            <a:r>
              <a:rPr sz="2800" b="1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ile </a:t>
            </a:r>
            <a:r>
              <a:rPr sz="2800" b="1" spc="-6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ödenen</a:t>
            </a:r>
            <a:r>
              <a:rPr sz="2800" b="1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tutardır</a:t>
            </a:r>
            <a:r>
              <a:rPr sz="2800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059940" y="4168597"/>
            <a:ext cx="7855584" cy="15557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7020" indent="-274320">
              <a:spcBef>
                <a:spcPts val="95"/>
              </a:spcBef>
              <a:buClr>
                <a:srgbClr val="0AD0D9"/>
              </a:buClr>
              <a:buSzPct val="94642"/>
              <a:buFont typeface="Segoe UI Symbol"/>
              <a:buChar char="⚫"/>
              <a:tabLst>
                <a:tab pos="287020" algn="l"/>
              </a:tabLst>
            </a:pPr>
            <a:r>
              <a:rPr sz="2800" b="1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</a:t>
            </a:r>
            <a:r>
              <a:rPr sz="28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sz="2800" b="1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28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</a:t>
            </a:r>
            <a:r>
              <a:rPr sz="2800" b="1" spc="-1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sz="2800" b="1" spc="-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sz="28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eç</a:t>
            </a:r>
            <a:r>
              <a:rPr sz="2800" b="1" spc="-1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2800" b="1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sz="28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sz="28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2800" b="1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</a:t>
            </a:r>
            <a:r>
              <a:rPr sz="28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2800" b="1" spc="-1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</a:t>
            </a:r>
            <a:r>
              <a:rPr sz="2800" b="1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28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2800" b="1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</a:t>
            </a:r>
            <a:r>
              <a:rPr sz="28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z="2800" b="1" spc="-1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ödeni</a:t>
            </a:r>
            <a:r>
              <a:rPr sz="2800" b="1" spc="-2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28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55"/>
              </a:spcBef>
              <a:buClr>
                <a:srgbClr val="0AD0D9"/>
              </a:buClr>
              <a:buFont typeface="Segoe UI Symbol"/>
              <a:buChar char="⚫"/>
            </a:pPr>
            <a:endParaRPr sz="265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6385" marR="5080" indent="-274320">
              <a:lnSpc>
                <a:spcPts val="2690"/>
              </a:lnSpc>
              <a:buClr>
                <a:srgbClr val="0AD0D9"/>
              </a:buClr>
              <a:buSzPct val="94642"/>
              <a:buFont typeface="Segoe UI Symbol"/>
              <a:buChar char="⚫"/>
              <a:tabLst>
                <a:tab pos="287020" algn="l"/>
                <a:tab pos="3938904" algn="l"/>
              </a:tabLst>
            </a:pPr>
            <a:r>
              <a:rPr sz="28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Çek,</a:t>
            </a:r>
            <a:r>
              <a:rPr sz="2800" b="1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senet,</a:t>
            </a:r>
            <a:r>
              <a:rPr sz="28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kupon</a:t>
            </a:r>
            <a:r>
              <a:rPr sz="2800" b="1"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veya	</a:t>
            </a:r>
            <a:r>
              <a:rPr sz="28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diğer</a:t>
            </a:r>
            <a:r>
              <a:rPr sz="2800" b="1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herhangi </a:t>
            </a:r>
            <a:r>
              <a:rPr sz="28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sz="2800" b="1" spc="-1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şekilde </a:t>
            </a:r>
            <a:r>
              <a:rPr sz="2800" b="1" spc="-6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ücret</a:t>
            </a:r>
            <a:r>
              <a:rPr sz="2800" b="1" spc="-1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ödemesi</a:t>
            </a:r>
            <a:r>
              <a:rPr sz="2800" b="1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yapılamaz.</a:t>
            </a:r>
            <a:endParaRPr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189306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2362200" y="152400"/>
            <a:ext cx="2527300" cy="112146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lang="tr-TR" sz="3600" b="1" dirty="0" smtClean="0">
                <a:solidFill>
                  <a:srgbClr val="C00000"/>
                </a:solidFill>
              </a:rPr>
              <a:t>                        </a:t>
            </a:r>
            <a:r>
              <a:rPr lang="tr-TR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ÜCRET</a:t>
            </a:r>
            <a:r>
              <a:rPr lang="tr-TR" sz="3600" b="1" dirty="0" smtClean="0">
                <a:solidFill>
                  <a:srgbClr val="C00000"/>
                </a:solidFill>
              </a:rPr>
              <a:t> </a:t>
            </a:r>
            <a:endParaRPr sz="3600" b="1" dirty="0">
              <a:solidFill>
                <a:srgbClr val="C00000"/>
              </a:solidFill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059940" y="1947799"/>
            <a:ext cx="8018780" cy="386067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6385" marR="1381125" indent="-274320">
              <a:spcBef>
                <a:spcPts val="105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Gününde</a:t>
            </a:r>
            <a:r>
              <a:rPr sz="2400" b="1" spc="-1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ödenmeyen</a:t>
            </a:r>
            <a:r>
              <a:rPr sz="2400" b="1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ücretler</a:t>
            </a:r>
            <a:r>
              <a:rPr sz="2400" b="1" spc="-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için</a:t>
            </a:r>
            <a:r>
              <a:rPr sz="2400" b="1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mevduata </a:t>
            </a:r>
            <a:r>
              <a:rPr sz="2400" b="1" spc="-6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uygulanan</a:t>
            </a:r>
            <a:r>
              <a:rPr sz="2400" b="1" spc="-1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sz="2400" b="1" spc="-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yüksek</a:t>
            </a:r>
            <a:r>
              <a:rPr sz="2400" b="1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faiz</a:t>
            </a:r>
            <a:r>
              <a:rPr sz="2400" b="1"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oranı</a:t>
            </a:r>
            <a:r>
              <a:rPr sz="2400" b="1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uygulanır.</a:t>
            </a:r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6385" marR="485775" indent="-274320">
              <a:spcBef>
                <a:spcPts val="625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  <a:tab pos="6066790" algn="l"/>
              </a:tabLst>
            </a:pP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Ücreti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ödeme gününden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itibaren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yirmi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gün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içinde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mücbir</a:t>
            </a:r>
            <a:r>
              <a:rPr sz="2400" b="1" spc="-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sz="2400" b="1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neden</a:t>
            </a:r>
            <a:r>
              <a:rPr sz="2400" b="1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dışında</a:t>
            </a:r>
            <a:r>
              <a:rPr sz="2400" b="1" spc="-1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ödenmeyen</a:t>
            </a:r>
            <a:r>
              <a:rPr sz="2400" b="1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işçi,</a:t>
            </a:r>
            <a:r>
              <a:rPr sz="24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sz="2400" b="1" spc="-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görme </a:t>
            </a:r>
            <a:r>
              <a:rPr sz="2400" b="1" spc="-6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borcunu</a:t>
            </a:r>
            <a:r>
              <a:rPr sz="2400" b="1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yerine</a:t>
            </a:r>
            <a:r>
              <a:rPr sz="2400" b="1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getirmekten</a:t>
            </a:r>
            <a:r>
              <a:rPr sz="2400" b="1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2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kaçınabilir</a:t>
            </a:r>
            <a:r>
              <a:rPr sz="2400" b="1" spc="-2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tr-TR" sz="2400" b="1" spc="-2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İşçilerin</a:t>
            </a:r>
            <a:r>
              <a:rPr sz="2400" b="1" spc="-10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 </a:t>
            </a:r>
            <a:r>
              <a:rPr sz="2400" b="1" spc="-6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görme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borcunu 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yerine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getirmemeleri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grev olarak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nitelendirilemez.</a:t>
            </a:r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6385" marR="5080" indent="-274320">
              <a:spcBef>
                <a:spcPts val="625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  <a:tab pos="6127750" algn="l"/>
              </a:tabLst>
            </a:pP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sz="2400" b="1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işç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lerin</a:t>
            </a:r>
            <a:r>
              <a:rPr sz="2400" b="1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</a:t>
            </a:r>
            <a:r>
              <a:rPr sz="2400" b="1" spc="-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tler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2400" b="1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çalışmad</a:t>
            </a:r>
            <a:r>
              <a:rPr sz="2400" b="1" spc="-1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ı</a:t>
            </a:r>
            <a:r>
              <a:rPr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kları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2400" b="1" spc="-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çi</a:t>
            </a:r>
            <a:r>
              <a:rPr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2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eshedilemez</a:t>
            </a:r>
            <a:r>
              <a:rPr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sz="24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sz="2400" b="1" spc="-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yerine</a:t>
            </a:r>
            <a:r>
              <a:rPr sz="2400" b="1" spc="-1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yeni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işçi</a:t>
            </a:r>
            <a:r>
              <a:rPr sz="2400" b="1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alınamaz,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sz="2400" b="1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işler</a:t>
            </a:r>
            <a:r>
              <a:rPr sz="2400" b="1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başkalarına</a:t>
            </a:r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6385"/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yaptırılamaz.</a:t>
            </a:r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44321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28600" y="685800"/>
            <a:ext cx="8911687" cy="1280890"/>
          </a:xfrm>
        </p:spPr>
        <p:txBody>
          <a:bodyPr/>
          <a:lstStyle/>
          <a:p>
            <a:r>
              <a:rPr lang="tr-TR" b="1" dirty="0" smtClean="0">
                <a:solidFill>
                  <a:srgbClr val="C00000"/>
                </a:solidFill>
              </a:rPr>
              <a:t>         </a:t>
            </a:r>
            <a:r>
              <a:rPr lang="tr-TR" sz="3600" b="1" dirty="0" smtClean="0">
                <a:solidFill>
                  <a:srgbClr val="C00000"/>
                </a:solidFill>
              </a:rPr>
              <a:t>               </a:t>
            </a:r>
            <a:r>
              <a:rPr lang="tr-TR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GENEL BAKIŞ</a:t>
            </a:r>
            <a:endParaRPr lang="tr-TR" sz="36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09800" y="1600200"/>
            <a:ext cx="8915400" cy="3777622"/>
          </a:xfrm>
        </p:spPr>
        <p:txBody>
          <a:bodyPr>
            <a:noAutofit/>
          </a:bodyPr>
          <a:lstStyle/>
          <a:p>
            <a:r>
              <a:rPr lang="tr-TR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TAHAKKUK; </a:t>
            </a: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Çok geniş manada GERÇEKLEŞTİRMEK anlamında kullanılır.  </a:t>
            </a:r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ÜCRET; </a:t>
            </a: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emeğe, bir hizmete karşılık olarak verilen ya da alınan </a:t>
            </a: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 anlamındadır.</a:t>
            </a:r>
          </a:p>
          <a:p>
            <a:r>
              <a:rPr lang="tr-TR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MAAŞ ve ÜCRET ANLAM FARKI; </a:t>
            </a: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Maaş ya da aylık peşin olarak alınır, ücret ise bir emek harcandıktan ya da hizmet yapıldıktan sonra alınır.</a:t>
            </a:r>
          </a:p>
          <a:p>
            <a:r>
              <a:rPr lang="tr-TR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657/4-d ;</a:t>
            </a: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01/01/2018 tarih ve 30288 sayılı Resmi </a:t>
            </a:r>
            <a:r>
              <a:rPr lang="tr-TR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Gazete’de</a:t>
            </a: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yayımlanan Tebliğ gereği 696 Sayılı KHK gereği Kamu Sürekli İşçisi  Kapsamına alınan personelin statüsüdür.</a:t>
            </a:r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988343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2438400" y="685800"/>
            <a:ext cx="2451100" cy="56746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ÜCRET</a:t>
            </a:r>
            <a:endParaRPr sz="36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438400" y="1676400"/>
            <a:ext cx="7940675" cy="3240759"/>
          </a:xfrm>
          <a:prstGeom prst="rect">
            <a:avLst/>
          </a:prstGeom>
        </p:spPr>
        <p:txBody>
          <a:bodyPr vert="horz" wrap="square" lIns="0" tIns="57785" rIns="0" bIns="0" rtlCol="0">
            <a:spAutoFit/>
          </a:bodyPr>
          <a:lstStyle/>
          <a:p>
            <a:pPr marL="286385" marR="772160" indent="-274320">
              <a:lnSpc>
                <a:spcPts val="2810"/>
              </a:lnSpc>
              <a:spcBef>
                <a:spcPts val="455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İşçilerin</a:t>
            </a:r>
            <a:r>
              <a:rPr sz="2400" b="1" spc="-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aylık</a:t>
            </a:r>
            <a:r>
              <a:rPr sz="2400" b="1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ücretlerinin</a:t>
            </a:r>
            <a:r>
              <a:rPr sz="2400" b="1" spc="-1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dörtte</a:t>
            </a:r>
            <a:r>
              <a:rPr sz="2400" b="1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birinden</a:t>
            </a:r>
            <a:r>
              <a:rPr sz="2400" b="1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fazlası </a:t>
            </a:r>
            <a:r>
              <a:rPr sz="2400" b="1" spc="-6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haczedilemez </a:t>
            </a:r>
            <a:r>
              <a:rPr sz="24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veya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başkasına devir </a:t>
            </a:r>
            <a:r>
              <a:rPr sz="24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temlik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olunamaz.</a:t>
            </a:r>
          </a:p>
          <a:p>
            <a:pPr>
              <a:spcBef>
                <a:spcPts val="35"/>
              </a:spcBef>
              <a:buClr>
                <a:srgbClr val="0AD0D9"/>
              </a:buClr>
              <a:buFont typeface="Segoe UI Symbol"/>
              <a:buChar char="⚫"/>
            </a:pPr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7020" indent="-274320"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Nafaka</a:t>
            </a:r>
            <a:r>
              <a:rPr sz="2400" b="1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borcu</a:t>
            </a:r>
            <a:r>
              <a:rPr sz="2400" b="1" spc="-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alacaklılarının</a:t>
            </a:r>
            <a:r>
              <a:rPr sz="2400" b="1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hakları</a:t>
            </a:r>
            <a:r>
              <a:rPr sz="2400" b="1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saklıdır.</a:t>
            </a:r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30"/>
              </a:spcBef>
              <a:buClr>
                <a:srgbClr val="0AD0D9"/>
              </a:buClr>
              <a:buFont typeface="Segoe UI Symbol"/>
              <a:buChar char="⚫"/>
            </a:pPr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6385" marR="5080" indent="-274320">
              <a:lnSpc>
                <a:spcPct val="90000"/>
              </a:lnSpc>
              <a:spcBef>
                <a:spcPts val="5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24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İşveren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işyerinde </a:t>
            </a:r>
            <a:r>
              <a:rPr sz="24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veya 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bankaya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yaptığı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ödemelerde,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işçiye</a:t>
            </a:r>
            <a:r>
              <a:rPr sz="2400" b="1"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ücret</a:t>
            </a:r>
            <a:r>
              <a:rPr sz="2400" b="1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hesabını</a:t>
            </a:r>
            <a:r>
              <a:rPr sz="2400" b="1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gösterir</a:t>
            </a:r>
            <a:r>
              <a:rPr sz="2400" b="1"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imzalı</a:t>
            </a:r>
            <a:r>
              <a:rPr sz="2400" b="1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veya</a:t>
            </a:r>
            <a:r>
              <a:rPr sz="2400" b="1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işyerinin</a:t>
            </a:r>
            <a:r>
              <a:rPr sz="2400" b="1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özel </a:t>
            </a:r>
            <a:r>
              <a:rPr sz="2400" b="1" spc="-6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işaretini</a:t>
            </a:r>
            <a:r>
              <a:rPr sz="2400" b="1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taşıyan</a:t>
            </a:r>
            <a:r>
              <a:rPr sz="2400" b="1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sz="2400" b="1" spc="-1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pusula</a:t>
            </a:r>
            <a:r>
              <a:rPr sz="2400" b="1" spc="-1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vermek</a:t>
            </a:r>
            <a:r>
              <a:rPr sz="2400" b="1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zorundadır.</a:t>
            </a:r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640137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2089248" y="685800"/>
            <a:ext cx="763397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  <a:tabLst>
                <a:tab pos="548005" algn="l"/>
              </a:tabLst>
            </a:pPr>
            <a:r>
              <a:rPr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İŞ	</a:t>
            </a:r>
            <a:r>
              <a:rPr b="1" spc="-2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SÖZLEŞMESİNİN</a:t>
            </a:r>
            <a:r>
              <a:rPr b="1" spc="-3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spc="-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SONA</a:t>
            </a:r>
            <a:r>
              <a:rPr b="1" spc="-5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spc="-1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ERMESİ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2059940" y="1912746"/>
            <a:ext cx="9751060" cy="3547766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286385" marR="5080" indent="-274320">
              <a:lnSpc>
                <a:spcPts val="2590"/>
              </a:lnSpc>
              <a:spcBef>
                <a:spcPts val="425"/>
              </a:spcBef>
              <a:buClr>
                <a:srgbClr val="0AD0D9"/>
              </a:buClr>
              <a:buSzPct val="93750"/>
              <a:buFont typeface="Segoe UI Symbol"/>
              <a:buChar char="⚫"/>
              <a:tabLst>
                <a:tab pos="287020" algn="l"/>
              </a:tabLst>
            </a:pPr>
            <a:r>
              <a:rPr sz="24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1475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Sayılı</a:t>
            </a:r>
            <a:r>
              <a:rPr sz="24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İş</a:t>
            </a:r>
            <a:r>
              <a:rPr sz="2400" b="1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Kanununun</a:t>
            </a:r>
            <a:r>
              <a:rPr sz="24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14.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maddesine</a:t>
            </a:r>
            <a:r>
              <a:rPr sz="2400" b="1" spc="-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göre</a:t>
            </a:r>
            <a:r>
              <a:rPr sz="2400" b="1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işçi</a:t>
            </a:r>
            <a:r>
              <a:rPr sz="24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tarafından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fesih</a:t>
            </a:r>
            <a:r>
              <a:rPr lang="tr-TR" sz="2400" b="1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5"/>
              </a:spcBef>
              <a:buClr>
                <a:srgbClr val="0AD0D9"/>
              </a:buClr>
              <a:buFont typeface="Segoe UI Symbol"/>
              <a:buChar char="⚫"/>
            </a:pPr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7020" marR="664210" indent="-287020">
              <a:lnSpc>
                <a:spcPts val="2735"/>
              </a:lnSpc>
              <a:buClr>
                <a:srgbClr val="0AD0D9"/>
              </a:buClr>
              <a:buSzPct val="93750"/>
              <a:buFont typeface="Segoe UI Symbol"/>
              <a:buChar char="⚫"/>
              <a:tabLst>
                <a:tab pos="287020" algn="l"/>
                <a:tab pos="6292215" algn="l"/>
              </a:tabLst>
            </a:pP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4857</a:t>
            </a:r>
            <a:r>
              <a:rPr sz="24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Sayılı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İş</a:t>
            </a:r>
            <a:r>
              <a:rPr sz="2400" b="1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Kanununun</a:t>
            </a:r>
            <a:r>
              <a:rPr sz="24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17.</a:t>
            </a:r>
            <a:r>
              <a:rPr sz="24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maddesine</a:t>
            </a:r>
            <a:r>
              <a:rPr sz="2400" b="1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2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göre</a:t>
            </a:r>
            <a:r>
              <a:rPr lang="tr-TR" sz="2400" b="1" spc="-2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bildirim</a:t>
            </a:r>
            <a:r>
              <a:rPr lang="tr-TR" sz="2400" b="1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sürelerine</a:t>
            </a:r>
            <a:r>
              <a:rPr sz="2400" b="1" spc="-1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uyularak</a:t>
            </a:r>
            <a:r>
              <a:rPr sz="2400" b="1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işçi</a:t>
            </a:r>
            <a:r>
              <a:rPr sz="2400" b="1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veya</a:t>
            </a:r>
            <a:r>
              <a:rPr sz="2400" b="1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işveren</a:t>
            </a:r>
            <a:r>
              <a:rPr sz="2400" b="1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tarafından</a:t>
            </a:r>
            <a:r>
              <a:rPr sz="2400" b="1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fesih</a:t>
            </a:r>
            <a:r>
              <a:rPr lang="tr-TR" sz="2400" b="1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40"/>
              </a:spcBef>
            </a:pPr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7020" indent="-274320">
              <a:lnSpc>
                <a:spcPts val="2735"/>
              </a:lnSpc>
              <a:buClr>
                <a:srgbClr val="0AD0D9"/>
              </a:buClr>
              <a:buSzPct val="93750"/>
              <a:buFont typeface="Segoe UI Symbol"/>
              <a:buChar char="⚫"/>
              <a:tabLst>
                <a:tab pos="287020" algn="l"/>
              </a:tabLst>
            </a:pP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4857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Sayılı</a:t>
            </a:r>
            <a:r>
              <a:rPr sz="24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İş</a:t>
            </a:r>
            <a:r>
              <a:rPr sz="2400" b="1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Kanununun</a:t>
            </a:r>
            <a:r>
              <a:rPr sz="2400" b="1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24.maddesine</a:t>
            </a:r>
            <a:r>
              <a:rPr sz="2400" b="1"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2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göre</a:t>
            </a:r>
            <a:r>
              <a:rPr sz="2400" b="1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işçi</a:t>
            </a:r>
            <a:r>
              <a:rPr lang="tr-TR" sz="2400" b="1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tarafından</a:t>
            </a:r>
            <a:r>
              <a:rPr sz="2400" b="1" spc="-7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haklı</a:t>
            </a:r>
            <a:r>
              <a:rPr sz="2400" b="1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nedenle</a:t>
            </a:r>
            <a:r>
              <a:rPr sz="2400" b="1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fesih</a:t>
            </a:r>
            <a:r>
              <a:rPr lang="tr-TR" sz="2400" b="1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6385" marR="765175" indent="-274320">
              <a:lnSpc>
                <a:spcPts val="2590"/>
              </a:lnSpc>
              <a:spcBef>
                <a:spcPts val="5"/>
              </a:spcBef>
              <a:buClr>
                <a:srgbClr val="0AD0D9"/>
              </a:buClr>
              <a:buSzPct val="93750"/>
              <a:buFont typeface="Segoe UI Symbol"/>
              <a:buChar char="⚫"/>
              <a:tabLst>
                <a:tab pos="287020" algn="l"/>
                <a:tab pos="1053465" algn="l"/>
              </a:tabLst>
            </a:pP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4857	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Sayılı</a:t>
            </a:r>
            <a:r>
              <a:rPr sz="24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İş</a:t>
            </a:r>
            <a:r>
              <a:rPr sz="2400" b="1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Kanununun</a:t>
            </a:r>
            <a:r>
              <a:rPr sz="2400" b="1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25.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maddesine</a:t>
            </a:r>
            <a:r>
              <a:rPr sz="2400" b="1" spc="-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göre</a:t>
            </a:r>
            <a:r>
              <a:rPr sz="2400" b="1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işveren </a:t>
            </a:r>
            <a:r>
              <a:rPr sz="2400" b="1" spc="-5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tarafından</a:t>
            </a:r>
            <a:r>
              <a:rPr sz="2400" b="1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haklı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nedenle</a:t>
            </a:r>
            <a:r>
              <a:rPr sz="2400" b="1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fesih</a:t>
            </a:r>
            <a:r>
              <a:rPr lang="tr-TR" sz="2400" b="1" spc="-5" dirty="0" smtClean="0">
                <a:latin typeface="+mj-lt"/>
                <a:cs typeface="Constantia"/>
              </a:rPr>
              <a:t>.</a:t>
            </a:r>
            <a:endParaRPr sz="2400" b="1" dirty="0">
              <a:latin typeface="+mj-lt"/>
              <a:cs typeface="Constantia"/>
            </a:endParaRPr>
          </a:p>
        </p:txBody>
      </p:sp>
    </p:spTree>
    <p:extLst>
      <p:ext uri="{BB962C8B-B14F-4D97-AF65-F5344CB8AC3E}">
        <p14:creationId xmlns:p14="http://schemas.microsoft.com/office/powerpoint/2010/main" val="97561207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1905000" y="533400"/>
            <a:ext cx="9515474" cy="99770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spcBef>
                <a:spcPts val="100"/>
              </a:spcBef>
              <a:tabLst>
                <a:tab pos="3333750" algn="l"/>
              </a:tabLst>
            </a:pPr>
            <a:r>
              <a:rPr sz="3200" spc="-2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1475</a:t>
            </a:r>
            <a:r>
              <a:rPr sz="3200" b="1" spc="-5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spc="-6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SAYILI</a:t>
            </a:r>
            <a:r>
              <a:rPr sz="3200" b="1" spc="-3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İŞ</a:t>
            </a:r>
            <a:r>
              <a:rPr sz="3200" b="1" spc="-1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K.NUN</a:t>
            </a:r>
            <a:r>
              <a:rPr sz="3200" b="1" spc="-3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14.</a:t>
            </a:r>
            <a:r>
              <a:rPr sz="3200" b="1" spc="-3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spc="-2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MD.NE </a:t>
            </a:r>
            <a:r>
              <a:rPr sz="3200" b="1" spc="-100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GÖRE</a:t>
            </a:r>
            <a:r>
              <a:rPr sz="3200" b="1" spc="-1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spc="-5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İŞÇİNİN</a:t>
            </a:r>
            <a:r>
              <a:rPr lang="tr-TR" sz="3200" b="1" spc="-5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spc="-15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FESİH</a:t>
            </a:r>
            <a:r>
              <a:rPr sz="3200" b="1" spc="-1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spc="-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HAKKI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2059941" y="2344771"/>
            <a:ext cx="8070215" cy="3570208"/>
          </a:xfrm>
          <a:prstGeom prst="rect">
            <a:avLst/>
          </a:prstGeom>
        </p:spPr>
        <p:txBody>
          <a:bodyPr vert="horz" wrap="square" lIns="0" tIns="91440" rIns="0" bIns="0" rtlCol="0">
            <a:spAutoFit/>
          </a:bodyPr>
          <a:lstStyle/>
          <a:p>
            <a:pPr marL="287020" indent="-274320" algn="just">
              <a:spcBef>
                <a:spcPts val="720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24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Muvazzaf</a:t>
            </a:r>
            <a:r>
              <a:rPr sz="2400" b="1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askerlik</a:t>
            </a:r>
            <a:r>
              <a:rPr sz="2400" b="1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hizmeti</a:t>
            </a:r>
            <a:r>
              <a:rPr sz="2400" b="1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dolayısıyl</a:t>
            </a:r>
            <a:r>
              <a:rPr lang="tr-TR" sz="2400" b="1" spc="-1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2400" b="1" spc="-1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7020" indent="-274320" algn="just">
              <a:spcBef>
                <a:spcPts val="625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Bağlı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bulundukları</a:t>
            </a:r>
            <a:r>
              <a:rPr sz="24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kanunla</a:t>
            </a:r>
            <a:r>
              <a:rPr sz="2400" b="1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kurulu</a:t>
            </a:r>
            <a:r>
              <a:rPr sz="2400" b="1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kurum</a:t>
            </a:r>
            <a:r>
              <a:rPr sz="2400" b="1" spc="-1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veya</a:t>
            </a:r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6385" marR="506095" algn="just"/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sandıklardan</a:t>
            </a:r>
            <a:r>
              <a:rPr sz="2400" b="1" spc="-1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yaşlılık,</a:t>
            </a:r>
            <a:r>
              <a:rPr sz="2400" b="1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emeklilik</a:t>
            </a:r>
            <a:r>
              <a:rPr sz="2400" b="1" spc="-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veya</a:t>
            </a:r>
            <a:r>
              <a:rPr sz="2400" b="1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malullük</a:t>
            </a:r>
            <a:r>
              <a:rPr sz="2400" b="1" spc="-1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aylığı </a:t>
            </a:r>
            <a:r>
              <a:rPr sz="2400" b="1" spc="-6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yahut</a:t>
            </a:r>
            <a:r>
              <a:rPr sz="2400" b="1" spc="-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toptan</a:t>
            </a:r>
            <a:r>
              <a:rPr sz="2400" b="1" spc="-1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ödeme</a:t>
            </a:r>
            <a:r>
              <a:rPr sz="2400" b="1" spc="-1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almak</a:t>
            </a:r>
            <a:r>
              <a:rPr sz="2400" b="1" spc="-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amacıyla;</a:t>
            </a:r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7020" indent="-274320" algn="just">
              <a:spcBef>
                <a:spcPts val="630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506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sz="2400" b="1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ı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lı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unu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sz="2400" b="1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ddeler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z="2400" b="1" spc="-1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</a:t>
            </a:r>
            <a:r>
              <a:rPr sz="2400" b="1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z="2400" b="1" spc="-1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aşl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ı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lık</a:t>
            </a:r>
          </a:p>
          <a:p>
            <a:pPr marL="286385" marR="5080" algn="just"/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aylığı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bağlanması için</a:t>
            </a:r>
            <a:r>
              <a:rPr sz="2400" b="1"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öngörülen</a:t>
            </a:r>
            <a:r>
              <a:rPr sz="2400" b="1" spc="-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sigortalılık</a:t>
            </a:r>
            <a:r>
              <a:rPr sz="2400" b="1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süresini</a:t>
            </a:r>
            <a:r>
              <a:rPr sz="2400" b="1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sz="2400" b="1" spc="-6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prim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ödeme gün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sayısını 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tamamlayarak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kendi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istekleri </a:t>
            </a:r>
            <a:r>
              <a:rPr sz="2400" b="1" spc="-6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ile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işten ayrılmaları nedeniyle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(3600 prim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gün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sayısı </a:t>
            </a:r>
            <a:r>
              <a:rPr sz="24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sz="2400" b="1" spc="-6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r>
              <a:rPr sz="2400" b="1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yıllık</a:t>
            </a:r>
            <a:r>
              <a:rPr sz="2400" b="1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sigortalılık</a:t>
            </a:r>
            <a:r>
              <a:rPr sz="2400" b="1" spc="-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süresinin</a:t>
            </a:r>
            <a:r>
              <a:rPr sz="2400" b="1" spc="-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dolması)</a:t>
            </a:r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01983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2057400" y="533400"/>
            <a:ext cx="9598660" cy="99770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spcBef>
                <a:spcPts val="100"/>
              </a:spcBef>
              <a:tabLst>
                <a:tab pos="3333750" algn="l"/>
              </a:tabLst>
            </a:pPr>
            <a:r>
              <a:rPr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1475</a:t>
            </a:r>
            <a:r>
              <a:rPr sz="3200" b="1" spc="-4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spc="-6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SAYILI</a:t>
            </a:r>
            <a:r>
              <a:rPr sz="3200" b="1" spc="-3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İŞ</a:t>
            </a:r>
            <a:r>
              <a:rPr sz="3200" b="1" spc="-1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K.NUN</a:t>
            </a:r>
            <a:r>
              <a:rPr sz="3200" b="1" spc="-4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14.</a:t>
            </a:r>
            <a:r>
              <a:rPr sz="3200" b="1" spc="-3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spc="-2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MAD.NE </a:t>
            </a:r>
            <a:r>
              <a:rPr sz="3200" b="1" spc="-100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GÖRE</a:t>
            </a:r>
            <a:r>
              <a:rPr sz="3200" b="1" spc="-1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spc="-5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İŞÇİNİN</a:t>
            </a:r>
            <a:r>
              <a:rPr lang="tr-TR" sz="3200" b="1" spc="-5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spc="-15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FESİH</a:t>
            </a:r>
            <a:r>
              <a:rPr sz="3200" b="1" spc="-1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spc="-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HAKKI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2362200" y="1981200"/>
            <a:ext cx="9753600" cy="18601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6385" marR="5080" indent="-274320">
              <a:spcBef>
                <a:spcPts val="105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Kadının</a:t>
            </a:r>
            <a:r>
              <a:rPr sz="2400" b="1" spc="-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evlendiği</a:t>
            </a:r>
            <a:r>
              <a:rPr sz="24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tarihten</a:t>
            </a:r>
            <a:r>
              <a:rPr sz="2400" b="1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itibaren</a:t>
            </a:r>
            <a:r>
              <a:rPr sz="2400" b="1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sz="2400" b="1" spc="-1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yıl</a:t>
            </a:r>
            <a:r>
              <a:rPr sz="2400" b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içerisinde </a:t>
            </a:r>
            <a:r>
              <a:rPr sz="2400" b="1" spc="-6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kendi</a:t>
            </a:r>
            <a:r>
              <a:rPr sz="2400" b="1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arzusu</a:t>
            </a:r>
            <a:r>
              <a:rPr sz="2400" b="1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ile</a:t>
            </a:r>
            <a:r>
              <a:rPr sz="2400" b="1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sz="2400" b="1" spc="-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akdinin</a:t>
            </a:r>
            <a:r>
              <a:rPr sz="2400" b="1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sona</a:t>
            </a:r>
            <a:r>
              <a:rPr sz="2400" b="1" spc="-1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erdirmesi</a:t>
            </a:r>
            <a:r>
              <a:rPr lang="tr-TR" sz="2400" b="1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7020" indent="-274320"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2400" b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İşçinin</a:t>
            </a:r>
            <a:r>
              <a:rPr sz="2400" b="1" spc="-1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ölümü</a:t>
            </a: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1231265"/>
            <a:r>
              <a:rPr sz="2400" b="1" spc="-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Durumlarında</a:t>
            </a:r>
            <a:r>
              <a:rPr sz="2400" b="1" spc="-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işveren</a:t>
            </a:r>
            <a:r>
              <a:rPr sz="2400" b="1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tarafından</a:t>
            </a:r>
            <a:r>
              <a:rPr sz="2400" b="1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işçiye</a:t>
            </a:r>
            <a:r>
              <a:rPr sz="2400" b="1" spc="-1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</a:t>
            </a:r>
            <a:r>
              <a:rPr sz="2400" b="1" spc="-1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</a:t>
            </a:r>
            <a:r>
              <a:rPr lang="tr-TR" sz="2400" b="1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mirasçılarına</a:t>
            </a:r>
            <a:r>
              <a:rPr lang="tr-TR" sz="2400" b="1" spc="-7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kıdem</a:t>
            </a:r>
            <a:r>
              <a:rPr sz="2400" b="1" spc="-7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tazminatı</a:t>
            </a:r>
            <a:r>
              <a:rPr sz="2400" b="1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ödenir</a:t>
            </a:r>
            <a:r>
              <a:rPr sz="24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149485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1981200" y="533400"/>
            <a:ext cx="8991600" cy="99770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spcBef>
                <a:spcPts val="100"/>
              </a:spcBef>
              <a:tabLst>
                <a:tab pos="2788920" algn="l"/>
              </a:tabLst>
            </a:pPr>
            <a:r>
              <a:rPr sz="3200" b="1" spc="-1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İHBAR</a:t>
            </a:r>
            <a:r>
              <a:rPr sz="3200" b="1" spc="-50" dirty="0" smtClean="0">
                <a:solidFill>
                  <a:srgbClr val="C00000"/>
                </a:solidFill>
              </a:rPr>
              <a:t> </a:t>
            </a:r>
            <a:r>
              <a:rPr sz="3200" b="1" spc="-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(BİLDİRİM)</a:t>
            </a:r>
            <a:r>
              <a:rPr sz="3200" b="1" spc="-4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spc="-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SÜRELERİNE </a:t>
            </a:r>
            <a:r>
              <a:rPr sz="3200" b="1" spc="-100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UYULARAK</a:t>
            </a:r>
            <a:r>
              <a:rPr lang="tr-TR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spc="-15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FESİH</a:t>
            </a:r>
            <a:endParaRPr sz="3200" b="1" spc="-15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209800" y="1371600"/>
            <a:ext cx="8915400" cy="2123658"/>
          </a:xfrm>
          <a:prstGeom prst="rect">
            <a:avLst/>
          </a:prstGeom>
        </p:spPr>
        <p:txBody>
          <a:bodyPr vert="horz" wrap="square" lIns="0" tIns="91440" rIns="0" bIns="0" rtlCol="0">
            <a:spAutoFit/>
          </a:bodyPr>
          <a:lstStyle/>
          <a:p>
            <a:pPr marL="1841500">
              <a:spcBef>
                <a:spcPts val="720"/>
              </a:spcBef>
            </a:pPr>
            <a:r>
              <a:rPr sz="2600" b="1" spc="-10" dirty="0">
                <a:latin typeface="+mj-lt"/>
                <a:cs typeface="Constantia"/>
              </a:rPr>
              <a:t>4857</a:t>
            </a:r>
            <a:r>
              <a:rPr sz="2600" b="1" spc="-30" dirty="0">
                <a:latin typeface="+mj-lt"/>
                <a:cs typeface="Constantia"/>
              </a:rPr>
              <a:t> </a:t>
            </a:r>
            <a:r>
              <a:rPr sz="2600" b="1" spc="-15" dirty="0">
                <a:latin typeface="+mj-lt"/>
                <a:cs typeface="Constantia"/>
              </a:rPr>
              <a:t>Sayılı İş</a:t>
            </a:r>
            <a:r>
              <a:rPr sz="2600" b="1" spc="-70" dirty="0">
                <a:latin typeface="+mj-lt"/>
                <a:cs typeface="Constantia"/>
              </a:rPr>
              <a:t> </a:t>
            </a:r>
            <a:r>
              <a:rPr sz="2600" b="1" dirty="0">
                <a:latin typeface="+mj-lt"/>
                <a:cs typeface="Constantia"/>
              </a:rPr>
              <a:t>K.</a:t>
            </a:r>
            <a:r>
              <a:rPr sz="2600" b="1" spc="-10" dirty="0">
                <a:latin typeface="+mj-lt"/>
                <a:cs typeface="Constantia"/>
              </a:rPr>
              <a:t> M.17</a:t>
            </a:r>
            <a:endParaRPr sz="2600" b="1" dirty="0">
              <a:latin typeface="+mj-lt"/>
              <a:cs typeface="Constantia"/>
            </a:endParaRPr>
          </a:p>
          <a:p>
            <a:pPr marL="286385" marR="5080" indent="-274320">
              <a:spcBef>
                <a:spcPts val="625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24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Taraflar,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Belirsiz Süreli 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İş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Sözleşmesini durumu 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diğer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tarafa</a:t>
            </a:r>
            <a:r>
              <a:rPr sz="2400" b="1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bildirmek</a:t>
            </a:r>
            <a:r>
              <a:rPr sz="2400" b="1" spc="-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sz="2400" b="1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ihbar</a:t>
            </a:r>
            <a:r>
              <a:rPr sz="2400" b="1" spc="-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sürelerine</a:t>
            </a:r>
            <a:r>
              <a:rPr sz="2400" b="1" spc="-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uymak</a:t>
            </a:r>
            <a:r>
              <a:rPr sz="2400" b="1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şartı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ile</a:t>
            </a:r>
            <a:r>
              <a:rPr sz="2400" b="1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her </a:t>
            </a:r>
            <a:r>
              <a:rPr sz="2400" b="1" spc="-6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zaman</a:t>
            </a:r>
            <a:r>
              <a:rPr sz="2400" b="1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feshedebilirler.</a:t>
            </a:r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7020" indent="-274320">
              <a:spcBef>
                <a:spcPts val="625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İhbar</a:t>
            </a:r>
            <a:r>
              <a:rPr sz="2400" b="1" spc="-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(bildirim)</a:t>
            </a:r>
            <a:r>
              <a:rPr sz="24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Süreleri</a:t>
            </a:r>
            <a:r>
              <a:rPr sz="2400" b="1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2209800" y="3617305"/>
            <a:ext cx="2514600" cy="1924245"/>
          </a:xfrm>
          <a:prstGeom prst="rect">
            <a:avLst/>
          </a:prstGeom>
        </p:spPr>
        <p:txBody>
          <a:bodyPr vert="horz" wrap="square" lIns="0" tIns="92075" rIns="0" bIns="0" rtlCol="0">
            <a:spAutoFit/>
          </a:bodyPr>
          <a:lstStyle/>
          <a:p>
            <a:pPr marL="287020" indent="-274320">
              <a:spcBef>
                <a:spcPts val="725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sz="2600" b="1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aya</a:t>
            </a:r>
            <a:r>
              <a:rPr sz="2600" b="1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kadar</a:t>
            </a:r>
            <a:endParaRPr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7020" indent="-274320">
              <a:spcBef>
                <a:spcPts val="625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sz="2600" b="1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ay-1,5</a:t>
            </a:r>
            <a:r>
              <a:rPr sz="2600" b="1" spc="-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yıl</a:t>
            </a:r>
            <a:endParaRPr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7020" indent="-274320">
              <a:spcBef>
                <a:spcPts val="620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1,5</a:t>
            </a:r>
            <a:r>
              <a:rPr sz="2600" b="1" spc="-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yıl-3</a:t>
            </a:r>
            <a:r>
              <a:rPr sz="2600" b="1" spc="-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yıl</a:t>
            </a:r>
            <a:endParaRPr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7020" indent="-274320">
              <a:spcBef>
                <a:spcPts val="630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sz="2600" b="1" spc="-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yıldan</a:t>
            </a:r>
            <a:r>
              <a:rPr sz="2600" b="1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fazla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5175738" y="3617305"/>
            <a:ext cx="1524000" cy="1928495"/>
          </a:xfrm>
          <a:prstGeom prst="rect">
            <a:avLst/>
          </a:prstGeom>
        </p:spPr>
        <p:txBody>
          <a:bodyPr vert="horz" wrap="square" lIns="0" tIns="92075" rIns="0" bIns="0" rtlCol="0">
            <a:spAutoFit/>
          </a:bodyPr>
          <a:lstStyle/>
          <a:p>
            <a:pPr marL="18415">
              <a:spcBef>
                <a:spcPts val="725"/>
              </a:spcBef>
            </a:pP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sz="2600" b="1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hafta</a:t>
            </a:r>
          </a:p>
          <a:p>
            <a:pPr marL="18415">
              <a:spcBef>
                <a:spcPts val="625"/>
              </a:spcBef>
            </a:pP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sz="2600" b="1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hafta</a:t>
            </a:r>
          </a:p>
          <a:p>
            <a:pPr marL="12700">
              <a:spcBef>
                <a:spcPts val="620"/>
              </a:spcBef>
            </a:pP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sz="2600" b="1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hafta</a:t>
            </a:r>
          </a:p>
          <a:p>
            <a:pPr marL="18415">
              <a:spcBef>
                <a:spcPts val="630"/>
              </a:spcBef>
            </a:pP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sz="2600" b="1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hafta</a:t>
            </a:r>
            <a:endParaRPr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633723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2286000" y="685800"/>
            <a:ext cx="5880099" cy="50590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z="3200" b="1" spc="-1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İHBAR</a:t>
            </a:r>
            <a:r>
              <a:rPr sz="3200" b="1" spc="-7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spc="-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SÜRELERİ</a:t>
            </a:r>
            <a:endParaRPr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059941" y="1947799"/>
            <a:ext cx="8531859" cy="222945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6385" marR="866775" indent="-274320">
              <a:spcBef>
                <a:spcPts val="105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sz="2400" b="1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süreler</a:t>
            </a:r>
            <a:r>
              <a:rPr sz="2400" b="1" spc="-1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asgari</a:t>
            </a:r>
            <a:r>
              <a:rPr sz="2400" b="1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olup</a:t>
            </a:r>
            <a:r>
              <a:rPr sz="2400" b="1" spc="-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sözleşme</a:t>
            </a:r>
            <a:r>
              <a:rPr sz="2400" b="1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ile</a:t>
            </a:r>
            <a:r>
              <a:rPr sz="2400" b="1" spc="-1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artırılabilir, </a:t>
            </a:r>
            <a:r>
              <a:rPr sz="2400" b="1" spc="-6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azaltılamaz</a:t>
            </a:r>
            <a:r>
              <a:rPr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7020" indent="-274320"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Bildirim</a:t>
            </a:r>
            <a:r>
              <a:rPr sz="2400" b="1"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şartına</a:t>
            </a:r>
            <a:r>
              <a:rPr sz="2400" b="1" spc="-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uymayan</a:t>
            </a:r>
            <a:r>
              <a:rPr sz="2400" b="1"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taraf,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bildirim</a:t>
            </a:r>
            <a:r>
              <a:rPr sz="2400" b="1"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süresine</a:t>
            </a:r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6385"/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ilişkin</a:t>
            </a:r>
            <a:r>
              <a:rPr sz="2400" b="1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ücret</a:t>
            </a:r>
            <a:r>
              <a:rPr sz="2400" b="1"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tutarında</a:t>
            </a:r>
            <a:r>
              <a:rPr sz="2400" b="1" spc="-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tazminat</a:t>
            </a:r>
            <a:r>
              <a:rPr sz="2400" b="1" spc="-1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ödemek</a:t>
            </a:r>
            <a:r>
              <a:rPr sz="2400" b="1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2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zorundadır</a:t>
            </a:r>
            <a:r>
              <a:rPr sz="2400" b="1" spc="-2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6385" marR="571500" indent="-274320"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24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İşveren</a:t>
            </a:r>
            <a:r>
              <a:rPr sz="2400" b="1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bildirim</a:t>
            </a:r>
            <a:r>
              <a:rPr sz="2400" b="1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süresine</a:t>
            </a:r>
            <a:r>
              <a:rPr sz="2400" b="1" spc="-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ait</a:t>
            </a:r>
            <a:r>
              <a:rPr sz="2400" b="1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ücreti</a:t>
            </a:r>
            <a:r>
              <a:rPr sz="2400" b="1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peşin</a:t>
            </a:r>
            <a:r>
              <a:rPr sz="2400" b="1" spc="-1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vermek </a:t>
            </a:r>
            <a:r>
              <a:rPr sz="2400" b="1" spc="-6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suretiyle</a:t>
            </a:r>
            <a:r>
              <a:rPr sz="2400" b="1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sz="2400" b="1" spc="-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sözleşmesini</a:t>
            </a:r>
            <a:r>
              <a:rPr sz="2400" b="1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feshedebilir</a:t>
            </a:r>
            <a:r>
              <a:rPr lang="tr-TR" sz="2400" b="1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62548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2362200" y="685800"/>
            <a:ext cx="6184899" cy="56746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z="3600" b="1" spc="-1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İHBAR</a:t>
            </a:r>
            <a:r>
              <a:rPr sz="3600" b="1" spc="-7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600" b="1" spc="-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SÜRELERİ</a:t>
            </a:r>
            <a:endParaRPr sz="36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057400" y="1371600"/>
            <a:ext cx="8686800" cy="4164602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2700" algn="just">
              <a:spcBef>
                <a:spcPts val="675"/>
              </a:spcBef>
            </a:pP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YENİ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İŞ</a:t>
            </a:r>
            <a:r>
              <a:rPr sz="2400" b="1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ARAMA</a:t>
            </a:r>
            <a:r>
              <a:rPr sz="2400" b="1" spc="5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İZNİ</a:t>
            </a:r>
          </a:p>
          <a:p>
            <a:pPr marL="12700" algn="just">
              <a:spcBef>
                <a:spcPts val="575"/>
              </a:spcBef>
            </a:pP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4857 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Sayılı İş</a:t>
            </a:r>
            <a:r>
              <a:rPr sz="2400" b="1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K.M.27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6385" marR="279400" indent="-274320" algn="just">
              <a:spcBef>
                <a:spcPts val="580"/>
              </a:spcBef>
              <a:buClr>
                <a:srgbClr val="0AD0D9"/>
              </a:buClr>
              <a:buSzPct val="93750"/>
              <a:buFont typeface="Segoe UI Symbol"/>
              <a:buChar char="⚫"/>
              <a:tabLst>
                <a:tab pos="287020" algn="l"/>
              </a:tabLst>
            </a:pP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Bildirim süreleri içinde 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işveren, </a:t>
            </a:r>
            <a:r>
              <a:rPr sz="24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işçiye yeni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iş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bulması </a:t>
            </a:r>
            <a:r>
              <a:rPr sz="2400" b="1" spc="-5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için</a:t>
            </a:r>
            <a:r>
              <a:rPr sz="2400" b="1" spc="-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gerekli</a:t>
            </a:r>
            <a:r>
              <a:rPr sz="2400" b="1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olan</a:t>
            </a:r>
            <a:r>
              <a:rPr sz="2400" b="1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sz="2400" b="1" spc="-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arama</a:t>
            </a:r>
            <a:r>
              <a:rPr sz="2400" b="1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iznini,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sz="2400" b="1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saatleri</a:t>
            </a:r>
            <a:r>
              <a:rPr sz="24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içinde</a:t>
            </a:r>
            <a:r>
              <a:rPr sz="2400" b="1" spc="-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sz="2400" b="1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ücret </a:t>
            </a:r>
            <a:r>
              <a:rPr sz="2400" b="1" spc="-5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kesintisi</a:t>
            </a:r>
            <a:r>
              <a:rPr sz="2400" b="1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yapmadan</a:t>
            </a:r>
            <a:r>
              <a:rPr sz="2400" b="1" spc="-1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vermeye</a:t>
            </a:r>
            <a:r>
              <a:rPr sz="2400" b="1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mecburdur.</a:t>
            </a:r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3220" indent="-351155" algn="just">
              <a:spcBef>
                <a:spcPts val="575"/>
              </a:spcBef>
              <a:buClr>
                <a:srgbClr val="0AD0D9"/>
              </a:buClr>
              <a:buSzPct val="93750"/>
              <a:buFont typeface="Segoe UI Symbol"/>
              <a:buChar char="⚫"/>
              <a:tabLst>
                <a:tab pos="363855" algn="l"/>
              </a:tabLst>
            </a:pP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İş</a:t>
            </a:r>
            <a:r>
              <a:rPr sz="2400" b="1" spc="-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arama</a:t>
            </a:r>
            <a:r>
              <a:rPr sz="2400" b="1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izninin</a:t>
            </a:r>
            <a:r>
              <a:rPr sz="2400" b="1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süresi</a:t>
            </a:r>
            <a:r>
              <a:rPr sz="2400" b="1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günde</a:t>
            </a:r>
            <a:r>
              <a:rPr sz="2400" b="1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iki</a:t>
            </a:r>
            <a:r>
              <a:rPr sz="2400" b="1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saatten</a:t>
            </a:r>
            <a:r>
              <a:rPr sz="2400" b="1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</a:t>
            </a:r>
            <a:r>
              <a:rPr sz="2400" b="1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olamaz</a:t>
            </a:r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6385" marR="561975" indent="-274320">
              <a:spcBef>
                <a:spcPts val="580"/>
              </a:spcBef>
              <a:buClr>
                <a:srgbClr val="0AD0D9"/>
              </a:buClr>
              <a:buSzPct val="93750"/>
              <a:buFont typeface="Segoe UI Symbol"/>
              <a:buChar char="⚫"/>
              <a:tabLst>
                <a:tab pos="287020" algn="l"/>
              </a:tabLst>
            </a:pP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İşçi isterse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arama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izin saatlerini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birleştirerek toplu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kullanabilir.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sz="2400" b="1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durumda</a:t>
            </a:r>
            <a:r>
              <a:rPr sz="2400" b="1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ücretinden</a:t>
            </a:r>
            <a:r>
              <a:rPr sz="2400" b="1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kesinti</a:t>
            </a:r>
            <a:r>
              <a:rPr sz="2400" b="1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yapılamaz</a:t>
            </a:r>
            <a:r>
              <a:rPr lang="tr-TR" sz="2400" b="1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6385" marR="5080" indent="-274320">
              <a:spcBef>
                <a:spcPts val="575"/>
              </a:spcBef>
              <a:buClr>
                <a:srgbClr val="0AD0D9"/>
              </a:buClr>
              <a:buSzPct val="93750"/>
              <a:buFont typeface="Segoe UI Symbol"/>
              <a:buChar char="⚫"/>
              <a:tabLst>
                <a:tab pos="287020" algn="l"/>
              </a:tabLst>
            </a:pPr>
            <a:r>
              <a:rPr sz="24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İşveren</a:t>
            </a:r>
            <a:r>
              <a:rPr sz="2400" b="1"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yeni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sz="2400" b="1" spc="-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arama</a:t>
            </a:r>
            <a:r>
              <a:rPr sz="2400" b="1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iznini</a:t>
            </a:r>
            <a:r>
              <a:rPr sz="2400" b="1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vermez</a:t>
            </a:r>
            <a:r>
              <a:rPr sz="2400" b="1" spc="-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veya</a:t>
            </a:r>
            <a:r>
              <a:rPr sz="2400" b="1" spc="-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eksik</a:t>
            </a:r>
            <a:r>
              <a:rPr sz="24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kullandırırsa </a:t>
            </a:r>
            <a:r>
              <a:rPr sz="2400" b="1" spc="-5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sz="2400" b="1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sü</a:t>
            </a:r>
            <a:r>
              <a:rPr sz="24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z="2400" b="1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z="2400" b="1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işkin</a:t>
            </a:r>
            <a:r>
              <a:rPr sz="2400" b="1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sz="2400" b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hbar</a:t>
            </a:r>
            <a:r>
              <a:rPr sz="2400" b="1" spc="-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sü</a:t>
            </a:r>
            <a:r>
              <a:rPr sz="24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esi)</a:t>
            </a:r>
            <a:r>
              <a:rPr sz="2400" b="1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üc</a:t>
            </a:r>
            <a:r>
              <a:rPr sz="2400" b="1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</a:t>
            </a:r>
            <a:r>
              <a:rPr sz="2400" b="1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işç</a:t>
            </a:r>
            <a:r>
              <a:rPr sz="2400" b="1" spc="-2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2400" b="1" spc="-6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z="2400" b="1" spc="-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</a:t>
            </a:r>
            <a:r>
              <a:rPr sz="2400" b="1" spc="-1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enir</a:t>
            </a: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962208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2209800" y="762000"/>
            <a:ext cx="8229600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tabLst>
                <a:tab pos="1877060" algn="l"/>
              </a:tabLst>
            </a:pPr>
            <a:r>
              <a:rPr sz="3200" b="1" spc="-5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İŞÇİNİN</a:t>
            </a:r>
            <a:r>
              <a:rPr lang="tr-TR" sz="3200" b="1" spc="-5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spc="-5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HAKLI</a:t>
            </a:r>
            <a:r>
              <a:rPr sz="3200" b="1" spc="-7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NEDENLE</a:t>
            </a:r>
            <a:r>
              <a:rPr sz="3200" b="1" spc="-5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spc="-1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FESHİ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2362200" y="1828800"/>
            <a:ext cx="7808595" cy="291425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841500">
              <a:spcBef>
                <a:spcPts val="105"/>
              </a:spcBef>
            </a:pPr>
            <a:r>
              <a:rPr sz="26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4857</a:t>
            </a:r>
            <a:r>
              <a:rPr sz="2600" b="1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Sayılı İş</a:t>
            </a:r>
            <a:r>
              <a:rPr sz="2600" b="1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K.</a:t>
            </a:r>
            <a:r>
              <a:rPr sz="26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M.24</a:t>
            </a:r>
            <a:endParaRPr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35"/>
              </a:spcBef>
            </a:pPr>
            <a:endParaRPr sz="3550" b="1" dirty="0">
              <a:latin typeface="+mj-lt"/>
              <a:cs typeface="Constantia"/>
            </a:endParaRPr>
          </a:p>
          <a:p>
            <a:pPr marL="12700"/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sz="24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Sağlık</a:t>
            </a:r>
            <a:r>
              <a:rPr sz="2400" b="1" spc="-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sebepleri</a:t>
            </a:r>
            <a:r>
              <a:rPr sz="2400" b="1" dirty="0">
                <a:latin typeface="+mj-lt"/>
                <a:cs typeface="Constantia"/>
              </a:rPr>
              <a:t>:</a:t>
            </a:r>
          </a:p>
          <a:p>
            <a:pPr marL="375920" indent="-363855">
              <a:spcBef>
                <a:spcPts val="625"/>
              </a:spcBef>
              <a:buAutoNum type="alphaLcParenR"/>
              <a:tabLst>
                <a:tab pos="376555" algn="l"/>
              </a:tabLst>
            </a:pPr>
            <a:r>
              <a:rPr sz="24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şin,</a:t>
            </a:r>
            <a:r>
              <a:rPr sz="24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işç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sz="2400" b="1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sz="24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ğ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lığı</a:t>
            </a:r>
            <a:r>
              <a:rPr sz="2400" b="1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z="24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2400" b="1" spc="-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aş</a:t>
            </a:r>
            <a:r>
              <a:rPr sz="2400" b="1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ı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şı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sz="2400" b="1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ehli</a:t>
            </a:r>
            <a:r>
              <a:rPr sz="2400" b="1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eli</a:t>
            </a:r>
            <a:r>
              <a:rPr sz="2400" b="1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olmas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ı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spcBef>
                <a:spcPts val="35"/>
              </a:spcBef>
              <a:buFont typeface="Constantia"/>
              <a:buAutoNum type="alphaLcParenR"/>
            </a:pPr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buAutoNum type="alphaLcParenR"/>
              <a:tabLst>
                <a:tab pos="401955" algn="l"/>
              </a:tabLst>
            </a:pP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İşverenin</a:t>
            </a:r>
            <a:r>
              <a:rPr sz="2400" b="1" spc="-1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veya</a:t>
            </a:r>
            <a:r>
              <a:rPr sz="2400" b="1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başka</a:t>
            </a:r>
            <a:r>
              <a:rPr sz="2400" b="1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işçilerin</a:t>
            </a:r>
            <a:r>
              <a:rPr sz="2400" b="1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bulaşıcı</a:t>
            </a:r>
            <a:r>
              <a:rPr sz="2400" b="1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veya</a:t>
            </a:r>
            <a:r>
              <a:rPr sz="2400" b="1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işçinin</a:t>
            </a:r>
            <a:r>
              <a:rPr sz="2400" b="1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işi </a:t>
            </a:r>
            <a:r>
              <a:rPr sz="2400" b="1" spc="-6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ile</a:t>
            </a:r>
            <a:r>
              <a:rPr sz="2400" b="1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bağdaşmayan</a:t>
            </a:r>
            <a:r>
              <a:rPr sz="2400" b="1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sz="2400" b="1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hastalığa</a:t>
            </a:r>
            <a:r>
              <a:rPr sz="2400" b="1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tutulmaları</a:t>
            </a:r>
            <a:r>
              <a:rPr lang="tr-TR" sz="2400" b="1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6281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2209800" y="762000"/>
            <a:ext cx="8848852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spcBef>
                <a:spcPts val="100"/>
              </a:spcBef>
            </a:pPr>
            <a:r>
              <a:rPr sz="3200" b="1" spc="-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İŞÇİNİN</a:t>
            </a:r>
            <a:r>
              <a:rPr sz="3200" b="1" spc="-2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spc="-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HAKLI</a:t>
            </a:r>
            <a:r>
              <a:rPr sz="3200" b="1" spc="-4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NEDENLE</a:t>
            </a:r>
            <a:r>
              <a:rPr sz="3200" b="1" spc="-4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spc="-1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FESİH </a:t>
            </a:r>
            <a:r>
              <a:rPr sz="3200" b="1" spc="-1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spc="-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HAKKI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2059941" y="1908176"/>
            <a:ext cx="7794625" cy="4105611"/>
          </a:xfrm>
          <a:prstGeom prst="rect">
            <a:avLst/>
          </a:prstGeom>
        </p:spPr>
        <p:txBody>
          <a:bodyPr vert="horz" wrap="square" lIns="0" tIns="57785" rIns="0" bIns="0" rtlCol="0">
            <a:spAutoFit/>
          </a:bodyPr>
          <a:lstStyle/>
          <a:p>
            <a:pPr marL="12700" marR="5080">
              <a:lnSpc>
                <a:spcPts val="2810"/>
              </a:lnSpc>
              <a:spcBef>
                <a:spcPts val="455"/>
              </a:spcBef>
            </a:pP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II.</a:t>
            </a:r>
            <a:r>
              <a:rPr sz="2400" b="1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Ahlak</a:t>
            </a:r>
            <a:r>
              <a:rPr sz="2400" b="1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sz="2400" b="1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iyi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niyet</a:t>
            </a:r>
            <a:r>
              <a:rPr sz="2400" b="1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kurallarına</a:t>
            </a:r>
            <a:r>
              <a:rPr sz="2400" b="1" spc="-1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uymayan</a:t>
            </a:r>
            <a:r>
              <a:rPr sz="2400" b="1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haller</a:t>
            </a:r>
            <a:r>
              <a:rPr sz="2400" b="1" spc="-1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sz="2400" b="1" spc="-6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benzerleri: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1177290">
              <a:lnSpc>
                <a:spcPts val="2810"/>
              </a:lnSpc>
              <a:spcBef>
                <a:spcPts val="620"/>
              </a:spcBef>
              <a:buAutoNum type="alphaLcParenR"/>
              <a:tabLst>
                <a:tab pos="377825" algn="l"/>
              </a:tabLst>
            </a:pP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şverenin</a:t>
            </a:r>
            <a:r>
              <a:rPr sz="2400" b="1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sz="2400" b="1" spc="-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sözleşmesi</a:t>
            </a:r>
            <a:r>
              <a:rPr sz="2400" b="1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yapıldığı</a:t>
            </a:r>
            <a:r>
              <a:rPr sz="2400" b="1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sırada</a:t>
            </a:r>
            <a:r>
              <a:rPr sz="2400" b="1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işçiyi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6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yanıltması</a:t>
            </a:r>
            <a:r>
              <a:rPr lang="tr-TR" sz="2400" b="1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653415">
              <a:lnSpc>
                <a:spcPts val="2810"/>
              </a:lnSpc>
              <a:spcBef>
                <a:spcPts val="620"/>
              </a:spcBef>
              <a:buAutoNum type="alphaLcParenR"/>
              <a:tabLst>
                <a:tab pos="401955" algn="l"/>
              </a:tabLst>
            </a:pP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İşverenin</a:t>
            </a:r>
            <a:r>
              <a:rPr sz="2400" b="1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işçiye</a:t>
            </a:r>
            <a:r>
              <a:rPr sz="2400" b="1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küfür</a:t>
            </a:r>
            <a:r>
              <a:rPr sz="2400" b="1" spc="-1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etmesi</a:t>
            </a:r>
            <a:r>
              <a:rPr sz="2400" b="1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veya</a:t>
            </a:r>
            <a:r>
              <a:rPr sz="2400" b="1" spc="-1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cinsel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tacizde </a:t>
            </a:r>
            <a:r>
              <a:rPr sz="2400" b="1" spc="-6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bulunması.</a:t>
            </a:r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208279">
              <a:lnSpc>
                <a:spcPct val="90000"/>
              </a:lnSpc>
              <a:spcBef>
                <a:spcPts val="585"/>
              </a:spcBef>
              <a:buAutoNum type="alphaLcParenR"/>
              <a:tabLst>
                <a:tab pos="370205" algn="l"/>
              </a:tabLst>
            </a:pP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İşverenin,</a:t>
            </a:r>
            <a:r>
              <a:rPr sz="24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işçiye</a:t>
            </a:r>
            <a:r>
              <a:rPr sz="2400" b="1" spc="-1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veya</a:t>
            </a:r>
            <a:r>
              <a:rPr sz="2400" b="1" spc="-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ailesi</a:t>
            </a:r>
            <a:r>
              <a:rPr sz="2400" b="1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üyelerinden</a:t>
            </a:r>
            <a:r>
              <a:rPr sz="2400" b="1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birine</a:t>
            </a:r>
            <a:r>
              <a:rPr sz="2400" b="1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karşı </a:t>
            </a:r>
            <a:r>
              <a:rPr sz="2400" b="1" spc="-6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sataşmada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bulunması,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kanuna karşı 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davranışa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özendirmesi,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ailesi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üyelerinden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birine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karşı hapsi </a:t>
            </a:r>
            <a:r>
              <a:rPr sz="2400" b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gerektiren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suç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işlemesi </a:t>
            </a:r>
            <a:r>
              <a:rPr sz="24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veya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asılsız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isnad </a:t>
            </a:r>
            <a:r>
              <a:rPr sz="24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veya </a:t>
            </a:r>
            <a:r>
              <a:rPr sz="24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ithamlarda</a:t>
            </a:r>
            <a:r>
              <a:rPr sz="2400" b="1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bulunması</a:t>
            </a: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797521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2133600" y="762000"/>
            <a:ext cx="8848852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spcBef>
                <a:spcPts val="100"/>
              </a:spcBef>
            </a:pPr>
            <a:r>
              <a:rPr sz="3600" b="1" spc="-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</a:t>
            </a:r>
            <a:r>
              <a:rPr sz="3200" b="1" spc="-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ŞÇİNİN</a:t>
            </a:r>
            <a:r>
              <a:rPr sz="3200" b="1" spc="-2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spc="-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HAKLI</a:t>
            </a:r>
            <a:r>
              <a:rPr sz="3200" b="1" spc="-4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NEDENLE</a:t>
            </a:r>
            <a:r>
              <a:rPr sz="3200" b="1" spc="-4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spc="-1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FESİH </a:t>
            </a:r>
            <a:r>
              <a:rPr sz="3200" b="1" spc="-1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spc="-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HAKKI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2059941" y="1947799"/>
            <a:ext cx="8030209" cy="386067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222885">
              <a:spcBef>
                <a:spcPts val="105"/>
              </a:spcBef>
              <a:buAutoNum type="alphaLcParenR" startAt="4"/>
              <a:tabLst>
                <a:tab pos="405130" algn="l"/>
              </a:tabLst>
            </a:pP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İşçinin 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diğer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işçi </a:t>
            </a:r>
            <a:r>
              <a:rPr sz="24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veya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üçüncü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kişiler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tarafından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işyerinde</a:t>
            </a:r>
            <a:r>
              <a:rPr sz="2400" b="1" spc="-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cinsel</a:t>
            </a:r>
            <a:r>
              <a:rPr sz="24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tacize</a:t>
            </a:r>
            <a:r>
              <a:rPr sz="2400" b="1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uğraması</a:t>
            </a:r>
            <a:r>
              <a:rPr sz="2400" b="1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sz="2400" b="1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sz="2400" b="1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durumu</a:t>
            </a:r>
            <a:r>
              <a:rPr sz="2400" b="1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işverene </a:t>
            </a:r>
            <a:r>
              <a:rPr sz="2400" b="1" spc="-6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bildirmesine</a:t>
            </a:r>
            <a:r>
              <a:rPr sz="2400" b="1" spc="-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rağmen</a:t>
            </a:r>
            <a:r>
              <a:rPr sz="2400" b="1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gerekli</a:t>
            </a:r>
            <a:r>
              <a:rPr sz="2400" b="1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önlemlerin</a:t>
            </a:r>
            <a:r>
              <a:rPr sz="2400" b="1" spc="-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alınmaması</a:t>
            </a:r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67310" algn="just">
              <a:spcBef>
                <a:spcPts val="625"/>
              </a:spcBef>
              <a:buAutoNum type="alphaLcParenR" startAt="4"/>
              <a:tabLst>
                <a:tab pos="376555" algn="l"/>
              </a:tabLst>
            </a:pPr>
            <a:r>
              <a:rPr sz="24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İşveren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tarafından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işçinin ücretinin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kanun hükümleri </a:t>
            </a:r>
            <a:r>
              <a:rPr sz="2400" b="1" spc="-6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veya</a:t>
            </a:r>
            <a:r>
              <a:rPr sz="2400" b="1" spc="-1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sözleşme</a:t>
            </a:r>
            <a:r>
              <a:rPr sz="2400" b="1" spc="-1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şartlarına</a:t>
            </a:r>
            <a:r>
              <a:rPr sz="2400" b="1"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uygun</a:t>
            </a:r>
            <a:r>
              <a:rPr sz="2400" b="1" spc="-1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olarak</a:t>
            </a:r>
            <a:r>
              <a:rPr sz="24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hesap</a:t>
            </a:r>
            <a:r>
              <a:rPr sz="2400" b="1" spc="-1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edilmemesi </a:t>
            </a:r>
            <a:r>
              <a:rPr sz="2400" b="1" spc="-6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z="2400" b="1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2400" b="1" spc="-1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enmesi</a:t>
            </a:r>
          </a:p>
          <a:p>
            <a:pPr marL="12700" marR="5080">
              <a:spcBef>
                <a:spcPts val="625"/>
              </a:spcBef>
              <a:buAutoNum type="alphaLcParenR" startAt="4"/>
              <a:tabLst>
                <a:tab pos="351790" algn="l"/>
              </a:tabLst>
            </a:pP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Ücretin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akort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sistemine </a:t>
            </a:r>
            <a:r>
              <a:rPr sz="24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göre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ödenmesi </a:t>
            </a:r>
            <a:r>
              <a:rPr sz="24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gereken </a:t>
            </a:r>
            <a:r>
              <a:rPr sz="24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durumlarda</a:t>
            </a:r>
            <a:r>
              <a:rPr sz="2400" b="1" spc="-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işin</a:t>
            </a:r>
            <a:r>
              <a:rPr sz="2400" b="1"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azlığından</a:t>
            </a:r>
            <a:r>
              <a:rPr sz="2400" b="1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dolayı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işçinin</a:t>
            </a:r>
            <a:r>
              <a:rPr sz="2400" b="1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eksik</a:t>
            </a:r>
            <a:r>
              <a:rPr sz="2400" b="1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ücretinin </a:t>
            </a:r>
            <a:r>
              <a:rPr sz="2400" b="1" spc="-6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karş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ı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mam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sı</a:t>
            </a:r>
            <a:r>
              <a:rPr sz="24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sz="2400" b="1" spc="-1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ıl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sz="2400" b="1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sz="2400" b="1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uc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2400" b="1" spc="-1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</a:t>
            </a:r>
            <a:r>
              <a:rPr sz="2400" b="1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z="2400" b="1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hes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 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ücrete</a:t>
            </a:r>
            <a:r>
              <a:rPr sz="2400" b="1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“akort</a:t>
            </a:r>
            <a:r>
              <a:rPr sz="2400" b="1" spc="-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ücret”</a:t>
            </a:r>
            <a:r>
              <a:rPr sz="2400" b="1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denir.)</a:t>
            </a:r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50566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28600" y="533400"/>
            <a:ext cx="9110600" cy="492443"/>
          </a:xfrm>
        </p:spPr>
        <p:txBody>
          <a:bodyPr>
            <a:noAutofit/>
          </a:bodyPr>
          <a:lstStyle/>
          <a:p>
            <a:pPr algn="ctr"/>
            <a:r>
              <a:rPr lang="tr-TR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KANUNLAR</a:t>
            </a:r>
            <a:endParaRPr lang="tr-TR" sz="36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idx="1"/>
          </p:nvPr>
        </p:nvSpPr>
        <p:spPr>
          <a:xfrm>
            <a:off x="2286000" y="1295400"/>
            <a:ext cx="9110600" cy="4724400"/>
          </a:xfrm>
        </p:spPr>
        <p:txBody>
          <a:bodyPr>
            <a:normAutofit fontScale="92500"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 action="ppaction://hlinkfile"/>
              </a:rPr>
              <a:t>506 Sayılı Sosyal Sigortalar Kanunu</a:t>
            </a:r>
            <a:endParaRPr lang="tr-TR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 action="ppaction://hlinkfile"/>
              </a:rPr>
              <a:t>657 Sayılı Devlet Memurları Kanunu</a:t>
            </a:r>
            <a:endParaRPr lang="tr-TR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 action="ppaction://hlinkfile"/>
              </a:rPr>
              <a:t>1475 Sayılı İş Kanunu</a:t>
            </a:r>
            <a:endParaRPr lang="tr-TR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 action="ppaction://hlinkfile"/>
              </a:rPr>
              <a:t>2547 Sayılı Yükseköğretim Kanunu</a:t>
            </a:r>
            <a:endParaRPr lang="tr-TR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 action="ppaction://hlinkfile"/>
              </a:rPr>
              <a:t>2914 Sayılı Yükseköğretim Personel Kanunu</a:t>
            </a:r>
            <a:endParaRPr lang="tr-TR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7" action="ppaction://hlinkfile"/>
              </a:rPr>
              <a:t>4857 Sayılı İş Kanunu</a:t>
            </a:r>
            <a:endParaRPr lang="tr-TR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8" action="ppaction://hlinkfile"/>
              </a:rPr>
              <a:t>5018 Sayılı Kamu Mali Yönetimi ve Kontrol Kanunu</a:t>
            </a:r>
            <a:endParaRPr lang="tr-TR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9" action="ppaction://hlinkfile"/>
              </a:rPr>
              <a:t>5510 Sayılı Sosyal Sigortalar ve Genel Sağlık Sigortası Kanunu</a:t>
            </a:r>
            <a:endParaRPr lang="tr-TR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0" action="ppaction://hlinkfile"/>
              </a:rPr>
              <a:t>6552 Sayılı </a:t>
            </a:r>
            <a:r>
              <a:rPr lang="tr-T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0" action="ppaction://hlinkfile"/>
              </a:rPr>
              <a:t>İş Kanunu İle Bazı Kanun ve Kanun Hükmünde Kararnamelerde Değişiklik Yapılması İle Bazı Alacakların Yeniden Yapılandırılmasına Dair Kanun</a:t>
            </a:r>
            <a:endParaRPr lang="tr-TR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3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TAHAKKUK DENİLİNCE AKLA GELEN BELLİ BAŞLI KANUNLARI YUKARIYA ALDIK,TABİİ BUNLARIN YÖNETMELİKLERİ,GENELGELERİNİ DE İYİ TAKİP ETMEK GEREKİR.</a:t>
            </a:r>
            <a:endParaRPr lang="tr-TR" sz="2300" b="1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0972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1981200" y="762000"/>
            <a:ext cx="8848852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spcBef>
                <a:spcPts val="100"/>
              </a:spcBef>
            </a:pPr>
            <a:r>
              <a:rPr sz="3200" b="1" spc="-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İŞÇİNİN</a:t>
            </a:r>
            <a:r>
              <a:rPr sz="3200" b="1" spc="-2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spc="-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HAKLI</a:t>
            </a:r>
            <a:r>
              <a:rPr sz="3200" b="1" spc="-4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NEDENLE</a:t>
            </a:r>
            <a:r>
              <a:rPr sz="3200" b="1" spc="-4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spc="-1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FESİH </a:t>
            </a:r>
            <a:r>
              <a:rPr sz="3200" b="1" spc="-1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spc="-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HAKKI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2059940" y="1869160"/>
            <a:ext cx="7769860" cy="3123932"/>
          </a:xfrm>
          <a:prstGeom prst="rect">
            <a:avLst/>
          </a:prstGeom>
        </p:spPr>
        <p:txBody>
          <a:bodyPr vert="horz" wrap="square" lIns="0" tIns="91440" rIns="0" bIns="0" rtlCol="0">
            <a:spAutoFit/>
          </a:bodyPr>
          <a:lstStyle/>
          <a:p>
            <a:pPr marL="12700">
              <a:spcBef>
                <a:spcPts val="720"/>
              </a:spcBef>
            </a:pP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III.</a:t>
            </a:r>
            <a:r>
              <a:rPr sz="2400" b="1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Zorlayıcı</a:t>
            </a:r>
            <a:r>
              <a:rPr sz="2400" b="1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sebepler: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42545">
              <a:spcBef>
                <a:spcPts val="625"/>
              </a:spcBef>
            </a:pP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İşçinin</a:t>
            </a:r>
            <a:r>
              <a:rPr sz="2400" b="1" spc="-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çalıştığı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işyerinde</a:t>
            </a:r>
            <a:r>
              <a:rPr sz="2400" b="1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sz="2400" b="1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haftadan</a:t>
            </a:r>
            <a:r>
              <a:rPr sz="2400" b="1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fazla</a:t>
            </a:r>
            <a:r>
              <a:rPr sz="2400" b="1" spc="-1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süre</a:t>
            </a:r>
            <a:r>
              <a:rPr sz="2400" b="1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ile</a:t>
            </a:r>
            <a:r>
              <a:rPr sz="2400" b="1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işin </a:t>
            </a:r>
            <a:r>
              <a:rPr sz="2400" b="1" spc="-6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durmasını 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gerektirecek zorlayıcı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sebeplerin 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ortaya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çıkması</a:t>
            </a:r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40"/>
              </a:spcBef>
            </a:pPr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6385" marR="5080" indent="-274320"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şartlardan herhangi birisinin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gerçekleşmesi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durumunda</a:t>
            </a:r>
            <a:r>
              <a:rPr sz="2400" b="1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işçi,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sz="2400" b="1"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sözleşmesinin</a:t>
            </a:r>
            <a:r>
              <a:rPr sz="2400" b="1" spc="-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süresinin</a:t>
            </a:r>
            <a:r>
              <a:rPr sz="2400" b="1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bitmesini </a:t>
            </a:r>
            <a:r>
              <a:rPr sz="2400" b="1" spc="-6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beklemeksizin iş 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akdini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derhal feshedebilir </a:t>
            </a:r>
            <a:r>
              <a:rPr sz="24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kıdem </a:t>
            </a:r>
            <a:r>
              <a:rPr sz="2400" b="1" spc="-6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tazminatına</a:t>
            </a:r>
            <a:r>
              <a:rPr sz="2400" b="1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hak</a:t>
            </a:r>
            <a:r>
              <a:rPr sz="24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kazanır</a:t>
            </a:r>
            <a:r>
              <a:rPr sz="2400" b="1" spc="-35" dirty="0">
                <a:latin typeface="+mj-lt"/>
                <a:cs typeface="Constantia"/>
              </a:rPr>
              <a:t>.</a:t>
            </a:r>
            <a:endParaRPr sz="2400" b="1" dirty="0">
              <a:latin typeface="+mj-lt"/>
              <a:cs typeface="Constantia"/>
            </a:endParaRPr>
          </a:p>
        </p:txBody>
      </p:sp>
    </p:spTree>
    <p:extLst>
      <p:ext uri="{BB962C8B-B14F-4D97-AF65-F5344CB8AC3E}">
        <p14:creationId xmlns:p14="http://schemas.microsoft.com/office/powerpoint/2010/main" val="210320156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1947126" y="609600"/>
            <a:ext cx="9711474" cy="99770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spcBef>
                <a:spcPts val="100"/>
              </a:spcBef>
            </a:pPr>
            <a:r>
              <a:rPr lang="tr-TR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857</a:t>
            </a:r>
            <a:r>
              <a:rPr sz="3200" b="1" spc="-6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spc="-6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SAYILI</a:t>
            </a:r>
            <a:r>
              <a:rPr sz="3200" b="1" spc="-3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İŞ</a:t>
            </a:r>
            <a:r>
              <a:rPr sz="3200" b="1" spc="-1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spc="-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KANUNUNA</a:t>
            </a:r>
            <a:r>
              <a:rPr sz="3200" b="1" spc="-5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GÖRE </a:t>
            </a:r>
            <a:r>
              <a:rPr sz="3200" b="1" spc="-1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spc="-1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İŞVERENİN</a:t>
            </a:r>
            <a:r>
              <a:rPr sz="3200" b="1" spc="-2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spc="-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HAKLI</a:t>
            </a:r>
            <a:r>
              <a:rPr sz="3200" b="1" spc="-3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NEDENLE</a:t>
            </a:r>
            <a:r>
              <a:rPr sz="3200" b="1" spc="-3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spc="-1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FESHİ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2209800" y="1645409"/>
            <a:ext cx="9220200" cy="4391587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1841500">
              <a:spcBef>
                <a:spcPts val="385"/>
              </a:spcBef>
            </a:pP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4857 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Sayılı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İş</a:t>
            </a:r>
            <a:r>
              <a:rPr sz="2400" b="1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K.</a:t>
            </a:r>
            <a:r>
              <a:rPr sz="24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M.25</a:t>
            </a:r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>
              <a:spcBef>
                <a:spcPts val="290"/>
              </a:spcBef>
              <a:tabLst>
                <a:tab pos="437515" algn="l"/>
              </a:tabLst>
            </a:pPr>
            <a:r>
              <a:rPr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	</a:t>
            </a:r>
            <a:r>
              <a:rPr sz="2400" b="1" spc="-1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Sağlık</a:t>
            </a:r>
            <a:r>
              <a:rPr sz="2400" b="1" spc="-8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sebepleri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7980" indent="-335280">
              <a:lnSpc>
                <a:spcPts val="2735"/>
              </a:lnSpc>
              <a:spcBef>
                <a:spcPts val="290"/>
              </a:spcBef>
              <a:buAutoNum type="alphaLcParenR"/>
              <a:tabLst>
                <a:tab pos="347980" algn="l"/>
              </a:tabLst>
            </a:pP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İşçinin</a:t>
            </a:r>
            <a:r>
              <a:rPr sz="2400" b="1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kendi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kastından</a:t>
            </a:r>
            <a:r>
              <a:rPr sz="2400" b="1"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veya</a:t>
            </a:r>
            <a:r>
              <a:rPr sz="2400" b="1" spc="-1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derli</a:t>
            </a:r>
            <a:r>
              <a:rPr sz="24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toplu</a:t>
            </a:r>
            <a:r>
              <a:rPr sz="2400" b="1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olmayan</a:t>
            </a:r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>
              <a:lnSpc>
                <a:spcPts val="2595"/>
              </a:lnSpc>
            </a:pP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yaşayışından</a:t>
            </a:r>
            <a:r>
              <a:rPr sz="2400" b="1" spc="-1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yahut</a:t>
            </a:r>
            <a:r>
              <a:rPr sz="2400" b="1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içkiye</a:t>
            </a:r>
            <a:r>
              <a:rPr sz="2400" b="1" spc="-1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düşkünlüğünden</a:t>
            </a:r>
            <a:r>
              <a:rPr sz="2400" b="1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doğacak bir</a:t>
            </a:r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43815">
              <a:lnSpc>
                <a:spcPts val="2590"/>
              </a:lnSpc>
              <a:spcBef>
                <a:spcPts val="180"/>
              </a:spcBef>
            </a:pP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hastal</a:t>
            </a:r>
            <a:r>
              <a:rPr sz="2400" b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ı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ğa</a:t>
            </a:r>
            <a:r>
              <a:rPr sz="2400" b="1" spc="-1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akala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mas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ı</a:t>
            </a:r>
            <a:r>
              <a:rPr sz="2400" b="1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z="24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2400" b="1" spc="-1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sz="2400" b="1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elli hâle</a:t>
            </a:r>
            <a:r>
              <a:rPr sz="2400" b="1" spc="-1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elmesi</a:t>
            </a:r>
            <a:r>
              <a:rPr sz="2400" b="1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durumunda,  de</a:t>
            </a:r>
            <a:r>
              <a:rPr sz="24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amsızlı</a:t>
            </a:r>
            <a:r>
              <a:rPr sz="2400" b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ğ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ı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sz="2400" b="1" spc="-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2400" b="1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ı</a:t>
            </a:r>
            <a:r>
              <a:rPr sz="2400" b="1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2400" b="1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dın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2400" b="1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</a:t>
            </a:r>
            <a:r>
              <a:rPr sz="2400" b="1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</a:t>
            </a:r>
            <a:r>
              <a:rPr sz="2400" b="1" spc="-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sz="2400" b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</a:t>
            </a:r>
            <a:r>
              <a:rPr sz="2400" b="1"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z="24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2400" b="1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2400" b="1" spc="-1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2400" b="1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2400" b="1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</a:t>
            </a:r>
            <a:r>
              <a:rPr sz="2400" b="1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>
              <a:lnSpc>
                <a:spcPts val="2560"/>
              </a:lnSpc>
            </a:pP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gününden</a:t>
            </a:r>
            <a:r>
              <a:rPr sz="2400" b="1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fazla</a:t>
            </a:r>
            <a:r>
              <a:rPr sz="2400" b="1" spc="-1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sürmesi.</a:t>
            </a:r>
          </a:p>
          <a:p>
            <a:pPr marL="12700" marR="880110">
              <a:lnSpc>
                <a:spcPts val="2590"/>
              </a:lnSpc>
              <a:spcBef>
                <a:spcPts val="620"/>
              </a:spcBef>
            </a:pP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-Kendi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hatasından</a:t>
            </a:r>
            <a:r>
              <a:rPr sz="2400" b="1" spc="-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olmayan</a:t>
            </a:r>
            <a:r>
              <a:rPr sz="2400" b="1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sz="2400" b="1" spc="-1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sebeple</a:t>
            </a:r>
            <a:r>
              <a:rPr sz="2400" b="1"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raporlu</a:t>
            </a:r>
            <a:r>
              <a:rPr sz="2400" b="1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olursa </a:t>
            </a:r>
            <a:r>
              <a:rPr sz="2400" b="1" spc="-5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17.maddedeki</a:t>
            </a:r>
            <a:r>
              <a:rPr sz="2400" b="1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önelleri</a:t>
            </a:r>
            <a:r>
              <a:rPr sz="24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 hafta</a:t>
            </a:r>
            <a:r>
              <a:rPr sz="2400" b="1" spc="-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aşarsa.</a:t>
            </a:r>
          </a:p>
          <a:p>
            <a:pPr marL="12700" marR="5080">
              <a:lnSpc>
                <a:spcPts val="2590"/>
              </a:lnSpc>
              <a:spcBef>
                <a:spcPts val="580"/>
              </a:spcBef>
              <a:buAutoNum type="alphaLcParenR" startAt="2"/>
              <a:tabLst>
                <a:tab pos="371475" algn="l"/>
              </a:tabLst>
            </a:pP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İşçinin</a:t>
            </a:r>
            <a:r>
              <a:rPr sz="2400" b="1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tutulduğu</a:t>
            </a:r>
            <a:r>
              <a:rPr sz="2400" b="1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hastalığın</a:t>
            </a:r>
            <a:r>
              <a:rPr sz="2400" b="1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tedavi</a:t>
            </a:r>
            <a:r>
              <a:rPr sz="2400" b="1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edilemeyecek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nitelikte </a:t>
            </a:r>
            <a:r>
              <a:rPr sz="2400" b="1" spc="-5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olduğu</a:t>
            </a:r>
            <a:r>
              <a:rPr sz="2400" b="1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sz="2400" b="1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işyerinde</a:t>
            </a:r>
            <a:r>
              <a:rPr sz="2400" b="1" spc="-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çalışmasında</a:t>
            </a:r>
            <a:r>
              <a:rPr sz="2400" b="1" spc="-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sakınca</a:t>
            </a:r>
            <a:r>
              <a:rPr sz="2400" b="1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bulunduğunun</a:t>
            </a:r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>
              <a:lnSpc>
                <a:spcPts val="2560"/>
              </a:lnSpc>
            </a:pP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Sağlık</a:t>
            </a:r>
            <a:r>
              <a:rPr sz="2400" b="1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Kurulunca</a:t>
            </a:r>
            <a:r>
              <a:rPr sz="2400" b="1" spc="-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saptanması</a:t>
            </a:r>
            <a:r>
              <a:rPr sz="2400" b="1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durumunda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572209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1935329" y="762000"/>
            <a:ext cx="8848852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spcBef>
                <a:spcPts val="100"/>
              </a:spcBef>
            </a:pPr>
            <a:r>
              <a:rPr sz="3200" b="1" spc="-1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İŞVERENİN </a:t>
            </a:r>
            <a:r>
              <a:rPr sz="3200" b="1" spc="-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HAKLI</a:t>
            </a:r>
            <a:r>
              <a:rPr sz="3200" b="1" spc="-4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NEDENLE</a:t>
            </a:r>
            <a:r>
              <a:rPr sz="3200" b="1" spc="-4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spc="-1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FESİH </a:t>
            </a:r>
            <a:r>
              <a:rPr sz="3200" b="1" spc="-100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spc="-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HAKKI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2209800" y="1676400"/>
            <a:ext cx="9144000" cy="4198265"/>
          </a:xfrm>
          <a:prstGeom prst="rect">
            <a:avLst/>
          </a:prstGeom>
        </p:spPr>
        <p:txBody>
          <a:bodyPr vert="horz" wrap="square" lIns="0" tIns="78740" rIns="0" bIns="0" rtlCol="0">
            <a:spAutoFit/>
          </a:bodyPr>
          <a:lstStyle/>
          <a:p>
            <a:pPr marL="12700" marR="1252220">
              <a:lnSpc>
                <a:spcPct val="80000"/>
              </a:lnSpc>
              <a:spcBef>
                <a:spcPts val="620"/>
              </a:spcBef>
              <a:tabLst>
                <a:tab pos="440690" algn="l"/>
              </a:tabLst>
            </a:pPr>
            <a:r>
              <a:rPr sz="2400" b="1" spc="-1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	Ahlak</a:t>
            </a:r>
            <a:r>
              <a:rPr sz="2400" b="1" spc="-9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3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sz="2400" b="1" spc="-6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iyi</a:t>
            </a:r>
            <a:r>
              <a:rPr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2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niyet</a:t>
            </a:r>
            <a:r>
              <a:rPr sz="2400" b="1" spc="-4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kurallarına</a:t>
            </a:r>
            <a:r>
              <a:rPr sz="2400" b="1" spc="-9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2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uymayan</a:t>
            </a:r>
            <a:r>
              <a:rPr sz="2400" b="1" spc="-1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haller</a:t>
            </a:r>
            <a:r>
              <a:rPr sz="2400" b="1" spc="-14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3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sz="2400" b="1" spc="-51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benzerleri:</a:t>
            </a:r>
            <a:endParaRPr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9405" indent="-307340">
              <a:buAutoNum type="alphaLcParenR"/>
              <a:tabLst>
                <a:tab pos="320040" algn="l"/>
              </a:tabLst>
            </a:pPr>
            <a:r>
              <a:rPr sz="24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İş</a:t>
            </a:r>
            <a:r>
              <a:rPr sz="2400" b="1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sözleşmesi</a:t>
            </a:r>
            <a:r>
              <a:rPr sz="2400" b="1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yapıldığı</a:t>
            </a:r>
            <a:r>
              <a:rPr sz="2400" b="1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sırada</a:t>
            </a:r>
            <a:r>
              <a:rPr sz="2400" b="1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işçinin</a:t>
            </a:r>
            <a:r>
              <a:rPr sz="2400" b="1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işvereni</a:t>
            </a:r>
            <a:r>
              <a:rPr sz="2400" b="1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yanıltması.</a:t>
            </a:r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0995" indent="-328930">
              <a:lnSpc>
                <a:spcPts val="2375"/>
              </a:lnSpc>
              <a:spcBef>
                <a:spcPts val="5"/>
              </a:spcBef>
              <a:buAutoNum type="alphaLcParenR"/>
              <a:tabLst>
                <a:tab pos="341630" algn="l"/>
              </a:tabLst>
            </a:pP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İşçinin,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işverene</a:t>
            </a:r>
            <a:r>
              <a:rPr sz="2400" b="1" spc="-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veya</a:t>
            </a:r>
            <a:r>
              <a:rPr sz="2400" b="1"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ailesine</a:t>
            </a:r>
            <a:r>
              <a:rPr sz="2400" b="1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küfür</a:t>
            </a:r>
            <a:r>
              <a:rPr sz="2400" b="1" spc="-1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etmesi</a:t>
            </a:r>
            <a:r>
              <a:rPr sz="2400" b="1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yahut</a:t>
            </a:r>
            <a:r>
              <a:rPr sz="2400" b="1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işveren</a:t>
            </a:r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>
              <a:lnSpc>
                <a:spcPts val="2375"/>
              </a:lnSpc>
            </a:pP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hakkında</a:t>
            </a:r>
            <a:r>
              <a:rPr sz="2400" b="1" spc="-1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asılsız</a:t>
            </a:r>
            <a:r>
              <a:rPr sz="2400" b="1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ihbar</a:t>
            </a:r>
            <a:r>
              <a:rPr sz="2400" b="1" spc="-1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sz="2400" b="1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isnatlarda</a:t>
            </a:r>
            <a:r>
              <a:rPr sz="2400" b="1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bulunması.</a:t>
            </a:r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3690" indent="-301625">
              <a:buAutoNum type="alphaLcParenR" startAt="3"/>
              <a:tabLst>
                <a:tab pos="314325" algn="l"/>
              </a:tabLst>
            </a:pP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İşçinin</a:t>
            </a:r>
            <a:r>
              <a:rPr sz="24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işverenin</a:t>
            </a:r>
            <a:r>
              <a:rPr sz="2400" b="1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başka</a:t>
            </a:r>
            <a:r>
              <a:rPr sz="2400" b="1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sz="2400" b="1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işçisine</a:t>
            </a:r>
            <a:r>
              <a:rPr sz="2400" b="1" spc="-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cinsel</a:t>
            </a:r>
            <a:r>
              <a:rPr sz="24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tacizde</a:t>
            </a:r>
            <a:r>
              <a:rPr sz="2400" b="1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bulunması.</a:t>
            </a:r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4170" indent="-331470">
              <a:lnSpc>
                <a:spcPts val="2375"/>
              </a:lnSpc>
              <a:buAutoNum type="alphaLcParenR" startAt="3"/>
              <a:tabLst>
                <a:tab pos="344170" algn="l"/>
              </a:tabLst>
            </a:pP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İşçinin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işverene,</a:t>
            </a:r>
            <a:r>
              <a:rPr sz="2400" b="1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ailesine</a:t>
            </a:r>
            <a:r>
              <a:rPr sz="2400" b="1" spc="-1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veya</a:t>
            </a:r>
            <a:r>
              <a:rPr sz="2400" b="1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başka</a:t>
            </a:r>
            <a:r>
              <a:rPr sz="2400" b="1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işçisine</a:t>
            </a:r>
            <a:r>
              <a:rPr sz="2400" b="1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sataşması</a:t>
            </a:r>
            <a:r>
              <a:rPr sz="2400" b="1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veya</a:t>
            </a:r>
            <a:r>
              <a:rPr sz="2400" b="1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84</a:t>
            </a:r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>
              <a:lnSpc>
                <a:spcPts val="2375"/>
              </a:lnSpc>
            </a:pP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ünc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</a:t>
            </a:r>
            <a:r>
              <a:rPr sz="2400" b="1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sz="2400" b="1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z="2400" b="1" spc="-1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2400" b="1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kırı</a:t>
            </a:r>
            <a:r>
              <a:rPr sz="24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</a:t>
            </a:r>
            <a:r>
              <a:rPr sz="2400" b="1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z="2400" b="1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</a:t>
            </a:r>
            <a:r>
              <a:rPr sz="2400" b="1" spc="-1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esi.</a:t>
            </a:r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lnSpc>
                <a:spcPct val="80000"/>
              </a:lnSpc>
              <a:spcBef>
                <a:spcPts val="530"/>
              </a:spcBef>
              <a:buAutoNum type="alphaLcParenR" startAt="5"/>
              <a:tabLst>
                <a:tab pos="319405" algn="l"/>
              </a:tabLst>
            </a:pP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İşçinin, 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işverenin</a:t>
            </a:r>
            <a:r>
              <a:rPr sz="2400" b="1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güvenini </a:t>
            </a:r>
            <a:r>
              <a:rPr sz="24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kötüye</a:t>
            </a:r>
            <a:r>
              <a:rPr sz="2400" b="1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kullanmak,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hırsızlık</a:t>
            </a:r>
            <a:r>
              <a:rPr sz="2400" b="1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yapmak, </a:t>
            </a:r>
            <a:r>
              <a:rPr sz="2400" b="1" spc="-5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işverenin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meslek sırlarını 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ortaya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atmak gibi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doğruluk </a:t>
            </a:r>
            <a:r>
              <a:rPr sz="24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bağlılığa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uymayan</a:t>
            </a:r>
            <a:r>
              <a:rPr sz="2400" b="1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davranışlarda</a:t>
            </a:r>
            <a:r>
              <a:rPr sz="2400" b="1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bulunması.</a:t>
            </a:r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323215">
              <a:lnSpc>
                <a:spcPts val="2110"/>
              </a:lnSpc>
              <a:spcBef>
                <a:spcPts val="509"/>
              </a:spcBef>
              <a:buAutoNum type="alphaLcParenR" startAt="5"/>
              <a:tabLst>
                <a:tab pos="300355" algn="l"/>
              </a:tabLst>
            </a:pP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İşçinin,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işyerinde,</a:t>
            </a:r>
            <a:r>
              <a:rPr sz="2400" b="1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yedi</a:t>
            </a:r>
            <a:r>
              <a:rPr sz="2400" b="1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günden</a:t>
            </a:r>
            <a:r>
              <a:rPr sz="2400" b="1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fazla</a:t>
            </a:r>
            <a:r>
              <a:rPr sz="2400" b="1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hapisle</a:t>
            </a:r>
            <a:r>
              <a:rPr sz="2400" b="1" spc="-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cezalandırılan</a:t>
            </a:r>
            <a:r>
              <a:rPr sz="2400" b="1" spc="-1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sz="2400" b="1" spc="-5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cezası</a:t>
            </a:r>
            <a:r>
              <a:rPr sz="2400" b="1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ertelenmeyen</a:t>
            </a:r>
            <a:r>
              <a:rPr sz="2400" b="1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sz="2400" b="1" spc="-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suç</a:t>
            </a:r>
            <a:r>
              <a:rPr sz="2400" b="1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işlemesi.</a:t>
            </a:r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828813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2057400" y="685800"/>
            <a:ext cx="8848852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spcBef>
                <a:spcPts val="100"/>
              </a:spcBef>
            </a:pPr>
            <a:r>
              <a:rPr sz="3200" b="1" spc="-1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İŞVERENİN</a:t>
            </a:r>
            <a:r>
              <a:rPr sz="3200" b="1" spc="-2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spc="-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HAKLI</a:t>
            </a:r>
            <a:r>
              <a:rPr sz="3200" b="1" spc="-5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NEDENLE</a:t>
            </a:r>
            <a:r>
              <a:rPr sz="3200" b="1" spc="-4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spc="-1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FESİH </a:t>
            </a:r>
            <a:r>
              <a:rPr sz="3200" b="1" spc="-100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spc="-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HAKKI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2286000" y="1752600"/>
            <a:ext cx="7839075" cy="34913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5445" indent="-373380">
              <a:spcBef>
                <a:spcPts val="105"/>
              </a:spcBef>
              <a:buAutoNum type="alphaLcParenR" startAt="7"/>
              <a:tabLst>
                <a:tab pos="386080" algn="l"/>
              </a:tabLst>
            </a:pP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Ardı</a:t>
            </a:r>
            <a:r>
              <a:rPr sz="2400" b="1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ardına</a:t>
            </a:r>
            <a:r>
              <a:rPr sz="2400" b="1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iki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işgünü</a:t>
            </a:r>
            <a:r>
              <a:rPr sz="2400" b="1" spc="-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veya</a:t>
            </a:r>
            <a:r>
              <a:rPr sz="2400" b="1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sz="2400" b="1" spc="-1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</a:t>
            </a:r>
            <a:r>
              <a:rPr sz="2400" b="1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içinde</a:t>
            </a:r>
            <a:r>
              <a:rPr sz="2400" b="1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iki</a:t>
            </a:r>
            <a:r>
              <a:rPr sz="2400" b="1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defa</a:t>
            </a:r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184150"/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herhangi</a:t>
            </a:r>
            <a:r>
              <a:rPr sz="2400" b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sz="2400" b="1" spc="-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tatil</a:t>
            </a:r>
            <a:r>
              <a:rPr sz="2400" b="1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gününden</a:t>
            </a:r>
            <a:r>
              <a:rPr sz="2400" b="1" spc="-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sonraki iş</a:t>
            </a:r>
            <a:r>
              <a:rPr sz="2400" b="1" spc="-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günü,</a:t>
            </a:r>
            <a:r>
              <a:rPr sz="2400" b="1" spc="-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yahut</a:t>
            </a:r>
            <a:r>
              <a:rPr sz="2400" b="1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sz="2400" b="1" spc="-6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ayda</a:t>
            </a:r>
            <a:r>
              <a:rPr sz="2400" b="1" spc="-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üç</a:t>
            </a:r>
            <a:r>
              <a:rPr sz="2400" b="1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işgünü</a:t>
            </a:r>
            <a:r>
              <a:rPr sz="2400" b="1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işine</a:t>
            </a:r>
            <a:r>
              <a:rPr sz="2400" b="1" spc="-1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devam</a:t>
            </a:r>
            <a:r>
              <a:rPr sz="2400" b="1" spc="-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etmemesi.</a:t>
            </a:r>
          </a:p>
          <a:p>
            <a:pPr marL="409575" indent="-397510">
              <a:spcBef>
                <a:spcPts val="625"/>
              </a:spcBef>
              <a:buAutoNum type="alphaLcParenR" startAt="8"/>
              <a:tabLst>
                <a:tab pos="410209" algn="l"/>
              </a:tabLst>
            </a:pP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İşçinin</a:t>
            </a:r>
            <a:r>
              <a:rPr sz="2400" b="1" spc="-1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yapmakla</a:t>
            </a:r>
            <a:r>
              <a:rPr sz="2400" b="1" spc="-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ödevli</a:t>
            </a:r>
            <a:r>
              <a:rPr sz="24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bulunduğu</a:t>
            </a:r>
            <a:r>
              <a:rPr sz="2400" b="1" spc="-1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görevleri</a:t>
            </a:r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/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kendisine</a:t>
            </a:r>
            <a:r>
              <a:rPr sz="2400" b="1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hatırlatıldığı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halde</a:t>
            </a:r>
            <a:r>
              <a:rPr sz="2400" b="1" spc="-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yapmamakta</a:t>
            </a:r>
            <a:r>
              <a:rPr sz="2400" b="1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ısrar</a:t>
            </a:r>
            <a:r>
              <a:rPr sz="2400" b="1" spc="-1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etmesi.</a:t>
            </a:r>
          </a:p>
          <a:p>
            <a:pPr marL="12700" marR="250190">
              <a:spcBef>
                <a:spcPts val="625"/>
              </a:spcBef>
            </a:pP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ı) İşçinin, işin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güvenliğini </a:t>
            </a:r>
            <a:r>
              <a:rPr sz="24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tehlikeye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düşürmesi,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makineleri,</a:t>
            </a:r>
            <a:r>
              <a:rPr sz="24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tesisatı</a:t>
            </a:r>
            <a:r>
              <a:rPr sz="2400" b="1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veya</a:t>
            </a:r>
            <a:r>
              <a:rPr sz="2400" b="1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başka</a:t>
            </a:r>
            <a:r>
              <a:rPr sz="2400" b="1" spc="-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eşya</a:t>
            </a:r>
            <a:r>
              <a:rPr sz="2400" b="1" spc="-1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sz="2400" b="1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maddeleri</a:t>
            </a:r>
            <a:r>
              <a:rPr sz="2400" b="1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otuz </a:t>
            </a:r>
            <a:r>
              <a:rPr sz="2400" b="1" spc="-6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günlük</a:t>
            </a:r>
            <a:r>
              <a:rPr sz="2400" b="1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ücretinin</a:t>
            </a:r>
            <a:r>
              <a:rPr sz="2400" b="1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tutarıyla</a:t>
            </a:r>
            <a:r>
              <a:rPr sz="2400" b="1" spc="-1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ödeyemeyecek</a:t>
            </a:r>
            <a:r>
              <a:rPr sz="2400" b="1"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derecede</a:t>
            </a:r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/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hasa</a:t>
            </a:r>
            <a:r>
              <a:rPr sz="2400" b="1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2400" b="1" spc="-1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z="2400" b="1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sz="2400" b="1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yb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2400" b="1" spc="-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uğ</a:t>
            </a:r>
            <a:r>
              <a:rPr sz="2400" b="1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atmas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ı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5452304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2086317" y="685800"/>
            <a:ext cx="8848852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spcBef>
                <a:spcPts val="100"/>
              </a:spcBef>
            </a:pPr>
            <a:r>
              <a:rPr sz="3200" b="1" spc="-1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İŞVERENİN</a:t>
            </a:r>
            <a:r>
              <a:rPr sz="3200" b="1" spc="-2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spc="-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HAKLI</a:t>
            </a:r>
            <a:r>
              <a:rPr sz="3200" b="1" spc="-5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NEDENLE</a:t>
            </a:r>
            <a:r>
              <a:rPr sz="3200" b="1" spc="-4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spc="-1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FESİH </a:t>
            </a:r>
            <a:r>
              <a:rPr sz="3200" b="1" spc="-100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spc="-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HAKKI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2362200" y="1676400"/>
            <a:ext cx="7997190" cy="2462213"/>
          </a:xfrm>
          <a:prstGeom prst="rect">
            <a:avLst/>
          </a:prstGeom>
        </p:spPr>
        <p:txBody>
          <a:bodyPr vert="horz" wrap="square" lIns="0" tIns="91440" rIns="0" bIns="0" rtlCol="0">
            <a:spAutoFit/>
          </a:bodyPr>
          <a:lstStyle/>
          <a:p>
            <a:pPr marL="591820" indent="-579755">
              <a:spcBef>
                <a:spcPts val="720"/>
              </a:spcBef>
              <a:buAutoNum type="romanUcPeriod" startAt="3"/>
              <a:tabLst>
                <a:tab pos="592455" algn="l"/>
              </a:tabLst>
            </a:pPr>
            <a:r>
              <a:rPr sz="2400" b="1" spc="-1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Zorlayıcı</a:t>
            </a:r>
            <a:r>
              <a:rPr sz="2400" b="1" spc="-8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sebepler:</a:t>
            </a:r>
            <a:endParaRPr sz="2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420370">
              <a:spcBef>
                <a:spcPts val="625"/>
              </a:spcBef>
            </a:pP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İşçiyi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işyerinde</a:t>
            </a:r>
            <a:r>
              <a:rPr sz="2400" b="1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sz="2400" b="1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haftadan</a:t>
            </a:r>
            <a:r>
              <a:rPr sz="2400" b="1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fazla</a:t>
            </a:r>
            <a:r>
              <a:rPr sz="2400" b="1" spc="-1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süre</a:t>
            </a:r>
            <a:r>
              <a:rPr sz="2400" b="1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ile</a:t>
            </a:r>
            <a:r>
              <a:rPr sz="2400" b="1" spc="-1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çalışmaktan </a:t>
            </a:r>
            <a:r>
              <a:rPr sz="2400" b="1" spc="-6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alıkoyan</a:t>
            </a:r>
            <a:r>
              <a:rPr sz="2400" b="1"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zorlayıcı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</a:t>
            </a:r>
            <a:r>
              <a:rPr sz="2400" b="1" spc="-1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sebebin</a:t>
            </a:r>
            <a:r>
              <a:rPr sz="2400" b="1"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ortaya</a:t>
            </a:r>
            <a:r>
              <a:rPr sz="2400" b="1" spc="-1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çıkması</a:t>
            </a:r>
            <a:r>
              <a:rPr lang="tr-TR" sz="2400" b="1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54990" indent="-542925">
              <a:buAutoNum type="romanUcPeriod" startAt="4"/>
              <a:tabLst>
                <a:tab pos="555625" algn="l"/>
              </a:tabLst>
            </a:pPr>
            <a:r>
              <a:rPr sz="2400" b="1" spc="-2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</a:t>
            </a:r>
            <a:r>
              <a:rPr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şçinin</a:t>
            </a:r>
            <a:r>
              <a:rPr sz="2400" b="1" spc="-13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7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sz="2400" b="1" spc="-4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</a:t>
            </a:r>
            <a:r>
              <a:rPr sz="2400" b="1" spc="-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sz="2400" b="1" spc="-1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2400" b="1" spc="-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ltın</a:t>
            </a:r>
            <a:r>
              <a:rPr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2400" b="1" spc="-15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2400" b="1" spc="-1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ınm</a:t>
            </a:r>
            <a:r>
              <a:rPr sz="2400" b="1" spc="-1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sı</a:t>
            </a:r>
            <a:r>
              <a:rPr sz="2400" b="1" spc="-1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7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z="2400" b="1" spc="-2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2400" b="1" spc="-9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tutukl</a:t>
            </a:r>
            <a:r>
              <a:rPr sz="2400" b="1" spc="-1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2400" b="1" spc="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nm</a:t>
            </a:r>
            <a:r>
              <a:rPr sz="2400" b="1" spc="-2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sı:</a:t>
            </a:r>
            <a:endParaRPr sz="2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spcBef>
                <a:spcPts val="625"/>
              </a:spcBef>
            </a:pP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İşçinin 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gözaltına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alınması </a:t>
            </a:r>
            <a:r>
              <a:rPr sz="24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veya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tutuklanması halinde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devamsızlığın</a:t>
            </a:r>
            <a:r>
              <a:rPr sz="2400" b="1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r>
            <a:r>
              <a:rPr sz="2400" b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nci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maddedeki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bildirim</a:t>
            </a:r>
            <a:r>
              <a:rPr sz="2400" b="1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süresini</a:t>
            </a:r>
            <a:r>
              <a:rPr sz="2400" b="1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aşması</a:t>
            </a: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681246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1828800" y="457200"/>
            <a:ext cx="9906596" cy="99770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3200" b="1" spc="-2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SÖZLEŞMENİN</a:t>
            </a:r>
            <a:r>
              <a:rPr sz="3200" b="1" spc="-3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spc="-15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İŞVEREN</a:t>
            </a:r>
            <a:r>
              <a:rPr lang="tr-TR" sz="3200" b="1" spc="-15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spc="-45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TARAFINDAN</a:t>
            </a:r>
            <a:r>
              <a:rPr sz="3200" b="1" spc="-7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spc="-1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FESHİNDE</a:t>
            </a:r>
            <a:r>
              <a:rPr sz="3200" b="1" spc="-2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USUL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2286000" y="1600200"/>
            <a:ext cx="8061325" cy="3932487"/>
          </a:xfrm>
          <a:prstGeom prst="rect">
            <a:avLst/>
          </a:prstGeom>
        </p:spPr>
        <p:txBody>
          <a:bodyPr vert="horz" wrap="square" lIns="0" tIns="84455" rIns="0" bIns="0" rtlCol="0">
            <a:spAutoFit/>
          </a:bodyPr>
          <a:lstStyle/>
          <a:p>
            <a:pPr marL="1841500">
              <a:spcBef>
                <a:spcPts val="665"/>
              </a:spcBef>
            </a:pP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4857 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Sayılı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İş</a:t>
            </a:r>
            <a:r>
              <a:rPr sz="2400" b="1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sz="2400" b="1" spc="-2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M.19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6385" marR="268605" indent="-274320">
              <a:spcBef>
                <a:spcPts val="615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24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İşveren</a:t>
            </a:r>
            <a:r>
              <a:rPr sz="2400" b="1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fesih</a:t>
            </a:r>
            <a:r>
              <a:rPr sz="2400" b="1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bildirimini</a:t>
            </a:r>
            <a:r>
              <a:rPr sz="2400" b="1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yazılı</a:t>
            </a:r>
            <a:r>
              <a:rPr sz="2400" b="1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olarak</a:t>
            </a:r>
            <a:r>
              <a:rPr sz="2400" b="1"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yapmak</a:t>
            </a:r>
            <a:r>
              <a:rPr sz="2400" b="1" spc="-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sz="2400" b="1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fesih </a:t>
            </a:r>
            <a:r>
              <a:rPr sz="2400" b="1" spc="-6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sebebini</a:t>
            </a:r>
            <a:r>
              <a:rPr sz="2400" b="1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açık</a:t>
            </a:r>
            <a:r>
              <a:rPr sz="2400" b="1"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sz="2400" b="1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kesin</a:t>
            </a:r>
            <a:r>
              <a:rPr sz="2400" b="1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sz="2400" b="1" spc="-1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şekilde</a:t>
            </a:r>
            <a:r>
              <a:rPr sz="2400" b="1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belirtmek</a:t>
            </a:r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6385"/>
            <a:r>
              <a:rPr sz="24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zorundadır.</a:t>
            </a:r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6385" marR="5080" indent="-274320">
              <a:spcBef>
                <a:spcPts val="625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Hakkındaki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iddialara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karşı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savunmasını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almadan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işçinin belirsiz süreli iş sözleşmesi,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işçinin 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davranışı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veya</a:t>
            </a:r>
            <a:r>
              <a:rPr sz="2400" b="1" spc="-1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verimi</a:t>
            </a:r>
            <a:r>
              <a:rPr sz="2400" b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ile</a:t>
            </a:r>
            <a:r>
              <a:rPr sz="2400" b="1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ilgili nedenlerle</a:t>
            </a:r>
            <a:r>
              <a:rPr sz="2400" b="1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feshedilemez.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İşverenin </a:t>
            </a:r>
            <a:r>
              <a:rPr sz="2400" b="1" spc="-6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inci maddenin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(II)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numaralı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bendi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(Ahlak </a:t>
            </a:r>
            <a:r>
              <a:rPr sz="24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sz="24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İyiniyet</a:t>
            </a:r>
            <a:r>
              <a:rPr sz="2400" b="1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Kurallarına</a:t>
            </a:r>
            <a:r>
              <a:rPr sz="2400" b="1" spc="-1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Aykırılık)</a:t>
            </a:r>
            <a:r>
              <a:rPr sz="2400" b="1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şartlarına</a:t>
            </a:r>
            <a:r>
              <a:rPr sz="2400" b="1" spc="-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uygun</a:t>
            </a:r>
            <a:r>
              <a:rPr sz="2400" b="1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fesih</a:t>
            </a:r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6385">
              <a:spcBef>
                <a:spcPts val="5"/>
              </a:spcBef>
            </a:pP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hakkı</a:t>
            </a:r>
            <a:r>
              <a:rPr sz="2400" b="1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saklıdır.</a:t>
            </a:r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240228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2133600" y="609600"/>
            <a:ext cx="861060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b="1" spc="-1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FESİH</a:t>
            </a:r>
            <a:r>
              <a:rPr b="1" spc="-2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spc="-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HAKKINI</a:t>
            </a:r>
            <a:r>
              <a:rPr b="1" spc="-2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spc="-1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KULLANMA</a:t>
            </a:r>
            <a:r>
              <a:rPr b="1" spc="-7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spc="-1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SÜRESİ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2059941" y="1947799"/>
            <a:ext cx="7654925" cy="29681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841500">
              <a:spcBef>
                <a:spcPts val="105"/>
              </a:spcBef>
            </a:pP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4857</a:t>
            </a:r>
            <a:r>
              <a:rPr sz="2400" b="1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Sayılı İş</a:t>
            </a:r>
            <a:r>
              <a:rPr sz="2400" b="1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K.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M.26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35"/>
              </a:spcBef>
            </a:pP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6385" marR="5080" indent="-274320" algn="just"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İşçi</a:t>
            </a:r>
            <a:r>
              <a:rPr sz="2400" b="1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veya</a:t>
            </a:r>
            <a:r>
              <a:rPr sz="2400" b="1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işveren,</a:t>
            </a:r>
            <a:r>
              <a:rPr sz="2400" b="1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fesih</a:t>
            </a:r>
            <a:r>
              <a:rPr sz="2400" b="1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sebebinin</a:t>
            </a:r>
            <a:r>
              <a:rPr sz="2400" b="1"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öğrenildiği</a:t>
            </a:r>
            <a:r>
              <a:rPr sz="2400" b="1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günden </a:t>
            </a:r>
            <a:r>
              <a:rPr sz="2400" b="1" spc="-6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başlayarak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altı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günü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geçtikten 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sonra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fesih hakkını </a:t>
            </a:r>
            <a:r>
              <a:rPr sz="2400" b="1" spc="-6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kullanamaz.</a:t>
            </a:r>
          </a:p>
          <a:p>
            <a:pPr>
              <a:spcBef>
                <a:spcPts val="35"/>
              </a:spcBef>
              <a:buClr>
                <a:srgbClr val="0AD0D9"/>
              </a:buClr>
              <a:buFont typeface="Segoe UI Symbol"/>
              <a:buChar char="⚫"/>
            </a:pPr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6385" marR="347980" indent="-274320"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Her</a:t>
            </a:r>
            <a:r>
              <a:rPr sz="2400" b="1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halde</a:t>
            </a:r>
            <a:r>
              <a:rPr sz="2400" b="1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fiilin</a:t>
            </a:r>
            <a:r>
              <a:rPr sz="2400" b="1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gerçekleşmesinden</a:t>
            </a:r>
            <a:r>
              <a:rPr sz="2400" b="1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itibaren</a:t>
            </a:r>
            <a:r>
              <a:rPr sz="2400" b="1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sz="2400" b="1" spc="-1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yıl </a:t>
            </a:r>
            <a:r>
              <a:rPr sz="2400" b="1" spc="-6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sonra</a:t>
            </a:r>
            <a:r>
              <a:rPr sz="2400" b="1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kullanılamaz.</a:t>
            </a:r>
          </a:p>
        </p:txBody>
      </p:sp>
    </p:spTree>
    <p:extLst>
      <p:ext uri="{BB962C8B-B14F-4D97-AF65-F5344CB8AC3E}">
        <p14:creationId xmlns:p14="http://schemas.microsoft.com/office/powerpoint/2010/main" val="200325897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1905000" y="685800"/>
            <a:ext cx="10515600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spcBef>
                <a:spcPts val="100"/>
              </a:spcBef>
            </a:pPr>
            <a:r>
              <a:rPr sz="3200" b="1" spc="-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ÇALIŞMA </a:t>
            </a:r>
            <a:r>
              <a:rPr sz="3200" b="1" spc="-3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KOŞULLARINDA </a:t>
            </a:r>
            <a:r>
              <a:rPr sz="3200" b="1" spc="-2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ESASLI </a:t>
            </a:r>
            <a:r>
              <a:rPr sz="3200" b="1" spc="-100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spc="-1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DEĞİŞİKLİK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2209800" y="1447800"/>
            <a:ext cx="9525000" cy="49423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41500">
              <a:spcBef>
                <a:spcPts val="100"/>
              </a:spcBef>
            </a:pPr>
            <a:r>
              <a:rPr sz="2400" b="1" spc="-10" dirty="0">
                <a:latin typeface="+mj-lt"/>
                <a:cs typeface="Constantia"/>
              </a:rPr>
              <a:t>4857</a:t>
            </a:r>
            <a:r>
              <a:rPr sz="2400" b="1" dirty="0">
                <a:latin typeface="+mj-lt"/>
                <a:cs typeface="Constantia"/>
              </a:rPr>
              <a:t> </a:t>
            </a:r>
            <a:r>
              <a:rPr sz="2400" b="1" spc="-15" dirty="0">
                <a:latin typeface="+mj-lt"/>
                <a:cs typeface="Constantia"/>
              </a:rPr>
              <a:t>Sayılı İş</a:t>
            </a:r>
            <a:r>
              <a:rPr sz="2400" b="1" spc="-60" dirty="0">
                <a:latin typeface="+mj-lt"/>
                <a:cs typeface="Constantia"/>
              </a:rPr>
              <a:t> </a:t>
            </a:r>
            <a:r>
              <a:rPr sz="2400" b="1" dirty="0">
                <a:latin typeface="+mj-lt"/>
                <a:cs typeface="Constantia"/>
              </a:rPr>
              <a:t>K</a:t>
            </a:r>
            <a:r>
              <a:rPr sz="2400" b="1" dirty="0" smtClean="0">
                <a:latin typeface="+mj-lt"/>
                <a:cs typeface="Constantia"/>
              </a:rPr>
              <a:t>.</a:t>
            </a:r>
            <a:r>
              <a:rPr sz="2400" b="1" spc="-25" dirty="0" smtClean="0">
                <a:latin typeface="+mj-lt"/>
                <a:cs typeface="Constantia"/>
              </a:rPr>
              <a:t> </a:t>
            </a:r>
            <a:r>
              <a:rPr sz="2400" b="1" spc="-5" dirty="0" smtClean="0">
                <a:latin typeface="+mj-lt"/>
                <a:cs typeface="Constantia"/>
              </a:rPr>
              <a:t>M.22</a:t>
            </a:r>
            <a:endParaRPr sz="2400" dirty="0">
              <a:latin typeface="+mj-lt"/>
              <a:cs typeface="Constantia"/>
            </a:endParaRPr>
          </a:p>
          <a:p>
            <a:pPr marL="287020" indent="-274320">
              <a:buClr>
                <a:srgbClr val="0AD0D9"/>
              </a:buClr>
              <a:buSzPct val="95000"/>
              <a:buFont typeface="Segoe UI Symbol"/>
              <a:buChar char="⚫"/>
              <a:tabLst>
                <a:tab pos="286385" algn="l"/>
                <a:tab pos="287020" algn="l"/>
              </a:tabLst>
            </a:pP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İşveren</a:t>
            </a:r>
            <a:r>
              <a:rPr sz="2400" b="1"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çalışma</a:t>
            </a:r>
            <a:r>
              <a:rPr sz="2400" b="1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koşullarındaki</a:t>
            </a:r>
            <a:r>
              <a:rPr sz="2400" b="1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esaslı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</a:t>
            </a:r>
            <a:r>
              <a:rPr sz="2400" b="1" spc="-1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değişikliği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sz="2400" b="1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işçiye</a:t>
            </a:r>
            <a:r>
              <a:rPr sz="2400" b="1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yazılı</a:t>
            </a:r>
            <a:r>
              <a:rPr sz="2400" b="1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olarak</a:t>
            </a:r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6385"/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bildirmek</a:t>
            </a:r>
            <a:r>
              <a:rPr sz="2400" b="1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suretiyle</a:t>
            </a:r>
            <a:r>
              <a:rPr sz="2400" b="1" spc="-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yapabilir.</a:t>
            </a:r>
            <a:r>
              <a:rPr sz="24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(tayin,</a:t>
            </a:r>
            <a:r>
              <a:rPr sz="2400" b="1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görev</a:t>
            </a:r>
            <a:r>
              <a:rPr sz="2400" b="1" spc="-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değişikliği,</a:t>
            </a:r>
            <a:r>
              <a:rPr sz="2400" b="1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ücretin</a:t>
            </a:r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6385"/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azaltılması</a:t>
            </a:r>
            <a:r>
              <a:rPr sz="2400" b="1" spc="-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vs.)</a:t>
            </a:r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6385" marR="517525" indent="-274320">
              <a:spcBef>
                <a:spcPts val="480"/>
              </a:spcBef>
              <a:buClr>
                <a:srgbClr val="0AD0D9"/>
              </a:buClr>
              <a:buSzPct val="95000"/>
              <a:buFont typeface="Segoe UI Symbol"/>
              <a:buChar char="⚫"/>
              <a:tabLst>
                <a:tab pos="286385" algn="l"/>
                <a:tab pos="287020" algn="l"/>
              </a:tabLst>
            </a:pPr>
            <a:r>
              <a:rPr sz="24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Yazılı</a:t>
            </a:r>
            <a:r>
              <a:rPr sz="2400" b="1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olarak</a:t>
            </a:r>
            <a:r>
              <a:rPr sz="2400" b="1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yapılmayan</a:t>
            </a:r>
            <a:r>
              <a:rPr sz="24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</a:t>
            </a:r>
            <a:r>
              <a:rPr sz="2400" b="1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işçi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tarafından</a:t>
            </a:r>
            <a:r>
              <a:rPr sz="2400" b="1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altı işgünü</a:t>
            </a:r>
            <a:r>
              <a:rPr sz="2400" b="1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içinde </a:t>
            </a:r>
            <a:r>
              <a:rPr sz="2400" b="1" spc="-459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yazılı</a:t>
            </a:r>
            <a:r>
              <a:rPr sz="2400" b="1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olarak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kabul</a:t>
            </a:r>
            <a:r>
              <a:rPr sz="2400" b="1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edilmeyen</a:t>
            </a:r>
            <a:r>
              <a:rPr sz="2400" b="1"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değişiklikler</a:t>
            </a:r>
            <a:r>
              <a:rPr sz="2400" b="1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işçiyi</a:t>
            </a:r>
            <a:r>
              <a:rPr sz="2400" b="1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bağlamaz.</a:t>
            </a:r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6385" marR="412750" indent="-274320">
              <a:spcBef>
                <a:spcPts val="475"/>
              </a:spcBef>
              <a:buClr>
                <a:srgbClr val="0AD0D9"/>
              </a:buClr>
              <a:buSzPct val="95000"/>
              <a:buFont typeface="Segoe UI Symbol"/>
              <a:buChar char="⚫"/>
              <a:tabLst>
                <a:tab pos="286385" algn="l"/>
                <a:tab pos="287020" algn="l"/>
              </a:tabLst>
            </a:pP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İşçi değişiklik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önerisini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süre içinde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kabul etmezse,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işveren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değişikliğin</a:t>
            </a:r>
            <a:r>
              <a:rPr sz="2400" b="1" spc="-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geçerli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sz="2400" b="1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nedene</a:t>
            </a:r>
            <a:r>
              <a:rPr sz="2400" b="1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dayandığını</a:t>
            </a:r>
            <a:r>
              <a:rPr sz="2400" b="1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veya</a:t>
            </a:r>
            <a:r>
              <a:rPr sz="2400" b="1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fesih</a:t>
            </a:r>
            <a:r>
              <a:rPr sz="24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için</a:t>
            </a:r>
            <a:r>
              <a:rPr sz="2400" b="1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başka</a:t>
            </a:r>
            <a:r>
              <a:rPr sz="2400" b="1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sz="2400" b="1" spc="-48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geçerli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nedenin</a:t>
            </a:r>
            <a:r>
              <a:rPr sz="2400" b="1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bulunduğunu</a:t>
            </a:r>
            <a:r>
              <a:rPr sz="2400" b="1" spc="-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yazılı</a:t>
            </a:r>
            <a:r>
              <a:rPr sz="2400" b="1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olarak</a:t>
            </a:r>
            <a:r>
              <a:rPr sz="2400" b="1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açıklamak</a:t>
            </a:r>
            <a:r>
              <a:rPr sz="2400" b="1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sz="2400" b="1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bildirim</a:t>
            </a:r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6385" marR="26034"/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süresine</a:t>
            </a:r>
            <a:r>
              <a:rPr sz="2400" b="1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uymak</a:t>
            </a:r>
            <a:r>
              <a:rPr sz="2400" b="1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suretiyle</a:t>
            </a:r>
            <a:r>
              <a:rPr sz="2400" b="1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sz="2400" b="1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sözleşmesini</a:t>
            </a:r>
            <a:r>
              <a:rPr sz="2400" b="1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feshedebilir.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İşçi bu</a:t>
            </a:r>
            <a:r>
              <a:rPr sz="2400" b="1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durumda </a:t>
            </a:r>
            <a:r>
              <a:rPr sz="2400" b="1" spc="-48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r>
            <a:r>
              <a:rPr sz="24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ila</a:t>
            </a:r>
            <a:r>
              <a:rPr sz="2400" b="1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 inci</a:t>
            </a:r>
            <a:r>
              <a:rPr sz="24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madde</a:t>
            </a:r>
            <a:r>
              <a:rPr sz="2400" b="1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hükümlerine</a:t>
            </a:r>
            <a:r>
              <a:rPr sz="2400" b="1"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göre</a:t>
            </a:r>
            <a:r>
              <a:rPr sz="2400" b="1" spc="-1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dava</a:t>
            </a:r>
            <a:r>
              <a:rPr sz="2400" b="1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2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açabilir</a:t>
            </a:r>
            <a:r>
              <a:rPr sz="2400" b="1" spc="-2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7020" indent="-274320">
              <a:spcBef>
                <a:spcPts val="5"/>
              </a:spcBef>
              <a:buClr>
                <a:srgbClr val="0AD0D9"/>
              </a:buClr>
              <a:buSzPct val="95000"/>
              <a:buFont typeface="Segoe UI Symbol"/>
              <a:buChar char="⚫"/>
              <a:tabLst>
                <a:tab pos="286385" algn="l"/>
                <a:tab pos="287020" algn="l"/>
              </a:tabLst>
            </a:pP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Taraflar</a:t>
            </a:r>
            <a:r>
              <a:rPr sz="2400" b="1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sz="2400" b="1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sözleşmesi</a:t>
            </a:r>
            <a:r>
              <a:rPr sz="24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ile</a:t>
            </a:r>
            <a:r>
              <a:rPr sz="2400" b="1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aksini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kararlaştırabilirler.</a:t>
            </a:r>
            <a:r>
              <a:rPr sz="2400" b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Çalışma</a:t>
            </a:r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6385"/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koşullarında</a:t>
            </a:r>
            <a:r>
              <a:rPr sz="2400" b="1" spc="-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değişiklik</a:t>
            </a:r>
            <a:r>
              <a:rPr sz="2400" b="1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geçmişe</a:t>
            </a:r>
            <a:r>
              <a:rPr sz="2400" b="1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dönük</a:t>
            </a:r>
            <a:r>
              <a:rPr sz="2400" b="1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olarak</a:t>
            </a:r>
            <a:r>
              <a:rPr sz="2400" b="1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yürürlüğe</a:t>
            </a:r>
            <a:r>
              <a:rPr sz="2400" b="1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konulamaz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241424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2209800" y="685800"/>
            <a:ext cx="8848852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spcBef>
                <a:spcPts val="100"/>
              </a:spcBef>
            </a:pPr>
            <a:r>
              <a:rPr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İŞ</a:t>
            </a:r>
            <a:r>
              <a:rPr sz="3600" b="1" spc="-1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600" b="1" spc="-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AKDİNDEN</a:t>
            </a:r>
            <a:r>
              <a:rPr sz="3600" b="1" spc="-3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600" b="1" spc="-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DOĞAN</a:t>
            </a:r>
            <a:r>
              <a:rPr sz="3600" b="1" spc="-5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600" b="1" spc="-12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DAVA </a:t>
            </a:r>
            <a:r>
              <a:rPr sz="3600" b="1" spc="-100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600" b="1" spc="-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TÜRLERİ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2895600" y="1676400"/>
            <a:ext cx="5562600" cy="432233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z="28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*İhbar</a:t>
            </a:r>
            <a:r>
              <a:rPr sz="2800" b="1" spc="-1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tazminatı</a:t>
            </a:r>
            <a:endParaRPr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/>
            <a:r>
              <a:rPr sz="28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*Kıdem</a:t>
            </a:r>
            <a:r>
              <a:rPr sz="2800" b="1" spc="-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tazminatı,</a:t>
            </a:r>
            <a:endParaRPr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/>
            <a:r>
              <a:rPr sz="28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*Ücret,</a:t>
            </a:r>
            <a:endParaRPr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/>
            <a:r>
              <a:rPr sz="28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*Hafta</a:t>
            </a:r>
            <a:r>
              <a:rPr sz="2800" b="1" spc="-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tatili</a:t>
            </a:r>
            <a:r>
              <a:rPr sz="2800" b="1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ücreti</a:t>
            </a:r>
            <a:endParaRPr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/>
            <a:r>
              <a:rPr sz="28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sz="2800" b="1" spc="-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azla</a:t>
            </a:r>
            <a:r>
              <a:rPr sz="2800" b="1" spc="-1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çalışm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2800" b="1" spc="-1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üc</a:t>
            </a:r>
            <a:r>
              <a:rPr sz="2800" b="1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eti,</a:t>
            </a:r>
          </a:p>
          <a:p>
            <a:pPr marL="12700"/>
            <a:r>
              <a:rPr sz="28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*Ulusa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sz="28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sz="2800" b="1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28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sz="2800" b="1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</a:t>
            </a:r>
            <a:r>
              <a:rPr sz="2800" b="1" spc="-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z="2800" b="1" spc="-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enel</a:t>
            </a:r>
            <a:r>
              <a:rPr sz="2800" b="1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tati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sz="2800" b="1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üc</a:t>
            </a:r>
            <a:r>
              <a:rPr sz="2800" b="1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eti,</a:t>
            </a:r>
          </a:p>
          <a:p>
            <a:pPr marL="12700">
              <a:spcBef>
                <a:spcPts val="5"/>
              </a:spcBef>
            </a:pPr>
            <a:r>
              <a:rPr sz="28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*Yıllık</a:t>
            </a:r>
            <a:r>
              <a:rPr sz="2800" b="1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izin</a:t>
            </a:r>
            <a:r>
              <a:rPr sz="2800" b="1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ücreti</a:t>
            </a:r>
            <a:endParaRPr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/>
            <a:r>
              <a:rPr sz="28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*İkramiye,</a:t>
            </a:r>
            <a:r>
              <a:rPr sz="2800" b="1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prim</a:t>
            </a:r>
            <a:endParaRPr lang="tr-TR" sz="2800" b="1" spc="-5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/>
            <a:r>
              <a:rPr sz="2800" b="1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sz="2800" b="1" spc="-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Sendikal</a:t>
            </a:r>
            <a:r>
              <a:rPr sz="2800" b="1" spc="-8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tazminat</a:t>
            </a:r>
            <a:endParaRPr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>
              <a:spcBef>
                <a:spcPts val="5"/>
              </a:spcBef>
            </a:pPr>
            <a:r>
              <a:rPr sz="28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*İşe</a:t>
            </a:r>
            <a:r>
              <a:rPr sz="2800" b="1" spc="-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iade</a:t>
            </a:r>
            <a:endParaRPr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595069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2362200" y="685800"/>
            <a:ext cx="7023100" cy="56746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b="1" spc="-1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İHBAR</a:t>
            </a:r>
            <a:r>
              <a:rPr sz="3600" b="1" spc="-9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TAZMİNATI</a:t>
            </a:r>
            <a:endParaRPr sz="36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209800" y="1752600"/>
            <a:ext cx="8066405" cy="3114827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286385" marR="377825" indent="-274320">
              <a:lnSpc>
                <a:spcPct val="90000"/>
              </a:lnSpc>
              <a:spcBef>
                <a:spcPts val="385"/>
              </a:spcBef>
              <a:buClr>
                <a:srgbClr val="0AD0D9"/>
              </a:buClr>
              <a:buSzPct val="93750"/>
              <a:buFont typeface="Segoe UI Symbol"/>
              <a:buChar char="⚫"/>
              <a:tabLst>
                <a:tab pos="287020" algn="l"/>
              </a:tabLst>
            </a:pP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İş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sözleşmesinin 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işveren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tarafından bildirim sürelerine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uyulmaksızın</a:t>
            </a:r>
            <a:r>
              <a:rPr sz="2400" b="1" spc="-1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sz="2400" b="1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sebep</a:t>
            </a:r>
            <a:r>
              <a:rPr sz="2400" b="1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bildirilmeksizin</a:t>
            </a:r>
            <a:r>
              <a:rPr sz="2400" b="1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tazminatlı</a:t>
            </a:r>
            <a:r>
              <a:rPr sz="2400" b="1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olarak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feshedilmesi</a:t>
            </a:r>
            <a:r>
              <a:rPr lang="tr-TR" sz="2400" b="1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20"/>
              </a:spcBef>
              <a:buClr>
                <a:srgbClr val="0AD0D9"/>
              </a:buClr>
              <a:buFont typeface="Segoe UI Symbol"/>
              <a:buChar char="⚫"/>
            </a:pPr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6385" marR="5080" indent="-274320">
              <a:lnSpc>
                <a:spcPct val="90100"/>
              </a:lnSpc>
              <a:buClr>
                <a:srgbClr val="0AD0D9"/>
              </a:buClr>
              <a:buSzPct val="93750"/>
              <a:buFont typeface="Segoe UI Symbol"/>
              <a:buChar char="⚫"/>
              <a:tabLst>
                <a:tab pos="287020" algn="l"/>
              </a:tabLst>
            </a:pP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İş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sözleşmesinin 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işveren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tarafından,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haklı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nedenle,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bildirimsiz</a:t>
            </a:r>
            <a:r>
              <a:rPr sz="2400" b="1" spc="-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sz="2400" b="1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tazminatsız</a:t>
            </a:r>
            <a:r>
              <a:rPr sz="2400" b="1" spc="-1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olarak</a:t>
            </a:r>
            <a:r>
              <a:rPr sz="2400" b="1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feshedildiği</a:t>
            </a:r>
            <a:r>
              <a:rPr sz="24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bildirilmesine </a:t>
            </a:r>
            <a:r>
              <a:rPr sz="2400" b="1" spc="-5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rağmen,</a:t>
            </a:r>
            <a:r>
              <a:rPr sz="2400" b="1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dava</a:t>
            </a:r>
            <a:r>
              <a:rPr sz="2400" b="1" spc="-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açılarak,</a:t>
            </a:r>
            <a:r>
              <a:rPr sz="2400" b="1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feshin</a:t>
            </a:r>
            <a:r>
              <a:rPr sz="2400" b="1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haksız</a:t>
            </a:r>
            <a:r>
              <a:rPr sz="2400" b="1"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olduğunun</a:t>
            </a:r>
            <a:r>
              <a:rPr lang="tr-TR" sz="2400" b="1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ispatlanması</a:t>
            </a:r>
            <a:r>
              <a:rPr lang="tr-TR" sz="2400" b="1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/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Durumlarında</a:t>
            </a:r>
            <a:r>
              <a:rPr sz="2400" b="1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İhbar</a:t>
            </a:r>
            <a:r>
              <a:rPr sz="2400" b="1" spc="-1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Tazminatına</a:t>
            </a:r>
            <a:r>
              <a:rPr sz="2400" b="1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hak</a:t>
            </a:r>
            <a:r>
              <a:rPr sz="24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kazanılır.</a:t>
            </a:r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00966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1828800" y="762000"/>
            <a:ext cx="10515600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spcBef>
                <a:spcPts val="100"/>
              </a:spcBef>
            </a:pPr>
            <a:r>
              <a:rPr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4857</a:t>
            </a:r>
            <a:r>
              <a:rPr sz="3200" b="1" spc="-4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spc="-6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SAYILI</a:t>
            </a:r>
            <a:r>
              <a:rPr sz="3200" b="1" spc="-3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spc="-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İŞKANUNUNUN</a:t>
            </a:r>
            <a:r>
              <a:rPr sz="3200" b="1" spc="-5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spc="-1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AMAÇ </a:t>
            </a:r>
            <a:r>
              <a:rPr sz="3200" b="1" spc="-1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spc="-3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sz="3200" b="1" spc="-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KAPSAMI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2209800" y="1752600"/>
            <a:ext cx="7617459" cy="36452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927100">
              <a:spcBef>
                <a:spcPts val="105"/>
              </a:spcBef>
            </a:pPr>
            <a:r>
              <a:rPr sz="28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4857</a:t>
            </a:r>
            <a:r>
              <a:rPr sz="28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Sayılı</a:t>
            </a:r>
            <a:r>
              <a:rPr sz="2800" b="1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İş.</a:t>
            </a:r>
            <a:r>
              <a:rPr sz="28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sz="2800" b="1" spc="-3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M.1</a:t>
            </a:r>
            <a:endParaRPr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6385" marR="5080" indent="-274320"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sz="2600" b="1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Kanunun</a:t>
            </a:r>
            <a:r>
              <a:rPr sz="2600" b="1" spc="-1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amacı</a:t>
            </a:r>
            <a:r>
              <a:rPr sz="26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işverenler</a:t>
            </a:r>
            <a:r>
              <a:rPr sz="2600" b="1"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ile</a:t>
            </a:r>
            <a:r>
              <a:rPr sz="2600" b="1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sz="2600" b="1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sz="2600" b="1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sözleşmesine </a:t>
            </a:r>
            <a:r>
              <a:rPr sz="2600" b="1" spc="-6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dayanarak 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çalıştırılan işçilerin çalışma 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şartları </a:t>
            </a:r>
            <a:r>
              <a:rPr sz="26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sz="26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çalışma 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ortamına 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ilişkin 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hak </a:t>
            </a:r>
            <a:r>
              <a:rPr sz="26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sz="2600" b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sorumluluklarını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2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düzenlemektir</a:t>
            </a:r>
            <a:r>
              <a:rPr lang="tr-TR" sz="2600" b="1" spc="-2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6385" marR="5080" indent="-274320"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endParaRPr lang="tr-TR" sz="2600" b="1" spc="-2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6385" marR="5080" indent="-274320"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lang="tr-TR" sz="2600" b="1" spc="-2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sz="2600" b="1" spc="-2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sunum,yasanın</a:t>
            </a:r>
            <a:r>
              <a:rPr lang="tr-TR" sz="2600" b="1" spc="-2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tamamı için değil, üniversitemizdeki uygulayıcılar ve İdareciler için önemli konular baz alınarak hazırlanmıştır.</a:t>
            </a:r>
            <a:endParaRPr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917038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2362200" y="685800"/>
            <a:ext cx="6794500" cy="56746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KIDEM</a:t>
            </a:r>
            <a:r>
              <a:rPr sz="3600" b="1" spc="-9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600" b="1" spc="-9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TAZMİNATI</a:t>
            </a:r>
            <a:endParaRPr sz="36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362200" y="1828800"/>
            <a:ext cx="7884159" cy="222945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6385" marR="5080" indent="-274320">
              <a:spcBef>
                <a:spcPts val="105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Kıdem tazminatı; 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İş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sözleşmesi yasada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öngörülen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durumlardan</a:t>
            </a:r>
            <a:r>
              <a:rPr sz="2400" b="1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birisi</a:t>
            </a:r>
            <a:r>
              <a:rPr sz="2400" b="1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ile</a:t>
            </a:r>
            <a:r>
              <a:rPr sz="2400" b="1" spc="-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sona</a:t>
            </a:r>
            <a:r>
              <a:rPr sz="2400" b="1" spc="-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eren</a:t>
            </a:r>
            <a:r>
              <a:rPr sz="2400" b="1" spc="-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sz="2400" b="1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belirli</a:t>
            </a:r>
            <a:r>
              <a:rPr sz="2400" b="1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süre</a:t>
            </a:r>
            <a:r>
              <a:rPr sz="2400" b="1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kıdemi </a:t>
            </a:r>
            <a:r>
              <a:rPr sz="2400" b="1" spc="-6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bulunan</a:t>
            </a:r>
            <a:r>
              <a:rPr sz="2400" b="1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işçiye</a:t>
            </a:r>
            <a:r>
              <a:rPr sz="2400" b="1" spc="-1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veya</a:t>
            </a:r>
            <a:r>
              <a:rPr sz="2400" b="1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işçinin</a:t>
            </a:r>
            <a:r>
              <a:rPr sz="2400" b="1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ölümü</a:t>
            </a:r>
            <a:r>
              <a:rPr sz="2400" b="1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halinde</a:t>
            </a:r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6385" marR="352425" algn="just"/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mirasçılarına</a:t>
            </a:r>
            <a:r>
              <a:rPr sz="2400" b="1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işveren</a:t>
            </a:r>
            <a:r>
              <a:rPr sz="2400" b="1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tarafından</a:t>
            </a:r>
            <a:r>
              <a:rPr sz="2400" b="1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ödenmesi</a:t>
            </a:r>
            <a:r>
              <a:rPr sz="2400" b="1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gereken, </a:t>
            </a:r>
            <a:r>
              <a:rPr sz="2400" b="1" spc="-6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işç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sz="2400" b="1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çal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ı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şma</a:t>
            </a:r>
            <a:r>
              <a:rPr sz="2400" b="1" spc="-1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sü</a:t>
            </a:r>
            <a:r>
              <a:rPr sz="2400" b="1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esi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z="2400" b="1" spc="-1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z="2400" b="1" spc="-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üc</a:t>
            </a:r>
            <a:r>
              <a:rPr sz="2400" b="1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etine</a:t>
            </a:r>
            <a:r>
              <a:rPr sz="2400" b="1" spc="-1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</a:t>
            </a:r>
            <a:r>
              <a:rPr sz="2400" b="1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z="2400" b="1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24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lenen 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parasal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haktır.</a:t>
            </a:r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142881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2362200" y="457200"/>
            <a:ext cx="7311390" cy="1370888"/>
          </a:xfrm>
          <a:prstGeom prst="rect">
            <a:avLst/>
          </a:prstGeom>
        </p:spPr>
        <p:txBody>
          <a:bodyPr vert="horz" wrap="square" lIns="0" tIns="260350" rIns="0" bIns="0" rtlCol="0">
            <a:spAutoFit/>
          </a:bodyPr>
          <a:lstStyle/>
          <a:p>
            <a:pPr marL="12700">
              <a:spcBef>
                <a:spcPts val="2050"/>
              </a:spcBef>
            </a:pPr>
            <a:r>
              <a:rPr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KIDEM</a:t>
            </a:r>
            <a:r>
              <a:rPr b="1" spc="-60" dirty="0">
                <a:solidFill>
                  <a:srgbClr val="C00000"/>
                </a:solidFill>
              </a:rPr>
              <a:t> </a:t>
            </a:r>
            <a:r>
              <a:rPr b="1" spc="-9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TAZMİNATI</a:t>
            </a:r>
            <a:r>
              <a:rPr b="1" spc="-3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spc="-15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ŞARTLARI</a:t>
            </a:r>
            <a:r>
              <a:rPr lang="tr-TR" b="1" spc="-15" dirty="0" smtClean="0">
                <a:solidFill>
                  <a:srgbClr val="C00000"/>
                </a:solidFill>
              </a:rPr>
              <a:t/>
            </a:r>
            <a:br>
              <a:rPr lang="tr-TR" b="1" spc="-15" dirty="0" smtClean="0">
                <a:solidFill>
                  <a:srgbClr val="C00000"/>
                </a:solidFill>
              </a:rPr>
            </a:br>
            <a:r>
              <a:rPr lang="tr-TR" b="1" spc="-15" dirty="0" smtClean="0">
                <a:solidFill>
                  <a:srgbClr val="C00000"/>
                </a:solidFill>
              </a:rPr>
              <a:t>               </a:t>
            </a:r>
            <a:r>
              <a:rPr lang="tr-TR" sz="2800" b="1" spc="-15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İş sözleşmesinin;</a:t>
            </a:r>
            <a:endParaRPr sz="2800" b="1" spc="-15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667000" y="1981200"/>
            <a:ext cx="7967345" cy="245451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indent="-274320">
              <a:spcBef>
                <a:spcPts val="100"/>
              </a:spcBef>
              <a:buClr>
                <a:srgbClr val="0AD0D9"/>
              </a:buClr>
              <a:buSzPct val="93750"/>
              <a:buFont typeface="Segoe UI Symbol"/>
              <a:buChar char="⚫"/>
              <a:tabLst>
                <a:tab pos="287020" algn="l"/>
              </a:tabLst>
            </a:pPr>
            <a:r>
              <a:rPr sz="24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1475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Sayılı</a:t>
            </a:r>
            <a:r>
              <a:rPr sz="24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İş</a:t>
            </a:r>
            <a:r>
              <a:rPr sz="2400" b="1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Kanunun</a:t>
            </a:r>
            <a:r>
              <a:rPr sz="2400" b="1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14.</a:t>
            </a:r>
            <a:r>
              <a:rPr sz="24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maddesine</a:t>
            </a:r>
            <a:r>
              <a:rPr sz="2400" b="1"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2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göre</a:t>
            </a:r>
            <a:r>
              <a:rPr sz="2400" b="1" spc="-2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6385" marR="5080" indent="-274320">
              <a:lnSpc>
                <a:spcPts val="2590"/>
              </a:lnSpc>
              <a:buClr>
                <a:srgbClr val="0AD0D9"/>
              </a:buClr>
              <a:buSzPct val="93750"/>
              <a:buFont typeface="Segoe UI Symbol"/>
              <a:buChar char="⚫"/>
              <a:tabLst>
                <a:tab pos="287020" algn="l"/>
              </a:tabLst>
            </a:pP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İşçi</a:t>
            </a:r>
            <a:r>
              <a:rPr sz="24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tarafından</a:t>
            </a:r>
            <a:r>
              <a:rPr sz="2400" b="1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sz="2400" b="1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Kanunun</a:t>
            </a:r>
            <a:r>
              <a:rPr sz="2400" b="1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24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ncü</a:t>
            </a:r>
            <a:r>
              <a:rPr sz="24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maddesi</a:t>
            </a:r>
            <a:r>
              <a:rPr sz="2400" b="1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uyarınca</a:t>
            </a:r>
            <a:r>
              <a:rPr sz="2400" b="1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haklı </a:t>
            </a:r>
            <a:r>
              <a:rPr sz="2400" b="1" spc="-5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nedenle</a:t>
            </a:r>
            <a:r>
              <a:rPr sz="2400" b="1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6385" marR="194310" indent="-274320">
              <a:lnSpc>
                <a:spcPts val="2590"/>
              </a:lnSpc>
              <a:spcBef>
                <a:spcPts val="5"/>
              </a:spcBef>
              <a:buClr>
                <a:srgbClr val="0AD0D9"/>
              </a:buClr>
              <a:buSzPct val="93750"/>
              <a:buFont typeface="Segoe UI Symbol"/>
              <a:buChar char="⚫"/>
              <a:tabLst>
                <a:tab pos="287020" algn="l"/>
              </a:tabLst>
            </a:pPr>
            <a:r>
              <a:rPr sz="24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İşveren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tarafından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4857 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Sayılı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K.nun </a:t>
            </a:r>
            <a:r>
              <a:rPr sz="24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nci maddesinin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sz="2400" b="1" spc="-5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numaralı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bendinde</a:t>
            </a:r>
            <a:r>
              <a:rPr sz="2400" b="1"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gösterilen</a:t>
            </a:r>
            <a:r>
              <a:rPr sz="2400" b="1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sebepler</a:t>
            </a:r>
            <a:r>
              <a:rPr sz="2400" b="1" spc="-1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dışında,</a:t>
            </a:r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endParaRPr sz="2400" b="1" dirty="0">
              <a:latin typeface="+mj-lt"/>
              <a:cs typeface="Constantia"/>
            </a:endParaRPr>
          </a:p>
          <a:p>
            <a:pPr marL="12700"/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Sona</a:t>
            </a:r>
            <a:r>
              <a:rPr sz="2400" b="1" spc="-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ermesi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halinde</a:t>
            </a:r>
            <a:r>
              <a:rPr sz="2400" b="1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işçi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kıdem</a:t>
            </a:r>
            <a:r>
              <a:rPr sz="2400" b="1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tazminatına</a:t>
            </a:r>
            <a:r>
              <a:rPr sz="2400" b="1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hak</a:t>
            </a:r>
            <a:r>
              <a:rPr sz="24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kazanır.</a:t>
            </a:r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850548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2227384" y="685800"/>
            <a:ext cx="8268462" cy="56746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KIDEM</a:t>
            </a:r>
            <a:r>
              <a:rPr b="1" spc="-5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spc="-9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TAZMİNATI</a:t>
            </a:r>
            <a:r>
              <a:rPr b="1" spc="-3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spc="-1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ŞARTLARI</a:t>
            </a:r>
            <a:endParaRPr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256692" y="1600200"/>
            <a:ext cx="7825740" cy="370678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7020" indent="-274320">
              <a:spcBef>
                <a:spcPts val="105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sz="2400" b="1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</a:t>
            </a:r>
            <a:r>
              <a:rPr sz="2400" b="1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sz="2400" b="1" spc="-1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yıldır</a:t>
            </a:r>
            <a:r>
              <a:rPr sz="2400" b="1" spc="-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çalışıyor</a:t>
            </a:r>
            <a:r>
              <a:rPr sz="2400" b="1" spc="-1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olmak.(İşçilerin</a:t>
            </a:r>
            <a:r>
              <a:rPr sz="2400" b="1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hizmet</a:t>
            </a:r>
          </a:p>
          <a:p>
            <a:pPr marL="286385" marR="414655"/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süreleri</a:t>
            </a:r>
            <a:r>
              <a:rPr sz="2400" b="1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aynı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işverenin</a:t>
            </a:r>
            <a:r>
              <a:rPr sz="2400" b="1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sz="2400" b="1" spc="-1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veya</a:t>
            </a:r>
            <a:r>
              <a:rPr sz="2400" b="1" spc="-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değişik</a:t>
            </a:r>
            <a:r>
              <a:rPr sz="24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işyerlerinde </a:t>
            </a:r>
            <a:r>
              <a:rPr sz="2400" b="1" spc="-6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çalıştıkları</a:t>
            </a:r>
            <a:r>
              <a:rPr sz="2400" b="1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süreler</a:t>
            </a:r>
            <a:r>
              <a:rPr sz="2400" b="1" spc="-1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gözönüne</a:t>
            </a:r>
            <a:r>
              <a:rPr sz="2400" b="1" spc="-1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alınarak</a:t>
            </a:r>
            <a:r>
              <a:rPr sz="24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hesaplanır.)</a:t>
            </a:r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35"/>
              </a:spcBef>
            </a:pPr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7020" indent="-274320"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Kıdem</a:t>
            </a:r>
            <a:r>
              <a:rPr sz="2400" b="1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tazminatı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her</a:t>
            </a:r>
            <a:r>
              <a:rPr sz="2400" b="1" spc="-1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yıl</a:t>
            </a:r>
            <a:r>
              <a:rPr sz="24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için,</a:t>
            </a:r>
            <a:r>
              <a:rPr sz="2400" b="1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giydirilmiş</a:t>
            </a:r>
            <a:r>
              <a:rPr sz="2400" b="1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(yemek,</a:t>
            </a:r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6385" marR="5080"/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servis,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ikramiye,</a:t>
            </a:r>
            <a:r>
              <a:rPr sz="2400" b="1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giyecek</a:t>
            </a:r>
            <a:r>
              <a:rPr sz="2400" b="1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vb.</a:t>
            </a:r>
            <a:r>
              <a:rPr sz="2400" b="1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</a:t>
            </a:r>
            <a:r>
              <a:rPr sz="2400" b="1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ile</a:t>
            </a:r>
            <a:r>
              <a:rPr sz="2400" b="1" spc="-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ölçülebilir</a:t>
            </a:r>
            <a:r>
              <a:rPr sz="2400" b="1" spc="-1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maddi </a:t>
            </a:r>
            <a:r>
              <a:rPr sz="2400" b="1" spc="-6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yardımlar)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30</a:t>
            </a:r>
            <a:r>
              <a:rPr sz="2400" b="1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günlük</a:t>
            </a:r>
            <a:r>
              <a:rPr sz="2400" b="1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ücret</a:t>
            </a:r>
            <a:r>
              <a:rPr sz="2400" b="1" spc="-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üzerinden</a:t>
            </a:r>
            <a:r>
              <a:rPr sz="2400" b="1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hesaplanır.</a:t>
            </a:r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40"/>
              </a:spcBef>
            </a:pPr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6385" marR="250825" indent="-274320"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2400" b="1" spc="-1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tr-TR" sz="2400" b="1" spc="-1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24</a:t>
            </a:r>
            <a:r>
              <a:rPr sz="2400" b="1" spc="-1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tr-TR" sz="2400" b="1" spc="-1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Ocak</a:t>
            </a:r>
            <a:r>
              <a:rPr sz="2400" b="1" spc="-8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ayı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itibari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ile</a:t>
            </a:r>
            <a:r>
              <a:rPr sz="2400" b="1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Kıdem</a:t>
            </a:r>
            <a:r>
              <a:rPr sz="2400" b="1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Tazminatı</a:t>
            </a:r>
            <a:r>
              <a:rPr sz="24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tavanı: </a:t>
            </a:r>
            <a:r>
              <a:rPr lang="tr-TR" sz="2400" b="1" spc="-1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35.058,58 </a:t>
            </a:r>
            <a:r>
              <a:rPr sz="2400" b="1" spc="-3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TL.dır</a:t>
            </a:r>
            <a:r>
              <a:rPr sz="2400" b="1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488143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2059941" y="685800"/>
            <a:ext cx="8848852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spcBef>
                <a:spcPts val="100"/>
              </a:spcBef>
            </a:pPr>
            <a:r>
              <a:rPr sz="3600" b="1" spc="-12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DAVA</a:t>
            </a:r>
            <a:r>
              <a:rPr sz="3600" b="1" spc="-6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600" b="1" spc="-1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AÇMA</a:t>
            </a:r>
            <a:r>
              <a:rPr sz="3600" b="1" spc="-3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600" b="1" spc="-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SÜRELERİ </a:t>
            </a:r>
            <a:r>
              <a:rPr sz="3600" b="1" spc="-1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600" b="1" spc="-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(ZAMANAŞIMI)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2059941" y="1947799"/>
            <a:ext cx="7884159" cy="370678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6385" marR="642620" indent="-274320">
              <a:spcBef>
                <a:spcPts val="105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KIDEM</a:t>
            </a:r>
            <a:r>
              <a:rPr sz="2400" b="1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İHBAR</a:t>
            </a:r>
            <a:r>
              <a:rPr sz="2400" b="1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TAZMİNATI</a:t>
            </a:r>
            <a:r>
              <a:rPr sz="24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DAVALARINDA, </a:t>
            </a:r>
            <a:r>
              <a:rPr sz="2400" b="1" spc="-6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FESİH</a:t>
            </a:r>
            <a:r>
              <a:rPr sz="2400" b="1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TARİHİNDEN</a:t>
            </a:r>
            <a:r>
              <a:rPr sz="24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BAŞLAYARAK</a:t>
            </a:r>
            <a:r>
              <a:rPr sz="2400" b="1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sz="2400" b="1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YIL</a:t>
            </a:r>
            <a:r>
              <a:rPr lang="tr-TR" sz="2400" b="1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35"/>
              </a:spcBef>
              <a:buClr>
                <a:srgbClr val="0AD0D9"/>
              </a:buClr>
              <a:buFont typeface="Segoe UI Symbol"/>
              <a:buChar char="⚫"/>
            </a:pPr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6385" marR="5080" indent="-274320"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ÜCRET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NİTELİĞİNDEKİ </a:t>
            </a:r>
            <a:r>
              <a:rPr sz="2400" b="1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(AYLIK </a:t>
            </a:r>
            <a:r>
              <a:rPr sz="2400" b="1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ÜCRET, </a:t>
            </a:r>
            <a:r>
              <a:rPr sz="24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HAFTA </a:t>
            </a:r>
            <a:r>
              <a:rPr sz="24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TATİLİ, </a:t>
            </a:r>
            <a:r>
              <a:rPr sz="24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FAZLA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ÇALIŞMA,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ULUSAL </a:t>
            </a:r>
            <a:r>
              <a:rPr sz="2400" b="1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BAYRAM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GENEL </a:t>
            </a:r>
            <a:r>
              <a:rPr sz="2400" b="1" spc="-6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TATİL)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ALACAK </a:t>
            </a:r>
            <a:r>
              <a:rPr sz="2400" b="1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DAVALARINDA,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ÇALIŞILAN </a:t>
            </a:r>
            <a:r>
              <a:rPr sz="2400" b="1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AYI </a:t>
            </a:r>
            <a:r>
              <a:rPr sz="2400" b="1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TAKİP</a:t>
            </a:r>
            <a:r>
              <a:rPr sz="2400" b="1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EDEN GÜNDEN</a:t>
            </a:r>
            <a:r>
              <a:rPr sz="24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BAŞLAYARAK</a:t>
            </a:r>
            <a:r>
              <a:rPr sz="2400" b="1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sz="2400" b="1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YIL</a:t>
            </a:r>
            <a:r>
              <a:rPr lang="tr-TR" sz="2400" b="1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40"/>
              </a:spcBef>
              <a:buClr>
                <a:srgbClr val="0AD0D9"/>
              </a:buClr>
              <a:buFont typeface="Segoe UI Symbol"/>
              <a:buChar char="⚫"/>
            </a:pPr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6385" marR="280035" indent="-274320"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YILLIK İZİN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ÜCRETİ </a:t>
            </a:r>
            <a:r>
              <a:rPr sz="2400" b="1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DAVALARINDA,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İŞ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AKDİNİN </a:t>
            </a:r>
            <a:r>
              <a:rPr sz="2400" b="1" spc="-6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FESHEDİLDİĞİ</a:t>
            </a:r>
            <a:r>
              <a:rPr sz="2400" b="1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TARİHTEN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BAŞLAYARAK</a:t>
            </a:r>
            <a:r>
              <a:rPr sz="2400" b="1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sz="2400" b="1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YIL</a:t>
            </a:r>
            <a:r>
              <a:rPr lang="tr-TR" sz="2400" b="1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208001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2286000" y="685800"/>
            <a:ext cx="7327900" cy="56746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İŞE</a:t>
            </a:r>
            <a:r>
              <a:rPr sz="3600" b="1" spc="-3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İADE</a:t>
            </a:r>
            <a:r>
              <a:rPr sz="3600" b="1" spc="-5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600" b="1" spc="-7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DAVALARI</a:t>
            </a:r>
            <a:endParaRPr sz="36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059941" y="1947799"/>
            <a:ext cx="8063865" cy="370678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841500">
              <a:spcBef>
                <a:spcPts val="105"/>
              </a:spcBef>
            </a:pP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4857</a:t>
            </a:r>
            <a:r>
              <a:rPr sz="2400" b="1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Sayılı İş</a:t>
            </a:r>
            <a:r>
              <a:rPr sz="2400" b="1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sz="2400" b="1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M.20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35"/>
              </a:spcBef>
            </a:pPr>
            <a:endParaRPr sz="2400" dirty="0">
              <a:latin typeface="+mj-lt"/>
              <a:cs typeface="Constantia"/>
            </a:endParaRPr>
          </a:p>
          <a:p>
            <a:pPr marL="286385" marR="5080" indent="-274320"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İş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sözleşmesi feshedilen işçi, fesih bildiriminde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sebep </a:t>
            </a:r>
            <a:r>
              <a:rPr sz="2400" b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gösterilmediği</a:t>
            </a:r>
            <a:r>
              <a:rPr sz="2400" b="1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veya</a:t>
            </a:r>
            <a:r>
              <a:rPr sz="2400" b="1" spc="-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gösterilen</a:t>
            </a:r>
            <a:r>
              <a:rPr sz="2400" b="1"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sebebin</a:t>
            </a:r>
            <a:r>
              <a:rPr sz="2400" b="1" spc="-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geçerli</a:t>
            </a:r>
            <a:r>
              <a:rPr sz="2400" b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sz="2400" b="1" spc="-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sebep </a:t>
            </a:r>
            <a:r>
              <a:rPr sz="2400" b="1" spc="-6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olmadığı</a:t>
            </a:r>
            <a:r>
              <a:rPr sz="2400" b="1" spc="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iddiası</a:t>
            </a:r>
            <a:r>
              <a:rPr sz="2400" b="1" spc="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ile</a:t>
            </a:r>
            <a:r>
              <a:rPr sz="2400" b="1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fesih</a:t>
            </a:r>
            <a:r>
              <a:rPr sz="24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bildiriminin</a:t>
            </a:r>
            <a:r>
              <a:rPr sz="24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tebliği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tarihinden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itibaren </a:t>
            </a:r>
            <a:r>
              <a:rPr sz="2400" b="1" u="heavy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sz="2400" b="1" u="heavy" spc="-25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ay</a:t>
            </a:r>
            <a:r>
              <a:rPr sz="24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içinde iş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mahkemesinde,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işe </a:t>
            </a:r>
            <a:r>
              <a:rPr sz="2400" b="1" spc="-6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iade</a:t>
            </a:r>
            <a:r>
              <a:rPr sz="2400" b="1" spc="-1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davası</a:t>
            </a:r>
            <a:r>
              <a:rPr sz="2400" b="1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açabilir</a:t>
            </a:r>
            <a:r>
              <a:rPr lang="tr-TR" sz="2400" b="1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40"/>
              </a:spcBef>
              <a:buClr>
                <a:srgbClr val="0AD0D9"/>
              </a:buClr>
              <a:buFont typeface="Segoe UI Symbol"/>
              <a:buChar char="⚫"/>
            </a:pPr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6385" marR="27305" indent="-274320"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sz="2400" b="1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Aylık</a:t>
            </a:r>
            <a:r>
              <a:rPr sz="2400" b="1"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dava</a:t>
            </a:r>
            <a:r>
              <a:rPr sz="2400" b="1" spc="-1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açma</a:t>
            </a:r>
            <a:r>
              <a:rPr sz="2400" b="1" spc="-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süresi</a:t>
            </a:r>
            <a:r>
              <a:rPr sz="24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hak</a:t>
            </a:r>
            <a:r>
              <a:rPr sz="2400" b="1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düşürücü</a:t>
            </a:r>
            <a:r>
              <a:rPr sz="2400" b="1" spc="-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süre</a:t>
            </a:r>
            <a:r>
              <a:rPr sz="2400" b="1" spc="-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olup</a:t>
            </a:r>
            <a:r>
              <a:rPr sz="2400" b="1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hakim </a:t>
            </a:r>
            <a:r>
              <a:rPr sz="2400" b="1" spc="-6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tarafından</a:t>
            </a:r>
            <a:r>
              <a:rPr sz="2400" b="1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kendiliğinden</a:t>
            </a:r>
            <a:r>
              <a:rPr sz="2400" b="1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dikkate</a:t>
            </a:r>
            <a:r>
              <a:rPr sz="2400" b="1" spc="-1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alınır</a:t>
            </a:r>
            <a:r>
              <a:rPr lang="tr-TR" sz="2400" b="1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838459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1981200" y="685800"/>
            <a:ext cx="982980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  <a:tabLst>
                <a:tab pos="827405" algn="l"/>
                <a:tab pos="2061845" algn="l"/>
              </a:tabLst>
            </a:pPr>
            <a:r>
              <a:rPr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İŞE</a:t>
            </a:r>
            <a:r>
              <a:rPr lang="tr-TR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İADE</a:t>
            </a:r>
            <a:r>
              <a:rPr lang="tr-TR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600" b="1" spc="-8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DAVASI</a:t>
            </a:r>
            <a:r>
              <a:rPr sz="3600" b="1" spc="-7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600" b="1" spc="-1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AÇMA</a:t>
            </a:r>
            <a:r>
              <a:rPr sz="3600" b="1" spc="-3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600" b="1" spc="-1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ŞARTLARI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2286000" y="1676400"/>
            <a:ext cx="8011159" cy="29835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6385" marR="5080" indent="-274320">
              <a:spcBef>
                <a:spcPts val="105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İş</a:t>
            </a:r>
            <a:r>
              <a:rPr sz="2400" b="1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Sözleşmesinin</a:t>
            </a:r>
            <a:r>
              <a:rPr sz="2400" b="1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İş</a:t>
            </a:r>
            <a:r>
              <a:rPr sz="2400" b="1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Kanununa</a:t>
            </a:r>
            <a:r>
              <a:rPr sz="2400" b="1" spc="-1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veya</a:t>
            </a:r>
            <a:r>
              <a:rPr sz="2400" b="1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Basın</a:t>
            </a:r>
            <a:r>
              <a:rPr sz="2400" b="1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İş</a:t>
            </a:r>
            <a:r>
              <a:rPr sz="2400" b="1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Kanunu’na </a:t>
            </a:r>
            <a:r>
              <a:rPr sz="2400" b="1" spc="-6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4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Tabi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Olması</a:t>
            </a:r>
            <a:r>
              <a:rPr lang="tr-TR" sz="2400" b="1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7020" indent="-274320">
              <a:spcBef>
                <a:spcPts val="625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Belirsiz</a:t>
            </a:r>
            <a:r>
              <a:rPr sz="2400" b="1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Süreli</a:t>
            </a:r>
            <a:r>
              <a:rPr sz="2400" b="1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İş</a:t>
            </a:r>
            <a:r>
              <a:rPr sz="2400" b="1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Sözleşmesi</a:t>
            </a:r>
            <a:r>
              <a:rPr lang="tr-TR" sz="2400" b="1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7020" indent="-274320">
              <a:spcBef>
                <a:spcPts val="620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İş</a:t>
            </a:r>
            <a:r>
              <a:rPr sz="2400" b="1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Sözleşmesinin</a:t>
            </a:r>
            <a:r>
              <a:rPr sz="2400" b="1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İşveren</a:t>
            </a:r>
            <a:r>
              <a:rPr sz="2400" b="1"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3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Tarafından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Feshedilmesi</a:t>
            </a:r>
            <a:r>
              <a:rPr lang="tr-TR" sz="2400" b="1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7020" indent="-274320">
              <a:spcBef>
                <a:spcPts val="630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İşçinin</a:t>
            </a:r>
            <a:r>
              <a:rPr sz="2400" b="1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sz="2400" b="1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</a:t>
            </a:r>
            <a:r>
              <a:rPr sz="2400" b="1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sz="2400" b="1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 </a:t>
            </a:r>
            <a:r>
              <a:rPr sz="2400" b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Kıdeminin</a:t>
            </a:r>
            <a:r>
              <a:rPr sz="2400" b="1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Bulunması</a:t>
            </a:r>
            <a:r>
              <a:rPr lang="tr-TR" sz="2400" b="1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7020" indent="-274320">
              <a:spcBef>
                <a:spcPts val="625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İşyerinde</a:t>
            </a:r>
            <a:r>
              <a:rPr sz="2400" b="1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sz="2400" b="1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</a:t>
            </a:r>
            <a:r>
              <a:rPr sz="2400" b="1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30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İşçi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Çalışması</a:t>
            </a:r>
            <a:r>
              <a:rPr lang="tr-TR" sz="2400" b="1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7020" indent="-274320">
              <a:spcBef>
                <a:spcPts val="620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İşçinin</a:t>
            </a:r>
            <a:r>
              <a:rPr sz="2400" b="1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İşveren</a:t>
            </a:r>
            <a:r>
              <a:rPr sz="2400" b="1" spc="-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Vekili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Statüsünde</a:t>
            </a:r>
            <a:r>
              <a:rPr sz="2400" b="1"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Olmaması</a:t>
            </a:r>
            <a:r>
              <a:rPr lang="tr-TR" sz="24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037575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2514600" y="762000"/>
            <a:ext cx="4203700" cy="56746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z="3600" b="1" spc="-15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İSPAT</a:t>
            </a:r>
            <a:r>
              <a:rPr sz="3600" b="1" spc="-8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600" b="1" spc="-2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YÜKÜ</a:t>
            </a:r>
            <a:endParaRPr sz="36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286000" y="1676400"/>
            <a:ext cx="7855584" cy="299889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6385" marR="607695" indent="-274320">
              <a:spcBef>
                <a:spcPts val="105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Feshin </a:t>
            </a:r>
            <a:r>
              <a:rPr sz="24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geçerli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sebebe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dayandığını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ispat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yükümlülüğü</a:t>
            </a:r>
            <a:r>
              <a:rPr sz="2400" b="1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işverene</a:t>
            </a:r>
            <a:r>
              <a:rPr sz="2400" b="1" spc="-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aittir.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İşçi,</a:t>
            </a:r>
            <a:r>
              <a:rPr sz="2400" b="1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feshin</a:t>
            </a:r>
            <a:r>
              <a:rPr sz="2400" b="1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başka</a:t>
            </a:r>
            <a:r>
              <a:rPr sz="2400" b="1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tr-TR" sz="2400" b="1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sebebe</a:t>
            </a:r>
            <a:r>
              <a:rPr sz="2400" b="1" spc="-13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dayandığını</a:t>
            </a:r>
            <a:r>
              <a:rPr sz="24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iddia</a:t>
            </a:r>
            <a:r>
              <a:rPr sz="2400" b="1" spc="-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ettiği</a:t>
            </a:r>
            <a:r>
              <a:rPr sz="2400" b="1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takdirde,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sz="2400" b="1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iddiasını </a:t>
            </a:r>
            <a:r>
              <a:rPr sz="2400" b="1" spc="-6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ispatla</a:t>
            </a:r>
            <a:r>
              <a:rPr sz="2400" b="1" spc="-1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yükümlüdür.</a:t>
            </a:r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35"/>
              </a:spcBef>
            </a:pPr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7020" indent="-274320"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2400" b="1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Dava</a:t>
            </a:r>
            <a:r>
              <a:rPr sz="2400" b="1" spc="-1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seri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muhakeme</a:t>
            </a:r>
            <a:r>
              <a:rPr sz="2400" b="1" spc="-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usulüne</a:t>
            </a:r>
            <a:r>
              <a:rPr sz="2400" b="1" spc="-1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göre</a:t>
            </a:r>
            <a:r>
              <a:rPr sz="2400" b="1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iki</a:t>
            </a:r>
            <a:r>
              <a:rPr sz="2400" b="1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</a:t>
            </a:r>
            <a:r>
              <a:rPr sz="2400" b="1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içinde</a:t>
            </a:r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6385"/>
            <a:r>
              <a:rPr sz="24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sonuçlandırılır. 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Mahkemece</a:t>
            </a:r>
            <a:r>
              <a:rPr sz="2400" b="1" spc="-1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verilen</a:t>
            </a:r>
            <a:r>
              <a:rPr sz="2400" b="1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kararın</a:t>
            </a:r>
            <a:r>
              <a:rPr sz="2400" b="1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temyizi</a:t>
            </a:r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6385">
              <a:spcBef>
                <a:spcPts val="5"/>
              </a:spcBef>
            </a:pP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nde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sz="2400" b="1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2400" b="1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ı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2400" b="1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sz="2400" b="1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2400" b="1" spc="-1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sz="2400" b="1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çi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z="2400" b="1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esin</a:t>
            </a:r>
            <a:r>
              <a:rPr sz="2400" b="1" spc="-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2400" b="1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</a:t>
            </a:r>
            <a:r>
              <a:rPr sz="2400" b="1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sz="2400" b="1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</a:t>
            </a:r>
            <a:r>
              <a:rPr sz="2400" b="1" spc="-1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2400" b="1" spc="-2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75248631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1051560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  <a:tabLst>
                <a:tab pos="827405" algn="l"/>
                <a:tab pos="2061845" algn="l"/>
              </a:tabLst>
            </a:pPr>
            <a:r>
              <a:rPr lang="tr-TR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</a:t>
            </a:r>
            <a:r>
              <a:rPr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İŞE</a:t>
            </a:r>
            <a:r>
              <a:rPr lang="tr-TR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İADE</a:t>
            </a:r>
            <a:r>
              <a:rPr lang="tr-TR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</a:t>
            </a:r>
            <a:r>
              <a:rPr b="1" spc="-55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VASININ</a:t>
            </a:r>
            <a:r>
              <a:rPr b="1" spc="-105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spc="-5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SONUÇLARI</a:t>
            </a:r>
            <a:r>
              <a:rPr lang="tr-TR" b="1" spc="-5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endParaRPr b="1" spc="-5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133600" y="1600200"/>
            <a:ext cx="7806055" cy="400071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841500">
              <a:spcBef>
                <a:spcPts val="105"/>
              </a:spcBef>
            </a:pPr>
            <a:r>
              <a:rPr sz="26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4857</a:t>
            </a:r>
            <a:r>
              <a:rPr sz="2600" b="1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Sayılı İş</a:t>
            </a:r>
            <a:r>
              <a:rPr sz="2600" b="1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sz="2600" b="1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M.21</a:t>
            </a:r>
            <a:endParaRPr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35"/>
              </a:spcBef>
            </a:pPr>
            <a:endParaRPr sz="3550" dirty="0">
              <a:latin typeface="+mj-lt"/>
              <a:cs typeface="Constantia"/>
            </a:endParaRPr>
          </a:p>
          <a:p>
            <a:pPr marL="286385" marR="5080" indent="-274320"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26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İşverence</a:t>
            </a:r>
            <a:r>
              <a:rPr sz="2600" b="1" spc="-1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geçerli</a:t>
            </a:r>
            <a:r>
              <a:rPr sz="2600" b="1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sebep</a:t>
            </a:r>
            <a:r>
              <a:rPr sz="2600" b="1" spc="-1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gösterilmediği</a:t>
            </a:r>
            <a:r>
              <a:rPr sz="2600" b="1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veya</a:t>
            </a:r>
            <a:r>
              <a:rPr sz="2600" b="1" spc="-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gösterilen </a:t>
            </a:r>
            <a:r>
              <a:rPr sz="2600" b="1" spc="-6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sebebin </a:t>
            </a:r>
            <a:r>
              <a:rPr sz="26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geçerli 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olmadığı </a:t>
            </a:r>
            <a:r>
              <a:rPr sz="26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mahkemece </a:t>
            </a:r>
            <a:r>
              <a:rPr sz="26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tespit 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edilerek 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feshin </a:t>
            </a:r>
            <a:r>
              <a:rPr sz="26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geçersizliğine </a:t>
            </a:r>
            <a:r>
              <a:rPr sz="26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işçinin işe iadesine </a:t>
            </a:r>
            <a:r>
              <a:rPr sz="26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karar 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verildiğinde;</a:t>
            </a:r>
            <a:endParaRPr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15240">
              <a:lnSpc>
                <a:spcPct val="120000"/>
              </a:lnSpc>
            </a:pP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İşçi, kesinleşen </a:t>
            </a:r>
            <a:r>
              <a:rPr sz="26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mahkeme kararının 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tebliğinden 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itibaren</a:t>
            </a:r>
            <a:r>
              <a:rPr sz="2600" b="1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u="heavy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sz="2600" b="1" u="heavy" spc="-35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u="heavy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işgünü</a:t>
            </a:r>
            <a:r>
              <a:rPr sz="2600" b="1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içinde</a:t>
            </a:r>
            <a:r>
              <a:rPr sz="2600" b="1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işe</a:t>
            </a:r>
            <a:r>
              <a:rPr sz="2600" b="1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başlamak</a:t>
            </a:r>
            <a:r>
              <a:rPr sz="2600" b="1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için</a:t>
            </a:r>
            <a:r>
              <a:rPr sz="2600" b="1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işverene </a:t>
            </a:r>
            <a:r>
              <a:rPr sz="2600" b="1" spc="-6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başvuruda</a:t>
            </a:r>
            <a:r>
              <a:rPr sz="2600" b="1" spc="-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bulunmak</a:t>
            </a:r>
            <a:r>
              <a:rPr sz="2600" b="1"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zorundadır</a:t>
            </a:r>
            <a:r>
              <a:rPr sz="26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395130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1524000" y="762000"/>
            <a:ext cx="998220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  <a:tabLst>
                <a:tab pos="827405" algn="l"/>
                <a:tab pos="2061845" algn="l"/>
              </a:tabLst>
            </a:pPr>
            <a:r>
              <a:rPr lang="tr-TR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İŞE </a:t>
            </a:r>
            <a:r>
              <a:rPr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İADE</a:t>
            </a:r>
            <a:r>
              <a:rPr lang="tr-TR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spc="-55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DAVASININ</a:t>
            </a:r>
            <a:r>
              <a:rPr b="1" spc="-105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spc="-5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SONUÇLARI</a:t>
            </a:r>
            <a:r>
              <a:rPr lang="tr-TR" b="1" spc="-5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b="1" spc="-5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059940" y="1908175"/>
            <a:ext cx="7967980" cy="3981988"/>
          </a:xfrm>
          <a:prstGeom prst="rect">
            <a:avLst/>
          </a:prstGeom>
        </p:spPr>
        <p:txBody>
          <a:bodyPr vert="horz" wrap="square" lIns="0" tIns="52705" rIns="0" bIns="0" rtlCol="0">
            <a:spAutoFit/>
          </a:bodyPr>
          <a:lstStyle/>
          <a:p>
            <a:pPr marL="286385" marR="348615" indent="-274320" algn="just">
              <a:lnSpc>
                <a:spcPct val="90000"/>
              </a:lnSpc>
              <a:spcBef>
                <a:spcPts val="415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İşveren,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işçinin süresinde başvurusu üzerine, bir </a:t>
            </a:r>
            <a:r>
              <a:rPr sz="24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 </a:t>
            </a:r>
            <a:r>
              <a:rPr sz="2400" b="1" spc="-6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nd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z="2400" b="1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işç</a:t>
            </a:r>
            <a:r>
              <a:rPr sz="2400" b="1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z="2400" b="1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başlatma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sz="2400" b="1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e,</a:t>
            </a:r>
            <a:r>
              <a:rPr sz="2400" b="1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sz="2400" b="1"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</a:t>
            </a:r>
            <a:r>
              <a:rPr sz="2400" b="1"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dör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2400" b="1" spc="-1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24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lık</a:t>
            </a:r>
            <a:r>
              <a:rPr sz="2400" b="1" spc="-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z="2400" b="1" spc="-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 </a:t>
            </a:r>
            <a:r>
              <a:rPr sz="24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çok</a:t>
            </a:r>
            <a:r>
              <a:rPr sz="2400" b="1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sekiz</a:t>
            </a:r>
            <a:r>
              <a:rPr sz="2400" b="1" spc="-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aylık</a:t>
            </a:r>
            <a:r>
              <a:rPr sz="24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brüt</a:t>
            </a:r>
            <a:r>
              <a:rPr sz="2400" b="1" spc="-1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çıplak</a:t>
            </a:r>
            <a:r>
              <a:rPr sz="2400" b="1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ücreti</a:t>
            </a:r>
            <a:r>
              <a:rPr sz="2400" b="1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tutarında</a:t>
            </a:r>
            <a:r>
              <a:rPr sz="2400" b="1" spc="-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tazminat </a:t>
            </a:r>
            <a:r>
              <a:rPr sz="2400" b="1" spc="-6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emekle</a:t>
            </a:r>
            <a:r>
              <a:rPr sz="2400" b="1" spc="-1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yüküml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</a:t>
            </a:r>
            <a:r>
              <a:rPr sz="2400" b="1" spc="-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olu</a:t>
            </a:r>
            <a:r>
              <a:rPr sz="2400" b="1" spc="-2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7020" indent="-274320" algn="just">
              <a:lnSpc>
                <a:spcPts val="2965"/>
              </a:lnSpc>
              <a:spcBef>
                <a:spcPts val="310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24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Ayrıca</a:t>
            </a:r>
            <a:r>
              <a:rPr sz="2400" b="1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kararın</a:t>
            </a:r>
            <a:r>
              <a:rPr sz="24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kesinleşmesine</a:t>
            </a:r>
            <a:r>
              <a:rPr sz="2400" b="1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kadar</a:t>
            </a:r>
            <a:r>
              <a:rPr sz="2400" b="1" spc="-1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çalıştırılmadığı</a:t>
            </a:r>
            <a:r>
              <a:rPr lang="tr-TR" sz="2400" b="1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süre</a:t>
            </a:r>
            <a:r>
              <a:rPr sz="2400" b="1" spc="-8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için</a:t>
            </a:r>
            <a:r>
              <a:rPr sz="2400" b="1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işçiye</a:t>
            </a:r>
            <a:r>
              <a:rPr sz="2400" b="1" spc="-1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sz="2400" b="1" spc="-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çok</a:t>
            </a:r>
            <a:r>
              <a:rPr sz="2400" b="1"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dört</a:t>
            </a:r>
            <a:r>
              <a:rPr sz="2400" b="1" spc="-1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aya</a:t>
            </a:r>
            <a:r>
              <a:rPr sz="2400" b="1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kadar</a:t>
            </a:r>
            <a:r>
              <a:rPr sz="2400" b="1" spc="-1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doğmuş</a:t>
            </a:r>
            <a:r>
              <a:rPr sz="2400" b="1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bulunan </a:t>
            </a:r>
            <a:r>
              <a:rPr sz="2400" b="1" spc="-6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üc</a:t>
            </a:r>
            <a:r>
              <a:rPr sz="2400" b="1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</a:t>
            </a:r>
            <a:r>
              <a:rPr sz="2400" b="1" spc="-1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z="2400" b="1" spc="-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</a:t>
            </a:r>
            <a:r>
              <a:rPr sz="2400" b="1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ğ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</a:t>
            </a:r>
            <a:r>
              <a:rPr sz="2400" b="1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haklar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ı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ı</a:t>
            </a:r>
            <a:r>
              <a:rPr sz="2400" b="1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emekle</a:t>
            </a:r>
            <a:r>
              <a:rPr sz="2400" b="1" spc="-1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yüküm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</a:t>
            </a:r>
            <a:r>
              <a:rPr sz="2400" b="1" spc="-2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6385" marR="5080" indent="-274320">
              <a:lnSpc>
                <a:spcPct val="90000"/>
              </a:lnSpc>
              <a:spcBef>
                <a:spcPts val="580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İşçi süresi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içerisinde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işe başlamak için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talepte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bulunmaz</a:t>
            </a:r>
            <a:r>
              <a:rPr sz="2400" b="1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ise</a:t>
            </a:r>
            <a:r>
              <a:rPr sz="2400" b="1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mahkeme</a:t>
            </a:r>
            <a:r>
              <a:rPr sz="2400" b="1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kararı</a:t>
            </a:r>
            <a:r>
              <a:rPr sz="2400" b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ile</a:t>
            </a:r>
            <a:r>
              <a:rPr sz="2400" b="1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hüküm</a:t>
            </a:r>
            <a:r>
              <a:rPr sz="2400" b="1" spc="-1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altına</a:t>
            </a:r>
            <a:r>
              <a:rPr sz="2400" b="1" spc="-1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alınan </a:t>
            </a:r>
            <a:r>
              <a:rPr sz="2400" b="1" spc="-6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işe</a:t>
            </a:r>
            <a:r>
              <a:rPr sz="2400" b="1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başlatmama</a:t>
            </a:r>
            <a:r>
              <a:rPr sz="2400" b="1" spc="-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tazminatı</a:t>
            </a:r>
            <a:r>
              <a:rPr sz="2400" b="1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sz="2400" b="1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boşta</a:t>
            </a:r>
            <a:r>
              <a:rPr sz="2400" b="1" spc="-1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2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geçen</a:t>
            </a:r>
            <a:r>
              <a:rPr sz="2400" b="1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sürelere</a:t>
            </a:r>
            <a:r>
              <a:rPr lang="tr-TR" sz="2400" b="1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ilişkin</a:t>
            </a:r>
            <a:r>
              <a:rPr sz="2400" b="1" spc="-9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ücreti</a:t>
            </a:r>
            <a:r>
              <a:rPr sz="2400" b="1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talep</a:t>
            </a:r>
            <a:r>
              <a:rPr sz="2400" b="1" spc="-1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edemez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853119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-381000" y="609600"/>
            <a:ext cx="7848600" cy="112146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lang="tr-TR" b="1" spc="-10" dirty="0" smtClean="0">
                <a:solidFill>
                  <a:srgbClr val="C00000"/>
                </a:solidFill>
              </a:rPr>
              <a:t>                           </a:t>
            </a:r>
            <a:r>
              <a:rPr b="1" spc="-1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İŞVEREN</a:t>
            </a:r>
            <a:r>
              <a:rPr b="1" spc="-9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spc="-5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VEKİLİ</a:t>
            </a:r>
            <a:r>
              <a:rPr lang="tr-TR" b="1" spc="-5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tr-TR" b="1" spc="-5" dirty="0" smtClean="0">
                <a:solidFill>
                  <a:srgbClr val="C00000"/>
                </a:solidFill>
              </a:rPr>
              <a:t/>
            </a:r>
            <a:br>
              <a:rPr lang="tr-TR" b="1" spc="-5" dirty="0" smtClean="0">
                <a:solidFill>
                  <a:srgbClr val="C00000"/>
                </a:solidFill>
              </a:rPr>
            </a:br>
            <a:endParaRPr b="1" dirty="0">
              <a:solidFill>
                <a:srgbClr val="C00000"/>
              </a:solidFill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059940" y="1869161"/>
            <a:ext cx="8059420" cy="4345305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1841500">
              <a:spcBef>
                <a:spcPts val="409"/>
              </a:spcBef>
            </a:pPr>
            <a:r>
              <a:rPr sz="26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4857</a:t>
            </a:r>
            <a:r>
              <a:rPr sz="2600" b="1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Sayılı İş</a:t>
            </a:r>
            <a:r>
              <a:rPr sz="2600" b="1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K.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M.2</a:t>
            </a:r>
            <a:endParaRPr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6385" marR="319405" indent="-274320">
              <a:lnSpc>
                <a:spcPts val="2810"/>
              </a:lnSpc>
              <a:spcBef>
                <a:spcPts val="665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26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İşveren 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adına </a:t>
            </a:r>
            <a:r>
              <a:rPr sz="26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hareket 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eden </a:t>
            </a:r>
            <a:r>
              <a:rPr sz="26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işin, </a:t>
            </a:r>
            <a:r>
              <a:rPr sz="26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işyerinin </a:t>
            </a:r>
            <a:r>
              <a:rPr sz="26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sz="26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işletmenin</a:t>
            </a:r>
            <a:r>
              <a:rPr sz="2600" b="1" spc="-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yönetiminde</a:t>
            </a:r>
            <a:r>
              <a:rPr sz="2600" b="1" spc="-1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görev</a:t>
            </a:r>
            <a:r>
              <a:rPr sz="2600" b="1" spc="-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alan</a:t>
            </a:r>
            <a:r>
              <a:rPr sz="2600" b="1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kimselere</a:t>
            </a:r>
            <a:r>
              <a:rPr sz="2600" b="1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işveren </a:t>
            </a:r>
            <a:r>
              <a:rPr sz="2600" b="1" spc="-6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vekili</a:t>
            </a:r>
            <a:r>
              <a:rPr sz="2600" b="1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denir.</a:t>
            </a:r>
            <a:endParaRPr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6385" marR="466725" indent="-274320">
              <a:lnSpc>
                <a:spcPts val="2810"/>
              </a:lnSpc>
              <a:spcBef>
                <a:spcPts val="620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26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İşveren </a:t>
            </a:r>
            <a:r>
              <a:rPr sz="26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vekilinin 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sıfatla </a:t>
            </a:r>
            <a:r>
              <a:rPr sz="26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işçilere 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karşı işlem </a:t>
            </a:r>
            <a:r>
              <a:rPr sz="26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sz="26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yükümlülüklerinden</a:t>
            </a:r>
            <a:r>
              <a:rPr sz="2600" b="1" spc="-1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doğrudan</a:t>
            </a:r>
            <a:r>
              <a:rPr sz="2600" b="1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işveren</a:t>
            </a:r>
            <a:r>
              <a:rPr sz="2600" b="1" spc="-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sorumludur.</a:t>
            </a:r>
            <a:endParaRPr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7020" indent="-274320">
              <a:lnSpc>
                <a:spcPts val="2965"/>
              </a:lnSpc>
              <a:spcBef>
                <a:spcPts val="270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sz="2600" b="1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Kanunda</a:t>
            </a:r>
            <a:r>
              <a:rPr sz="2600" b="1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işveren</a:t>
            </a:r>
            <a:r>
              <a:rPr sz="2600" b="1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için</a:t>
            </a:r>
            <a:r>
              <a:rPr sz="2600" b="1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öngörülen</a:t>
            </a:r>
            <a:r>
              <a:rPr sz="2600" b="1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her</a:t>
            </a:r>
            <a:r>
              <a:rPr sz="2600" b="1" spc="-1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çeşit</a:t>
            </a:r>
            <a:endParaRPr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6385" marR="5080">
              <a:lnSpc>
                <a:spcPts val="2810"/>
              </a:lnSpc>
              <a:spcBef>
                <a:spcPts val="195"/>
              </a:spcBef>
            </a:pP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sorumluluk</a:t>
            </a:r>
            <a:r>
              <a:rPr sz="2600" b="1" spc="-1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sz="2600" b="1"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zorunluluklar</a:t>
            </a:r>
            <a:r>
              <a:rPr sz="2600" b="1" spc="-1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işveren</a:t>
            </a:r>
            <a:r>
              <a:rPr sz="2600" b="1" spc="-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vekilleri</a:t>
            </a:r>
            <a:r>
              <a:rPr sz="26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hakkında </a:t>
            </a:r>
            <a:r>
              <a:rPr sz="2600" b="1" spc="-6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</a:t>
            </a:r>
            <a:r>
              <a:rPr sz="2600" b="1" spc="-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uygulanır.</a:t>
            </a:r>
            <a:endParaRPr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6385" marR="1892935" indent="-274320">
              <a:lnSpc>
                <a:spcPts val="2810"/>
              </a:lnSpc>
              <a:spcBef>
                <a:spcPts val="625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26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İşveren</a:t>
            </a:r>
            <a:r>
              <a:rPr sz="2600" b="1" spc="-1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vekili </a:t>
            </a:r>
            <a:r>
              <a:rPr sz="26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işgüvencesi</a:t>
            </a:r>
            <a:r>
              <a:rPr sz="2600" b="1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hükümlerinden </a:t>
            </a:r>
            <a:r>
              <a:rPr sz="2600" b="1" spc="-6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faydalanamaz</a:t>
            </a:r>
            <a:r>
              <a:rPr sz="2600" b="1" spc="-15" dirty="0">
                <a:latin typeface="+mj-lt"/>
                <a:cs typeface="Constantia"/>
              </a:rPr>
              <a:t>.</a:t>
            </a:r>
            <a:endParaRPr sz="2600" b="1" dirty="0">
              <a:latin typeface="+mj-lt"/>
              <a:cs typeface="Constantia"/>
            </a:endParaRPr>
          </a:p>
        </p:txBody>
      </p:sp>
    </p:spTree>
    <p:extLst>
      <p:ext uri="{BB962C8B-B14F-4D97-AF65-F5344CB8AC3E}">
        <p14:creationId xmlns:p14="http://schemas.microsoft.com/office/powerpoint/2010/main" val="36098944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2209800" y="762000"/>
            <a:ext cx="5394960" cy="50590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z="3200" b="1" spc="-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İŞÇİ-İŞVEREN</a:t>
            </a:r>
            <a:r>
              <a:rPr sz="3200" b="1" spc="-10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spc="-6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TANIMI</a:t>
            </a:r>
            <a:endParaRPr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057400" y="1524000"/>
            <a:ext cx="8044180" cy="210634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R="681355" algn="ctr">
              <a:spcBef>
                <a:spcPts val="105"/>
              </a:spcBef>
            </a:pPr>
            <a:r>
              <a:rPr sz="3200" b="1" spc="-10" dirty="0">
                <a:latin typeface="+mj-lt"/>
                <a:cs typeface="Constantia"/>
              </a:rPr>
              <a:t>4857</a:t>
            </a:r>
            <a:r>
              <a:rPr sz="3200" b="1" spc="-20" dirty="0">
                <a:latin typeface="+mj-lt"/>
                <a:cs typeface="Constantia"/>
              </a:rPr>
              <a:t> </a:t>
            </a:r>
            <a:r>
              <a:rPr sz="3200" b="1" spc="-10" dirty="0">
                <a:latin typeface="+mj-lt"/>
                <a:cs typeface="Constantia"/>
              </a:rPr>
              <a:t>Sayılı</a:t>
            </a:r>
            <a:r>
              <a:rPr sz="3200" b="1" spc="-45" dirty="0">
                <a:latin typeface="+mj-lt"/>
                <a:cs typeface="Constantia"/>
              </a:rPr>
              <a:t> </a:t>
            </a:r>
            <a:r>
              <a:rPr sz="3200" b="1" spc="-25" dirty="0">
                <a:latin typeface="+mj-lt"/>
                <a:cs typeface="Constantia"/>
              </a:rPr>
              <a:t>İş</a:t>
            </a:r>
            <a:r>
              <a:rPr sz="3200" b="1" spc="-85" dirty="0">
                <a:latin typeface="+mj-lt"/>
                <a:cs typeface="Constantia"/>
              </a:rPr>
              <a:t> </a:t>
            </a:r>
            <a:r>
              <a:rPr sz="3200" b="1" dirty="0">
                <a:latin typeface="+mj-lt"/>
                <a:cs typeface="Constantia"/>
              </a:rPr>
              <a:t>K</a:t>
            </a:r>
            <a:r>
              <a:rPr sz="3200" b="1" dirty="0" smtClean="0">
                <a:latin typeface="+mj-lt"/>
                <a:cs typeface="Constantia"/>
              </a:rPr>
              <a:t>.</a:t>
            </a:r>
            <a:r>
              <a:rPr sz="3200" b="1" spc="-15" dirty="0" smtClean="0">
                <a:latin typeface="+mj-lt"/>
                <a:cs typeface="Constantia"/>
              </a:rPr>
              <a:t> </a:t>
            </a:r>
            <a:r>
              <a:rPr sz="3200" b="1" spc="-5" dirty="0" smtClean="0">
                <a:latin typeface="+mj-lt"/>
                <a:cs typeface="Constantia"/>
              </a:rPr>
              <a:t>M.2</a:t>
            </a:r>
            <a:endParaRPr sz="4300" dirty="0">
              <a:latin typeface="+mj-lt"/>
              <a:cs typeface="Constantia"/>
            </a:endParaRPr>
          </a:p>
          <a:p>
            <a:pPr marL="287020" indent="-274320"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sz="2600" b="1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sz="2600" b="1" spc="-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sözleşmesine</a:t>
            </a:r>
            <a:r>
              <a:rPr sz="2600" b="1" spc="-1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dayanarak</a:t>
            </a:r>
            <a:r>
              <a:rPr sz="2600" b="1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çalışan</a:t>
            </a:r>
            <a:r>
              <a:rPr sz="2600" b="1" spc="-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gerçek </a:t>
            </a:r>
            <a:r>
              <a:rPr sz="26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kişiye</a:t>
            </a:r>
            <a:r>
              <a:rPr sz="2600" b="1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işçi</a:t>
            </a:r>
            <a:r>
              <a:rPr sz="2600" b="1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sz="355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6385" marR="863600" indent="-274320"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İşçi</a:t>
            </a:r>
            <a:r>
              <a:rPr sz="2600" b="1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çalıştıran</a:t>
            </a:r>
            <a:r>
              <a:rPr sz="2600" b="1" spc="-1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gerçek</a:t>
            </a:r>
            <a:r>
              <a:rPr sz="2600" b="1"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veya</a:t>
            </a:r>
            <a:r>
              <a:rPr sz="2600" b="1" spc="-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tüzel</a:t>
            </a:r>
            <a:r>
              <a:rPr sz="2600" b="1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kişiye</a:t>
            </a:r>
            <a:r>
              <a:rPr sz="2600" b="1" spc="-1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yahut</a:t>
            </a:r>
            <a:r>
              <a:rPr sz="2600" b="1" spc="-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tüzel </a:t>
            </a:r>
            <a:r>
              <a:rPr sz="2600" b="1" spc="-6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kişiliği</a:t>
            </a:r>
            <a:r>
              <a:rPr sz="2600" b="1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olmayan</a:t>
            </a:r>
            <a:r>
              <a:rPr sz="2600" b="1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kurum</a:t>
            </a:r>
            <a:r>
              <a:rPr sz="2600" b="1" spc="-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sz="2600" b="1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kuruluşlara</a:t>
            </a:r>
            <a:r>
              <a:rPr sz="2600" b="1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1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işveren</a:t>
            </a:r>
            <a:r>
              <a:rPr sz="2600" b="1" spc="-1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sz="355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7020" indent="-274320"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İşçi</a:t>
            </a:r>
            <a:r>
              <a:rPr sz="26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ile</a:t>
            </a:r>
            <a:r>
              <a:rPr sz="2600" b="1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işveren</a:t>
            </a:r>
            <a:r>
              <a:rPr sz="2600" b="1" spc="-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arasında</a:t>
            </a:r>
            <a:r>
              <a:rPr sz="2600" b="1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kurulan</a:t>
            </a:r>
            <a:r>
              <a:rPr sz="2600" b="1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ilişkiye</a:t>
            </a:r>
            <a:r>
              <a:rPr sz="2600" b="1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sz="2600" b="1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ilişkisi</a:t>
            </a:r>
            <a:r>
              <a:rPr sz="2600" b="1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denir</a:t>
            </a:r>
            <a:r>
              <a:rPr sz="2600" b="1" spc="-45" dirty="0">
                <a:latin typeface="+mj-lt"/>
                <a:cs typeface="Constantia"/>
              </a:rPr>
              <a:t>.</a:t>
            </a:r>
            <a:endParaRPr sz="2600" b="1" dirty="0">
              <a:latin typeface="+mj-lt"/>
              <a:cs typeface="Constantia"/>
            </a:endParaRPr>
          </a:p>
        </p:txBody>
      </p:sp>
    </p:spTree>
    <p:extLst>
      <p:ext uri="{BB962C8B-B14F-4D97-AF65-F5344CB8AC3E}">
        <p14:creationId xmlns:p14="http://schemas.microsoft.com/office/powerpoint/2010/main" val="1194579554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2590800" y="685800"/>
            <a:ext cx="5880099" cy="56746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z="3600" b="1" spc="-1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İŞVEREN</a:t>
            </a:r>
            <a:r>
              <a:rPr sz="3600" b="1" spc="-9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600" b="1" spc="-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VEKİLİ</a:t>
            </a:r>
            <a:endParaRPr sz="36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059940" y="1947799"/>
            <a:ext cx="7963534" cy="416844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1169670">
              <a:spcBef>
                <a:spcPts val="105"/>
              </a:spcBef>
            </a:pPr>
            <a:r>
              <a:rPr sz="2600" b="1" spc="-25" dirty="0">
                <a:latin typeface="+mj-lt"/>
                <a:cs typeface="Constantia"/>
              </a:rPr>
              <a:t>İ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</a:t>
            </a:r>
            <a:r>
              <a:rPr sz="2600" b="1" spc="-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sz="26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</a:t>
            </a:r>
            <a:r>
              <a:rPr sz="2600" b="1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sz="2600" b="1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esinden</a:t>
            </a:r>
            <a:r>
              <a:rPr sz="2600" b="1" spc="-1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2600" b="1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26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sz="26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nam</a:t>
            </a:r>
            <a:r>
              <a:rPr sz="2600" b="1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26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</a:t>
            </a:r>
            <a:r>
              <a:rPr sz="26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sz="2600" b="1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sz="2600" b="1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z="2600" b="1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 </a:t>
            </a:r>
            <a:r>
              <a:rPr sz="26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vekilleri;</a:t>
            </a:r>
            <a:endParaRPr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6385" marR="327025" indent="-274320">
              <a:spcBef>
                <a:spcPts val="625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İşletmenin bütününü sevk </a:t>
            </a:r>
            <a:r>
              <a:rPr sz="26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sz="26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idare 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eden </a:t>
            </a:r>
            <a:r>
              <a:rPr sz="26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işveren </a:t>
            </a:r>
            <a:r>
              <a:rPr sz="26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vekilleri</a:t>
            </a:r>
            <a:r>
              <a:rPr sz="26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ile</a:t>
            </a:r>
            <a:r>
              <a:rPr sz="2600" b="1" spc="-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yardımcıları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(genel</a:t>
            </a:r>
            <a:r>
              <a:rPr sz="2600" b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müdür,</a:t>
            </a:r>
            <a:r>
              <a:rPr sz="2600" b="1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genel</a:t>
            </a:r>
            <a:r>
              <a:rPr sz="26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müdür </a:t>
            </a:r>
            <a:r>
              <a:rPr sz="2600" b="1" spc="-6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yardımcıları)</a:t>
            </a:r>
            <a:endParaRPr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6385" marR="5080" indent="-274320">
              <a:spcBef>
                <a:spcPts val="625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İşletmenin değil 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sz="26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işyerinin 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bütününü </a:t>
            </a:r>
            <a:r>
              <a:rPr sz="26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yöneten </a:t>
            </a:r>
            <a:r>
              <a:rPr sz="26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sz="26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işçiyi</a:t>
            </a:r>
            <a:r>
              <a:rPr sz="26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işe</a:t>
            </a:r>
            <a:r>
              <a:rPr sz="2600" b="1" spc="-1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alma</a:t>
            </a:r>
            <a:r>
              <a:rPr sz="2600" b="1" spc="-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sz="2600" b="1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işten</a:t>
            </a:r>
            <a:r>
              <a:rPr sz="2600" b="1" spc="-1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çıkarma</a:t>
            </a:r>
            <a:r>
              <a:rPr sz="2600" b="1" spc="-1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yetkisi</a:t>
            </a:r>
            <a:r>
              <a:rPr sz="26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bulunan</a:t>
            </a:r>
            <a:r>
              <a:rPr sz="2600" b="1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işveren </a:t>
            </a:r>
            <a:r>
              <a:rPr sz="2600" b="1" spc="-6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vekilleri</a:t>
            </a:r>
            <a:r>
              <a:rPr sz="2600" b="1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(İşçi</a:t>
            </a:r>
            <a:r>
              <a:rPr sz="2600" b="1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alma</a:t>
            </a:r>
            <a:r>
              <a:rPr sz="2600" b="1" spc="-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</a:t>
            </a:r>
            <a:r>
              <a:rPr sz="2600" b="1" spc="-1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</a:t>
            </a:r>
            <a:r>
              <a:rPr sz="2600" b="1" spc="-1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çıkarma</a:t>
            </a:r>
            <a:r>
              <a:rPr sz="2600" b="1" spc="-1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yetkisi</a:t>
            </a:r>
            <a:r>
              <a:rPr sz="2600" b="1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olmayan</a:t>
            </a:r>
            <a:endParaRPr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6385" marR="299720"/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fabrika</a:t>
            </a:r>
            <a:r>
              <a:rPr sz="2600" b="1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müdürü,</a:t>
            </a:r>
            <a:r>
              <a:rPr sz="2600" b="1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insan</a:t>
            </a:r>
            <a:r>
              <a:rPr sz="2600" b="1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kaynakları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müdürü,</a:t>
            </a:r>
            <a:r>
              <a:rPr sz="2600" b="1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personel </a:t>
            </a:r>
            <a:r>
              <a:rPr sz="2600" b="1" spc="-6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müd</a:t>
            </a:r>
            <a:r>
              <a:rPr sz="2600" b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2600" b="1" spc="-20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sz="2600" b="1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sz="26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sz="2600" b="1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z="2600" b="1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sz="2600" b="1" spc="-1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ekili</a:t>
            </a:r>
            <a:r>
              <a:rPr sz="2600" b="1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sz="2600" b="1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sz="26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ı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lmaz)</a:t>
            </a:r>
          </a:p>
        </p:txBody>
      </p:sp>
    </p:spTree>
    <p:extLst>
      <p:ext uri="{BB962C8B-B14F-4D97-AF65-F5344CB8AC3E}">
        <p14:creationId xmlns:p14="http://schemas.microsoft.com/office/powerpoint/2010/main" val="2900072716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2133600" y="609600"/>
            <a:ext cx="929640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spcBef>
                <a:spcPts val="100"/>
              </a:spcBef>
            </a:pPr>
            <a:r>
              <a:rPr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ASIL</a:t>
            </a:r>
            <a:r>
              <a:rPr b="1" spc="-6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spc="-3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İŞVEREN-ALT</a:t>
            </a:r>
            <a:r>
              <a:rPr b="1" spc="-7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spc="-1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İŞVEREN </a:t>
            </a:r>
            <a:r>
              <a:rPr b="1" spc="-100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spc="-4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(TAŞERON)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2059940" y="1876171"/>
            <a:ext cx="8039100" cy="4301306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1841500" algn="just">
              <a:spcBef>
                <a:spcPts val="385"/>
              </a:spcBef>
            </a:pPr>
            <a:r>
              <a:rPr sz="2400" b="1" spc="-10" dirty="0" smtClean="0">
                <a:latin typeface="+mj-lt"/>
                <a:cs typeface="Constantia"/>
              </a:rPr>
              <a:t>4857 </a:t>
            </a:r>
            <a:r>
              <a:rPr sz="2400" b="1" spc="-15" dirty="0" err="1" smtClean="0">
                <a:latin typeface="+mj-lt"/>
                <a:cs typeface="Constantia"/>
              </a:rPr>
              <a:t>Sayılı</a:t>
            </a:r>
            <a:r>
              <a:rPr sz="2400" b="1" spc="-15" dirty="0" smtClean="0">
                <a:latin typeface="+mj-lt"/>
                <a:cs typeface="Constantia"/>
              </a:rPr>
              <a:t> </a:t>
            </a:r>
            <a:r>
              <a:rPr sz="2400" b="1" spc="-15" dirty="0" err="1" smtClean="0">
                <a:latin typeface="+mj-lt"/>
                <a:cs typeface="Constantia"/>
              </a:rPr>
              <a:t>İş</a:t>
            </a:r>
            <a:r>
              <a:rPr sz="2400" b="1" spc="-60" dirty="0" smtClean="0">
                <a:latin typeface="+mj-lt"/>
                <a:cs typeface="Constantia"/>
              </a:rPr>
              <a:t> </a:t>
            </a:r>
            <a:r>
              <a:rPr sz="2400" b="1" dirty="0" smtClean="0">
                <a:latin typeface="+mj-lt"/>
                <a:cs typeface="Constantia"/>
              </a:rPr>
              <a:t>K.</a:t>
            </a:r>
            <a:r>
              <a:rPr sz="2400" b="1" spc="-25" dirty="0" smtClean="0">
                <a:latin typeface="+mj-lt"/>
                <a:cs typeface="Constantia"/>
              </a:rPr>
              <a:t> </a:t>
            </a:r>
            <a:r>
              <a:rPr sz="2400" b="1" spc="-5" dirty="0" smtClean="0">
                <a:latin typeface="+mj-lt"/>
                <a:cs typeface="Constantia"/>
              </a:rPr>
              <a:t>M.2</a:t>
            </a:r>
            <a:endParaRPr sz="2400" dirty="0" smtClean="0">
              <a:latin typeface="+mj-lt"/>
              <a:cs typeface="Constantia"/>
            </a:endParaRPr>
          </a:p>
          <a:p>
            <a:pPr marL="286385" marR="237490" indent="-274320" algn="just">
              <a:lnSpc>
                <a:spcPct val="90000"/>
              </a:lnSpc>
              <a:spcBef>
                <a:spcPts val="580"/>
              </a:spcBef>
              <a:buClr>
                <a:srgbClr val="0AD0D9"/>
              </a:buClr>
              <a:buSzPct val="93750"/>
              <a:buFont typeface="Segoe UI Symbol"/>
              <a:buChar char="⚫"/>
              <a:tabLst>
                <a:tab pos="287020" algn="l"/>
              </a:tabLst>
            </a:pPr>
            <a:r>
              <a:rPr sz="2400" b="1" spc="-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</a:t>
            </a:r>
            <a:r>
              <a:rPr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2400" b="1" spc="-8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sz="2400" b="1" spc="-5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z="2400" b="1" spc="-3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enin</a:t>
            </a:r>
            <a:r>
              <a:rPr sz="2400" b="1" spc="-4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sz="2400" b="1" spc="-6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</a:t>
            </a:r>
            <a:r>
              <a:rPr sz="2400" b="1" spc="-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</a:t>
            </a:r>
            <a:r>
              <a:rPr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z="2400" b="1" spc="-14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yür</a:t>
            </a:r>
            <a:r>
              <a:rPr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</a:t>
            </a:r>
            <a:r>
              <a:rPr sz="2400" b="1" spc="-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ülen</a:t>
            </a:r>
            <a:r>
              <a:rPr sz="2400" b="1" spc="-5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işle</a:t>
            </a:r>
            <a:r>
              <a:rPr sz="2400" b="1" spc="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2400" b="1" spc="-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sz="2400" b="1" spc="-4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</a:t>
            </a:r>
            <a:r>
              <a:rPr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2400" b="1" spc="-8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kısmını</a:t>
            </a:r>
            <a:r>
              <a:rPr sz="2400" b="1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başka</a:t>
            </a:r>
            <a:r>
              <a:rPr sz="2400" b="1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sz="2400" b="1" spc="-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sz="2400" b="1" spc="-7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işverenin</a:t>
            </a:r>
            <a:r>
              <a:rPr sz="2400" b="1" spc="-3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işçilerine</a:t>
            </a:r>
            <a:r>
              <a:rPr sz="2400" b="1" spc="-12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gördürmesi</a:t>
            </a:r>
            <a:r>
              <a:rPr sz="2400" b="1" spc="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</a:t>
            </a:r>
            <a:r>
              <a:rPr sz="2400" b="1" spc="-13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ortaya</a:t>
            </a:r>
            <a:r>
              <a:rPr sz="2400" b="1" spc="-12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çıkan</a:t>
            </a:r>
            <a:r>
              <a:rPr sz="2400" b="1" spc="-3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ilişkiye</a:t>
            </a:r>
            <a:r>
              <a:rPr sz="2400" b="1" spc="-1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9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asıl</a:t>
            </a:r>
            <a:r>
              <a:rPr sz="2400" b="1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işveren</a:t>
            </a:r>
            <a:r>
              <a:rPr sz="2400" b="1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-alt</a:t>
            </a:r>
            <a:r>
              <a:rPr sz="2400" b="1" spc="-6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işveren</a:t>
            </a:r>
            <a:r>
              <a:rPr sz="2400" b="1" spc="-4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ilişkisi</a:t>
            </a:r>
            <a:r>
              <a:rPr sz="2400" b="1" spc="-8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4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denir</a:t>
            </a:r>
            <a:r>
              <a:rPr sz="2400" b="1" spc="-4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6385" marR="782955" indent="-274320">
              <a:lnSpc>
                <a:spcPts val="2590"/>
              </a:lnSpc>
              <a:spcBef>
                <a:spcPts val="615"/>
              </a:spcBef>
              <a:buClr>
                <a:srgbClr val="0AD0D9"/>
              </a:buClr>
              <a:buSzPct val="93750"/>
              <a:buFont typeface="Segoe UI Symbol"/>
              <a:buChar char="⚫"/>
              <a:tabLst>
                <a:tab pos="287020" algn="l"/>
              </a:tabLst>
            </a:pPr>
            <a:r>
              <a:rPr sz="2400" b="1" spc="-1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Daha</a:t>
            </a:r>
            <a:r>
              <a:rPr sz="2400" b="1" spc="-14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önce</a:t>
            </a:r>
            <a:r>
              <a:rPr sz="2400" b="1"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sz="2400" b="1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işyerinde</a:t>
            </a:r>
            <a:r>
              <a:rPr sz="2400" b="1" spc="-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çalıştırılan</a:t>
            </a:r>
            <a:r>
              <a:rPr sz="2400" b="1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kimse</a:t>
            </a:r>
            <a:r>
              <a:rPr sz="2400" b="1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ile</a:t>
            </a:r>
            <a:r>
              <a:rPr sz="2400" b="1" spc="-1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alt</a:t>
            </a:r>
            <a:r>
              <a:rPr sz="2400" b="1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işveren </a:t>
            </a:r>
            <a:r>
              <a:rPr sz="2400" b="1" spc="-5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ilişkisi</a:t>
            </a:r>
            <a:r>
              <a:rPr sz="24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kurulamaz.</a:t>
            </a:r>
          </a:p>
          <a:p>
            <a:pPr marL="286385" marR="5080" indent="-274320">
              <a:lnSpc>
                <a:spcPts val="2590"/>
              </a:lnSpc>
              <a:spcBef>
                <a:spcPts val="580"/>
              </a:spcBef>
              <a:buClr>
                <a:srgbClr val="0AD0D9"/>
              </a:buClr>
              <a:buSzPct val="93750"/>
              <a:buFont typeface="Segoe UI Symbol"/>
              <a:buChar char="⚫"/>
              <a:tabLst>
                <a:tab pos="287020" algn="l"/>
              </a:tabLst>
            </a:pP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İşletmenin</a:t>
            </a:r>
            <a:r>
              <a:rPr sz="2400" b="1" spc="-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sz="2400" b="1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işin</a:t>
            </a:r>
            <a:r>
              <a:rPr sz="2400" b="1" spc="-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gereği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ile</a:t>
            </a:r>
            <a:r>
              <a:rPr sz="2400" b="1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teknolojik</a:t>
            </a:r>
            <a:r>
              <a:rPr sz="24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nedenlerle</a:t>
            </a:r>
            <a:r>
              <a:rPr sz="2400" b="1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uzmanlık </a:t>
            </a:r>
            <a:r>
              <a:rPr sz="2400" b="1" spc="-5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gerektiren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işler dışında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asıl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bölünerek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alt 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işverenlere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verilemez.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Aksi halde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alt 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işverenin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yani taşeron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firmaların </a:t>
            </a:r>
            <a:r>
              <a:rPr sz="2400" b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işçileri baştan</a:t>
            </a:r>
            <a:r>
              <a:rPr sz="2400" b="1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beri</a:t>
            </a:r>
            <a:r>
              <a:rPr sz="2400" b="1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asıl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işverenin</a:t>
            </a:r>
            <a:r>
              <a:rPr sz="2400" b="1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işçisi</a:t>
            </a:r>
            <a:r>
              <a:rPr sz="2400" b="1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sayılarak</a:t>
            </a:r>
            <a:r>
              <a:rPr sz="2400" b="1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işlem</a:t>
            </a:r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6385">
              <a:lnSpc>
                <a:spcPts val="2420"/>
              </a:lnSpc>
            </a:pPr>
            <a:r>
              <a:rPr sz="2400" b="1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örü</a:t>
            </a:r>
            <a:r>
              <a:rPr sz="24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ler</a:t>
            </a:r>
            <a:r>
              <a:rPr sz="2400" b="1" spc="-1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z="2400" b="1" spc="-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sz="2400" b="1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zleş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enin</a:t>
            </a:r>
            <a:r>
              <a:rPr sz="2400" b="1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eshi</a:t>
            </a:r>
            <a:r>
              <a:rPr sz="2400" b="1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durumu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2400" b="1" spc="-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asıl</a:t>
            </a:r>
            <a:r>
              <a:rPr sz="24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sz="2400" b="1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z="2400" b="1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ene</a:t>
            </a:r>
          </a:p>
          <a:p>
            <a:pPr marL="286385">
              <a:lnSpc>
                <a:spcPts val="2735"/>
              </a:lnSpc>
            </a:pP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karşı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işe</a:t>
            </a:r>
            <a:r>
              <a:rPr sz="2400" b="1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iade</a:t>
            </a:r>
            <a:r>
              <a:rPr sz="2400" b="1" spc="-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davası</a:t>
            </a:r>
            <a:r>
              <a:rPr sz="2400" b="1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açabilirler.</a:t>
            </a:r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8875267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2206840" y="685800"/>
            <a:ext cx="937556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spcBef>
                <a:spcPts val="100"/>
              </a:spcBef>
            </a:pPr>
            <a:r>
              <a:rPr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ASIL</a:t>
            </a:r>
            <a:r>
              <a:rPr b="1" spc="-6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spc="-3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İŞVEREN-ALT</a:t>
            </a:r>
            <a:r>
              <a:rPr b="1" spc="-7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spc="-1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İŞVEREN </a:t>
            </a:r>
            <a:r>
              <a:rPr b="1" spc="-100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spc="-4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(TAŞERON)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idx="1"/>
          </p:nvPr>
        </p:nvSpPr>
        <p:spPr>
          <a:xfrm>
            <a:off x="2189255" y="1823613"/>
            <a:ext cx="9393145" cy="36189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2100" indent="-274320">
              <a:spcBef>
                <a:spcPts val="100"/>
              </a:spcBef>
              <a:buClr>
                <a:srgbClr val="0AD0D9"/>
              </a:buClr>
              <a:buSzPct val="93750"/>
              <a:buFont typeface="Segoe UI Symbol"/>
              <a:buChar char="⚫"/>
              <a:tabLst>
                <a:tab pos="292100" algn="l"/>
              </a:tabLst>
            </a:pP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Asıl</a:t>
            </a:r>
            <a:r>
              <a:rPr sz="24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işveren,</a:t>
            </a:r>
            <a:r>
              <a:rPr sz="24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taşeronun</a:t>
            </a:r>
            <a:r>
              <a:rPr sz="2400" b="1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firmanın</a:t>
            </a:r>
            <a:r>
              <a:rPr sz="2400" b="1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işçilerinin</a:t>
            </a:r>
            <a:r>
              <a:rPr sz="2400" b="1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işçilik</a:t>
            </a:r>
            <a:r>
              <a:rPr lang="tr-TR" sz="2400" b="1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alacaklarından</a:t>
            </a:r>
            <a:r>
              <a:rPr sz="2400" b="1" spc="-4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(kıdem</a:t>
            </a:r>
            <a:r>
              <a:rPr sz="2400" b="1" spc="-1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sz="2400" b="1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ihbar</a:t>
            </a:r>
            <a:r>
              <a:rPr sz="2400" b="1" spc="-1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tazminatı,</a:t>
            </a:r>
            <a:r>
              <a:rPr sz="2400" b="1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ücret,</a:t>
            </a:r>
            <a:r>
              <a:rPr sz="24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fazla </a:t>
            </a:r>
            <a:r>
              <a:rPr sz="2400" b="1" spc="-5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çalışma,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hafta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tatili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vs.) taşeron </a:t>
            </a:r>
            <a:r>
              <a:rPr sz="24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firma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ile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birlikte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müştereken</a:t>
            </a:r>
            <a:r>
              <a:rPr sz="2400" b="1" spc="-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sz="2400" b="1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müteselsilen</a:t>
            </a:r>
            <a:r>
              <a:rPr sz="2400" b="1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sorumludur.</a:t>
            </a:r>
          </a:p>
          <a:p>
            <a:pPr marL="292100" indent="-274320">
              <a:spcBef>
                <a:spcPts val="575"/>
              </a:spcBef>
              <a:buClr>
                <a:srgbClr val="0AD0D9"/>
              </a:buClr>
              <a:buSzPct val="93750"/>
              <a:buFont typeface="Segoe UI Symbol"/>
              <a:buChar char="⚫"/>
              <a:tabLst>
                <a:tab pos="292100" algn="l"/>
              </a:tabLst>
            </a:pP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Asıl</a:t>
            </a:r>
            <a:r>
              <a:rPr sz="24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işveren,</a:t>
            </a:r>
            <a:r>
              <a:rPr sz="2400" b="1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taşeron</a:t>
            </a:r>
            <a:r>
              <a:rPr sz="2400" b="1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işçilerinin,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sz="2400" b="1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kazası</a:t>
            </a:r>
            <a:r>
              <a:rPr sz="2400" b="1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sonucu</a:t>
            </a:r>
            <a:r>
              <a:rPr lang="tr-TR" sz="2400" b="1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yaralanması</a:t>
            </a:r>
            <a:r>
              <a:rPr sz="2400" b="1" spc="-9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</a:t>
            </a:r>
            <a:r>
              <a:rPr sz="2400" b="1" spc="-1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</a:t>
            </a:r>
            <a:r>
              <a:rPr sz="2400" b="1" spc="-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ölümü</a:t>
            </a:r>
            <a:r>
              <a:rPr sz="2400" b="1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sebebi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ile</a:t>
            </a:r>
            <a:r>
              <a:rPr sz="2400" b="1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taşeron</a:t>
            </a:r>
            <a:r>
              <a:rPr sz="2400" b="1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firma</a:t>
            </a:r>
            <a:r>
              <a:rPr sz="2400" b="1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ile</a:t>
            </a:r>
            <a:r>
              <a:rPr sz="2400" b="1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birlikte </a:t>
            </a:r>
            <a:r>
              <a:rPr sz="2400" b="1" spc="-5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işçiye 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 mirasçılarına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karşı 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müştereken </a:t>
            </a:r>
            <a:r>
              <a:rPr sz="24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müteselsilen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sorumludur.</a:t>
            </a:r>
          </a:p>
          <a:p>
            <a:pPr marL="291465" marR="276860" indent="-274320">
              <a:spcBef>
                <a:spcPts val="580"/>
              </a:spcBef>
              <a:buClr>
                <a:srgbClr val="0AD0D9"/>
              </a:buClr>
              <a:buSzPct val="93750"/>
              <a:buFont typeface="Segoe UI Symbol"/>
              <a:buChar char="⚫"/>
              <a:tabLst>
                <a:tab pos="292100" algn="l"/>
              </a:tabLst>
            </a:pP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Asıl 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işveren,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işin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görülmesi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sırasında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taşeron </a:t>
            </a:r>
            <a:r>
              <a:rPr sz="2400" b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firma </a:t>
            </a:r>
            <a:r>
              <a:rPr sz="24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işçilerinin üçüncü kişilere 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verdikleri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zararlardan, taşeron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firma</a:t>
            </a:r>
            <a:r>
              <a:rPr sz="2400" b="1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ile</a:t>
            </a:r>
            <a:r>
              <a:rPr sz="2400" b="1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birlikte</a:t>
            </a:r>
            <a:r>
              <a:rPr sz="2400" b="1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müştereken</a:t>
            </a:r>
            <a:r>
              <a:rPr sz="2400" b="1" spc="-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sz="2400" b="1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müteselsilen</a:t>
            </a:r>
            <a:r>
              <a:rPr sz="2400" b="1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sorumludur</a:t>
            </a:r>
            <a:r>
              <a:rPr sz="2400" spc="-20" dirty="0">
                <a:latin typeface="+mj-l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92993165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2140203" y="685800"/>
            <a:ext cx="8848852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spcBef>
                <a:spcPts val="100"/>
              </a:spcBef>
            </a:pPr>
            <a:r>
              <a:rPr b="1" spc="-1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KAMUDA</a:t>
            </a:r>
            <a:r>
              <a:rPr b="1" spc="-6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spc="-1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ÇALIŞAN</a:t>
            </a:r>
            <a:r>
              <a:rPr b="1" spc="-5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spc="-6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TAŞERON </a:t>
            </a:r>
            <a:r>
              <a:rPr b="1" spc="-1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İŞÇİLERİ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2835655" y="2057400"/>
            <a:ext cx="8153400" cy="230640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spcBef>
                <a:spcPts val="105"/>
              </a:spcBef>
            </a:pP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6552 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Sayılı</a:t>
            </a:r>
            <a:r>
              <a:rPr sz="2400" b="1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Yasa</a:t>
            </a:r>
            <a:r>
              <a:rPr sz="2400" b="1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ile</a:t>
            </a:r>
            <a:r>
              <a:rPr sz="2400" b="1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4857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Sayılı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İş</a:t>
            </a:r>
            <a:r>
              <a:rPr sz="2400" b="1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Kanununun</a:t>
            </a:r>
            <a:r>
              <a:rPr sz="2400" b="1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112. </a:t>
            </a:r>
            <a:r>
              <a:rPr sz="2400" b="1" spc="-6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desinde</a:t>
            </a:r>
            <a:r>
              <a:rPr sz="2400" b="1" spc="-1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apı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sz="2400" b="1" spc="-1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değişik</a:t>
            </a:r>
            <a:r>
              <a:rPr sz="24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ik</a:t>
            </a:r>
            <a:r>
              <a:rPr sz="2400" b="1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ile;</a:t>
            </a:r>
          </a:p>
          <a:p>
            <a:pPr marL="286385" marR="7620" indent="-274320">
              <a:spcBef>
                <a:spcPts val="625"/>
              </a:spcBef>
              <a:buClr>
                <a:srgbClr val="0AD0D9"/>
              </a:buClr>
              <a:buSzPct val="94230"/>
              <a:buFont typeface="Segoe UI Symbol"/>
              <a:buChar char="⚫"/>
              <a:tabLst>
                <a:tab pos="287020" algn="l"/>
              </a:tabLst>
            </a:pPr>
            <a:r>
              <a:rPr sz="2400" b="1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Taşeron</a:t>
            </a:r>
            <a:r>
              <a:rPr sz="2400" b="1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firma</a:t>
            </a:r>
            <a:r>
              <a:rPr sz="2400" b="1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bünyesinde,</a:t>
            </a:r>
            <a:r>
              <a:rPr sz="2400" b="1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sz="2400" b="1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kamu</a:t>
            </a:r>
            <a:r>
              <a:rPr sz="2400" b="1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b="1" spc="-4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uruluşunda</a:t>
            </a:r>
            <a:r>
              <a:rPr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64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çalışan</a:t>
            </a:r>
            <a:r>
              <a:rPr sz="2400" b="1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işçilerin,</a:t>
            </a:r>
            <a:r>
              <a:rPr sz="2400" b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sz="2400" b="1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kamu</a:t>
            </a:r>
            <a:r>
              <a:rPr sz="2400" b="1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kuruluşlarında</a:t>
            </a:r>
            <a:r>
              <a:rPr sz="2400" b="1" spc="-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2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geçen</a:t>
            </a:r>
            <a:r>
              <a:rPr lang="tr-TR" sz="2400" b="1" spc="-2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hizmetleri</a:t>
            </a:r>
            <a:r>
              <a:rPr sz="2400" b="1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sebebi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ile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hak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kazandıkları kıdem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tazminatlarının</a:t>
            </a:r>
            <a:r>
              <a:rPr sz="2400" b="1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ilgili</a:t>
            </a:r>
            <a:r>
              <a:rPr sz="24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kamu</a:t>
            </a:r>
            <a:r>
              <a:rPr sz="2400" b="1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kuruluşu</a:t>
            </a:r>
            <a:r>
              <a:rPr sz="2400" b="1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tarafından </a:t>
            </a:r>
            <a:r>
              <a:rPr sz="2400" b="1" spc="-6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ödenmesi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kuralı</a:t>
            </a:r>
            <a:r>
              <a:rPr sz="2400" b="1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getirildi</a:t>
            </a:r>
            <a:r>
              <a:rPr sz="2400" b="1" spc="-10" dirty="0">
                <a:latin typeface="+mj-lt"/>
                <a:cs typeface="Constantia"/>
              </a:rPr>
              <a:t>.</a:t>
            </a:r>
            <a:endParaRPr sz="2400" b="1" dirty="0">
              <a:latin typeface="+mj-lt"/>
              <a:cs typeface="Constantia"/>
            </a:endParaRPr>
          </a:p>
        </p:txBody>
      </p:sp>
    </p:spTree>
    <p:extLst>
      <p:ext uri="{BB962C8B-B14F-4D97-AF65-F5344CB8AC3E}">
        <p14:creationId xmlns:p14="http://schemas.microsoft.com/office/powerpoint/2010/main" val="1855567452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90800" y="1219200"/>
            <a:ext cx="8915400" cy="3777622"/>
          </a:xfrm>
        </p:spPr>
        <p:txBody>
          <a:bodyPr/>
          <a:lstStyle/>
          <a:p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Başarının Sırrı;</a:t>
            </a:r>
          </a:p>
          <a:p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Birlikte çalıştığınız her bir bireyin değerli olduğunu hissettirmek ve kişinin kendisinin de değerli olduğunu bilmesini sağlamak.</a:t>
            </a:r>
          </a:p>
          <a:p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İlk sunudaki fotoğrafta olduğu gibi en üstteki kişinin başarısının, omuzlarında yükseldiği kişilerin emek ve gayretiyle olacağını bilmek, ve birlikte çalıştığı ekibe güvenmek.</a:t>
            </a:r>
          </a:p>
          <a:p>
            <a:pPr marL="0" indent="0">
              <a:buNone/>
            </a:pP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Necmettin BAŞKUT 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86885885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667000" y="1752600"/>
            <a:ext cx="8915400" cy="3777622"/>
          </a:xfrm>
        </p:spPr>
        <p:txBody>
          <a:bodyPr>
            <a:normAutofit/>
          </a:bodyPr>
          <a:lstStyle/>
          <a:p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Buraya kadar, İş Kanunu hakkında genel bilgiler verilmiş olup, bundan sonraki sunularda ve eğitim sürecinde ücret tahakkukları, SGK işlemleri, dikkat edilmesi gereken konular, karşılaşılacak problemler ve müeyyideler dile getirilecektir.</a:t>
            </a:r>
          </a:p>
          <a:p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TEŞEKKÜRLER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  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2601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2362200" y="685800"/>
            <a:ext cx="4432300" cy="56746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b="1" spc="-1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İSTİSNALAR</a:t>
            </a:r>
            <a:endParaRPr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133600" y="1600200"/>
            <a:ext cx="8839200" cy="4001095"/>
          </a:xfrm>
          <a:prstGeom prst="rect">
            <a:avLst/>
          </a:prstGeom>
        </p:spPr>
        <p:txBody>
          <a:bodyPr vert="horz" wrap="square" lIns="0" tIns="91440" rIns="0" bIns="0" rtlCol="0">
            <a:spAutoFit/>
          </a:bodyPr>
          <a:lstStyle/>
          <a:p>
            <a:pPr marL="1841500">
              <a:spcBef>
                <a:spcPts val="720"/>
              </a:spcBef>
            </a:pPr>
            <a:r>
              <a:rPr sz="26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4857</a:t>
            </a:r>
            <a:r>
              <a:rPr sz="2600" b="1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Sayılı İş</a:t>
            </a:r>
            <a:r>
              <a:rPr sz="2600" b="1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sz="2600" b="1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M.4</a:t>
            </a:r>
            <a:endParaRPr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75920" indent="-363855">
              <a:spcBef>
                <a:spcPts val="625"/>
              </a:spcBef>
              <a:buAutoNum type="alphaLcParenR"/>
              <a:tabLst>
                <a:tab pos="376555" algn="l"/>
              </a:tabLst>
            </a:pP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Deniz</a:t>
            </a:r>
            <a:r>
              <a:rPr sz="2600" b="1" spc="-1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sz="2600" b="1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hava</a:t>
            </a:r>
            <a:r>
              <a:rPr sz="2600" b="1" spc="-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taşıma</a:t>
            </a:r>
            <a:r>
              <a:rPr sz="2600" b="1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işlerinde,</a:t>
            </a:r>
            <a:endParaRPr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297815">
              <a:spcBef>
                <a:spcPts val="625"/>
              </a:spcBef>
              <a:buAutoNum type="alphaLcParenR"/>
              <a:tabLst>
                <a:tab pos="402590" algn="l"/>
              </a:tabLst>
            </a:pP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50'den</a:t>
            </a:r>
            <a:r>
              <a:rPr sz="2600" b="1"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</a:t>
            </a:r>
            <a:r>
              <a:rPr sz="2600" b="1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işçi</a:t>
            </a:r>
            <a:r>
              <a:rPr sz="2600" b="1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çalıştırılan</a:t>
            </a:r>
            <a:r>
              <a:rPr sz="2600" b="1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(50</a:t>
            </a:r>
            <a:r>
              <a:rPr sz="2600" b="1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dahil)</a:t>
            </a:r>
            <a:r>
              <a:rPr sz="26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tarım</a:t>
            </a:r>
            <a:r>
              <a:rPr sz="2600" b="1" spc="-1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sz="2600" b="1" spc="-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orman </a:t>
            </a:r>
            <a:r>
              <a:rPr sz="2600" b="1" spc="-6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işlerinin</a:t>
            </a:r>
            <a:r>
              <a:rPr sz="2600" b="1"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yapıldığı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işyerlerinde</a:t>
            </a:r>
            <a:r>
              <a:rPr sz="2600" b="1" spc="-1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veya</a:t>
            </a:r>
            <a:r>
              <a:rPr sz="2600" b="1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işletmelerinde,</a:t>
            </a:r>
            <a:endParaRPr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spcBef>
                <a:spcPts val="625"/>
              </a:spcBef>
              <a:buAutoNum type="alphaLcParenR"/>
              <a:tabLst>
                <a:tab pos="364490" algn="l"/>
              </a:tabLst>
            </a:pP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Aile</a:t>
            </a:r>
            <a:r>
              <a:rPr sz="2600" b="1" spc="-1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ekonomisi</a:t>
            </a:r>
            <a:r>
              <a:rPr sz="2600" b="1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sınırları</a:t>
            </a:r>
            <a:r>
              <a:rPr sz="2600" b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içinde</a:t>
            </a:r>
            <a:r>
              <a:rPr sz="2600" b="1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kalan</a:t>
            </a:r>
            <a:r>
              <a:rPr sz="2600" b="1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tarımla</a:t>
            </a:r>
            <a:r>
              <a:rPr sz="2600" b="1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ilgili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her </a:t>
            </a:r>
            <a:r>
              <a:rPr sz="2600" b="1" spc="-6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eşit</a:t>
            </a:r>
            <a:r>
              <a:rPr sz="2600" b="1" spc="-1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26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ı 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işle</a:t>
            </a:r>
            <a:r>
              <a:rPr sz="26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i,</a:t>
            </a:r>
            <a:endParaRPr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211454">
              <a:spcBef>
                <a:spcPts val="630"/>
              </a:spcBef>
              <a:buAutoNum type="alphaLcParenR"/>
              <a:tabLst>
                <a:tab pos="405130" algn="l"/>
              </a:tabLst>
            </a:pP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sz="2600" b="1" spc="-1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ailenin</a:t>
            </a:r>
            <a:r>
              <a:rPr sz="2600" b="1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üyeleri</a:t>
            </a:r>
            <a:r>
              <a:rPr sz="2600" b="1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sz="2600" b="1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sz="2600" b="1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üncü</a:t>
            </a:r>
            <a:r>
              <a:rPr sz="2600" b="1"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dereceye</a:t>
            </a:r>
            <a:r>
              <a:rPr sz="2600" b="1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kadar</a:t>
            </a:r>
            <a:r>
              <a:rPr sz="2600" b="1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</a:t>
            </a:r>
            <a:r>
              <a:rPr sz="2600" b="1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üncü </a:t>
            </a:r>
            <a:r>
              <a:rPr sz="2600" b="1" spc="-6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derece</a:t>
            </a:r>
            <a:r>
              <a:rPr sz="2600" b="1" spc="-1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dahil)</a:t>
            </a:r>
            <a:r>
              <a:rPr sz="26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hısımları</a:t>
            </a:r>
            <a:r>
              <a:rPr sz="2600" b="1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arasında</a:t>
            </a:r>
            <a:r>
              <a:rPr sz="2600" b="1" spc="-1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dışardan</a:t>
            </a:r>
            <a:r>
              <a:rPr sz="2600" b="1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başka</a:t>
            </a:r>
            <a:r>
              <a:rPr sz="2600" b="1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biri</a:t>
            </a:r>
            <a:endParaRPr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/>
            <a:r>
              <a:rPr sz="26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katılmayarak</a:t>
            </a:r>
            <a:r>
              <a:rPr sz="2600" b="1" spc="-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evlerde</a:t>
            </a:r>
            <a:r>
              <a:rPr sz="2600" b="1" spc="-1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sz="2600" b="1" spc="-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</a:t>
            </a:r>
            <a:r>
              <a:rPr sz="2600" b="1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sanatlarının</a:t>
            </a:r>
            <a:r>
              <a:rPr sz="2600" b="1" spc="-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yapıldığı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işlerde</a:t>
            </a:r>
            <a:endParaRPr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72962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2286000" y="685800"/>
            <a:ext cx="4508500" cy="56746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b="1" spc="-1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İSTİSNALAR</a:t>
            </a:r>
            <a:endParaRPr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286000" y="1600200"/>
            <a:ext cx="8382000" cy="3592195"/>
          </a:xfrm>
          <a:prstGeom prst="rect">
            <a:avLst/>
          </a:prstGeom>
        </p:spPr>
        <p:txBody>
          <a:bodyPr vert="horz" wrap="square" lIns="0" tIns="91440" rIns="0" bIns="0" rtlCol="0">
            <a:spAutoFit/>
          </a:bodyPr>
          <a:lstStyle/>
          <a:p>
            <a:pPr marL="375920" indent="-363855">
              <a:spcBef>
                <a:spcPts val="720"/>
              </a:spcBef>
              <a:buAutoNum type="alphaLcParenR" startAt="5"/>
              <a:tabLst>
                <a:tab pos="376555" algn="l"/>
              </a:tabLst>
            </a:pPr>
            <a:r>
              <a:rPr sz="26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</a:t>
            </a:r>
            <a:r>
              <a:rPr sz="2600" b="1" spc="-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hizmetlerinde,</a:t>
            </a:r>
          </a:p>
          <a:p>
            <a:pPr marL="12700" marR="5080">
              <a:spcBef>
                <a:spcPts val="625"/>
              </a:spcBef>
              <a:buAutoNum type="alphaLcParenR" startAt="5"/>
              <a:tabLst>
                <a:tab pos="351790" algn="l"/>
              </a:tabLst>
            </a:pPr>
            <a:r>
              <a:rPr sz="26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</a:t>
            </a:r>
            <a:r>
              <a:rPr sz="2600" b="1" spc="-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sz="26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ğ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lığı</a:t>
            </a:r>
            <a:r>
              <a:rPr sz="2600" b="1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z="2600" b="1" spc="-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sz="26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</a:t>
            </a:r>
            <a:r>
              <a:rPr sz="2600" b="1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enli</a:t>
            </a:r>
            <a:r>
              <a:rPr sz="26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ğ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26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sz="2600" b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kümleri</a:t>
            </a:r>
            <a:r>
              <a:rPr sz="2600" b="1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saklı</a:t>
            </a:r>
            <a:r>
              <a:rPr sz="26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kalmak</a:t>
            </a:r>
            <a:r>
              <a:rPr sz="2600" b="1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</a:t>
            </a:r>
            <a:r>
              <a:rPr sz="26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z="2600" b="1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 </a:t>
            </a:r>
            <a:r>
              <a:rPr sz="26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çıraklar</a:t>
            </a:r>
            <a:r>
              <a:rPr sz="2600" b="1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hakkında,</a:t>
            </a:r>
            <a:endParaRPr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89255" indent="-377190">
              <a:spcBef>
                <a:spcPts val="625"/>
              </a:spcBef>
              <a:buAutoNum type="alphaLcParenR" startAt="5"/>
              <a:tabLst>
                <a:tab pos="389890" algn="l"/>
              </a:tabLst>
            </a:pPr>
            <a:r>
              <a:rPr sz="26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Sporcular</a:t>
            </a:r>
            <a:r>
              <a:rPr sz="2600" b="1" spc="-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hakkında,</a:t>
            </a:r>
            <a:endParaRPr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8940" indent="-396875">
              <a:spcBef>
                <a:spcPts val="625"/>
              </a:spcBef>
              <a:buAutoNum type="alphaLcParenR" startAt="5"/>
              <a:tabLst>
                <a:tab pos="409575" algn="l"/>
              </a:tabLst>
            </a:pPr>
            <a:r>
              <a:rPr sz="26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Rehabilite</a:t>
            </a:r>
            <a:r>
              <a:rPr sz="2600" b="1" spc="-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edilenler</a:t>
            </a:r>
            <a:r>
              <a:rPr sz="2600" b="1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hakkında,</a:t>
            </a:r>
            <a:endParaRPr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26415">
              <a:spcBef>
                <a:spcPts val="630"/>
              </a:spcBef>
            </a:pP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ı)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507</a:t>
            </a:r>
            <a:r>
              <a:rPr sz="2600" b="1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sayılı</a:t>
            </a:r>
            <a:r>
              <a:rPr sz="26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Esnaf</a:t>
            </a:r>
            <a:r>
              <a:rPr sz="2600" b="1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sz="2600" b="1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Sanatkârlar</a:t>
            </a:r>
            <a:r>
              <a:rPr sz="2600" b="1"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Kanununun</a:t>
            </a:r>
            <a:r>
              <a:rPr sz="2600" b="1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sz="26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nci </a:t>
            </a:r>
            <a:r>
              <a:rPr sz="2600" b="1" spc="-6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maddesinin 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tarifine </a:t>
            </a:r>
            <a:r>
              <a:rPr sz="26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uygun 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üç kişinin </a:t>
            </a:r>
            <a:r>
              <a:rPr sz="2600" b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çalıştığı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1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işyerlerinde</a:t>
            </a:r>
            <a:r>
              <a:rPr lang="tr-TR" sz="2600" b="1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istisnalar uygulanır.</a:t>
            </a:r>
            <a:endParaRPr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42805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2743200" y="762000"/>
            <a:ext cx="4584699" cy="56746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İŞ</a:t>
            </a:r>
            <a:r>
              <a:rPr sz="3600" b="1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600" b="1" spc="-2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SÖZLEŞMESİ</a:t>
            </a:r>
            <a:endParaRPr sz="36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362200" y="1752600"/>
            <a:ext cx="7893050" cy="189090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841500">
              <a:spcBef>
                <a:spcPts val="105"/>
              </a:spcBef>
            </a:pPr>
            <a:r>
              <a:rPr sz="26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4857</a:t>
            </a:r>
            <a:r>
              <a:rPr sz="2600" b="1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Sayılı</a:t>
            </a:r>
            <a:r>
              <a:rPr sz="26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1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İş</a:t>
            </a:r>
            <a:r>
              <a:rPr sz="2600" b="1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M.8</a:t>
            </a: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/>
            <a:r>
              <a:rPr sz="32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İş</a:t>
            </a:r>
            <a:r>
              <a:rPr sz="3200" b="1" spc="-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sözleşmesi,</a:t>
            </a:r>
            <a:r>
              <a:rPr sz="3200" b="1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sz="3200" b="1"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tarafın</a:t>
            </a:r>
            <a:r>
              <a:rPr sz="3200" b="1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(işçi)</a:t>
            </a:r>
            <a:r>
              <a:rPr sz="3200" b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bağımlı</a:t>
            </a:r>
            <a:r>
              <a:rPr sz="3200" b="1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olarak</a:t>
            </a:r>
            <a:r>
              <a:rPr sz="32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sz="3200" b="1" spc="-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görmeyi </a:t>
            </a:r>
            <a:r>
              <a:rPr sz="3200" b="1" spc="-6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diğer </a:t>
            </a:r>
            <a:r>
              <a:rPr sz="32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tarafın </a:t>
            </a:r>
            <a:r>
              <a:rPr sz="32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(işveren) </a:t>
            </a:r>
            <a:r>
              <a:rPr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 </a:t>
            </a:r>
            <a:r>
              <a:rPr sz="32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ücret </a:t>
            </a:r>
            <a:r>
              <a:rPr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ödemeyi </a:t>
            </a:r>
            <a:r>
              <a:rPr sz="32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üstlenmesiyle </a:t>
            </a:r>
            <a:r>
              <a:rPr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oluşan</a:t>
            </a:r>
            <a:r>
              <a:rPr sz="3200" b="1" spc="-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sözleşmedir</a:t>
            </a:r>
            <a:r>
              <a:rPr sz="2600" spc="-25" dirty="0">
                <a:latin typeface="+mj-lt"/>
                <a:cs typeface="Constantia"/>
              </a:rPr>
              <a:t>.</a:t>
            </a:r>
            <a:endParaRPr sz="2600" dirty="0">
              <a:latin typeface="+mj-lt"/>
              <a:cs typeface="Constantia"/>
            </a:endParaRPr>
          </a:p>
        </p:txBody>
      </p:sp>
    </p:spTree>
    <p:extLst>
      <p:ext uri="{BB962C8B-B14F-4D97-AF65-F5344CB8AC3E}">
        <p14:creationId xmlns:p14="http://schemas.microsoft.com/office/powerpoint/2010/main" val="2196766229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1067</TotalTime>
  <Words>3326</Words>
  <Application>Microsoft Office PowerPoint</Application>
  <PresentationFormat>Geniş ekran</PresentationFormat>
  <Paragraphs>379</Paragraphs>
  <Slides>65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65</vt:i4>
      </vt:variant>
    </vt:vector>
  </HeadingPairs>
  <TitlesOfParts>
    <vt:vector size="73" baseType="lpstr">
      <vt:lpstr>Arial</vt:lpstr>
      <vt:lpstr>Calibri</vt:lpstr>
      <vt:lpstr>Century Gothic</vt:lpstr>
      <vt:lpstr>Constantia</vt:lpstr>
      <vt:lpstr>Segoe UI Symbol</vt:lpstr>
      <vt:lpstr>Times New Roman</vt:lpstr>
      <vt:lpstr>Wingdings 3</vt:lpstr>
      <vt:lpstr>Duman</vt:lpstr>
      <vt:lpstr>4857 SAYILI İŞ KANUNU</vt:lpstr>
      <vt:lpstr>PowerPoint Sunusu</vt:lpstr>
      <vt:lpstr>                        GENEL BAKIŞ</vt:lpstr>
      <vt:lpstr>KANUNLAR</vt:lpstr>
      <vt:lpstr>4857 SAYILI İŞKANUNUNUN AMAÇ  ve KAPSAMI</vt:lpstr>
      <vt:lpstr>İŞÇİ-İŞVEREN TANIMI</vt:lpstr>
      <vt:lpstr>İSTİSNALAR</vt:lpstr>
      <vt:lpstr>İSTİSNALAR</vt:lpstr>
      <vt:lpstr>İŞ SÖZLEŞMESİ</vt:lpstr>
      <vt:lpstr>SÜRELERİNE GÖRE İŞ SÖZLEŞMESİ  TÜRLERİ </vt:lpstr>
      <vt:lpstr>BELİRLİ SÜRELİ İŞ SÖZLEŞMESİ                4857 Sayılı İşK.M.11/1</vt:lpstr>
      <vt:lpstr>BELİRLİ SÜRELİ İŞ SÖZLEŞMESİ  YAPILAMAYACAK  DURUMLAR </vt:lpstr>
      <vt:lpstr>BELİRLİ SÜRELİ İŞ SÖZLEŞMESİ  (CEZAİ ŞART)</vt:lpstr>
      <vt:lpstr>BELİRLİ SÜRELİ İŞ SÖZLEŞMESİNİN  SONA ERMESİ</vt:lpstr>
      <vt:lpstr>BELİRLİ SÜRELİ İŞ SÖZLEŞMESİ  KIDEM–İHBAR TAZMİNATI</vt:lpstr>
      <vt:lpstr>DENEME SÜRELİ İŞ SÖZLEŞMESİ</vt:lpstr>
      <vt:lpstr>BELİRSİZ SÜRELİ İŞ SÖZLEŞMESİ</vt:lpstr>
      <vt:lpstr>ÇALIŞMA SÜRESİ</vt:lpstr>
      <vt:lpstr>ARA DİNLENMESİ</vt:lpstr>
      <vt:lpstr>GECE ÇALIŞMASI</vt:lpstr>
      <vt:lpstr>FAZLA ÇALIŞMA</vt:lpstr>
      <vt:lpstr>FAZLA ÇALIŞMADA KISITLAMALAR</vt:lpstr>
      <vt:lpstr>FAZLA ÇALIŞMADA KISITLAMALAR</vt:lpstr>
      <vt:lpstr>HAFTA TATİLİ</vt:lpstr>
      <vt:lpstr>ULUSAL BAYRAM VE GENEL TATİL  GÜNLERİNDE  ÇALIŞMA                  4857 Sayılı İş K. M.47  </vt:lpstr>
      <vt:lpstr>              YILLIK İZİN      4857 Sayılı İş K. m.53</vt:lpstr>
      <vt:lpstr>YILLIK İZİN</vt:lpstr>
      <vt:lpstr>ÜCRET</vt:lpstr>
      <vt:lpstr>                        ÜCRET </vt:lpstr>
      <vt:lpstr>ÜCRET</vt:lpstr>
      <vt:lpstr>İŞ SÖZLEŞMESİNİN SONA ERMESİ</vt:lpstr>
      <vt:lpstr> 1475 SAYILI İŞ K.NUN 14. MD.NE  GÖRE İŞÇİNİN FESİH HAKKI</vt:lpstr>
      <vt:lpstr>1475 SAYILI İŞ K.NUN 14. MAD.NE  GÖRE İŞÇİNİN FESİH HAKKI</vt:lpstr>
      <vt:lpstr>İHBAR (BİLDİRİM) SÜRELERİNE  UYULARAK FESİH</vt:lpstr>
      <vt:lpstr>İHBAR SÜRELERİ</vt:lpstr>
      <vt:lpstr>İHBAR SÜRELERİ</vt:lpstr>
      <vt:lpstr>İŞÇİNİN HAKLI NEDENLE FESHİ</vt:lpstr>
      <vt:lpstr>İŞÇİNİN HAKLI NEDENLE FESİH  HAKKI</vt:lpstr>
      <vt:lpstr>İŞÇİNİN HAKLI NEDENLE FESİH  HAKKI</vt:lpstr>
      <vt:lpstr>İŞÇİNİN HAKLI NEDENLE FESİH  HAKKI</vt:lpstr>
      <vt:lpstr>4857 SAYILI İŞ KANUNUNA GÖRE  İŞVERENİN HAKLI NEDENLE FESHİ</vt:lpstr>
      <vt:lpstr>İŞVERENİN HAKLI NEDENLE FESİH  HAKKI</vt:lpstr>
      <vt:lpstr>İŞVERENİN HAKLI NEDENLE FESİH  HAKKI</vt:lpstr>
      <vt:lpstr>İŞVERENİN HAKLI NEDENLE FESİH  HAKKI</vt:lpstr>
      <vt:lpstr>SÖZLEŞMENİN İŞVEREN TARAFINDAN FESHİNDE USUL</vt:lpstr>
      <vt:lpstr>FESİH HAKKINI KULLANMA SÜRESİ</vt:lpstr>
      <vt:lpstr>ÇALIŞMA KOŞULLARINDA ESASLI  DEĞİŞİKLİK</vt:lpstr>
      <vt:lpstr>İŞ AKDİNDEN DOĞAN DAVA  TÜRLERİ</vt:lpstr>
      <vt:lpstr>İHBAR TAZMİNATI</vt:lpstr>
      <vt:lpstr>KIDEM TAZMİNATI</vt:lpstr>
      <vt:lpstr>KIDEM TAZMİNATI ŞARTLARI                İş sözleşmesinin;</vt:lpstr>
      <vt:lpstr>KIDEM TAZMİNATI ŞARTLARI</vt:lpstr>
      <vt:lpstr>DAVA AÇMA SÜRELERİ  (ZAMANAŞIMI)</vt:lpstr>
      <vt:lpstr>İŞE İADE DAVALARI</vt:lpstr>
      <vt:lpstr>İŞE İADE DAVASI AÇMA ŞARTLARI</vt:lpstr>
      <vt:lpstr>İSPAT YÜKÜ</vt:lpstr>
      <vt:lpstr>                  İŞE İADE DAVASININ SONUÇLARI      </vt:lpstr>
      <vt:lpstr>       İŞE İADE DAVASININ SONUÇLARI    </vt:lpstr>
      <vt:lpstr>                           İŞVEREN VEKİLİ   </vt:lpstr>
      <vt:lpstr>İŞVEREN VEKİLİ</vt:lpstr>
      <vt:lpstr>ASIL İŞVEREN-ALT İŞVEREN  (TAŞERON)</vt:lpstr>
      <vt:lpstr>ASIL İŞVEREN-ALT İŞVEREN  (TAŞERON)</vt:lpstr>
      <vt:lpstr>KAMUDA ÇALIŞAN TAŞERON  İŞÇİLERİ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AKADEMİK PERSONEL MAAŞ HESABI</dc:title>
  <dc:creator>Arif YOL</dc:creator>
  <cp:lastModifiedBy>FRISBY</cp:lastModifiedBy>
  <cp:revision>145</cp:revision>
  <dcterms:created xsi:type="dcterms:W3CDTF">2023-01-23T13:18:49Z</dcterms:created>
  <dcterms:modified xsi:type="dcterms:W3CDTF">2024-02-07T06:32:42Z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2022-08-01T00:00:00Z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2023-01-23T00:00:00Z</vt:filetime>
  </property>
</Properties>
</file>