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67"/>
  </p:notesMasterIdLst>
  <p:handoutMasterIdLst>
    <p:handoutMasterId r:id="rId68"/>
  </p:handoutMasterIdLst>
  <p:sldIdLst>
    <p:sldId id="400" r:id="rId2"/>
    <p:sldId id="404" r:id="rId3"/>
    <p:sldId id="401" r:id="rId4"/>
    <p:sldId id="399" r:id="rId5"/>
    <p:sldId id="340" r:id="rId6"/>
    <p:sldId id="402" r:id="rId7"/>
    <p:sldId id="341" r:id="rId8"/>
    <p:sldId id="342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388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405" r:id="rId65"/>
    <p:sldId id="403" r:id="rId66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282" autoAdjust="0"/>
  </p:normalViewPr>
  <p:slideViewPr>
    <p:cSldViewPr>
      <p:cViewPr varScale="1">
        <p:scale>
          <a:sx n="109" d="100"/>
          <a:sy n="109" d="100"/>
        </p:scale>
        <p:origin x="70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2AAAF-144D-422F-8E28-E8A73028B23D}" type="datetimeFigureOut">
              <a:rPr lang="tr-TR" smtClean="0"/>
              <a:t>7.02.2024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5FA2A-0CF7-4B83-89AF-EECE97CA8E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427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190DB-0E73-44FF-B6D0-DD96F6D068FB}" type="datetimeFigureOut">
              <a:rPr lang="tr-TR" smtClean="0"/>
              <a:t>7.02.2024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A0DFB-5107-4FD3-AEA0-BBADBAFD4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8379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89C1-0840-4AF5-A03E-8D94E186F3A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6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6257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0166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82473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8166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60463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8D23-2CA7-4F9C-BE6D-7DFB966478E6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318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63A2-8FE6-4385-9360-53A706C03556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91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851-FFE4-4058-B5F0-63064F76D26C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79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52D9-BDC3-4792-AFD1-C58DFE1DB35E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221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230-1A22-4BF6-A604-4A5C5464826E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3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69C-BC42-478A-87A7-0156E3CA62DD}" type="datetime1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F4B1-52FE-4546-9B1F-F62E25CF93CE}" type="datetime1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582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80D-1121-4BA1-9BB4-69F5686FD20A}" type="datetime1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61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DAFB-601F-4C9D-880E-CB5C2D35CBCD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88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0048-C9BB-47EB-8C8E-4985DDD5A517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22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A2D3-177B-48A3-A9AA-81F4DCC88E7D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90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kanunlar/5018.pdf" TargetMode="External"/><Relationship Id="rId3" Type="http://schemas.openxmlformats.org/officeDocument/2006/relationships/hyperlink" Target="kanunlar/657.pdf" TargetMode="External"/><Relationship Id="rId7" Type="http://schemas.openxmlformats.org/officeDocument/2006/relationships/hyperlink" Target="kanunlar/4857.pdf" TargetMode="External"/><Relationship Id="rId2" Type="http://schemas.openxmlformats.org/officeDocument/2006/relationships/hyperlink" Target="kanunlar/50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kanunlar/2914.pdf" TargetMode="External"/><Relationship Id="rId5" Type="http://schemas.openxmlformats.org/officeDocument/2006/relationships/hyperlink" Target="kanunlar/2547.pdf" TargetMode="External"/><Relationship Id="rId10" Type="http://schemas.openxmlformats.org/officeDocument/2006/relationships/hyperlink" Target="kanunlar/6552.pdf" TargetMode="External"/><Relationship Id="rId4" Type="http://schemas.openxmlformats.org/officeDocument/2006/relationships/hyperlink" Target="kanunlar/1475.pdf" TargetMode="External"/><Relationship Id="rId9" Type="http://schemas.openxmlformats.org/officeDocument/2006/relationships/hyperlink" Target="kanunlar/5510.pdf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133600" y="2743200"/>
            <a:ext cx="8915399" cy="2262781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4857 SAYILI İŞ KANUNU</a:t>
            </a:r>
            <a:endParaRPr lang="tr-TR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71800" y="4876800"/>
            <a:ext cx="8915399" cy="112628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NECMETTİN BAŞKUT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2024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9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762000"/>
            <a:ext cx="10515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SÜRELERİNE</a:t>
            </a:r>
            <a:r>
              <a:rPr sz="3200"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TÜRLERİ</a:t>
            </a:r>
            <a:r>
              <a:rPr lang="tr-TR" sz="3200" b="1" spc="-5" dirty="0" smtClean="0">
                <a:solidFill>
                  <a:srgbClr val="C00000"/>
                </a:solidFill>
              </a:rPr>
              <a:t/>
            </a:r>
            <a:br>
              <a:rPr lang="tr-TR" sz="3200" b="1" spc="-5" dirty="0" smtClean="0">
                <a:solidFill>
                  <a:srgbClr val="C00000"/>
                </a:solidFill>
              </a:rPr>
            </a:br>
            <a:endParaRPr sz="3200" b="1" spc="-5" dirty="0">
              <a:solidFill>
                <a:srgbClr val="C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400" y="2209800"/>
            <a:ext cx="563880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BELİRLİ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lnSpc>
                <a:spcPct val="2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BELİRSİZ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sz="3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lnSpc>
                <a:spcPct val="2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DENEME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8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19662" y="457200"/>
            <a:ext cx="7701280" cy="1158009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2700">
              <a:spcBef>
                <a:spcPts val="1830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BELİRLİ</a:t>
            </a:r>
            <a:r>
              <a:rPr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sz="2400" b="1" spc="-1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3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İşK</a:t>
            </a:r>
            <a:r>
              <a:rPr sz="24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11/1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600" y="1828800"/>
            <a:ext cx="7779384" cy="3325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5080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368935" algn="l"/>
                <a:tab pos="370205" algn="l"/>
                <a:tab pos="6467475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tamamlanması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olgunun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çıkmas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oşulla</a:t>
            </a:r>
            <a:r>
              <a:rPr sz="2400" b="1" spc="-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işçi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yazılı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sözleşmesidir</a:t>
            </a:r>
            <a:r>
              <a:rPr sz="2400" b="1" spc="-20" dirty="0">
                <a:latin typeface="Constantia"/>
                <a:cs typeface="Constantia"/>
              </a:rPr>
              <a:t>.</a:t>
            </a:r>
            <a:endParaRPr sz="2400" b="1" dirty="0">
              <a:latin typeface="Constantia"/>
              <a:cs typeface="Constantia"/>
            </a:endParaRPr>
          </a:p>
          <a:p>
            <a:pPr>
              <a:spcBef>
                <a:spcPts val="25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191770" indent="-274320">
              <a:lnSpc>
                <a:spcPts val="281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birden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(zincirleme)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yapılamaz.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halde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belirsiz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</a:p>
          <a:p>
            <a:pPr marL="286385">
              <a:lnSpc>
                <a:spcPts val="2965"/>
              </a:lnSpc>
            </a:pP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5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43100" y="533400"/>
            <a:ext cx="10287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BELİRLİ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YAPILAMAYACAK </a:t>
            </a:r>
            <a:r>
              <a:rPr lang="tr-TR" sz="32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DURUMLAR</a:t>
            </a:r>
            <a:r>
              <a:rPr lang="tr-TR"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3200"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38400" y="2133600"/>
            <a:ext cx="8022590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Vasıfsız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İşçilerle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r>
              <a:rPr lang="tr-TR" sz="26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Olmayanlarla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r>
              <a:rPr lang="tr-TR" sz="26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İşler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İçin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r>
              <a:rPr lang="tr-TR" sz="26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4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28800" y="685800"/>
            <a:ext cx="1051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BELİRLİ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(CEZAİ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ŞART)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600200"/>
            <a:ext cx="7997825" cy="34605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16255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KARŞILIKLILIK-HER</a:t>
            </a:r>
            <a:r>
              <a:rPr sz="20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İKİ</a:t>
            </a:r>
            <a:r>
              <a:rPr sz="2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sz="2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İÇİN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EŞİT</a:t>
            </a:r>
            <a:r>
              <a:rPr sz="20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0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DENGELİ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OLMALI</a:t>
            </a:r>
            <a:r>
              <a:rPr lang="tr-TR"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922655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İŞÇİ</a:t>
            </a:r>
            <a:r>
              <a:rPr sz="20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ALEYHİNE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CEZAİ </a:t>
            </a:r>
            <a:r>
              <a:rPr sz="20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GEÇERSİZDİR.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KİŞİLİK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HAKLARINA,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KANUNA</a:t>
            </a:r>
            <a:r>
              <a:rPr sz="20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AHLAKA</a:t>
            </a:r>
            <a:r>
              <a:rPr sz="20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AYKIRI </a:t>
            </a:r>
            <a:r>
              <a:rPr sz="20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CEZAİ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GEÇERSİZDİR.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4013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 </a:t>
            </a:r>
            <a:r>
              <a:rPr sz="20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HAKLARI,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CEZAİ </a:t>
            </a:r>
            <a:r>
              <a:rPr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</a:t>
            </a:r>
            <a:r>
              <a:rPr sz="2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KONULARAK</a:t>
            </a:r>
            <a:r>
              <a:rPr sz="20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SINIRLANDIRILAMAZ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537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İŞVERENİN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FESİH HAKKINI </a:t>
            </a:r>
            <a:r>
              <a:rPr sz="20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SINIRLAYAN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CEZAİ </a:t>
            </a:r>
            <a:r>
              <a:rPr sz="20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GEÇERLİDİR</a:t>
            </a:r>
            <a:r>
              <a:rPr sz="2400" b="1" spc="-10" dirty="0">
                <a:latin typeface="Constantia"/>
                <a:cs typeface="Constantia"/>
              </a:rPr>
              <a:t>.</a:t>
            </a:r>
            <a:endParaRPr sz="2400" b="1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947105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81200" y="762000"/>
            <a:ext cx="1051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BELİRLİ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 </a:t>
            </a:r>
            <a:r>
              <a:rPr sz="30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30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SÖZLEŞMESİNİN </a:t>
            </a:r>
            <a:r>
              <a:rPr sz="30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tr-TR" sz="30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000" b="1" spc="-3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ERMESİ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133600" y="1524000"/>
            <a:ext cx="9067800" cy="42011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7020" indent="-274320"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b="1" spc="-5" dirty="0">
                <a:latin typeface="Constantia"/>
                <a:cs typeface="Constantia"/>
              </a:rPr>
              <a:t>Sözleşme</a:t>
            </a:r>
            <a:r>
              <a:rPr sz="2800" b="1" spc="-14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sürenin</a:t>
            </a:r>
            <a:r>
              <a:rPr sz="2800" b="1" spc="-10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sonunda</a:t>
            </a:r>
            <a:r>
              <a:rPr sz="2800" b="1" spc="-90" dirty="0">
                <a:latin typeface="Constantia"/>
                <a:cs typeface="Constantia"/>
              </a:rPr>
              <a:t> </a:t>
            </a:r>
            <a:r>
              <a:rPr sz="2800" b="1" spc="-10" dirty="0">
                <a:latin typeface="Constantia"/>
                <a:cs typeface="Constantia"/>
              </a:rPr>
              <a:t>kendiliğinden</a:t>
            </a:r>
            <a:r>
              <a:rPr sz="2800" b="1" spc="-75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sonra</a:t>
            </a:r>
            <a:r>
              <a:rPr sz="2800" b="1" spc="-135" dirty="0">
                <a:latin typeface="Constantia"/>
                <a:cs typeface="Constantia"/>
              </a:rPr>
              <a:t> </a:t>
            </a:r>
            <a:r>
              <a:rPr sz="2800" b="1" spc="-55" dirty="0">
                <a:latin typeface="Constantia"/>
                <a:cs typeface="Constantia"/>
              </a:rPr>
              <a:t>erer.</a:t>
            </a:r>
            <a:endParaRPr sz="2800" b="1" dirty="0">
              <a:latin typeface="Constantia"/>
              <a:cs typeface="Constantia"/>
            </a:endParaRPr>
          </a:p>
          <a:p>
            <a:pPr marL="286385" marR="217804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b="1" spc="-5" dirty="0">
                <a:latin typeface="Constantia"/>
                <a:cs typeface="Constantia"/>
              </a:rPr>
              <a:t>Haklı</a:t>
            </a:r>
            <a:r>
              <a:rPr sz="2800" b="1" spc="-1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sz="2800" b="1" spc="-120" dirty="0">
                <a:latin typeface="Constantia"/>
                <a:cs typeface="Constantia"/>
              </a:rPr>
              <a:t> </a:t>
            </a:r>
            <a:r>
              <a:rPr sz="2800" b="1" spc="-10" dirty="0">
                <a:latin typeface="Constantia"/>
                <a:cs typeface="Constantia"/>
              </a:rPr>
              <a:t>var</a:t>
            </a:r>
            <a:r>
              <a:rPr sz="2800" b="1" spc="-11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ise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işçi</a:t>
            </a:r>
            <a:r>
              <a:rPr sz="2800" b="1" spc="-7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ya</a:t>
            </a:r>
            <a:r>
              <a:rPr sz="2800" b="1" spc="-14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da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işveren</a:t>
            </a:r>
            <a:r>
              <a:rPr sz="2800" b="1" spc="-9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süresinden</a:t>
            </a:r>
            <a:r>
              <a:rPr sz="2800" b="1" spc="-135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önce </a:t>
            </a:r>
            <a:r>
              <a:rPr sz="2800" b="1" spc="-63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sözleşmeyi</a:t>
            </a:r>
            <a:r>
              <a:rPr sz="2800" b="1" spc="-4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feshedebilir.</a:t>
            </a:r>
            <a:endParaRPr sz="2800" b="1" dirty="0">
              <a:latin typeface="Constantia"/>
              <a:cs typeface="Constantia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İşverence </a:t>
            </a:r>
            <a:r>
              <a:rPr sz="2800" b="1" dirty="0">
                <a:latin typeface="Constantia"/>
                <a:cs typeface="Constantia"/>
              </a:rPr>
              <a:t>haklı </a:t>
            </a:r>
            <a:r>
              <a:rPr sz="2800" b="1" spc="-5" dirty="0">
                <a:latin typeface="Constantia"/>
                <a:cs typeface="Constantia"/>
              </a:rPr>
              <a:t>neden </a:t>
            </a:r>
            <a:r>
              <a:rPr sz="2800" b="1" dirty="0">
                <a:latin typeface="Constantia"/>
                <a:cs typeface="Constantia"/>
              </a:rPr>
              <a:t>olmadan </a:t>
            </a:r>
            <a:r>
              <a:rPr sz="2800" b="1" spc="-5" dirty="0">
                <a:latin typeface="Constantia"/>
                <a:cs typeface="Constantia"/>
              </a:rPr>
              <a:t>süresinden </a:t>
            </a:r>
            <a:r>
              <a:rPr sz="2800" b="1" spc="-15" dirty="0">
                <a:latin typeface="Constantia"/>
                <a:cs typeface="Constantia"/>
              </a:rPr>
              <a:t>önce </a:t>
            </a:r>
            <a:r>
              <a:rPr sz="2800" b="1" spc="-5" dirty="0">
                <a:latin typeface="Constantia"/>
                <a:cs typeface="Constantia"/>
              </a:rPr>
              <a:t>fesih </a:t>
            </a:r>
            <a:r>
              <a:rPr sz="2800" b="1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durumunda</a:t>
            </a:r>
            <a:r>
              <a:rPr sz="2800" b="1" spc="-9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işçi,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sürenin</a:t>
            </a:r>
            <a:r>
              <a:rPr sz="2800" b="1" spc="-11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sonuna</a:t>
            </a:r>
            <a:r>
              <a:rPr sz="2800" b="1" spc="-9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kadar</a:t>
            </a:r>
            <a:r>
              <a:rPr sz="2800" b="1" spc="-15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olan</a:t>
            </a:r>
            <a:r>
              <a:rPr sz="2800" b="1" spc="-10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ücretlerini </a:t>
            </a:r>
            <a:r>
              <a:rPr sz="2800" b="1" spc="-63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tale</a:t>
            </a:r>
            <a:r>
              <a:rPr sz="2800" b="1" dirty="0">
                <a:latin typeface="Constantia"/>
                <a:cs typeface="Constantia"/>
              </a:rPr>
              <a:t>p</a:t>
            </a:r>
            <a:r>
              <a:rPr sz="2800" b="1" spc="-16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edeb</a:t>
            </a:r>
            <a:r>
              <a:rPr sz="2800" b="1" spc="-10" dirty="0">
                <a:latin typeface="Constantia"/>
                <a:cs typeface="Constantia"/>
              </a:rPr>
              <a:t>i</a:t>
            </a:r>
            <a:r>
              <a:rPr sz="2800" b="1" dirty="0">
                <a:latin typeface="Constantia"/>
                <a:cs typeface="Constantia"/>
              </a:rPr>
              <a:t>li</a:t>
            </a:r>
            <a:r>
              <a:rPr sz="2800" b="1" spc="-240" dirty="0">
                <a:latin typeface="Constantia"/>
                <a:cs typeface="Constantia"/>
              </a:rPr>
              <a:t>r</a:t>
            </a:r>
            <a:r>
              <a:rPr sz="2800" b="1" dirty="0">
                <a:latin typeface="Constantia"/>
                <a:cs typeface="Constantia"/>
              </a:rPr>
              <a:t>.</a:t>
            </a:r>
          </a:p>
          <a:p>
            <a:pPr marL="286385" marR="231775" indent="-274320" algn="just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800" b="1" spc="-5" dirty="0">
                <a:latin typeface="Constantia"/>
                <a:cs typeface="Constantia"/>
              </a:rPr>
              <a:t>İşçi</a:t>
            </a:r>
            <a:r>
              <a:rPr sz="2800" b="1" spc="-35" dirty="0">
                <a:latin typeface="Constantia"/>
                <a:cs typeface="Constantia"/>
              </a:rPr>
              <a:t> </a:t>
            </a:r>
            <a:r>
              <a:rPr sz="2800" b="1" spc="-10" dirty="0">
                <a:latin typeface="Constantia"/>
                <a:cs typeface="Constantia"/>
              </a:rPr>
              <a:t>tarafından</a:t>
            </a:r>
            <a:r>
              <a:rPr sz="2800" b="1" spc="-4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haklı</a:t>
            </a:r>
            <a:r>
              <a:rPr sz="2800" b="1" spc="-1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neden</a:t>
            </a:r>
            <a:r>
              <a:rPr sz="2800" b="1" spc="-10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olmadan</a:t>
            </a:r>
            <a:r>
              <a:rPr sz="2800" b="1" spc="-105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süresinden</a:t>
            </a:r>
            <a:r>
              <a:rPr sz="2800" b="1" spc="-13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önce </a:t>
            </a:r>
            <a:r>
              <a:rPr sz="2800" b="1" spc="-64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fesih durumunda </a:t>
            </a:r>
            <a:r>
              <a:rPr sz="2800" b="1" spc="-15" dirty="0">
                <a:latin typeface="Constantia"/>
                <a:cs typeface="Constantia"/>
              </a:rPr>
              <a:t>işveren </a:t>
            </a:r>
            <a:r>
              <a:rPr sz="2800" b="1" spc="-20" dirty="0">
                <a:latin typeface="Constantia"/>
                <a:cs typeface="Constantia"/>
              </a:rPr>
              <a:t>zarara </a:t>
            </a:r>
            <a:r>
              <a:rPr sz="2800" b="1" spc="-10" dirty="0">
                <a:latin typeface="Constantia"/>
                <a:cs typeface="Constantia"/>
              </a:rPr>
              <a:t>uğradığını </a:t>
            </a:r>
            <a:r>
              <a:rPr sz="2800" b="1" spc="-5" dirty="0">
                <a:latin typeface="Constantia"/>
                <a:cs typeface="Constantia"/>
              </a:rPr>
              <a:t>ispatlarsa </a:t>
            </a:r>
            <a:r>
              <a:rPr sz="2800" b="1" spc="-64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tazminat</a:t>
            </a:r>
            <a:r>
              <a:rPr sz="2800" b="1" spc="-95" dirty="0">
                <a:latin typeface="Constantia"/>
                <a:cs typeface="Constantia"/>
              </a:rPr>
              <a:t> </a:t>
            </a:r>
            <a:r>
              <a:rPr sz="2800" b="1" spc="-30" dirty="0">
                <a:latin typeface="Constantia"/>
                <a:cs typeface="Constantia"/>
              </a:rPr>
              <a:t>isteyebilir.</a:t>
            </a:r>
            <a:endParaRPr sz="2800" b="1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45280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10515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BELİRLİ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KIDEM–İHBAR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TAZMİNATI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62200" y="1981200"/>
            <a:ext cx="9144000" cy="287001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87020" indent="-274320">
              <a:spcBef>
                <a:spcPts val="82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azm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oktu</a:t>
            </a:r>
            <a:r>
              <a:rPr sz="2400" b="1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7020" indent="-274320">
              <a:spcBef>
                <a:spcPts val="72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edilemez.</a:t>
            </a:r>
          </a:p>
          <a:p>
            <a:pPr marL="286385" marR="198755" indent="-274320">
              <a:spcBef>
                <a:spcPts val="72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tarafından, sözleşmenin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bitiminden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olmaksızın</a:t>
            </a:r>
          </a:p>
          <a:p>
            <a:pPr marL="286385" marR="208915">
              <a:spcBef>
                <a:spcPts val="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«sürenin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bitiminde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yenilenmeyeceği»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bildirilirse,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</a:t>
            </a:r>
            <a:r>
              <a:rPr sz="2400" b="1" spc="-7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dolması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işçi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10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68499" y="685800"/>
            <a:ext cx="8117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DENEME</a:t>
            </a:r>
            <a:r>
              <a:rPr sz="3600" b="1" spc="-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8236" y="1752600"/>
            <a:ext cx="7903845" cy="2939266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841500">
              <a:spcBef>
                <a:spcPts val="720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M.15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Taraflarca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deneme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kaydı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>
              <a:spcBef>
                <a:spcPts val="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konulduğunda,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43815" indent="-274320"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Deneme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zleşmeler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uzatılabilir.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Deneme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süresine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olmaksızın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tazminatsız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feshedebilir</a:t>
            </a:r>
            <a:r>
              <a:rPr sz="2400" b="1" spc="-20" dirty="0">
                <a:latin typeface="Constantia"/>
                <a:cs typeface="Constantia"/>
              </a:rPr>
              <a:t>.</a:t>
            </a:r>
            <a:endParaRPr sz="2400" b="1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464768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68500" y="685800"/>
            <a:ext cx="80137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BELİRSİZ</a:t>
            </a:r>
            <a:r>
              <a:rPr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SÜRELİ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4566" y="1676400"/>
            <a:ext cx="7747634" cy="27501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sz="26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M.8/1</a:t>
            </a:r>
            <a:r>
              <a:rPr lang="tr-TR"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41500">
              <a:spcBef>
                <a:spcPts val="105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Belirsiz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Sözleşmesi,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(işçi)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bağımlı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görmeyi,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(işveren)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ödemeyi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üstlenmesinden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oluşan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64135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sözleşmesi,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belirtilmedikçe,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tâbi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yapılabilir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1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33600" y="685800"/>
            <a:ext cx="430149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</a:t>
            </a:r>
            <a:r>
              <a:rPr b="1" spc="-1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SÜRESİ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600" y="1600200"/>
            <a:ext cx="7244080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7935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M.63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haftada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saattir</a:t>
            </a:r>
            <a:r>
              <a:rPr sz="26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haftanın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çalışılan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günlerine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eşit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bölünür.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saattir</a:t>
            </a:r>
            <a:r>
              <a:rPr sz="26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36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44938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</a:t>
            </a:r>
            <a:r>
              <a:rPr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DİNLENMESİ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1200" y="1752600"/>
            <a:ext cx="7416800" cy="3121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>
              <a:spcBef>
                <a:spcPts val="100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M.68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5"/>
              </a:spcBef>
            </a:pPr>
            <a:endParaRPr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r>
              <a:rPr sz="26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yarım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süren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dinlenmesi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zorunludur.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dinlenmeleri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süresinden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</a:t>
            </a:r>
            <a:r>
              <a:rPr lang="tr-TR"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4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NECMETTİN\Desktop\maxresdefault - Kop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8991600" cy="551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880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9940" y="685800"/>
            <a:ext cx="60324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GECE</a:t>
            </a:r>
            <a:r>
              <a:rPr b="1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ÇALIŞMASI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1947800"/>
            <a:ext cx="8303260" cy="25603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63855" algn="ctr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M.69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3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hayatı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20.00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06.00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gece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sayılır</a:t>
            </a:r>
            <a:r>
              <a:rPr sz="26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66675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fazlası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 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ediyorsa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vardiya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vardiyasıdır</a:t>
            </a:r>
            <a:r>
              <a:rPr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İşçilerin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gece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vardiyaları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7,5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geçemez.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42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95110" y="685800"/>
            <a:ext cx="57277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b="1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1" y="1949323"/>
            <a:ext cx="8006715" cy="21554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>
              <a:spcBef>
                <a:spcPts val="100"/>
              </a:spcBef>
            </a:pPr>
            <a:r>
              <a:rPr sz="2400" b="1" spc="-10" dirty="0">
                <a:latin typeface="+mj-lt"/>
                <a:cs typeface="Constantia"/>
              </a:rPr>
              <a:t>4857 </a:t>
            </a:r>
            <a:r>
              <a:rPr sz="2400" b="1" spc="-15" dirty="0">
                <a:latin typeface="+mj-lt"/>
                <a:cs typeface="Constantia"/>
              </a:rPr>
              <a:t>Sayılı İş</a:t>
            </a:r>
            <a:r>
              <a:rPr sz="2400" b="1" spc="-60" dirty="0">
                <a:latin typeface="+mj-lt"/>
                <a:cs typeface="Constantia"/>
              </a:rPr>
              <a:t> </a:t>
            </a:r>
            <a:r>
              <a:rPr sz="2400" b="1" dirty="0">
                <a:latin typeface="+mj-lt"/>
                <a:cs typeface="Constantia"/>
              </a:rPr>
              <a:t>K</a:t>
            </a:r>
            <a:r>
              <a:rPr sz="2400" b="1" dirty="0" smtClean="0">
                <a:latin typeface="+mj-lt"/>
                <a:cs typeface="Constantia"/>
              </a:rPr>
              <a:t>.</a:t>
            </a:r>
            <a:r>
              <a:rPr sz="2400" b="1" spc="-25" dirty="0" smtClean="0">
                <a:latin typeface="+mj-lt"/>
                <a:cs typeface="Constantia"/>
              </a:rPr>
              <a:t> </a:t>
            </a:r>
            <a:r>
              <a:rPr sz="2400" b="1" spc="-5" dirty="0" smtClean="0">
                <a:latin typeface="+mj-lt"/>
                <a:cs typeface="Constantia"/>
              </a:rPr>
              <a:t>M.41</a:t>
            </a:r>
            <a:endParaRPr lang="tr-TR" sz="2400" b="1" spc="-5" dirty="0" smtClean="0">
              <a:latin typeface="+mj-lt"/>
              <a:cs typeface="Constantia"/>
            </a:endParaRPr>
          </a:p>
          <a:p>
            <a:pPr marL="1841500">
              <a:spcBef>
                <a:spcPts val="10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829944" indent="-287020">
              <a:lnSpc>
                <a:spcPct val="12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Haftalık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çalışmadır. </a:t>
            </a:r>
            <a:endParaRPr lang="tr-TR" sz="2400" b="1" spc="-2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829944" indent="-287020">
              <a:lnSpc>
                <a:spcPct val="12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Haftalık</a:t>
            </a:r>
            <a:r>
              <a:rPr sz="24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altındaki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sözleşmelerinde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saate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çalışmad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22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31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0456" y="609600"/>
            <a:ext cx="8559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ÇALIŞMADA</a:t>
            </a:r>
            <a:r>
              <a:rPr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KISITLAMALAR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947800"/>
            <a:ext cx="7979409" cy="25603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Mesai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sz="26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onayının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sz="2600" b="1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Günde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spc="-8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(ONBİR)</a:t>
            </a:r>
            <a:r>
              <a:rPr lang="tr-TR" sz="26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çalışılamaz</a:t>
            </a:r>
            <a:r>
              <a:rPr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94615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azla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şma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eler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lamı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lda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  </a:t>
            </a:r>
            <a:r>
              <a:rPr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aşamaz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35"/>
              </a:spcBef>
              <a:buClr>
                <a:srgbClr val="0AD0D9"/>
              </a:buClr>
              <a:buFont typeface="Segoe UI Symbol"/>
              <a:buChar char="⚫"/>
            </a:pPr>
            <a:endParaRPr sz="3550" b="1" dirty="0" smtClean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779890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7400" y="609600"/>
            <a:ext cx="8531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b="1" spc="-20" dirty="0">
                <a:solidFill>
                  <a:srgbClr val="C00000"/>
                </a:solidFill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ÇALIŞMADA</a:t>
            </a:r>
            <a:r>
              <a:rPr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KISITLAMALAR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600200"/>
            <a:ext cx="7951470" cy="374140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1384300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çalışılamayacak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işlerde,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27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nde,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31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yaşından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küçüklere,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31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raporu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bulunanlara,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31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Gebe,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doğum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yapmış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kadınlara,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5080" indent="-287020">
              <a:lnSpc>
                <a:spcPts val="3429"/>
              </a:lnSpc>
              <a:spcBef>
                <a:spcPts val="16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Kısmi süreli iş sözleşmesi ile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çalışanlara,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yaptırılamaz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(Haftalık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41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609600"/>
            <a:ext cx="48895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b="1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TATİLİ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1" y="1840844"/>
            <a:ext cx="7706995" cy="2968761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R="106680">
              <a:spcBef>
                <a:spcPts val="910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m.46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6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giren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işyerlerinde,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yedi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dilimi içinde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kesintisiz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yirmidört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tatili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verilir</a:t>
            </a:r>
            <a:r>
              <a:rPr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1198880" indent="-274320">
              <a:spcBef>
                <a:spcPts val="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fta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günüdü</a:t>
            </a:r>
            <a:r>
              <a:rPr sz="2400" b="1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kararlaştırılabilir.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buClr>
                <a:srgbClr val="0AD0D9"/>
              </a:buClr>
              <a:buFont typeface="Segoe UI Symbol"/>
              <a:buChar char="⚫"/>
            </a:pPr>
            <a:endParaRPr sz="3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32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81200" y="533400"/>
            <a:ext cx="11353800" cy="1592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2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</a:t>
            </a:r>
            <a:r>
              <a:rPr sz="32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BAYRAM</a:t>
            </a:r>
            <a:r>
              <a:rPr sz="32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TATİL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GÜNLERİNDE</a:t>
            </a:r>
            <a:r>
              <a:rPr sz="32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spc="-4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</a:t>
            </a:r>
            <a:endParaRPr sz="3200"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1775">
              <a:spcBef>
                <a:spcPts val="795"/>
              </a:spcBef>
            </a:pPr>
            <a:r>
              <a:rPr lang="tr-TR" sz="3200" b="1" spc="-1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sz="3200" b="1" spc="-1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3200" b="1" spc="-4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3200" b="1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lang="tr-TR" sz="3200" b="1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M.47</a:t>
            </a:r>
            <a:r>
              <a:rPr lang="tr-TR" sz="32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9800" y="2438400"/>
            <a:ext cx="9525000" cy="3290387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7020" indent="-274320">
              <a:spcBef>
                <a:spcPts val="409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Bayram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6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Ekim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</a:p>
          <a:p>
            <a:pPr marL="287020" marR="1212850" indent="-287020">
              <a:lnSpc>
                <a:spcPct val="11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2618740" algn="l"/>
              </a:tabLst>
            </a:pPr>
            <a:r>
              <a:rPr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Tatil</a:t>
            </a:r>
            <a:r>
              <a:rPr lang="tr-TR" sz="26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Nisan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gün, </a:t>
            </a: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1212850" indent="-287020">
              <a:lnSpc>
                <a:spcPct val="11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2618740" algn="l"/>
              </a:tabLst>
            </a:pP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Mayıs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gün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Mayıs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Temmuz 1 gün,</a:t>
            </a:r>
            <a:r>
              <a:rPr sz="26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Ağustos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Ocak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Ramazan</a:t>
            </a:r>
            <a:r>
              <a:rPr sz="26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Bayramı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3,5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Kurban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Bayramı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 algn="just">
              <a:lnSpc>
                <a:spcPts val="281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olmaksızın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ücretleri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yapmayarak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çalışılırsa,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çalışılan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6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ödenir.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91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5562600" cy="1432443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spcBef>
                <a:spcPts val="1470"/>
              </a:spcBef>
            </a:pPr>
            <a:r>
              <a:rPr lang="tr-TR" sz="5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sz="36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sz="3600" b="1" spc="-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İZİN</a:t>
            </a:r>
          </a:p>
          <a:p>
            <a:pPr marL="1932939">
              <a:spcBef>
                <a:spcPts val="680"/>
              </a:spcBef>
            </a:pPr>
            <a:r>
              <a:rPr lang="tr-TR" sz="25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500" b="1" spc="-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500" b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500" b="1" spc="-3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500" b="1" spc="-6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5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5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m.53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0" y="1828800"/>
            <a:ext cx="8074659" cy="4077398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86385" marR="494665" indent="-274320">
              <a:lnSpc>
                <a:spcPct val="80000"/>
              </a:lnSpc>
              <a:spcBef>
                <a:spcPts val="655"/>
              </a:spcBef>
              <a:buClr>
                <a:srgbClr val="0AD0D9"/>
              </a:buClr>
              <a:buSzPct val="93478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İşyerinde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 başladığı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deneme süresi de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üzere,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çalışmış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</a:t>
            </a:r>
            <a:r>
              <a:rPr sz="2400" b="1" spc="-5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ücretli izin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gün,</a:t>
            </a:r>
          </a:p>
          <a:p>
            <a:pPr marL="304800"/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5-15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</a:p>
          <a:p>
            <a:pPr marL="304800">
              <a:spcBef>
                <a:spcPts val="5"/>
              </a:spcBef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yıldan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fazlası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</a:p>
          <a:p>
            <a:pPr>
              <a:spcBef>
                <a:spcPts val="1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lnSpc>
                <a:spcPts val="2485"/>
              </a:lnSpc>
              <a:buClr>
                <a:srgbClr val="0AD0D9"/>
              </a:buClr>
              <a:buSzPct val="93478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yaşından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yaşından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büyüklere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>
              <a:lnSpc>
                <a:spcPts val="2485"/>
              </a:lnSpc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kullandırılamaz.</a:t>
            </a:r>
          </a:p>
          <a:p>
            <a:pPr marL="286385" marR="344170" indent="-274320">
              <a:lnSpc>
                <a:spcPct val="80000"/>
              </a:lnSpc>
              <a:spcBef>
                <a:spcPts val="555"/>
              </a:spcBef>
              <a:buClr>
                <a:srgbClr val="0AD0D9"/>
              </a:buClr>
              <a:buSzPct val="93478"/>
              <a:buFont typeface="Segoe UI Symbol"/>
              <a:buChar char="⚫"/>
              <a:tabLst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400" b="1" spc="-5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kısaltılamaz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artırılabilir.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05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4600" y="609600"/>
            <a:ext cx="42799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İZİN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0" y="1676400"/>
            <a:ext cx="7967980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958975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İzin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kullandırılamaz</a:t>
            </a:r>
            <a:r>
              <a:rPr lang="tr-TR"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ücretli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vazgeçilemez</a:t>
            </a:r>
            <a:r>
              <a:rPr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işten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ayrılan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ödenir</a:t>
            </a:r>
            <a:r>
              <a:rPr sz="26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hakkı,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ödenerek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ortadan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kaldırılamaz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68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38400" y="609600"/>
            <a:ext cx="25273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88995" y="1870074"/>
            <a:ext cx="3401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8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K.M.32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9941" y="2723515"/>
            <a:ext cx="8227059" cy="113474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86385" marR="5080" indent="-274320">
              <a:lnSpc>
                <a:spcPts val="2690"/>
              </a:lnSpc>
              <a:spcBef>
                <a:spcPts val="740"/>
              </a:spcBef>
              <a:buClr>
                <a:srgbClr val="0AD0D9"/>
              </a:buClr>
              <a:buSzPct val="94642"/>
              <a:buFont typeface="Segoe UI Symbol"/>
              <a:buChar char="⚫"/>
              <a:tabLst>
                <a:tab pos="287020" algn="l"/>
              </a:tabLst>
            </a:pP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Ücret,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kimseye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iş karşılığında 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</a:t>
            </a:r>
            <a:r>
              <a:rPr sz="28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sağlanan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sz="28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800" b="1" spc="-6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ödenen</a:t>
            </a:r>
            <a:r>
              <a:rPr sz="28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tutardır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9940" y="4168597"/>
            <a:ext cx="7855584" cy="1555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spcBef>
                <a:spcPts val="95"/>
              </a:spcBef>
              <a:buClr>
                <a:srgbClr val="0AD0D9"/>
              </a:buClr>
              <a:buSzPct val="94642"/>
              <a:buFont typeface="Segoe UI Symbol"/>
              <a:buChar char="⚫"/>
              <a:tabLst>
                <a:tab pos="287020" algn="l"/>
              </a:tabLst>
            </a:pPr>
            <a:r>
              <a:rPr sz="28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8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eç</a:t>
            </a:r>
            <a:r>
              <a:rPr sz="28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ödeni</a:t>
            </a:r>
            <a:r>
              <a:rPr sz="2800" b="1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5"/>
              </a:spcBef>
              <a:buClr>
                <a:srgbClr val="0AD0D9"/>
              </a:buClr>
              <a:buFont typeface="Segoe UI Symbol"/>
              <a:buChar char="⚫"/>
            </a:pPr>
            <a:endParaRPr sz="2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lnSpc>
                <a:spcPts val="2690"/>
              </a:lnSpc>
              <a:buClr>
                <a:srgbClr val="0AD0D9"/>
              </a:buClr>
              <a:buSzPct val="94642"/>
              <a:buFont typeface="Segoe UI Symbol"/>
              <a:buChar char="⚫"/>
              <a:tabLst>
                <a:tab pos="287020" algn="l"/>
                <a:tab pos="3938904" algn="l"/>
              </a:tabLst>
            </a:pP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Çek,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senet,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kupon</a:t>
            </a:r>
            <a:r>
              <a:rPr sz="28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	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8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</a:t>
            </a:r>
            <a:r>
              <a:rPr sz="2800" b="1" spc="-6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r>
              <a:rPr sz="28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ödemesi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93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152400"/>
            <a:ext cx="25273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tr-TR" sz="3600" b="1" dirty="0" smtClean="0">
                <a:solidFill>
                  <a:srgbClr val="C00000"/>
                </a:solidFill>
              </a:rPr>
              <a:t>                        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1947799"/>
            <a:ext cx="8018780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381125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Gününde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ödenmeyen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ücretler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mevduata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uygulanan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485775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606679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 gününden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yirmi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mücbir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ödenmeyen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işçi,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görme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borcunu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getirmekten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kaçınabilir</a:t>
            </a:r>
            <a:r>
              <a:rPr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İşçilerin</a:t>
            </a:r>
            <a:r>
              <a:rPr sz="2400" b="1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görme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borcunu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getirmemeleri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grev olarak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nitelendirilemez.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  <a:tab pos="612775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lerin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tler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çalışmad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kları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eshedilemez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alınamaz,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başkalarına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yaptırılamaz.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3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1687" cy="128089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         </a:t>
            </a:r>
            <a:r>
              <a:rPr lang="tr-TR" sz="3600" b="1" dirty="0" smtClean="0">
                <a:solidFill>
                  <a:srgbClr val="C00000"/>
                </a:solidFill>
              </a:rPr>
              <a:t>               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BAKIŞ</a:t>
            </a:r>
            <a:endParaRPr lang="tr-T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9800" y="1600200"/>
            <a:ext cx="8915400" cy="3777622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TAHAKKUK;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geniş manada GERÇEKLEŞTİRMEK anlamında kullanılır.  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ÜCRET;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emeğe, bir hizmete karşılık olarak verilen ya da alınan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anlamındadır.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MAAŞ ve ÜCRET ANLAM FARKI;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Maaş ya da aylık peşin olarak alınır, ücret ise bir emek harcandıktan ya da hizmet yapıldıktan sonra alınır.</a:t>
            </a:r>
          </a:p>
          <a:p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657/4-d ;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01/01/2018 tarih ve 30288 sayılı Resmi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Gazete’de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yayımlanan Tebliğ gereği 696 Sayılı KHK gereği Kamu Sürekli İşçisi  Kapsamına alınan personelin statüsüdür.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83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38400" y="685800"/>
            <a:ext cx="24511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38400" y="1676400"/>
            <a:ext cx="7940675" cy="32407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772160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İşçilerin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ücretlerinin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dörtte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birinden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fazlası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haczedilemez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başkasına devir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temlik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olunamaz.</a:t>
            </a:r>
          </a:p>
          <a:p>
            <a:pPr>
              <a:spcBef>
                <a:spcPts val="35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Nafaka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borcu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alacaklılarının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saklıdır.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lnSpc>
                <a:spcPct val="90000"/>
              </a:lnSpc>
              <a:spcBef>
                <a:spcPts val="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bankaya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ödemelerde,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hesabını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gösterir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imzalı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işyerinin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işaretini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taşıyan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pusula</a:t>
            </a:r>
            <a:r>
              <a:rPr sz="24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vermek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01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9248" y="685800"/>
            <a:ext cx="76339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48005" algn="l"/>
              </a:tabLst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	</a:t>
            </a:r>
            <a:r>
              <a:rPr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SÖZLEŞMESİNİN</a:t>
            </a:r>
            <a:r>
              <a:rPr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SONA</a:t>
            </a: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ERMESİ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0" y="1912746"/>
            <a:ext cx="9751060" cy="354776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5080" indent="-274320">
              <a:lnSpc>
                <a:spcPts val="2590"/>
              </a:lnSpc>
              <a:spcBef>
                <a:spcPts val="42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1475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maddesine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664210" indent="-287020">
              <a:lnSpc>
                <a:spcPts val="2735"/>
              </a:lnSpc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  <a:tab pos="6292215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maddesine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sürelerine</a:t>
            </a:r>
            <a:r>
              <a:rPr sz="2400" b="1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uyularak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lnSpc>
                <a:spcPts val="2735"/>
              </a:lnSpc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24.maddesine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765175" indent="-274320">
              <a:lnSpc>
                <a:spcPts val="259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  <a:tab pos="1053465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	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maddesine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lang="tr-TR" sz="2400" b="1" spc="-5" dirty="0" smtClean="0">
                <a:latin typeface="+mj-lt"/>
                <a:cs typeface="Constantia"/>
              </a:rPr>
              <a:t>.</a:t>
            </a:r>
            <a:endParaRPr sz="2400" b="1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75612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05000" y="533400"/>
            <a:ext cx="951547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3333750" algn="l"/>
              </a:tabLst>
            </a:pPr>
            <a:r>
              <a:rPr sz="3200" spc="-2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1475</a:t>
            </a:r>
            <a:r>
              <a:rPr sz="3200"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SAYILI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K.NUN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MD.NE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</a:t>
            </a:r>
            <a:r>
              <a:rPr lang="tr-TR"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</a:t>
            </a:r>
            <a:r>
              <a:rPr sz="32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2344771"/>
            <a:ext cx="8070215" cy="3570208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7020" indent="-274320" algn="just"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Muvazzaf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askerlik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hizmeti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</a:t>
            </a:r>
            <a:r>
              <a:rPr lang="tr-TR"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 algn="just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bulundukları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6095" algn="just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sandıklardan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yaşlılık,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emeklilik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malullük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aylığı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toptan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amacıyla;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 algn="just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unu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ddeler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lık</a:t>
            </a:r>
          </a:p>
          <a:p>
            <a:pPr marL="286385" marR="5080" algn="just"/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aylığı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bağlanması için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sigortalılık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 gün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sayısını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tamamlayarak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istekleri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işten ayrılmaları nedeniyle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(3600 prim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sigortalılık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dolması)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9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959866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3333750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1475</a:t>
            </a:r>
            <a:r>
              <a:rPr sz="32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SAYILI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K.NUN</a:t>
            </a:r>
            <a:r>
              <a:rPr sz="32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MAD.NE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</a:t>
            </a:r>
            <a:r>
              <a:rPr lang="tr-TR"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</a:t>
            </a:r>
            <a:r>
              <a:rPr sz="32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62200" y="1981200"/>
            <a:ext cx="975360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Kadının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evlendiği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tarihten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arzusu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akdinin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erdirmesi</a:t>
            </a:r>
            <a:r>
              <a:rPr lang="tr-TR"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ölümü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31265"/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Durumlarında</a:t>
            </a:r>
            <a:r>
              <a:rPr sz="2400" b="1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mirasçılarına</a:t>
            </a:r>
            <a:r>
              <a:rPr lang="tr-TR" sz="24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kıdem</a:t>
            </a:r>
            <a:r>
              <a:rPr sz="2400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ödenir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94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81200" y="533400"/>
            <a:ext cx="8991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2788920" algn="l"/>
              </a:tabLst>
            </a:pPr>
            <a:r>
              <a:rPr sz="32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3200" b="1" spc="-50" dirty="0" smtClean="0">
                <a:solidFill>
                  <a:srgbClr val="C00000"/>
                </a:solidFill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(BİLDİRİM)</a:t>
            </a:r>
            <a:r>
              <a:rPr sz="32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SÜRELERİNE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UYULARAK</a:t>
            </a:r>
            <a: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</a:t>
            </a:r>
            <a:endParaRPr sz="3200" b="1" spc="-1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9800" y="1371600"/>
            <a:ext cx="8915400" cy="2123658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841500">
              <a:spcBef>
                <a:spcPts val="720"/>
              </a:spcBef>
            </a:pPr>
            <a:r>
              <a:rPr sz="2600" b="1" spc="-10" dirty="0">
                <a:latin typeface="+mj-lt"/>
                <a:cs typeface="Constantia"/>
              </a:rPr>
              <a:t>4857</a:t>
            </a:r>
            <a:r>
              <a:rPr sz="2600" b="1" spc="-30" dirty="0">
                <a:latin typeface="+mj-lt"/>
                <a:cs typeface="Constantia"/>
              </a:rPr>
              <a:t> </a:t>
            </a:r>
            <a:r>
              <a:rPr sz="2600" b="1" spc="-15" dirty="0">
                <a:latin typeface="+mj-lt"/>
                <a:cs typeface="Constantia"/>
              </a:rPr>
              <a:t>Sayılı İş</a:t>
            </a:r>
            <a:r>
              <a:rPr sz="2600" b="1" spc="-70" dirty="0">
                <a:latin typeface="+mj-lt"/>
                <a:cs typeface="Constantia"/>
              </a:rPr>
              <a:t> </a:t>
            </a:r>
            <a:r>
              <a:rPr sz="2600" b="1" dirty="0">
                <a:latin typeface="+mj-lt"/>
                <a:cs typeface="Constantia"/>
              </a:rPr>
              <a:t>K.</a:t>
            </a:r>
            <a:r>
              <a:rPr sz="2600" b="1" spc="-10" dirty="0">
                <a:latin typeface="+mj-lt"/>
                <a:cs typeface="Constantia"/>
              </a:rPr>
              <a:t> M.17</a:t>
            </a:r>
            <a:endParaRPr sz="2600" b="1" dirty="0">
              <a:latin typeface="+mj-lt"/>
              <a:cs typeface="Constantia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Belirsiz Süreli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 durumu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bildirmek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ihbar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sürelerine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uymak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feshedebilirler.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(bildirim)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Süreleri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09800" y="3617305"/>
            <a:ext cx="2514600" cy="19242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7020" indent="-274320">
              <a:spcBef>
                <a:spcPts val="7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ay-1,5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yıl-3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yıldan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75738" y="3617305"/>
            <a:ext cx="1524000" cy="192849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8415">
              <a:spcBef>
                <a:spcPts val="725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</a:p>
          <a:p>
            <a:pPr marL="18415">
              <a:spcBef>
                <a:spcPts val="625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</a:p>
          <a:p>
            <a:pPr marL="12700">
              <a:spcBef>
                <a:spcPts val="620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</a:p>
          <a:p>
            <a:pPr marL="18415">
              <a:spcBef>
                <a:spcPts val="630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37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588009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3200"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SÜRELERİ</a:t>
            </a:r>
            <a:endParaRPr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1" y="1947799"/>
            <a:ext cx="8531859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866775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asgari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artırılabilir,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azaltılamaz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şartına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uymayan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taraf,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süresine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tutarında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ödemek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zorundadır</a:t>
            </a:r>
            <a:r>
              <a:rPr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7150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peşin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vermek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feshedebilir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5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685800"/>
            <a:ext cx="61848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3600"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SÜRELERİ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7400" y="1371600"/>
            <a:ext cx="8686800" cy="416460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spcBef>
                <a:spcPts val="67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YENİ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</a:t>
            </a:r>
            <a:r>
              <a:rPr sz="2400" b="1" spc="5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İZNİ</a:t>
            </a:r>
          </a:p>
          <a:p>
            <a:pPr marL="12700" algn="just">
              <a:spcBef>
                <a:spcPts val="57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K.M.27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79400" indent="-274320" algn="just"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 süreleri içinde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işveren,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 yeni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iş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bulması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iznini,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saatleri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kesintisi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yapmadan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vermeye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mecburdur.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 indent="-351155" algn="just">
              <a:spcBef>
                <a:spcPts val="57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363855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izninin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olamaz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61975" indent="-274320"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 isterse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 saatlerini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birleştirerek toplu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kullanabilir.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ücretinden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kesinti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57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iznini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vermez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eksik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kullandırırsa </a:t>
            </a:r>
            <a:r>
              <a:rPr sz="2400" b="1" spc="-5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işkin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hbar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esi)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işç</a:t>
            </a:r>
            <a:r>
              <a:rPr sz="2400" b="1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22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762000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tabLst>
                <a:tab pos="1877060" algn="l"/>
              </a:tabLst>
            </a:pP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</a:t>
            </a:r>
            <a:r>
              <a:rPr lang="tr-TR"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7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FESHİ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62200" y="1828800"/>
            <a:ext cx="7808595" cy="29142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M.24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3550" b="1" dirty="0">
              <a:latin typeface="+mj-lt"/>
              <a:cs typeface="Constantia"/>
            </a:endParaRPr>
          </a:p>
          <a:p>
            <a:pPr marL="12700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sebepleri</a:t>
            </a:r>
            <a:r>
              <a:rPr sz="2400" b="1" dirty="0">
                <a:latin typeface="+mj-lt"/>
                <a:cs typeface="Constantia"/>
              </a:rPr>
              <a:t>:</a:t>
            </a:r>
          </a:p>
          <a:p>
            <a:pPr marL="375920" indent="-363855">
              <a:spcBef>
                <a:spcPts val="625"/>
              </a:spcBef>
              <a:buAutoNum type="alphaLcParenR"/>
              <a:tabLst>
                <a:tab pos="376555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şin,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lığı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ehli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35"/>
              </a:spcBef>
              <a:buFont typeface="Constantia"/>
              <a:buAutoNum type="alphaLcParenR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buAutoNum type="alphaLcParenR"/>
              <a:tabLst>
                <a:tab pos="401955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İşverenin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bulaşıcı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bağdaşmayan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hastalığa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tutulmaları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762000"/>
            <a:ext cx="8848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908176"/>
            <a:ext cx="7794625" cy="4105611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Ahlak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niyet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kurallarına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uymayan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haller</a:t>
            </a:r>
            <a:r>
              <a:rPr sz="2400"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6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benzerleri: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177290">
              <a:lnSpc>
                <a:spcPts val="2810"/>
              </a:lnSpc>
              <a:spcBef>
                <a:spcPts val="620"/>
              </a:spcBef>
              <a:buAutoNum type="alphaLcParenR"/>
              <a:tabLst>
                <a:tab pos="37782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şverenin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sırada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işçiyi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yanıltması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53415">
              <a:lnSpc>
                <a:spcPts val="2810"/>
              </a:lnSpc>
              <a:spcBef>
                <a:spcPts val="620"/>
              </a:spcBef>
              <a:buAutoNum type="alphaLcParenR"/>
              <a:tabLst>
                <a:tab pos="401955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küfür</a:t>
            </a:r>
            <a:r>
              <a:rPr sz="2400"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etmesi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tacizde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08279">
              <a:lnSpc>
                <a:spcPct val="90000"/>
              </a:lnSpc>
              <a:spcBef>
                <a:spcPts val="585"/>
              </a:spcBef>
              <a:buAutoNum type="alphaLcParenR"/>
              <a:tabLst>
                <a:tab pos="370205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İşverenin,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işçiye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ailesi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üyelerinden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sataşmada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kanuna karşı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davranışa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özendirmesi,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ailesi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üyelerinden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hapsi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suç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işlemesi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asılsız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isnad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ithamlarda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75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33600" y="762000"/>
            <a:ext cx="8848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ŞÇİNİN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947799"/>
            <a:ext cx="8030209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2885">
              <a:spcBef>
                <a:spcPts val="105"/>
              </a:spcBef>
              <a:buAutoNum type="alphaLcParenR" startAt="4"/>
              <a:tabLst>
                <a:tab pos="40513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tacize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uğraması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bildirmesine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rağmen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önlemlerin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alınmaması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7310" algn="just">
              <a:spcBef>
                <a:spcPts val="625"/>
              </a:spcBef>
              <a:buAutoNum type="alphaLcParenR" startAt="4"/>
              <a:tabLst>
                <a:tab pos="376555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 ücretinin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hükümleri </a:t>
            </a:r>
            <a:r>
              <a:rPr sz="2400" b="1" spc="-6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şartlarına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edilmemesi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enmesi</a:t>
            </a:r>
          </a:p>
          <a:p>
            <a:pPr marL="12700" marR="5080">
              <a:spcBef>
                <a:spcPts val="625"/>
              </a:spcBef>
              <a:buAutoNum type="alphaLcParenR" startAt="4"/>
              <a:tabLst>
                <a:tab pos="35179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akort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sistemine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azlığından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eksik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ücretinin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ücrete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“akort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ücret”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5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9110600" cy="492443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KANUNLAR</a:t>
            </a:r>
            <a:endParaRPr lang="tr-T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idx="1"/>
          </p:nvPr>
        </p:nvSpPr>
        <p:spPr>
          <a:xfrm>
            <a:off x="2286000" y="1295400"/>
            <a:ext cx="9110600" cy="47244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506 Sayılı Sosyal Sigortalar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657 Sayılı Devlet Memurları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1475 Sayılı İş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2547 Sayılı Yükseköğretim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  <a:t>2914 Sayılı Yükseköğretim Personel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/>
              </a:rPr>
              <a:t>4857 Sayılı İş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file"/>
              </a:rPr>
              <a:t>5018 Sayılı Kamu Mali Yönetimi ve Kontrol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file"/>
              </a:rPr>
              <a:t>5510 Sayılı Sosyal Sigortalar ve Genel Sağlık Sigortası Kanunu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/>
              </a:rPr>
              <a:t>6552 Sayılı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file"/>
              </a:rPr>
              <a:t>İş Kanunu İle Bazı Kanun ve Kanun Hükmünde Kararnamelerde Değişiklik Yapılması İle Bazı Alacakların Yeniden Yapılandırılmasına Dair Kanun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3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TAHAKKUK DENİLİNCE AKLA GELEN BELLİ BAŞLI KANUNLARI YUKARIYA ALDIK,TABİİ BUNLARIN YÖNETMELİKLERİ,GENELGELERİNİ DE İYİ TAKİP ETMEK GEREKİR.</a:t>
            </a:r>
            <a:endParaRPr lang="tr-TR" sz="23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81200" y="762000"/>
            <a:ext cx="8848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0" y="1869160"/>
            <a:ext cx="7769860" cy="3123932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spcBef>
                <a:spcPts val="72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Zorlayıcı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sebepler: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2545">
              <a:spcBef>
                <a:spcPts val="6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haftadan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durmasını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gerektirecek zorlayıcı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sebeplerin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şartlardan herhangi birisinin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gerçekleşmesi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durumunda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işçi,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bitmesini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beklemeksizin iş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akdini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derhal feshedebilir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tazminatına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</a:t>
            </a:r>
            <a:r>
              <a:rPr sz="2400" b="1" spc="-35" dirty="0">
                <a:latin typeface="+mj-lt"/>
                <a:cs typeface="Constantia"/>
              </a:rPr>
              <a:t>.</a:t>
            </a:r>
            <a:endParaRPr sz="2400" b="1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03201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47126" y="609600"/>
            <a:ext cx="971147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857</a:t>
            </a:r>
            <a:r>
              <a:rPr sz="3200" b="1" spc="-6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SAYILI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KANUNUNA</a:t>
            </a:r>
            <a:r>
              <a:rPr sz="3200"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sz="32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İŞVERENİN</a:t>
            </a: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FESHİ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645409"/>
            <a:ext cx="9220200" cy="439158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841500">
              <a:spcBef>
                <a:spcPts val="38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M.25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290"/>
              </a:spcBef>
              <a:tabLst>
                <a:tab pos="437515" algn="l"/>
              </a:tabLst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	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sebepleri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980" indent="-335280">
              <a:lnSpc>
                <a:spcPts val="2735"/>
              </a:lnSpc>
              <a:spcBef>
                <a:spcPts val="290"/>
              </a:spcBef>
              <a:buAutoNum type="alphaLcParenR"/>
              <a:tabLst>
                <a:tab pos="34798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kastından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derli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595"/>
              </a:lnSpc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yaşayışından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içkiye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düşkünlüğünden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doğacak bir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3815">
              <a:lnSpc>
                <a:spcPts val="2590"/>
              </a:lnSpc>
              <a:spcBef>
                <a:spcPts val="18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akala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 hâle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elmesi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durumunda,  de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amsızlı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560"/>
              </a:lnSpc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gününden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sürmesi.</a:t>
            </a:r>
          </a:p>
          <a:p>
            <a:pPr marL="12700" marR="880110">
              <a:lnSpc>
                <a:spcPts val="2590"/>
              </a:lnSpc>
              <a:spcBef>
                <a:spcPts val="620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-Kendi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hatasından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sebeple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raporlu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olursa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17.maddedeki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önelleri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hafta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aşarsa.</a:t>
            </a:r>
          </a:p>
          <a:p>
            <a:pPr marL="12700" marR="5080">
              <a:lnSpc>
                <a:spcPts val="2590"/>
              </a:lnSpc>
              <a:spcBef>
                <a:spcPts val="580"/>
              </a:spcBef>
              <a:buAutoNum type="alphaLcParenR" startAt="2"/>
              <a:tabLst>
                <a:tab pos="371475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tutulduğu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edilemeyecek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çalışmasında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sakınca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bulunduğunun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560"/>
              </a:lnSpc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Kurulunca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saptanması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22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35329" y="762000"/>
            <a:ext cx="8848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İŞVERENİN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676400"/>
            <a:ext cx="9144000" cy="4198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1252220">
              <a:lnSpc>
                <a:spcPct val="80000"/>
              </a:lnSpc>
              <a:spcBef>
                <a:spcPts val="620"/>
              </a:spcBef>
              <a:tabLst>
                <a:tab pos="440690" algn="l"/>
              </a:tabLst>
            </a:pP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	Ahlak</a:t>
            </a:r>
            <a:r>
              <a:rPr sz="2400"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niyet</a:t>
            </a:r>
            <a:r>
              <a:rPr sz="2400"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kurallarına</a:t>
            </a:r>
            <a:r>
              <a:rPr sz="2400" b="1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uymayan</a:t>
            </a:r>
            <a:r>
              <a:rPr sz="24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haller</a:t>
            </a:r>
            <a:r>
              <a:rPr sz="2400" b="1" spc="-1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5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benzerleri:</a:t>
            </a:r>
            <a:endParaRPr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405" indent="-307340">
              <a:buAutoNum type="alphaLcParenR"/>
              <a:tabLst>
                <a:tab pos="32004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sırada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yanıltması.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0995" indent="-328930">
              <a:lnSpc>
                <a:spcPts val="2375"/>
              </a:lnSpc>
              <a:spcBef>
                <a:spcPts val="5"/>
              </a:spcBef>
              <a:buAutoNum type="alphaLcParenR"/>
              <a:tabLst>
                <a:tab pos="34163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İşçinin,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ailesine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küfür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etmesi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375"/>
              </a:lnSpc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asılsız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ihbar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isnatlarda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3690" indent="-301625">
              <a:buAutoNum type="alphaLcParenR" startAt="3"/>
              <a:tabLst>
                <a:tab pos="314325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işçisine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tacizde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170" indent="-331470">
              <a:lnSpc>
                <a:spcPts val="2375"/>
              </a:lnSpc>
              <a:buAutoNum type="alphaLcParenR" startAt="3"/>
              <a:tabLst>
                <a:tab pos="34417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işverene,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ailesine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işçisine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sataşması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375"/>
              </a:lnSpc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ünc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kırı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80000"/>
              </a:lnSpc>
              <a:spcBef>
                <a:spcPts val="530"/>
              </a:spcBef>
              <a:buAutoNum type="alphaLcParenR" startAt="5"/>
              <a:tabLst>
                <a:tab pos="319405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İşçinin,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güvenini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kötüye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kullanmak,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hırsızlık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yapmak, </a:t>
            </a:r>
            <a:r>
              <a:rPr sz="2400" b="1" spc="-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 sırlarını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atmak gibi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doğruluk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uymayan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23215">
              <a:lnSpc>
                <a:spcPts val="2110"/>
              </a:lnSpc>
              <a:spcBef>
                <a:spcPts val="509"/>
              </a:spcBef>
              <a:buAutoNum type="alphaLcParenR" startAt="5"/>
              <a:tabLst>
                <a:tab pos="300355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İşçinin,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işyerinde,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yedi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hapisle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cezalandırılan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cezası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ertelenmeyen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suç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işlemesi.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88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7400" y="685800"/>
            <a:ext cx="8848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İŞVERENİN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0" y="1752600"/>
            <a:ext cx="7839075" cy="3491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5445" indent="-373380">
              <a:spcBef>
                <a:spcPts val="105"/>
              </a:spcBef>
              <a:buAutoNum type="alphaLcParenR" startAt="7"/>
              <a:tabLst>
                <a:tab pos="38608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ardına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işgünü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84150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gününden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iş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günü,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ayda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işgünü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etmemesi.</a:t>
            </a:r>
          </a:p>
          <a:p>
            <a:pPr marL="409575" indent="-397510">
              <a:spcBef>
                <a:spcPts val="625"/>
              </a:spcBef>
              <a:buAutoNum type="alphaLcParenR" startAt="8"/>
              <a:tabLst>
                <a:tab pos="410209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yapmakla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ödevli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hatırlatıldığı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yapmamakta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ısrar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etmesi.</a:t>
            </a:r>
          </a:p>
          <a:p>
            <a:pPr marL="12700" marR="250190">
              <a:spcBef>
                <a:spcPts val="6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ı) İşçinin, işin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güvenliğini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tehlikeye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düşürmesi,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makineleri,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tesisatı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maddeleri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otuz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ücretinin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tutarıyla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ödeyemeyecek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derecede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yb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atmas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523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6317" y="685800"/>
            <a:ext cx="884885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İŞVERENİN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HAKLI</a:t>
            </a:r>
            <a:r>
              <a:rPr sz="3200"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62200" y="1676400"/>
            <a:ext cx="7997190" cy="2462213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91820" indent="-579755">
              <a:spcBef>
                <a:spcPts val="720"/>
              </a:spcBef>
              <a:buAutoNum type="romanUcPeriod" startAt="3"/>
              <a:tabLst>
                <a:tab pos="592455" algn="l"/>
              </a:tabLst>
            </a:pPr>
            <a:r>
              <a:rPr sz="24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Zorlayıcı</a:t>
            </a:r>
            <a:r>
              <a:rPr sz="2400" b="1" spc="-8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sebepler: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20370">
              <a:spcBef>
                <a:spcPts val="62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İşçiyi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haftadan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çalışmaktan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alıkoyan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zorlayıcı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990" indent="-542925">
              <a:buAutoNum type="romanUcPeriod" startAt="4"/>
              <a:tabLst>
                <a:tab pos="555625" algn="l"/>
              </a:tabLst>
            </a:pPr>
            <a:r>
              <a:rPr sz="24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şçinin</a:t>
            </a:r>
            <a:r>
              <a:rPr sz="2400" b="1" spc="-1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ltın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ınm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sz="2400" b="1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tutukl</a:t>
            </a:r>
            <a:r>
              <a:rPr sz="24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sz="24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6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gözaltına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tutuklanması halinde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devamsızlığın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maddedeki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süresini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aşması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124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990659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SÖZLEŞMENİN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lang="tr-TR" sz="32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4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TARAFINDAN</a:t>
            </a:r>
            <a:r>
              <a:rPr sz="3200" b="1" spc="-7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FESHİNDE</a:t>
            </a:r>
            <a:r>
              <a:rPr sz="32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0" y="1600200"/>
            <a:ext cx="8061325" cy="3932487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1500">
              <a:spcBef>
                <a:spcPts val="66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M.19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68605" indent="-274320">
              <a:spcBef>
                <a:spcPts val="61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bildirimini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sebebini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belirtmek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Hakkındaki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iddialara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savunmasını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almadan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 belirsiz süreli iş sözleşmesi,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davranışı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verimi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nedenlerle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feshedilemez.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İşverenin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 maddenin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numaralı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(Ahlak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Kurallarına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Aykırılık)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şartlarına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>
              <a:spcBef>
                <a:spcPts val="5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saklıdır.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022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33600" y="609600"/>
            <a:ext cx="8610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FESİH</a:t>
            </a:r>
            <a:r>
              <a:rPr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HAKKINI</a:t>
            </a:r>
            <a:r>
              <a:rPr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KULLANMA</a:t>
            </a:r>
            <a:r>
              <a:rPr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947799"/>
            <a:ext cx="7654925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M.26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 algn="just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işveren,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sebebinin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öğrenildiği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başlayarak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geçtikten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 hakkını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kullanamaz.</a:t>
            </a:r>
          </a:p>
          <a:p>
            <a:pPr>
              <a:spcBef>
                <a:spcPts val="35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3479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halde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gerçekleşmesinden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kullanılamaz.</a:t>
            </a:r>
          </a:p>
        </p:txBody>
      </p:sp>
    </p:spTree>
    <p:extLst>
      <p:ext uri="{BB962C8B-B14F-4D97-AF65-F5344CB8AC3E}">
        <p14:creationId xmlns:p14="http://schemas.microsoft.com/office/powerpoint/2010/main" val="2003258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05000" y="685800"/>
            <a:ext cx="1051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 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KOŞULLARINDA </a:t>
            </a:r>
            <a:r>
              <a:rPr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ESASLI </a:t>
            </a:r>
            <a:r>
              <a:rPr sz="32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DEĞİŞİKLİK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447800"/>
            <a:ext cx="9525000" cy="4942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>
              <a:spcBef>
                <a:spcPts val="100"/>
              </a:spcBef>
            </a:pPr>
            <a:r>
              <a:rPr sz="2400" b="1" spc="-10" dirty="0">
                <a:latin typeface="+mj-lt"/>
                <a:cs typeface="Constantia"/>
              </a:rPr>
              <a:t>4857</a:t>
            </a:r>
            <a:r>
              <a:rPr sz="2400" b="1" dirty="0">
                <a:latin typeface="+mj-lt"/>
                <a:cs typeface="Constantia"/>
              </a:rPr>
              <a:t> </a:t>
            </a:r>
            <a:r>
              <a:rPr sz="2400" b="1" spc="-15" dirty="0">
                <a:latin typeface="+mj-lt"/>
                <a:cs typeface="Constantia"/>
              </a:rPr>
              <a:t>Sayılı İş</a:t>
            </a:r>
            <a:r>
              <a:rPr sz="2400" b="1" spc="-60" dirty="0">
                <a:latin typeface="+mj-lt"/>
                <a:cs typeface="Constantia"/>
              </a:rPr>
              <a:t> </a:t>
            </a:r>
            <a:r>
              <a:rPr sz="2400" b="1" dirty="0">
                <a:latin typeface="+mj-lt"/>
                <a:cs typeface="Constantia"/>
              </a:rPr>
              <a:t>K</a:t>
            </a:r>
            <a:r>
              <a:rPr sz="2400" b="1" dirty="0" smtClean="0">
                <a:latin typeface="+mj-lt"/>
                <a:cs typeface="Constantia"/>
              </a:rPr>
              <a:t>.</a:t>
            </a:r>
            <a:r>
              <a:rPr sz="2400" b="1" spc="-25" dirty="0" smtClean="0">
                <a:latin typeface="+mj-lt"/>
                <a:cs typeface="Constantia"/>
              </a:rPr>
              <a:t> </a:t>
            </a:r>
            <a:r>
              <a:rPr sz="2400" b="1" spc="-5" dirty="0" smtClean="0">
                <a:latin typeface="+mj-lt"/>
                <a:cs typeface="Constantia"/>
              </a:rPr>
              <a:t>M.22</a:t>
            </a:r>
            <a:endParaRPr sz="2400" dirty="0">
              <a:latin typeface="+mj-lt"/>
              <a:cs typeface="Constantia"/>
            </a:endParaRPr>
          </a:p>
          <a:p>
            <a:pPr marL="287020" indent="-274320"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koşullarındaki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esaslı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değişikliği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bildirmek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yapabilir.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(tayin,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değişikliği,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ücretin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azaltılması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17525" indent="-274320">
              <a:spcBef>
                <a:spcPts val="48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yapılmayan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 işgünü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sz="2400" b="1" spc="-4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edilmeyen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işçiyi</a:t>
            </a:r>
            <a:r>
              <a:rPr sz="2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bağlamaz.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412750" indent="-274320">
              <a:spcBef>
                <a:spcPts val="47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 değişiklik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önerisini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süre içinde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etmezse,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değişikliğin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dayandığını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bulunduğunu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açıklamak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6034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süresine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uymak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feshedebilir.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 bu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 </a:t>
            </a:r>
            <a:r>
              <a:rPr sz="2400" b="1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inci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açabilir</a:t>
            </a:r>
            <a:r>
              <a:rPr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aksini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kararlaştırabilirler.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dönük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yürürlüğe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konulamaz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142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8848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6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AKDİNDEN</a:t>
            </a:r>
            <a:r>
              <a:rPr sz="36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DOĞAN</a:t>
            </a:r>
            <a:r>
              <a:rPr sz="3600"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sz="3600"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TÜRLERİ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95600" y="1676400"/>
            <a:ext cx="5562600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*İhbar</a:t>
            </a:r>
            <a:r>
              <a:rPr sz="28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*Kıdem</a:t>
            </a:r>
            <a:r>
              <a:rPr sz="28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tazminatı,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*Ücret,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*Hafta</a:t>
            </a:r>
            <a:r>
              <a:rPr sz="28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tatili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sz="28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azla</a:t>
            </a:r>
            <a:r>
              <a:rPr sz="28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eti,</a:t>
            </a:r>
          </a:p>
          <a:p>
            <a:pPr marL="12700"/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*Ulusa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sz="28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enel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eti,</a:t>
            </a:r>
          </a:p>
          <a:p>
            <a:pPr marL="12700">
              <a:spcBef>
                <a:spcPts val="5"/>
              </a:spcBef>
            </a:pP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*Yıllık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izin</a:t>
            </a:r>
            <a:r>
              <a:rPr sz="28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*İkramiye,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</a:t>
            </a:r>
            <a:endParaRPr lang="tr-TR" sz="28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sz="28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Sendikal</a:t>
            </a:r>
            <a:r>
              <a:rPr sz="28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*İşe</a:t>
            </a:r>
            <a:r>
              <a:rPr sz="28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iade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506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685800"/>
            <a:ext cx="70231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3600"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TAZMİNATI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9800" y="1752600"/>
            <a:ext cx="8066405" cy="311482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6385" marR="377825" indent="-274320">
              <a:lnSpc>
                <a:spcPct val="90000"/>
              </a:lnSpc>
              <a:spcBef>
                <a:spcPts val="38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bildirim sürelerine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uyulmaksızın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bildirilmeksizin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tazminatlı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feshedilmesi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lnSpc>
                <a:spcPct val="90100"/>
              </a:lnSpc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sözleşmesinin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bildirimsiz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tazminatsız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feshedildiği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bildirilmesine </a:t>
            </a:r>
            <a:r>
              <a:rPr sz="2400" b="1" spc="-5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rağmen,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açılarak,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haksız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olduğunun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ispatlanması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Durumlarında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kazanılır.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9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28800" y="762000"/>
            <a:ext cx="1051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3200" b="1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SAYILI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İŞKANUNUNUN</a:t>
            </a:r>
            <a:r>
              <a:rPr sz="3200"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 </a:t>
            </a:r>
            <a:r>
              <a:rPr sz="32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KAPSAMI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09800" y="1752600"/>
            <a:ext cx="7617459" cy="36452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>
              <a:spcBef>
                <a:spcPts val="105"/>
              </a:spcBef>
            </a:pP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İş.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8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işverenler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sözleşmesine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çalıştırılan işçilerin çalışma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ortamına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sorumluluklarını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düzenlemektir</a:t>
            </a:r>
            <a:r>
              <a:rPr lang="tr-TR" sz="2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endParaRPr lang="tr-TR" sz="2600" b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lang="tr-TR" sz="2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600" b="1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sunum,yasanın</a:t>
            </a:r>
            <a:r>
              <a:rPr lang="tr-TR" sz="2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tamamı için değil, üniversitemizdeki uygulayıcılar ve İdareciler için önemli konular baz alınarak hazırlanmıştır.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70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685800"/>
            <a:ext cx="67945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sz="3600" b="1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TAZMİNATI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2200" y="1828800"/>
            <a:ext cx="7884159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 tazminatı;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 yasada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birisi</a:t>
            </a:r>
            <a:r>
              <a:rPr sz="24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kıdemi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ölümü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352425" algn="just"/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mirasçılarına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gereken,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şma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etine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lenen 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parasal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haktır.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288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457200"/>
            <a:ext cx="7311390" cy="1370888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12700">
              <a:spcBef>
                <a:spcPts val="2050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b="1" spc="-60" dirty="0">
                <a:solidFill>
                  <a:srgbClr val="C00000"/>
                </a:solidFill>
              </a:rPr>
              <a:t> </a:t>
            </a:r>
            <a:r>
              <a:rPr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TAZMİNATI</a:t>
            </a:r>
            <a:r>
              <a:rPr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ŞARTLARI</a:t>
            </a:r>
            <a:r>
              <a:rPr lang="tr-TR" b="1" spc="-15" dirty="0" smtClean="0">
                <a:solidFill>
                  <a:srgbClr val="C00000"/>
                </a:solidFill>
              </a:rPr>
              <a:t/>
            </a:r>
            <a:br>
              <a:rPr lang="tr-TR" b="1" spc="-15" dirty="0" smtClean="0">
                <a:solidFill>
                  <a:srgbClr val="C00000"/>
                </a:solidFill>
              </a:rPr>
            </a:br>
            <a:r>
              <a:rPr lang="tr-TR" b="1" spc="-15" dirty="0" smtClean="0">
                <a:solidFill>
                  <a:srgbClr val="C00000"/>
                </a:solidFill>
              </a:rPr>
              <a:t>               </a:t>
            </a:r>
            <a:r>
              <a:rPr lang="tr-TR" sz="2800" b="1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sözleşmesinin;</a:t>
            </a:r>
            <a:endParaRPr sz="2800" b="1" spc="-15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7000" y="1981200"/>
            <a:ext cx="7967345" cy="24545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spcBef>
                <a:spcPts val="10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1475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maddesine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lnSpc>
                <a:spcPts val="2590"/>
              </a:lnSpc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ncü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nedenle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194310" indent="-274320">
              <a:lnSpc>
                <a:spcPts val="259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K.nun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nci maddesinin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numaralı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bendinde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gösterilen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sebepler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b="1" dirty="0">
              <a:latin typeface="+mj-lt"/>
              <a:cs typeface="Constantia"/>
            </a:endParaRPr>
          </a:p>
          <a:p>
            <a:pPr marL="12700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ermesi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054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27384" y="685800"/>
            <a:ext cx="826846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TAZMİNATI</a:t>
            </a:r>
            <a:r>
              <a:rPr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ŞARTLARI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6692" y="1600200"/>
            <a:ext cx="7825740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yıldır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çalışıyor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olmak.(İşçilerin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</a:t>
            </a:r>
          </a:p>
          <a:p>
            <a:pPr marL="286385" marR="414655"/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süreleri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işyerlerinde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çalıştıkları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gözönüne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hesaplanır.)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giydirilmiş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(yemek,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servis,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ikramiye,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giyecek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vb.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ölçülebilir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maddi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yardımlar)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hesaplanır.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50825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tr-TR"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Ocak</a:t>
            </a:r>
            <a:r>
              <a:rPr sz="24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Kıdem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tavanı: </a:t>
            </a:r>
            <a:r>
              <a:rPr lang="tr-TR"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35.058,58 </a:t>
            </a:r>
            <a:r>
              <a:rPr sz="2400" b="1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TL.dır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814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9941" y="685800"/>
            <a:ext cx="8848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b="1" spc="-1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sz="36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AÇMA</a:t>
            </a:r>
            <a:r>
              <a:rPr sz="3600"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SÜRELERİ </a:t>
            </a:r>
            <a:r>
              <a:rPr sz="3600"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(ZAMANAŞIMI)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947799"/>
            <a:ext cx="7884159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64262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İHBAR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TAZMİNATI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DAVALARINDA,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FESİH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TARİHİNDEN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BAŞLAYARAK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NİTELİĞİNDEKİ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(AYLIK 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ÜCRET,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TATİLİ,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ÇALIŞMA,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BAYRAM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TATİL)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DAVALARINDA,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ÇALIŞILAN 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AYI 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TAKİP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GÜNDEN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BAŞLAYARAK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80035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YILLIK İZİN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ÜCRETİ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DAVALARINDA,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AKDİNİN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FESHEDİLDİĞİ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TARİHTEN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BAŞLAYARAK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800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73279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İŞE</a:t>
            </a:r>
            <a:r>
              <a:rPr sz="36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İADE</a:t>
            </a:r>
            <a:r>
              <a:rPr sz="3600" b="1" spc="-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DAVALARI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1" y="1947799"/>
            <a:ext cx="8063865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M.20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2400" dirty="0">
              <a:latin typeface="+mj-lt"/>
              <a:cs typeface="Constantia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 feshedilen işçi, fesih bildiriminde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gösterilmediği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sebebin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</a:t>
            </a:r>
            <a:r>
              <a:rPr sz="24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iddiası</a:t>
            </a:r>
            <a:r>
              <a:rPr sz="24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fesih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bildiriminin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tebliği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iş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mahkemesinde,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iade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"/>
              </a:spcBef>
              <a:buClr>
                <a:srgbClr val="0AD0D9"/>
              </a:buClr>
              <a:buFont typeface="Segoe UI Symbol"/>
              <a:buChar char="⚫"/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7305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düşürücü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hakim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kendiliğinden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dikkate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alınır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84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81200" y="685800"/>
            <a:ext cx="9829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27405" algn="l"/>
                <a:tab pos="2061845" algn="l"/>
              </a:tabLst>
            </a:pPr>
            <a:r>
              <a:rPr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İŞE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İADE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DAVASI</a:t>
            </a:r>
            <a:r>
              <a:rPr sz="3600" b="1" spc="-7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AÇMA</a:t>
            </a:r>
            <a:r>
              <a:rPr sz="36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ŞARTLARI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0" y="1676400"/>
            <a:ext cx="8011159" cy="29835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Sözleşmesinin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Kanununa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Kanunu’na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Belirsiz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Feshedilmesi</a:t>
            </a:r>
            <a:r>
              <a:rPr lang="tr-TR"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Kıdeminin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İşyerinde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İşçi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Çalışması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Statüsünde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</a:t>
            </a:r>
            <a:r>
              <a:rPr lang="tr-TR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757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4600" y="762000"/>
            <a:ext cx="42037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spc="-1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İSPAT</a:t>
            </a:r>
            <a:r>
              <a:rPr sz="3600" b="1" spc="-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0" y="1676400"/>
            <a:ext cx="7855584" cy="29988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607695" indent="-274320"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Feshin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dayandığını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yükümlülüğü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aittir.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İşçi,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feshin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sebebe</a:t>
            </a:r>
            <a:r>
              <a:rPr sz="2400" b="1" spc="-1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dayandığını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ettiği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iddiasını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ispatla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yükümlüdür.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muhakeme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usulüne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/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sonuçlandırılır.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Mahkemece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kararın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temyizi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>
              <a:spcBef>
                <a:spcPts val="5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esin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2486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515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27405" algn="l"/>
                <a:tab pos="2061845" algn="l"/>
              </a:tabLst>
            </a:pP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İADE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b="1" spc="-5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VASININ</a:t>
            </a:r>
            <a:r>
              <a:rPr b="1" spc="-10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SONUÇLARI</a:t>
            </a:r>
            <a:r>
              <a:rPr lang="tr-TR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600" y="1600200"/>
            <a:ext cx="7806055" cy="40007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M.21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endParaRPr sz="3550" dirty="0">
              <a:latin typeface="+mj-lt"/>
              <a:cs typeface="Constantia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İşverence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gösterilmediği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gösterilen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sebebin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mahkemece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edilerek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feshin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geçersizliğine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 işe iadesine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verildiğinde;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5240">
              <a:lnSpc>
                <a:spcPct val="120000"/>
              </a:lnSpc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İşçi, kesinleşen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 kararının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tebliğinden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600" b="1" u="heavy" spc="-3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işgünü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başlamak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işverene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başvuruda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bulunmak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</a:t>
            </a:r>
            <a:r>
              <a:rPr sz="2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513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24000" y="762000"/>
            <a:ext cx="9982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27405" algn="l"/>
                <a:tab pos="2061845" algn="l"/>
              </a:tabLst>
            </a:pP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İŞE </a:t>
            </a:r>
            <a:r>
              <a:rPr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İADE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DAVASININ</a:t>
            </a:r>
            <a:r>
              <a:rPr b="1" spc="-10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SONUÇLARI</a:t>
            </a:r>
            <a:r>
              <a:rPr lang="tr-TR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1908175"/>
            <a:ext cx="7967980" cy="3981988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6385" marR="348615" indent="-274320" algn="just">
              <a:lnSpc>
                <a:spcPct val="9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 süresinde başvurusu üzerine, bir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başlatma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lık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sekiz</a:t>
            </a:r>
            <a:r>
              <a:rPr sz="2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brüt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çıplak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tutarında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emekle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</a:t>
            </a:r>
            <a:r>
              <a:rPr sz="2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7020" indent="-274320" algn="just">
              <a:lnSpc>
                <a:spcPts val="2965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kararın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kesinleşmesine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çalıştırılmadığı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sz="24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dört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doğmuş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sz="2400" b="1" spc="-6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emekle</a:t>
            </a:r>
            <a:r>
              <a:rPr sz="24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6385" marR="5080" indent="-274320">
              <a:lnSpc>
                <a:spcPct val="9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 süresi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 başlamak için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talepte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bulunmaz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kararı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altına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alınan </a:t>
            </a:r>
            <a:r>
              <a:rPr sz="24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başlatmama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boşta</a:t>
            </a:r>
            <a:r>
              <a:rPr sz="2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sürelere</a:t>
            </a:r>
            <a:r>
              <a:rPr lang="tr-TR"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sz="2400" b="1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talep</a:t>
            </a:r>
            <a:r>
              <a:rPr sz="24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edemez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311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381000" y="609600"/>
            <a:ext cx="78486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tr-TR" b="1" spc="-10" dirty="0" smtClean="0">
                <a:solidFill>
                  <a:srgbClr val="C00000"/>
                </a:solidFill>
              </a:rPr>
              <a:t>                           </a:t>
            </a:r>
            <a:r>
              <a:rPr b="1" spc="-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b="1" spc="-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VEKİLİ</a:t>
            </a:r>
            <a:r>
              <a:rPr lang="tr-TR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spc="-5" dirty="0" smtClean="0">
                <a:solidFill>
                  <a:srgbClr val="C00000"/>
                </a:solidFill>
              </a:rPr>
              <a:t/>
            </a:r>
            <a:br>
              <a:rPr lang="tr-TR" b="1" spc="-5" dirty="0" smtClean="0">
                <a:solidFill>
                  <a:srgbClr val="C00000"/>
                </a:solidFill>
              </a:rPr>
            </a:br>
            <a:endParaRPr b="1" dirty="0">
              <a:solidFill>
                <a:srgbClr val="C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1869161"/>
            <a:ext cx="8059420" cy="43453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41500">
              <a:spcBef>
                <a:spcPts val="409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M.2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319405" indent="-274320">
              <a:lnSpc>
                <a:spcPts val="281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adına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hareket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işin,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işyerinin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yönetiminde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kimselere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vekili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466725" indent="-274320">
              <a:lnSpc>
                <a:spcPts val="281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vekilinin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sıfatla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işçilere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işlem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yükümlülüklerinden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lnSpc>
                <a:spcPts val="2965"/>
              </a:lnSpc>
              <a:spcBef>
                <a:spcPts val="27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>
              <a:lnSpc>
                <a:spcPts val="2810"/>
              </a:lnSpc>
              <a:spcBef>
                <a:spcPts val="195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zorunluluklar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1892935" indent="-274320">
              <a:lnSpc>
                <a:spcPts val="281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vekili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işgüvencesi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hükümlerinden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faydalanamaz</a:t>
            </a:r>
            <a:r>
              <a:rPr sz="2600" b="1" spc="-15" dirty="0">
                <a:latin typeface="+mj-lt"/>
                <a:cs typeface="Constantia"/>
              </a:rPr>
              <a:t>.</a:t>
            </a:r>
            <a:endParaRPr sz="2600" b="1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0989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9800" y="762000"/>
            <a:ext cx="53949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İŞÇİ-İŞVEREN</a:t>
            </a:r>
            <a:r>
              <a:rPr sz="3200" b="1" spc="-1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TANIMI</a:t>
            </a:r>
            <a:endParaRPr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7400" y="1524000"/>
            <a:ext cx="8044180" cy="21063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81355" algn="ctr">
              <a:spcBef>
                <a:spcPts val="105"/>
              </a:spcBef>
            </a:pPr>
            <a:r>
              <a:rPr sz="3200" b="1" spc="-10" dirty="0">
                <a:latin typeface="+mj-lt"/>
                <a:cs typeface="Constantia"/>
              </a:rPr>
              <a:t>4857</a:t>
            </a:r>
            <a:r>
              <a:rPr sz="3200" b="1" spc="-20" dirty="0">
                <a:latin typeface="+mj-lt"/>
                <a:cs typeface="Constantia"/>
              </a:rPr>
              <a:t> </a:t>
            </a:r>
            <a:r>
              <a:rPr sz="3200" b="1" spc="-10" dirty="0">
                <a:latin typeface="+mj-lt"/>
                <a:cs typeface="Constantia"/>
              </a:rPr>
              <a:t>Sayılı</a:t>
            </a:r>
            <a:r>
              <a:rPr sz="3200" b="1" spc="-45" dirty="0">
                <a:latin typeface="+mj-lt"/>
                <a:cs typeface="Constantia"/>
              </a:rPr>
              <a:t> </a:t>
            </a:r>
            <a:r>
              <a:rPr sz="3200" b="1" spc="-25" dirty="0">
                <a:latin typeface="+mj-lt"/>
                <a:cs typeface="Constantia"/>
              </a:rPr>
              <a:t>İş</a:t>
            </a:r>
            <a:r>
              <a:rPr sz="3200" b="1" spc="-85" dirty="0">
                <a:latin typeface="+mj-lt"/>
                <a:cs typeface="Constantia"/>
              </a:rPr>
              <a:t> </a:t>
            </a:r>
            <a:r>
              <a:rPr sz="3200" b="1" dirty="0">
                <a:latin typeface="+mj-lt"/>
                <a:cs typeface="Constantia"/>
              </a:rPr>
              <a:t>K</a:t>
            </a:r>
            <a:r>
              <a:rPr sz="3200" b="1" dirty="0" smtClean="0">
                <a:latin typeface="+mj-lt"/>
                <a:cs typeface="Constantia"/>
              </a:rPr>
              <a:t>.</a:t>
            </a:r>
            <a:r>
              <a:rPr sz="3200" b="1" spc="-15" dirty="0" smtClean="0">
                <a:latin typeface="+mj-lt"/>
                <a:cs typeface="Constantia"/>
              </a:rPr>
              <a:t> </a:t>
            </a:r>
            <a:r>
              <a:rPr sz="3200" b="1" spc="-5" dirty="0" smtClean="0">
                <a:latin typeface="+mj-lt"/>
                <a:cs typeface="Constantia"/>
              </a:rPr>
              <a:t>M.2</a:t>
            </a:r>
            <a:endParaRPr sz="4300" dirty="0">
              <a:latin typeface="+mj-lt"/>
              <a:cs typeface="Constantia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sözleşmesine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kişiye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86360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çalıştıran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tüzel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yahut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tüzel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kişiliği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kuruluşlara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6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3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kurulan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ilişkiye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sz="2600" b="1" spc="-45" dirty="0">
                <a:latin typeface="+mj-lt"/>
                <a:cs typeface="Constantia"/>
              </a:rPr>
              <a:t>.</a:t>
            </a:r>
            <a:endParaRPr sz="2600" b="1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1945795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90800" y="685800"/>
            <a:ext cx="58800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sz="3600" b="1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VEKİLİ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1947799"/>
            <a:ext cx="7963534" cy="41684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69670">
              <a:spcBef>
                <a:spcPts val="105"/>
              </a:spcBef>
            </a:pPr>
            <a:r>
              <a:rPr sz="2600" b="1" spc="-25" dirty="0">
                <a:latin typeface="+mj-lt"/>
                <a:cs typeface="Constantia"/>
              </a:rPr>
              <a:t>İ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esinden</a:t>
            </a:r>
            <a:r>
              <a:rPr sz="2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vekilleri;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327025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bütününü sevk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idare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vekilleri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yardımcıları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(genel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müdür,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26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yardımcıları)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508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değil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işyerinin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bütününü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yöneten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işçiyi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işten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yetkisi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(İşçi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r>
              <a:rPr sz="2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yetkisi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299720"/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fabrika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müdürü,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müdürü,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ekili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lmaz)</a:t>
            </a:r>
          </a:p>
        </p:txBody>
      </p:sp>
    </p:spTree>
    <p:extLst>
      <p:ext uri="{BB962C8B-B14F-4D97-AF65-F5344CB8AC3E}">
        <p14:creationId xmlns:p14="http://schemas.microsoft.com/office/powerpoint/2010/main" val="29000727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33600" y="609600"/>
            <a:ext cx="929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ASIL</a:t>
            </a:r>
            <a:r>
              <a:rPr b="1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İŞVEREN-ALT</a:t>
            </a:r>
            <a:r>
              <a:rPr b="1" spc="-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(TAŞERON)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0" y="1876171"/>
            <a:ext cx="8039100" cy="430130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841500" algn="just">
              <a:spcBef>
                <a:spcPts val="385"/>
              </a:spcBef>
            </a:pPr>
            <a:r>
              <a:rPr sz="2400" b="1" spc="-10" dirty="0" smtClean="0">
                <a:latin typeface="+mj-lt"/>
                <a:cs typeface="Constantia"/>
              </a:rPr>
              <a:t>4857 </a:t>
            </a:r>
            <a:r>
              <a:rPr sz="2400" b="1" spc="-15" dirty="0" err="1" smtClean="0">
                <a:latin typeface="+mj-lt"/>
                <a:cs typeface="Constantia"/>
              </a:rPr>
              <a:t>Sayılı</a:t>
            </a:r>
            <a:r>
              <a:rPr sz="2400" b="1" spc="-15" dirty="0" smtClean="0">
                <a:latin typeface="+mj-lt"/>
                <a:cs typeface="Constantia"/>
              </a:rPr>
              <a:t> </a:t>
            </a:r>
            <a:r>
              <a:rPr sz="2400" b="1" spc="-15" dirty="0" err="1" smtClean="0">
                <a:latin typeface="+mj-lt"/>
                <a:cs typeface="Constantia"/>
              </a:rPr>
              <a:t>İş</a:t>
            </a:r>
            <a:r>
              <a:rPr sz="2400" b="1" spc="-60" dirty="0" smtClean="0">
                <a:latin typeface="+mj-lt"/>
                <a:cs typeface="Constantia"/>
              </a:rPr>
              <a:t> </a:t>
            </a:r>
            <a:r>
              <a:rPr sz="2400" b="1" dirty="0" smtClean="0">
                <a:latin typeface="+mj-lt"/>
                <a:cs typeface="Constantia"/>
              </a:rPr>
              <a:t>K.</a:t>
            </a:r>
            <a:r>
              <a:rPr sz="2400" b="1" spc="-25" dirty="0" smtClean="0">
                <a:latin typeface="+mj-lt"/>
                <a:cs typeface="Constantia"/>
              </a:rPr>
              <a:t> </a:t>
            </a:r>
            <a:r>
              <a:rPr sz="2400" b="1" spc="-5" dirty="0" smtClean="0">
                <a:latin typeface="+mj-lt"/>
                <a:cs typeface="Constantia"/>
              </a:rPr>
              <a:t>M.2</a:t>
            </a:r>
            <a:endParaRPr sz="2400" dirty="0" smtClean="0">
              <a:latin typeface="+mj-lt"/>
              <a:cs typeface="Constantia"/>
            </a:endParaRPr>
          </a:p>
          <a:p>
            <a:pPr marL="286385" marR="237490" indent="-274320" algn="just">
              <a:lnSpc>
                <a:spcPct val="9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enin</a:t>
            </a:r>
            <a:r>
              <a:rPr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ülen</a:t>
            </a:r>
            <a:r>
              <a:rPr sz="24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</a:t>
            </a:r>
            <a:r>
              <a:rPr sz="2400" b="1" spc="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kısmını</a:t>
            </a:r>
            <a:r>
              <a:rPr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</a:t>
            </a:r>
            <a:r>
              <a:rPr sz="24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işçilerine</a:t>
            </a:r>
            <a:r>
              <a:rPr sz="2400" b="1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gördürmesi</a:t>
            </a:r>
            <a:r>
              <a:rPr sz="2400" b="1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sz="2400" b="1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çıkan</a:t>
            </a:r>
            <a:r>
              <a:rPr sz="24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ilişkiye</a:t>
            </a:r>
            <a:r>
              <a:rPr sz="24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-alt</a:t>
            </a:r>
            <a:r>
              <a:rPr sz="24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</a:t>
            </a:r>
            <a:r>
              <a:rPr sz="2400" b="1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</a:t>
            </a:r>
            <a:r>
              <a:rPr sz="2400" b="1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 marR="782955" indent="-274320">
              <a:lnSpc>
                <a:spcPts val="259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sz="2400" b="1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</a:t>
            </a:r>
            <a:r>
              <a:rPr sz="2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kimse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kurulamaz.</a:t>
            </a:r>
          </a:p>
          <a:p>
            <a:pPr marL="286385" marR="5080" indent="-274320">
              <a:lnSpc>
                <a:spcPts val="259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gereği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teknolojik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nedenlerle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uzmanlık </a:t>
            </a:r>
            <a:r>
              <a:rPr sz="2400" b="1" spc="-5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 dışında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bölünerek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işverenlere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verilemez.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halde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taşeron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firmaların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 baştan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işverenin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işçisi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sayılarak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385">
              <a:lnSpc>
                <a:spcPts val="2420"/>
              </a:lnSpc>
            </a:pP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örü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sz="24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zleş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enin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eshi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</a:t>
            </a:r>
          </a:p>
          <a:p>
            <a:pPr marL="286385">
              <a:lnSpc>
                <a:spcPts val="2735"/>
              </a:lnSpc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iade</a:t>
            </a:r>
            <a:r>
              <a:rPr sz="24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açabilirler.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752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6840" y="685800"/>
            <a:ext cx="93755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ASIL</a:t>
            </a:r>
            <a:r>
              <a:rPr b="1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İŞVEREN-ALT</a:t>
            </a:r>
            <a:r>
              <a:rPr b="1" spc="-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İŞVEREN </a:t>
            </a:r>
            <a:r>
              <a:rPr b="1" spc="-10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(TAŞERON)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2189255" y="1823613"/>
            <a:ext cx="9393145" cy="361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indent="-274320">
              <a:spcBef>
                <a:spcPts val="10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9210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işveren,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taşeronun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firmanın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işçilerinin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işçilik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alacaklarından</a:t>
            </a:r>
            <a:r>
              <a:rPr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(kıdem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ihbar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tazminatı,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ücret,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vs.) taşeron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müştereken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müteselsilen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sorumludur.</a:t>
            </a:r>
          </a:p>
          <a:p>
            <a:pPr marL="292100" indent="-274320">
              <a:spcBef>
                <a:spcPts val="57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9210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işveren,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taşeron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işçilerinin,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kazası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</a:t>
            </a:r>
            <a:r>
              <a:rPr lang="tr-TR"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yaralanması</a:t>
            </a:r>
            <a:r>
              <a:rPr sz="2400" b="1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ölümü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taşeron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</a:t>
            </a:r>
            <a:r>
              <a:rPr sz="2400" b="1" spc="-5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işçiye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mirasçılarına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müştereken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müteselsilen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sorumludur.</a:t>
            </a:r>
          </a:p>
          <a:p>
            <a:pPr marL="291465" marR="276860" indent="-274320">
              <a:spcBef>
                <a:spcPts val="58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92100" algn="l"/>
              </a:tabLs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görülmesi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taşeron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işçilerinin üçüncü kişilere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verdikleri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zararlardan, taşeron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müştereken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müteselsilen</a:t>
            </a:r>
            <a:r>
              <a:rPr sz="24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</a:t>
            </a:r>
            <a:r>
              <a:rPr sz="2400" spc="-2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9931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40203" y="685800"/>
            <a:ext cx="8848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KAMUDA</a:t>
            </a:r>
            <a:r>
              <a:rPr b="1" spc="-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ÇALIŞAN</a:t>
            </a:r>
            <a:r>
              <a:rPr b="1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TAŞERON </a:t>
            </a:r>
            <a:r>
              <a:rPr b="1" spc="-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İŞÇİLERİ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35655" y="2057400"/>
            <a:ext cx="8153400" cy="23064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6552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112. </a:t>
            </a:r>
            <a:r>
              <a:rPr sz="2400" b="1" spc="-6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desinde</a:t>
            </a:r>
            <a:r>
              <a:rPr sz="2400"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apı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2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ile;</a:t>
            </a:r>
          </a:p>
          <a:p>
            <a:pPr marL="286385" marR="7620" indent="-274320"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7020" algn="l"/>
              </a:tabLst>
            </a:pP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Taşeron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bünyesinde,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uruluşunda</a:t>
            </a:r>
            <a:r>
              <a:rPr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6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işçilerin,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kuruluşlarında</a:t>
            </a:r>
            <a:r>
              <a:rPr sz="2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geçen</a:t>
            </a:r>
            <a:r>
              <a:rPr lang="tr-TR" sz="24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</a:t>
            </a:r>
            <a:r>
              <a:rPr sz="2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kazandıkları kıdem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tazminatlarının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kuruluşu</a:t>
            </a:r>
            <a:r>
              <a:rPr sz="2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sz="24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kuralı</a:t>
            </a:r>
            <a:r>
              <a:rPr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getirildi</a:t>
            </a:r>
            <a:r>
              <a:rPr sz="2400" b="1" spc="-10" dirty="0">
                <a:latin typeface="+mj-lt"/>
                <a:cs typeface="Constantia"/>
              </a:rPr>
              <a:t>.</a:t>
            </a:r>
            <a:endParaRPr sz="2400" b="1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8555674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0800" y="1219200"/>
            <a:ext cx="8915400" cy="3777622"/>
          </a:xfrm>
        </p:spPr>
        <p:txBody>
          <a:bodyPr/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Başarının Sırrı;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çalıştığınız her bir bireyin değerli olduğunu hissettirmek ve kişinin kendisinin de değerli olduğunu bilmesini sağlamak.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sunudaki fotoğrafta olduğu gibi en üstteki kişinin başarısının, omuzlarında yükseldiği kişilerin emek ve gayretiyle olacağını bilmek, ve birlikte çalıştığı ekibe güvenmek.</a:t>
            </a: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Necmettin BAŞKUT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8858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7000" y="1752600"/>
            <a:ext cx="8915400" cy="3777622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Buraya kadar, İş Kanunu hakkında genel bilgiler verilmiş olup, bundan sonraki sunularda ve eğitim sürecinde ücret tahakkukları, SGK işlemleri, dikkat edilmesi gereken konular, karşılaşılacak problemler ve müeyyideler dile getirilecektir.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TEŞEKKÜRLER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685800"/>
            <a:ext cx="44323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İSTİSNALAR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600" y="1600200"/>
            <a:ext cx="8839200" cy="400109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841500">
              <a:spcBef>
                <a:spcPts val="720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İş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M.4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5920" indent="-363855">
              <a:spcBef>
                <a:spcPts val="625"/>
              </a:spcBef>
              <a:buAutoNum type="alphaLcParenR"/>
              <a:tabLst>
                <a:tab pos="376555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işlerinde,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97815">
              <a:spcBef>
                <a:spcPts val="625"/>
              </a:spcBef>
              <a:buAutoNum type="alphaLcParenR"/>
              <a:tabLst>
                <a:tab pos="402590" algn="l"/>
              </a:tabLst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50'den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çalıştırılan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dahil)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orman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işlerinin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işyerlerinde</a:t>
            </a:r>
            <a:r>
              <a:rPr sz="2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625"/>
              </a:spcBef>
              <a:buAutoNum type="alphaLcParenR"/>
              <a:tabLst>
                <a:tab pos="36449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</a:t>
            </a:r>
            <a:r>
              <a:rPr sz="2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ekonomisi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tarımla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eşit</a:t>
            </a:r>
            <a:r>
              <a:rPr sz="26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11454">
              <a:spcBef>
                <a:spcPts val="630"/>
              </a:spcBef>
              <a:buAutoNum type="alphaLcParenR"/>
              <a:tabLst>
                <a:tab pos="405130" algn="l"/>
              </a:tabLst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6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üyeleri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üncü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dereceye</a:t>
            </a:r>
            <a:r>
              <a:rPr sz="26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üncü </a:t>
            </a:r>
            <a:r>
              <a:rPr sz="2600" b="1" spc="-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derece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dahil)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hısımları</a:t>
            </a:r>
            <a:r>
              <a:rPr sz="2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sz="2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dışardan</a:t>
            </a:r>
            <a:r>
              <a:rPr sz="26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katılmayarak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evlerde</a:t>
            </a:r>
            <a:r>
              <a:rPr sz="26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sz="2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sanatlarının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9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45085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İSTİSNALAR</a:t>
            </a:r>
            <a:endParaRPr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0" y="1600200"/>
            <a:ext cx="8382000" cy="359219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75920" indent="-363855">
              <a:spcBef>
                <a:spcPts val="720"/>
              </a:spcBef>
              <a:buAutoNum type="alphaLcParenR" startAt="5"/>
              <a:tabLst>
                <a:tab pos="376555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sz="2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hizmetlerinde,</a:t>
            </a:r>
          </a:p>
          <a:p>
            <a:pPr marL="12700" marR="5080">
              <a:spcBef>
                <a:spcPts val="625"/>
              </a:spcBef>
              <a:buAutoNum type="alphaLcParenR" startAt="5"/>
              <a:tabLst>
                <a:tab pos="351790" algn="l"/>
              </a:tabLst>
            </a:pP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sz="2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lığı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enli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kümleri</a:t>
            </a:r>
            <a:r>
              <a:rPr sz="2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saklı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kalmak</a:t>
            </a:r>
            <a:r>
              <a:rPr sz="2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çıraklar</a:t>
            </a:r>
            <a:r>
              <a:rPr sz="2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9255" indent="-377190">
              <a:spcBef>
                <a:spcPts val="625"/>
              </a:spcBef>
              <a:buAutoNum type="alphaLcParenR" startAt="5"/>
              <a:tabLst>
                <a:tab pos="389890" algn="l"/>
              </a:tabLst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Sporcular</a:t>
            </a:r>
            <a:r>
              <a:rPr sz="2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396875">
              <a:spcBef>
                <a:spcPts val="625"/>
              </a:spcBef>
              <a:buAutoNum type="alphaLcParenR" startAt="5"/>
              <a:tabLst>
                <a:tab pos="409575" algn="l"/>
              </a:tabLst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Rehabilite</a:t>
            </a:r>
            <a:r>
              <a:rPr sz="26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edilenler</a:t>
            </a:r>
            <a:r>
              <a:rPr sz="26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hakkında,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26415">
              <a:spcBef>
                <a:spcPts val="630"/>
              </a:spcBef>
            </a:pP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ı)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507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Esnaf</a:t>
            </a:r>
            <a:r>
              <a:rPr sz="2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6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Sanatkârlar</a:t>
            </a:r>
            <a:r>
              <a:rPr sz="2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sz="2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nci </a:t>
            </a:r>
            <a:r>
              <a:rPr sz="26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maddesinin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tarifine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kişinin </a:t>
            </a:r>
            <a:r>
              <a:rPr sz="26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işyerlerinde</a:t>
            </a:r>
            <a:r>
              <a:rPr lang="tr-TR" sz="2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istisnalar uygulanır.</a:t>
            </a: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8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43200" y="762000"/>
            <a:ext cx="45846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6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SÖZLEŞMESİ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2200" y="1752600"/>
            <a:ext cx="7893050" cy="18909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0">
              <a:spcBef>
                <a:spcPts val="105"/>
              </a:spcBef>
            </a:pP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4857</a:t>
            </a:r>
            <a:r>
              <a:rPr sz="2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sz="2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6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M.8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/>
            <a:r>
              <a:rPr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32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sözleşmesi,</a:t>
            </a:r>
            <a:r>
              <a:rPr sz="32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32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</a:t>
            </a:r>
            <a:r>
              <a:rPr sz="32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(işçi)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bağımlı</a:t>
            </a:r>
            <a:r>
              <a:rPr sz="32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3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sz="32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görmeyi </a:t>
            </a:r>
            <a:r>
              <a:rPr sz="3200" b="1" spc="-6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 </a:t>
            </a:r>
            <a:r>
              <a:rPr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(işveren)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ödemeyi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üstlenmesiyle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oluşan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sözleşmedir</a:t>
            </a:r>
            <a:r>
              <a:rPr sz="2600" spc="-25" dirty="0">
                <a:latin typeface="+mj-lt"/>
                <a:cs typeface="Constantia"/>
              </a:rPr>
              <a:t>.</a:t>
            </a:r>
            <a:endParaRPr sz="2600" dirty="0">
              <a:latin typeface="+mj-lt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9676622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1067</TotalTime>
  <Words>3326</Words>
  <Application>Microsoft Office PowerPoint</Application>
  <PresentationFormat>Geniş ekran</PresentationFormat>
  <Paragraphs>379</Paragraphs>
  <Slides>65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65</vt:i4>
      </vt:variant>
    </vt:vector>
  </HeadingPairs>
  <TitlesOfParts>
    <vt:vector size="73" baseType="lpstr">
      <vt:lpstr>Arial</vt:lpstr>
      <vt:lpstr>Calibri</vt:lpstr>
      <vt:lpstr>Century Gothic</vt:lpstr>
      <vt:lpstr>Constantia</vt:lpstr>
      <vt:lpstr>Segoe UI Symbol</vt:lpstr>
      <vt:lpstr>Times New Roman</vt:lpstr>
      <vt:lpstr>Wingdings 3</vt:lpstr>
      <vt:lpstr>Duman</vt:lpstr>
      <vt:lpstr>4857 SAYILI İŞ KANUNU</vt:lpstr>
      <vt:lpstr>PowerPoint Sunusu</vt:lpstr>
      <vt:lpstr>                        GENEL BAKIŞ</vt:lpstr>
      <vt:lpstr>KANUNLAR</vt:lpstr>
      <vt:lpstr>4857 SAYILI İŞKANUNUNUN AMAÇ  ve KAPSAMI</vt:lpstr>
      <vt:lpstr>İŞÇİ-İŞVEREN TANIMI</vt:lpstr>
      <vt:lpstr>İSTİSNALAR</vt:lpstr>
      <vt:lpstr>İSTİSNALAR</vt:lpstr>
      <vt:lpstr>İŞ SÖZLEŞMESİ</vt:lpstr>
      <vt:lpstr>SÜRELERİNE GÖRE İŞ SÖZLEŞMESİ  TÜRLERİ </vt:lpstr>
      <vt:lpstr>BELİRLİ SÜRELİ İŞ SÖZLEŞMESİ                4857 Sayılı İşK.M.11/1</vt:lpstr>
      <vt:lpstr>BELİRLİ SÜRELİ İŞ SÖZLEŞMESİ  YAPILAMAYACAK  DURUMLAR </vt:lpstr>
      <vt:lpstr>BELİRLİ SÜRELİ İŞ SÖZLEŞMESİ  (CEZAİ ŞART)</vt:lpstr>
      <vt:lpstr>BELİRLİ SÜRELİ İŞ SÖZLEŞMESİNİN  SONA ERMESİ</vt:lpstr>
      <vt:lpstr>BELİRLİ SÜRELİ İŞ SÖZLEŞMESİ  KIDEM–İHBAR TAZMİNATI</vt:lpstr>
      <vt:lpstr>DENEME SÜRELİ İŞ SÖZLEŞMESİ</vt:lpstr>
      <vt:lpstr>BELİRSİZ SÜRELİ İŞ SÖZLEŞMESİ</vt:lpstr>
      <vt:lpstr>ÇALIŞMA SÜRESİ</vt:lpstr>
      <vt:lpstr>ARA DİNLENMESİ</vt:lpstr>
      <vt:lpstr>GECE ÇALIŞMASI</vt:lpstr>
      <vt:lpstr>FAZLA ÇALIŞMA</vt:lpstr>
      <vt:lpstr>FAZLA ÇALIŞMADA KISITLAMALAR</vt:lpstr>
      <vt:lpstr>FAZLA ÇALIŞMADA KISITLAMALAR</vt:lpstr>
      <vt:lpstr>HAFTA TATİLİ</vt:lpstr>
      <vt:lpstr>ULUSAL BAYRAM VE GENEL TATİL  GÜNLERİNDE  ÇALIŞMA                  4857 Sayılı İş K. M.47  </vt:lpstr>
      <vt:lpstr>              YILLIK İZİN      4857 Sayılı İş K. m.53</vt:lpstr>
      <vt:lpstr>YILLIK İZİN</vt:lpstr>
      <vt:lpstr>ÜCRET</vt:lpstr>
      <vt:lpstr>                        ÜCRET </vt:lpstr>
      <vt:lpstr>ÜCRET</vt:lpstr>
      <vt:lpstr>İŞ SÖZLEŞMESİNİN SONA ERMESİ</vt:lpstr>
      <vt:lpstr> 1475 SAYILI İŞ K.NUN 14. MD.NE  GÖRE İŞÇİNİN FESİH HAKKI</vt:lpstr>
      <vt:lpstr>1475 SAYILI İŞ K.NUN 14. MAD.NE  GÖRE İŞÇİNİN FESİH HAKKI</vt:lpstr>
      <vt:lpstr>İHBAR (BİLDİRİM) SÜRELERİNE  UYULARAK FESİH</vt:lpstr>
      <vt:lpstr>İHBAR SÜRELERİ</vt:lpstr>
      <vt:lpstr>İHBAR SÜRELERİ</vt:lpstr>
      <vt:lpstr>İŞÇİNİN HAKLI NEDENLE FESHİ</vt:lpstr>
      <vt:lpstr>İŞÇİNİN HAKLI NEDENLE FESİH  HAKKI</vt:lpstr>
      <vt:lpstr>İŞÇİNİN HAKLI NEDENLE FESİH  HAKKI</vt:lpstr>
      <vt:lpstr>İŞÇİNİN HAKLI NEDENLE FESİH  HAKKI</vt:lpstr>
      <vt:lpstr>4857 SAYILI İŞ KANUNUNA GÖRE  İŞVERENİN HAKLI NEDENLE FESHİ</vt:lpstr>
      <vt:lpstr>İŞVERENİN HAKLI NEDENLE FESİH  HAKKI</vt:lpstr>
      <vt:lpstr>İŞVERENİN HAKLI NEDENLE FESİH  HAKKI</vt:lpstr>
      <vt:lpstr>İŞVERENİN HAKLI NEDENLE FESİH  HAKKI</vt:lpstr>
      <vt:lpstr>SÖZLEŞMENİN İŞVEREN TARAFINDAN FESHİNDE USUL</vt:lpstr>
      <vt:lpstr>FESİH HAKKINI KULLANMA SÜRESİ</vt:lpstr>
      <vt:lpstr>ÇALIŞMA KOŞULLARINDA ESASLI  DEĞİŞİKLİK</vt:lpstr>
      <vt:lpstr>İŞ AKDİNDEN DOĞAN DAVA  TÜRLERİ</vt:lpstr>
      <vt:lpstr>İHBAR TAZMİNATI</vt:lpstr>
      <vt:lpstr>KIDEM TAZMİNATI</vt:lpstr>
      <vt:lpstr>KIDEM TAZMİNATI ŞARTLARI                İş sözleşmesinin;</vt:lpstr>
      <vt:lpstr>KIDEM TAZMİNATI ŞARTLARI</vt:lpstr>
      <vt:lpstr>DAVA AÇMA SÜRELERİ  (ZAMANAŞIMI)</vt:lpstr>
      <vt:lpstr>İŞE İADE DAVALARI</vt:lpstr>
      <vt:lpstr>İŞE İADE DAVASI AÇMA ŞARTLARI</vt:lpstr>
      <vt:lpstr>İSPAT YÜKÜ</vt:lpstr>
      <vt:lpstr>                  İŞE İADE DAVASININ SONUÇLARI      </vt:lpstr>
      <vt:lpstr>       İŞE İADE DAVASININ SONUÇLARI    </vt:lpstr>
      <vt:lpstr>                           İŞVEREN VEKİLİ   </vt:lpstr>
      <vt:lpstr>İŞVEREN VEKİLİ</vt:lpstr>
      <vt:lpstr>ASIL İŞVEREN-ALT İŞVEREN  (TAŞERON)</vt:lpstr>
      <vt:lpstr>ASIL İŞVEREN-ALT İŞVEREN  (TAŞERON)</vt:lpstr>
      <vt:lpstr>KAMUDA ÇALIŞAN TAŞERON  İŞÇİLERİ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AKADEMİK PERSONEL MAAŞ HESABI</dc:title>
  <dc:creator>Arif YOL</dc:creator>
  <cp:lastModifiedBy>FRISBY</cp:lastModifiedBy>
  <cp:revision>145</cp:revision>
  <dcterms:created xsi:type="dcterms:W3CDTF">2023-01-23T13:18:49Z</dcterms:created>
  <dcterms:modified xsi:type="dcterms:W3CDTF">2024-02-07T06:32:42Z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2023-01-23T00:00:00Z</vt:filetime>
  </property>
</Properties>
</file>