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93" r:id="rId3"/>
    <p:sldId id="258" r:id="rId4"/>
    <p:sldId id="259" r:id="rId5"/>
    <p:sldId id="260" r:id="rId6"/>
    <p:sldId id="261" r:id="rId7"/>
    <p:sldId id="262" r:id="rId8"/>
    <p:sldId id="263" r:id="rId9"/>
    <p:sldId id="280" r:id="rId10"/>
    <p:sldId id="272" r:id="rId11"/>
    <p:sldId id="283" r:id="rId12"/>
    <p:sldId id="281" r:id="rId13"/>
    <p:sldId id="282" r:id="rId14"/>
    <p:sldId id="284" r:id="rId15"/>
    <p:sldId id="285" r:id="rId16"/>
    <p:sldId id="278" r:id="rId17"/>
    <p:sldId id="275" r:id="rId18"/>
    <p:sldId id="277" r:id="rId19"/>
    <p:sldId id="286" r:id="rId20"/>
    <p:sldId id="291" r:id="rId21"/>
    <p:sldId id="288" r:id="rId22"/>
    <p:sldId id="289" r:id="rId23"/>
    <p:sldId id="290" r:id="rId24"/>
    <p:sldId id="294" r:id="rId25"/>
    <p:sldId id="295" r:id="rId26"/>
    <p:sldId id="29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267232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208597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DCDA5B-EF4E-48D6-AD10-3D18DF2FE617}"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406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05510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DCDA5B-EF4E-48D6-AD10-3D18DF2FE617}"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0048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69324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2889745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275163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206122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2ADA05-9E9D-42F5-AB3A-97866EDDB073}"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50323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397323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62ADA05-9E9D-42F5-AB3A-97866EDDB073}" type="datetimeFigureOut">
              <a:rPr lang="tr-TR" smtClean="0"/>
              <a:t>16.02.2024</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46446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62ADA05-9E9D-42F5-AB3A-97866EDDB073}" type="datetimeFigureOut">
              <a:rPr lang="tr-TR" smtClean="0"/>
              <a:t>16.02.2024</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345921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ADA05-9E9D-42F5-AB3A-97866EDDB073}" type="datetimeFigureOut">
              <a:rPr lang="tr-TR" smtClean="0"/>
              <a:t>16.02.2024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41572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41202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62ADA05-9E9D-42F5-AB3A-97866EDDB073}"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DCDA5B-EF4E-48D6-AD10-3D18DF2FE617}" type="slidenum">
              <a:rPr lang="tr-TR" smtClean="0"/>
              <a:t>‹#›</a:t>
            </a:fld>
            <a:endParaRPr lang="tr-TR"/>
          </a:p>
        </p:txBody>
      </p:sp>
    </p:spTree>
    <p:extLst>
      <p:ext uri="{BB962C8B-B14F-4D97-AF65-F5344CB8AC3E}">
        <p14:creationId xmlns:p14="http://schemas.microsoft.com/office/powerpoint/2010/main" val="190468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62ADA05-9E9D-42F5-AB3A-97866EDDB073}" type="datetimeFigureOut">
              <a:rPr lang="tr-TR" smtClean="0"/>
              <a:t>16.02.2024</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FDCDA5B-EF4E-48D6-AD10-3D18DF2FE617}" type="slidenum">
              <a:rPr lang="tr-TR" smtClean="0"/>
              <a:t>‹#›</a:t>
            </a:fld>
            <a:endParaRPr lang="tr-TR"/>
          </a:p>
        </p:txBody>
      </p:sp>
    </p:spTree>
    <p:extLst>
      <p:ext uri="{BB962C8B-B14F-4D97-AF65-F5344CB8AC3E}">
        <p14:creationId xmlns:p14="http://schemas.microsoft.com/office/powerpoint/2010/main" val="1968762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1628800"/>
            <a:ext cx="6589199" cy="2016224"/>
          </a:xfrm>
        </p:spPr>
        <p:txBody>
          <a:bodyPr>
            <a:noAutofit/>
          </a:bodyPr>
          <a:lstStyle/>
          <a:p>
            <a:pPr algn="ctr"/>
            <a:r>
              <a:rPr lang="tr-TR" b="1" dirty="0">
                <a:solidFill>
                  <a:srgbClr val="C00000"/>
                </a:solidFill>
                <a:latin typeface="Times New Roman" panose="02020603050405020304" pitchFamily="18" charset="0"/>
                <a:cs typeface="Times New Roman" panose="02020603050405020304" pitchFamily="18" charset="0"/>
              </a:rPr>
              <a:t>657 SAYILI </a:t>
            </a:r>
            <a:r>
              <a:rPr lang="tr-TR" b="1" dirty="0" smtClean="0">
                <a:solidFill>
                  <a:srgbClr val="C00000"/>
                </a:solidFill>
                <a:latin typeface="Times New Roman" panose="02020603050405020304" pitchFamily="18" charset="0"/>
                <a:cs typeface="Times New Roman" panose="02020603050405020304" pitchFamily="18" charset="0"/>
              </a:rPr>
              <a:t> KANUN, </a:t>
            </a:r>
            <a:r>
              <a:rPr lang="tr-TR" b="1" dirty="0">
                <a:solidFill>
                  <a:srgbClr val="C00000"/>
                </a:solidFill>
                <a:latin typeface="Times New Roman" panose="02020603050405020304" pitchFamily="18" charset="0"/>
                <a:cs typeface="Times New Roman" panose="02020603050405020304" pitchFamily="18" charset="0"/>
              </a:rPr>
              <a:t>ÖDEV </a:t>
            </a:r>
            <a:r>
              <a:rPr lang="tr-TR" b="1" dirty="0" smtClean="0">
                <a:solidFill>
                  <a:srgbClr val="C00000"/>
                </a:solidFill>
                <a:latin typeface="Times New Roman" panose="02020603050405020304" pitchFamily="18" charset="0"/>
                <a:cs typeface="Times New Roman" panose="02020603050405020304" pitchFamily="18" charset="0"/>
              </a:rPr>
              <a:t>     VE </a:t>
            </a:r>
            <a:r>
              <a:rPr lang="tr-TR" b="1" dirty="0">
                <a:solidFill>
                  <a:srgbClr val="C00000"/>
                </a:solidFill>
                <a:latin typeface="Times New Roman" panose="02020603050405020304" pitchFamily="18" charset="0"/>
                <a:cs typeface="Times New Roman" panose="02020603050405020304" pitchFamily="18" charset="0"/>
              </a:rPr>
              <a:t>SORUMLULUKLAR</a:t>
            </a:r>
            <a:r>
              <a:rPr lang="tr-TR" sz="3600" b="1" dirty="0">
                <a:solidFill>
                  <a:srgbClr val="C00000"/>
                </a:solidFill>
                <a:latin typeface="Times New Roman" panose="02020603050405020304" pitchFamily="18" charset="0"/>
                <a:cs typeface="Times New Roman" panose="02020603050405020304" pitchFamily="18" charset="0"/>
              </a:rPr>
              <a:t/>
            </a:r>
            <a:br>
              <a:rPr lang="tr-TR" sz="3600" b="1" dirty="0">
                <a:solidFill>
                  <a:srgbClr val="C00000"/>
                </a:solidFill>
                <a:latin typeface="Times New Roman" panose="02020603050405020304" pitchFamily="18" charset="0"/>
                <a:cs typeface="Times New Roman" panose="02020603050405020304" pitchFamily="18" charset="0"/>
              </a:rPr>
            </a:br>
            <a:endParaRPr lang="tr-TR" sz="3600" dirty="0">
              <a:solidFill>
                <a:srgbClr val="C00000"/>
              </a:solidFill>
            </a:endParaRPr>
          </a:p>
        </p:txBody>
      </p:sp>
      <p:sp>
        <p:nvSpPr>
          <p:cNvPr id="3" name="Alt Başlık 2"/>
          <p:cNvSpPr>
            <a:spLocks noGrp="1"/>
          </p:cNvSpPr>
          <p:nvPr>
            <p:ph idx="1"/>
          </p:nvPr>
        </p:nvSpPr>
        <p:spPr>
          <a:xfrm>
            <a:off x="1763688" y="3140968"/>
            <a:ext cx="6591985" cy="2016224"/>
          </a:xfrm>
        </p:spPr>
        <p:txBody>
          <a:bodyPr>
            <a:normAutofit/>
          </a:bodyPr>
          <a:lstStyle/>
          <a:p>
            <a:pPr marL="0" indent="0" algn="ctr">
              <a:buNone/>
            </a:pPr>
            <a:r>
              <a:rPr lang="tr-TR" sz="2400" b="1" dirty="0" smtClean="0">
                <a:solidFill>
                  <a:schemeClr val="tx1"/>
                </a:solidFill>
                <a:latin typeface="Times New Roman" panose="02020603050405020304" pitchFamily="18" charset="0"/>
                <a:cs typeface="Times New Roman" panose="02020603050405020304" pitchFamily="18" charset="0"/>
              </a:rPr>
              <a:t>NECMETTİN BAŞKUT</a:t>
            </a:r>
          </a:p>
          <a:p>
            <a:pPr marL="0" indent="0" algn="ctr">
              <a:buNone/>
            </a:pPr>
            <a:r>
              <a:rPr lang="tr-TR" sz="2400" b="1" dirty="0" smtClean="0">
                <a:solidFill>
                  <a:schemeClr val="tx1"/>
                </a:solidFill>
                <a:latin typeface="Times New Roman" panose="02020603050405020304" pitchFamily="18" charset="0"/>
                <a:cs typeface="Times New Roman" panose="02020603050405020304" pitchFamily="18" charset="0"/>
              </a:rPr>
              <a:t>2024</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907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47665" y="624110"/>
            <a:ext cx="7596336" cy="1280890"/>
          </a:xfrm>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SADAKAT, ÖDEV VE SORUMLULUK</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09654" y="1556792"/>
            <a:ext cx="7334346" cy="3456384"/>
          </a:xfrm>
        </p:spPr>
        <p:txBody>
          <a:bodyPr>
            <a:noAutofit/>
          </a:bodyPr>
          <a:lstStyle/>
          <a:p>
            <a:pPr marL="0" indent="0" fontAlgn="ctr">
              <a:buNone/>
            </a:pPr>
            <a:r>
              <a:rPr lang="tr-TR" sz="2400" b="1" dirty="0">
                <a:latin typeface="Times New Roman" panose="02020603050405020304" pitchFamily="18" charset="0"/>
                <a:cs typeface="Times New Roman" panose="02020603050405020304" pitchFamily="18" charset="0"/>
              </a:rPr>
              <a:t>Devlet   memurları,  Türkiye  Cumhuriyeti  </a:t>
            </a:r>
            <a:r>
              <a:rPr lang="tr-TR" sz="2400" b="1" dirty="0" smtClean="0">
                <a:latin typeface="Times New Roman" panose="02020603050405020304" pitchFamily="18" charset="0"/>
                <a:cs typeface="Times New Roman" panose="02020603050405020304" pitchFamily="18" charset="0"/>
              </a:rPr>
              <a:t>Anayasasına ve kanunlarına sadakatle bağlı</a:t>
            </a:r>
            <a:r>
              <a:rPr lang="tr-TR" sz="2400" b="1" dirty="0">
                <a:latin typeface="Times New Roman" panose="02020603050405020304" pitchFamily="18" charset="0"/>
                <a:cs typeface="Times New Roman" panose="02020603050405020304" pitchFamily="18" charset="0"/>
              </a:rPr>
              <a:t>  kalmak  ve  milletin  hizmetinde Türkiye </a:t>
            </a:r>
            <a:r>
              <a:rPr lang="tr-TR" sz="2400" b="1" dirty="0" smtClean="0">
                <a:latin typeface="Times New Roman" panose="02020603050405020304" pitchFamily="18" charset="0"/>
                <a:cs typeface="Times New Roman" panose="02020603050405020304" pitchFamily="18" charset="0"/>
              </a:rPr>
              <a:t>Cumhuriyeti kanunlarını sadakatle uygulamak zorundadırlar.</a:t>
            </a:r>
          </a:p>
          <a:p>
            <a:pPr marL="0" indent="0" fontAlgn="ctr">
              <a:buNone/>
            </a:pPr>
            <a:r>
              <a:rPr lang="tr-TR" sz="2400" b="1" dirty="0" smtClean="0">
                <a:latin typeface="Times New Roman" panose="02020603050405020304" pitchFamily="18" charset="0"/>
                <a:cs typeface="Times New Roman" panose="02020603050405020304" pitchFamily="18" charset="0"/>
              </a:rPr>
              <a:t>Devlet memurları </a:t>
            </a:r>
            <a:r>
              <a:rPr lang="tr-TR" sz="2400" b="1" dirty="0">
                <a:latin typeface="Times New Roman" panose="02020603050405020304" pitchFamily="18" charset="0"/>
                <a:cs typeface="Times New Roman" panose="02020603050405020304" pitchFamily="18" charset="0"/>
              </a:rPr>
              <a:t>bu hususu “Asli Devlet Memurluğuna” atandıktan sonra en geç bir ay içinde kurumlarınca düzenlenecek merasimle yetkili amirlerin huzurunda yapacakları yeminle belirtirler ve özlük dosyalarına konulacak  “Yemin Belgesi” </a:t>
            </a:r>
            <a:r>
              <a:rPr lang="tr-TR" sz="2400" b="1" dirty="0" err="1">
                <a:latin typeface="Times New Roman" panose="02020603050405020304" pitchFamily="18" charset="0"/>
                <a:cs typeface="Times New Roman" panose="02020603050405020304" pitchFamily="18" charset="0"/>
              </a:rPr>
              <a:t>ni</a:t>
            </a:r>
            <a:r>
              <a:rPr lang="tr-TR" sz="2400" b="1" dirty="0">
                <a:latin typeface="Times New Roman" panose="02020603050405020304" pitchFamily="18" charset="0"/>
                <a:cs typeface="Times New Roman" panose="02020603050405020304" pitchFamily="18" charset="0"/>
              </a:rPr>
              <a:t> imzalayarak göreve başlarlar.”  </a:t>
            </a:r>
          </a:p>
          <a:p>
            <a:endParaRPr lang="tr-TR" sz="2400" dirty="0"/>
          </a:p>
        </p:txBody>
      </p:sp>
    </p:spTree>
    <p:extLst>
      <p:ext uri="{BB962C8B-B14F-4D97-AF65-F5344CB8AC3E}">
        <p14:creationId xmlns:p14="http://schemas.microsoft.com/office/powerpoint/2010/main" val="360045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YEMİN BELGESİ</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75404" y="1264555"/>
            <a:ext cx="7128792" cy="5112568"/>
          </a:xfrm>
        </p:spPr>
        <p:txBody>
          <a:bodyPr>
            <a:normAutofit fontScale="85000" lnSpcReduction="10000"/>
          </a:bodyPr>
          <a:lstStyle/>
          <a:p>
            <a:pPr marL="0" indent="0" algn="just" fontAlgn="ctr">
              <a:buNone/>
            </a:pPr>
            <a:endParaRPr lang="tr-TR" dirty="0">
              <a:latin typeface="Times New Roman" panose="02020603050405020304" pitchFamily="18" charset="0"/>
              <a:cs typeface="Times New Roman" panose="02020603050405020304" pitchFamily="18" charset="0"/>
            </a:endParaRPr>
          </a:p>
          <a:p>
            <a:pPr marL="0" indent="0" algn="just">
              <a:lnSpc>
                <a:spcPts val="2900"/>
              </a:lnSpc>
              <a:buNone/>
            </a:pPr>
            <a:r>
              <a:rPr lang="tr-TR" sz="2400" b="1" dirty="0">
                <a:latin typeface="Times New Roman" panose="02020603050405020304" pitchFamily="18" charset="0"/>
                <a:cs typeface="Times New Roman" panose="02020603050405020304" pitchFamily="18" charset="0"/>
              </a:rPr>
              <a:t>“Türkiye Cumhuriyeti Anayasasına, Atatürk İnkılâp ve İlkelerine, Anayasada ifadesi bulunan Türk Milliyetçiliğine sadakatle bağlı kalacağıma; Türkiye Cumhuriyeti kanunlarını milletin hizmetinde olarak tarafsız ve eşitlik ilkelerine bağlı kalarak uygulayacağıma; Türk Milletinin milli, ahlaki, insani, manevi ve kültürel değerlerini benimseyip, koruyup bunları geliştirmek için çalışacağıma; insan haklarına ve Anayasanın temel ilkelerine dayanan milli, demokratik, laik, bir hukuk devleti olan Türkiye Cumhuriyetine karşı görev ve </a:t>
            </a:r>
            <a:r>
              <a:rPr lang="tr-TR" sz="2400" b="1" dirty="0" smtClean="0">
                <a:latin typeface="Times New Roman" panose="02020603050405020304" pitchFamily="18" charset="0"/>
                <a:cs typeface="Times New Roman" panose="02020603050405020304" pitchFamily="18" charset="0"/>
              </a:rPr>
              <a:t>sorumluluklarını bilerek</a:t>
            </a:r>
            <a:r>
              <a:rPr lang="tr-TR" sz="2400" b="1" dirty="0">
                <a:latin typeface="Times New Roman" panose="02020603050405020304" pitchFamily="18" charset="0"/>
                <a:cs typeface="Times New Roman" panose="02020603050405020304" pitchFamily="18" charset="0"/>
              </a:rPr>
              <a:t>, bunları davranış halinde göstereceğime namusum ve şerefim üzerine yemin ederim.”  </a:t>
            </a:r>
          </a:p>
          <a:p>
            <a:endParaRPr lang="tr-TR" dirty="0"/>
          </a:p>
        </p:txBody>
      </p:sp>
    </p:spTree>
    <p:extLst>
      <p:ext uri="{BB962C8B-B14F-4D97-AF65-F5344CB8AC3E}">
        <p14:creationId xmlns:p14="http://schemas.microsoft.com/office/powerpoint/2010/main" val="122158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68697" y="476672"/>
            <a:ext cx="7596335" cy="1280890"/>
          </a:xfrm>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TARAFSIZLIK VE DEVLETE BAĞLI OLMA</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47664" y="1988840"/>
            <a:ext cx="7200800" cy="4680520"/>
          </a:xfrm>
        </p:spPr>
        <p:txBody>
          <a:bodyPr>
            <a:normAutofit/>
          </a:bodyPr>
          <a:lstStyle/>
          <a:p>
            <a:pPr marL="0" indent="0" algn="just" fontAlgn="ctr">
              <a:buNone/>
            </a:pPr>
            <a:r>
              <a:rPr lang="tr-TR" sz="2000" b="1" dirty="0" smtClean="0">
                <a:latin typeface="Times New Roman" panose="02020603050405020304" pitchFamily="18" charset="0"/>
                <a:cs typeface="Times New Roman" panose="02020603050405020304" pitchFamily="18" charset="0"/>
              </a:rPr>
              <a:t>Devlet </a:t>
            </a:r>
            <a:r>
              <a:rPr lang="tr-TR" sz="2000" b="1" dirty="0">
                <a:latin typeface="Times New Roman" panose="02020603050405020304" pitchFamily="18" charset="0"/>
                <a:cs typeface="Times New Roman" panose="02020603050405020304" pitchFamily="18" charset="0"/>
              </a:rPr>
              <a:t>memurları siyasi partiye üye olamazlar, herhangi bir siyasi parti, kişi veya zümrenin yararını veya zararını hedef tutan bir davranışta bulunamazlar; görevlerini yerine getirirlerken dil, ırk, cinsiyet, siyasi düşünce, felsefi inanç, din ve mezhep gibi ayırım yapamazlar; hiçbir şekilde siyasi ve ideolojik amaçlı beyanda ve eylemde bulunamazlar ve bu eylemlere katılamazlar.</a:t>
            </a:r>
          </a:p>
          <a:p>
            <a:pPr marL="0" indent="0" algn="just" fontAlgn="ctr">
              <a:buNone/>
            </a:pPr>
            <a:r>
              <a:rPr lang="tr-TR" sz="2000" b="1" dirty="0">
                <a:latin typeface="Times New Roman" panose="02020603050405020304" pitchFamily="18" charset="0"/>
                <a:cs typeface="Times New Roman" panose="02020603050405020304" pitchFamily="18" charset="0"/>
              </a:rPr>
              <a:t>Devlet memurları her durumda Devletin menfaatlerini korumak mecburiyetindedirler. Türkiye Cumhuriyeti Anayasasına ve kanunlarına aykırı olan, memleketin bağımsızlığını ve bütünlüğünü bozan Türkiye Cumhuriyetinin güvenliğini tehlikeye düşüren herhangi bir faaliyette bulunamazlar. Aynı nitelikte faaliyet gösteren herhangi bir harekete, gruplaşmaya, teşekküle veya derneğe katılamazlar, bunlara yardım edemezler.</a:t>
            </a:r>
          </a:p>
        </p:txBody>
      </p:sp>
    </p:spTree>
    <p:extLst>
      <p:ext uri="{BB962C8B-B14F-4D97-AF65-F5344CB8AC3E}">
        <p14:creationId xmlns:p14="http://schemas.microsoft.com/office/powerpoint/2010/main" val="3253419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DAVRANIŞ VE İŞBİRLİĞİ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35696" y="1844824"/>
            <a:ext cx="6591985" cy="1800200"/>
          </a:xfrm>
        </p:spPr>
        <p:txBody>
          <a:bodyPr>
            <a:normAutofit/>
          </a:bodyPr>
          <a:lstStyle/>
          <a:p>
            <a:r>
              <a:rPr lang="tr-TR" sz="2400" b="1" dirty="0">
                <a:latin typeface="Times New Roman" panose="02020603050405020304" pitchFamily="18" charset="0"/>
                <a:cs typeface="Times New Roman" panose="02020603050405020304" pitchFamily="18" charset="0"/>
              </a:rPr>
              <a:t>Devlet memurları, resmi sıfatlarının gerektirdiği itibar ve güvene layık olduklarını hizmet içindeki ve dışındaki davranışlarıyla göstermek zorundadırlar.</a:t>
            </a:r>
          </a:p>
          <a:p>
            <a:endParaRPr lang="tr-TR" dirty="0"/>
          </a:p>
        </p:txBody>
      </p:sp>
    </p:spTree>
    <p:extLst>
      <p:ext uri="{BB962C8B-B14F-4D97-AF65-F5344CB8AC3E}">
        <p14:creationId xmlns:p14="http://schemas.microsoft.com/office/powerpoint/2010/main" val="1845466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421805"/>
            <a:ext cx="6912768" cy="1280890"/>
          </a:xfrm>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AMİRLERİN GÖREV VE SORUMLULUKLARI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63688" y="1700808"/>
            <a:ext cx="6840760" cy="4320480"/>
          </a:xfrm>
        </p:spPr>
        <p:txBody>
          <a:bodyPr>
            <a:normAutofit fontScale="92500"/>
          </a:bodyPr>
          <a:lstStyle/>
          <a:p>
            <a:pPr marL="0" indent="0" algn="just" fontAlgn="ctr">
              <a:buNone/>
            </a:pPr>
            <a:r>
              <a:rPr lang="tr-TR" sz="2200" b="1" dirty="0">
                <a:latin typeface="Times New Roman" panose="02020603050405020304" pitchFamily="18" charset="0"/>
                <a:cs typeface="Times New Roman" panose="02020603050405020304" pitchFamily="18" charset="0"/>
              </a:rPr>
              <a:t>Devlet memurları amiri oldukları kuruluş ve hizmet birimlerinde kanun, KHK, CK, tüzük ve yönetmeliklerle belirlenen görevleri zamanında ve eksiksiz olarak yapmaktan ve yaptırmaktan, maiyetindeki memurlarını yetiştirmekten, hal ve hareketlerini takip ve kontrol etmekten görevli sorumludurlar</a:t>
            </a:r>
            <a:r>
              <a:rPr lang="tr-TR" sz="2200" b="1" dirty="0" smtClean="0">
                <a:latin typeface="Times New Roman" panose="02020603050405020304" pitchFamily="18" charset="0"/>
                <a:cs typeface="Times New Roman" panose="02020603050405020304" pitchFamily="18" charset="0"/>
              </a:rPr>
              <a:t>.</a:t>
            </a:r>
            <a:endParaRPr lang="tr-TR" sz="2200" b="1" dirty="0">
              <a:latin typeface="Times New Roman" panose="02020603050405020304" pitchFamily="18" charset="0"/>
              <a:cs typeface="Times New Roman" panose="02020603050405020304" pitchFamily="18" charset="0"/>
            </a:endParaRPr>
          </a:p>
          <a:p>
            <a:pPr marL="0" indent="0" algn="just" fontAlgn="ctr">
              <a:buNone/>
            </a:pPr>
            <a:r>
              <a:rPr lang="tr-TR" sz="2200" b="1" dirty="0">
                <a:latin typeface="Times New Roman" panose="02020603050405020304" pitchFamily="18" charset="0"/>
                <a:cs typeface="Times New Roman" panose="02020603050405020304" pitchFamily="18" charset="0"/>
              </a:rPr>
              <a:t>Amir, maiyetindeki memurlara hakkaniyet ve eşitlik içinde davranır. Amirlik yetkisini kanun, tüzük ve yönetmeliklerde belirtilen esaslar içinde kullanır</a:t>
            </a:r>
            <a:r>
              <a:rPr lang="tr-TR" sz="2200" b="1" dirty="0" smtClean="0">
                <a:latin typeface="Times New Roman" panose="02020603050405020304" pitchFamily="18" charset="0"/>
                <a:cs typeface="Times New Roman" panose="02020603050405020304" pitchFamily="18" charset="0"/>
              </a:rPr>
              <a:t>.</a:t>
            </a:r>
            <a:r>
              <a:rPr lang="tr-TR" sz="2200" b="1" dirty="0">
                <a:latin typeface="Times New Roman" panose="02020603050405020304" pitchFamily="18" charset="0"/>
                <a:cs typeface="Times New Roman" panose="02020603050405020304" pitchFamily="18" charset="0"/>
              </a:rPr>
              <a:t> </a:t>
            </a:r>
          </a:p>
          <a:p>
            <a:pPr marL="0" indent="0" algn="just" fontAlgn="ctr">
              <a:buNone/>
            </a:pPr>
            <a:r>
              <a:rPr lang="tr-TR" sz="2200" b="1" dirty="0">
                <a:latin typeface="Times New Roman" panose="02020603050405020304" pitchFamily="18" charset="0"/>
                <a:cs typeface="Times New Roman" panose="02020603050405020304" pitchFamily="18" charset="0"/>
              </a:rPr>
              <a:t>Amir, maiyetindeki memurlara kanunlara aykırı emir veremez ve maiyetindeki memurdan hususi bir menfaat temin edecek bir talepte bulunamaz, hediyesini kabul edemez ve borç alamaz. </a:t>
            </a:r>
          </a:p>
          <a:p>
            <a:endParaRPr lang="tr-TR" dirty="0"/>
          </a:p>
        </p:txBody>
      </p:sp>
    </p:spTree>
    <p:extLst>
      <p:ext uri="{BB962C8B-B14F-4D97-AF65-F5344CB8AC3E}">
        <p14:creationId xmlns:p14="http://schemas.microsoft.com/office/powerpoint/2010/main" val="3215376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1412776"/>
            <a:ext cx="6591985" cy="3777622"/>
          </a:xfrm>
        </p:spPr>
        <p:txBody>
          <a:bodyPr/>
          <a:lstStyle/>
          <a:p>
            <a:pPr marL="0" indent="0">
              <a:buNone/>
            </a:pPr>
            <a:r>
              <a:rPr lang="tr-TR" sz="2800" b="1" dirty="0">
                <a:latin typeface="Times New Roman" panose="02020603050405020304" pitchFamily="18" charset="0"/>
                <a:cs typeface="Times New Roman" panose="02020603050405020304" pitchFamily="18" charset="0"/>
              </a:rPr>
              <a:t>‘</a:t>
            </a:r>
            <a:r>
              <a:rPr lang="tr-TR" sz="2800" b="1" i="1" dirty="0">
                <a:latin typeface="Times New Roman" panose="02020603050405020304" pitchFamily="18" charset="0"/>
                <a:cs typeface="Times New Roman" panose="02020603050405020304" pitchFamily="18" charset="0"/>
              </a:rPr>
              <a:t>Yöneticilerin yönettikleri kimselerin zahmetlerine tahammül etmeleri maslahatın kaybolmaması için gereklidir. Herkesin arzu ve isteklerini yerine getirmeye çalışmalı, ihtiyaçlar ölçüsünde karşılanmalıdır. Asık suratlı hükümdar halkın öncüsü olmaya layık değildir</a:t>
            </a:r>
            <a:r>
              <a:rPr lang="tr-TR" b="1" i="1" dirty="0">
                <a:latin typeface="Times New Roman" panose="02020603050405020304" pitchFamily="18" charset="0"/>
                <a:cs typeface="Times New Roman" panose="02020603050405020304" pitchFamily="18" charset="0"/>
              </a:rPr>
              <a:t>’</a:t>
            </a:r>
          </a:p>
          <a:p>
            <a:pPr marL="0" indent="0">
              <a:buNone/>
            </a:pPr>
            <a:r>
              <a:rPr lang="tr-TR" b="1" dirty="0">
                <a:latin typeface="Times New Roman" panose="02020603050405020304" pitchFamily="18" charset="0"/>
                <a:cs typeface="Times New Roman" panose="02020603050405020304" pitchFamily="18" charset="0"/>
              </a:rPr>
              <a:t>(Sadi </a:t>
            </a:r>
            <a:r>
              <a:rPr lang="tr-TR" b="1" dirty="0" err="1">
                <a:latin typeface="Times New Roman" panose="02020603050405020304" pitchFamily="18" charset="0"/>
                <a:cs typeface="Times New Roman" panose="02020603050405020304" pitchFamily="18" charset="0"/>
              </a:rPr>
              <a:t>Şirazi</a:t>
            </a:r>
            <a:r>
              <a:rPr lang="tr-TR"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93723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03648" y="620688"/>
            <a:ext cx="7200800" cy="1280890"/>
          </a:xfrm>
        </p:spPr>
        <p:txBody>
          <a:bodyPr>
            <a:noAutofit/>
          </a:bodyPr>
          <a:lstStyle/>
          <a:p>
            <a:r>
              <a:rPr lang="tr-TR" b="1" dirty="0">
                <a:solidFill>
                  <a:srgbClr val="C00000"/>
                </a:solidFill>
                <a:latin typeface="Times New Roman" panose="02020603050405020304" pitchFamily="18" charset="0"/>
                <a:cs typeface="Times New Roman" panose="02020603050405020304" pitchFamily="18" charset="0"/>
              </a:rPr>
              <a:t>"LİYAKAT-SADAKAT DENGESİ”</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907704" y="1628800"/>
            <a:ext cx="6591985" cy="3777622"/>
          </a:xfrm>
        </p:spPr>
        <p:txBody>
          <a:bodyPr>
            <a:normAutofit fontScale="92500"/>
          </a:bodyPr>
          <a:lstStyle/>
          <a:p>
            <a:r>
              <a:rPr lang="tr-TR" sz="2800" b="1" dirty="0" smtClean="0">
                <a:latin typeface="Times New Roman" panose="02020603050405020304" pitchFamily="18" charset="0"/>
                <a:cs typeface="Times New Roman" panose="02020603050405020304" pitchFamily="18" charset="0"/>
              </a:rPr>
              <a:t>Yönetimde </a:t>
            </a:r>
            <a:r>
              <a:rPr lang="tr-TR" sz="2800" b="1" dirty="0">
                <a:latin typeface="Times New Roman" panose="02020603050405020304" pitchFamily="18" charset="0"/>
                <a:cs typeface="Times New Roman" panose="02020603050405020304" pitchFamily="18" charset="0"/>
              </a:rPr>
              <a:t>Liyakat (işi bilme) ve sadakat (arkadan iş çevirmeme) esastır.</a:t>
            </a:r>
          </a:p>
          <a:p>
            <a:r>
              <a:rPr lang="tr-TR" sz="2800" b="1" dirty="0">
                <a:latin typeface="Times New Roman" panose="02020603050405020304" pitchFamily="18" charset="0"/>
                <a:cs typeface="Times New Roman" panose="02020603050405020304" pitchFamily="18" charset="0"/>
              </a:rPr>
              <a:t>Sadakat eksikse iş bilenlerin kimlerle iş tutacağı; liyakat eksikse iş bilmezlerin elinde memleketin düşeceği  hal bilinmez.</a:t>
            </a:r>
          </a:p>
          <a:p>
            <a:r>
              <a:rPr lang="tr-TR" sz="2800" b="1" dirty="0">
                <a:latin typeface="Times New Roman" panose="02020603050405020304" pitchFamily="18" charset="0"/>
                <a:cs typeface="Times New Roman" panose="02020603050405020304" pitchFamily="18" charset="0"/>
              </a:rPr>
              <a:t>Liyakat ve  sadakat birlikte sahip olunacak iki ana değerdir”</a:t>
            </a:r>
          </a:p>
          <a:p>
            <a:pPr marL="0" indent="0">
              <a:buNone/>
            </a:pPr>
            <a:r>
              <a:rPr lang="tr-TR" sz="2800" b="1" dirty="0">
                <a:latin typeface="Times New Roman" panose="02020603050405020304" pitchFamily="18" charset="0"/>
                <a:cs typeface="Times New Roman" panose="02020603050405020304" pitchFamily="18" charset="0"/>
              </a:rPr>
              <a:t>(Prof. Dr. Kudret BÜLBÜL)</a:t>
            </a:r>
          </a:p>
        </p:txBody>
      </p:sp>
    </p:spTree>
    <p:extLst>
      <p:ext uri="{BB962C8B-B14F-4D97-AF65-F5344CB8AC3E}">
        <p14:creationId xmlns:p14="http://schemas.microsoft.com/office/powerpoint/2010/main" val="2175405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91680" y="441060"/>
            <a:ext cx="6768752" cy="1280890"/>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DEVLET MEMURLARININ   GÖREV VE YETKİLERİ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47664" y="1700808"/>
            <a:ext cx="7272808" cy="4896544"/>
          </a:xfrm>
        </p:spPr>
        <p:txBody>
          <a:bodyPr>
            <a:normAutofit fontScale="85000" lnSpcReduction="20000"/>
          </a:bodyPr>
          <a:lstStyle/>
          <a:p>
            <a:pPr marL="0" indent="0" algn="just">
              <a:lnSpc>
                <a:spcPct val="120000"/>
              </a:lnSpc>
              <a:buNone/>
            </a:pPr>
            <a:r>
              <a:rPr lang="tr-TR" sz="2400" b="1" dirty="0">
                <a:latin typeface="Times New Roman" panose="02020603050405020304" pitchFamily="18" charset="0"/>
                <a:cs typeface="Times New Roman" panose="02020603050405020304" pitchFamily="18" charset="0"/>
              </a:rPr>
              <a:t>Devlet memurları kanun ve diğer mevzuatlarda belirtilen esaslara uymakla ve amirleri tarafından verilen görevleri yerine getirmekle yükümlü ve görevlerinin iyi ve doğru yürütülmesinden amirlerine karşı sorumludurlar.</a:t>
            </a:r>
          </a:p>
          <a:p>
            <a:pPr marL="0" indent="0">
              <a:lnSpc>
                <a:spcPct val="120000"/>
              </a:lnSpc>
              <a:buNone/>
            </a:pPr>
            <a:r>
              <a:rPr lang="tr-TR" sz="2400" b="1" dirty="0">
                <a:latin typeface="Times New Roman" panose="02020603050405020304" pitchFamily="18" charset="0"/>
                <a:cs typeface="Times New Roman" panose="02020603050405020304" pitchFamily="18" charset="0"/>
              </a:rPr>
              <a:t>Devlet Memuru amirinden aldığı emiri, Anayasa, Kanun, Tüzük ve Yönetmelik hükümlerine aykırı görürse yerine getirmez ve bu aykırılığı o emri verene bildirir.</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Amir emrinde ısrar eder ve bu emrini yazı ile yenilerse, memur bu emri yapmaya mecburdur. Ancak emrin yerine getirilmesinden doğacak sorumluluk emri verene aittir.</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Konusu suç teşkil eden emir hiçbir suretle yerine getirilmez, yerine getiren kimse sorumluluktan kurtulamaz.</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Acele hallerde kamu düzeninin ve kamu güvenliğinin korunması için kanunla gösterilen istisnalar saklıdır.</a:t>
            </a:r>
          </a:p>
          <a:p>
            <a:endParaRPr lang="tr-TR" dirty="0"/>
          </a:p>
        </p:txBody>
      </p:sp>
    </p:spTree>
    <p:extLst>
      <p:ext uri="{BB962C8B-B14F-4D97-AF65-F5344CB8AC3E}">
        <p14:creationId xmlns:p14="http://schemas.microsoft.com/office/powerpoint/2010/main" val="3687731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32965" y="692696"/>
            <a:ext cx="7632848" cy="1280890"/>
          </a:xfrm>
        </p:spPr>
        <p:txBody>
          <a:bodyPr>
            <a:noAutofit/>
          </a:bodyPr>
          <a:lstStyle/>
          <a:p>
            <a:r>
              <a:rPr lang="tr-TR" sz="3200" b="1" dirty="0">
                <a:solidFill>
                  <a:srgbClr val="C00000"/>
                </a:solidFill>
                <a:latin typeface="Times New Roman" panose="02020603050405020304" pitchFamily="18" charset="0"/>
                <a:cs typeface="Times New Roman" panose="02020603050405020304" pitchFamily="18" charset="0"/>
              </a:rPr>
              <a:t>KİŞİSEL SORUMLULUK VE ZARAR</a:t>
            </a:r>
            <a:br>
              <a:rPr lang="tr-TR" sz="3200" b="1" dirty="0">
                <a:solidFill>
                  <a:srgbClr val="C00000"/>
                </a:solidFill>
                <a:latin typeface="Times New Roman" panose="02020603050405020304" pitchFamily="18" charset="0"/>
                <a:cs typeface="Times New Roman" panose="02020603050405020304" pitchFamily="18" charset="0"/>
              </a:rPr>
            </a:br>
            <a:endParaRPr lang="tr-TR" sz="3200" dirty="0">
              <a:solidFill>
                <a:srgbClr val="C00000"/>
              </a:solidFill>
            </a:endParaRPr>
          </a:p>
        </p:txBody>
      </p:sp>
      <p:sp>
        <p:nvSpPr>
          <p:cNvPr id="3" name="İçerik Yer Tutucusu 2"/>
          <p:cNvSpPr>
            <a:spLocks noGrp="1"/>
          </p:cNvSpPr>
          <p:nvPr>
            <p:ph idx="1"/>
          </p:nvPr>
        </p:nvSpPr>
        <p:spPr>
          <a:xfrm>
            <a:off x="1691680" y="1628800"/>
            <a:ext cx="7056784" cy="4608512"/>
          </a:xfrm>
        </p:spPr>
        <p:txBody>
          <a:bodyPr>
            <a:normAutofit/>
          </a:bodyPr>
          <a:lstStyle/>
          <a:p>
            <a:r>
              <a:rPr lang="tr-TR" sz="2000" b="1" dirty="0" smtClean="0">
                <a:latin typeface="Times New Roman" panose="02020603050405020304" pitchFamily="18" charset="0"/>
                <a:cs typeface="Times New Roman" panose="02020603050405020304" pitchFamily="18" charset="0"/>
              </a:rPr>
              <a:t>Devlet memurları, görevlerini dikkat ve itina ile yerine getirmek ve kendilerine teslim edilen Devlet malını korumak ve her an hizmete hazır halde bulundurmak için gerekli tedbirleri almak zorundadırlar. Devlet memurunun kasıt, kusur, ihmal veya tedbirsizliği sonucu idare zarara uğratılmışsa, bu zararın ilgili memur tarafından rayiç bedeli üzerinden ödenmesi esastır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Zararların ödettirilmesinde bu konudaki genel hükümler uygulanır. Ancak fiilin meydana geldiği tarihte en alt derecenin birinci kademesinde bulunan memurun brüt aylığının yarısını geçmeyen zararlar, kabul etmesi halinde disiplin amiri veya yetkili disiplin kurulu kararına göre ilgili memurca ödenir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25353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548680"/>
            <a:ext cx="6986736" cy="1280890"/>
          </a:xfrm>
        </p:spPr>
        <p:txBody>
          <a:bodyPr>
            <a:normAutofit fontScale="90000"/>
          </a:bodyPr>
          <a:lstStyle/>
          <a:p>
            <a:pPr algn="ctr"/>
            <a:r>
              <a:rPr lang="tr-TR" b="1" dirty="0">
                <a:solidFill>
                  <a:srgbClr val="C00000"/>
                </a:solidFill>
                <a:latin typeface="Times New Roman" panose="02020603050405020304" pitchFamily="18" charset="0"/>
                <a:cs typeface="Times New Roman" panose="02020603050405020304" pitchFamily="18" charset="0"/>
              </a:rPr>
              <a:t>KİŞİLERİN UĞRADIKLARI ZARARLAR</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631912" y="1940640"/>
            <a:ext cx="6979949" cy="4752528"/>
          </a:xfrm>
        </p:spPr>
        <p:txBody>
          <a:bodyPr>
            <a:normAutofit/>
          </a:bodyPr>
          <a:lstStyle/>
          <a:p>
            <a:r>
              <a:rPr lang="tr-TR" b="1" dirty="0" smtClean="0">
                <a:latin typeface="Times New Roman" panose="02020603050405020304" pitchFamily="18" charset="0"/>
                <a:cs typeface="Times New Roman" panose="02020603050405020304" pitchFamily="18" charset="0"/>
              </a:rPr>
              <a:t>Kişiler kamu hukukuna tabi görevlerle ilgili olarak uğradıkları zararlardan dolayı bu görevleri yerine getiren personel aleyhine değil, ilgili kurum aleyhine dava açarlar</a:t>
            </a:r>
            <a:r>
              <a:rPr lang="tr-TR" b="1" dirty="0">
                <a:latin typeface="Times New Roman" panose="02020603050405020304" pitchFamily="18" charset="0"/>
                <a:cs typeface="Times New Roman" panose="02020603050405020304" pitchFamily="18" charset="0"/>
              </a:rPr>
              <a:t>.</a:t>
            </a:r>
          </a:p>
          <a:p>
            <a:r>
              <a:rPr lang="tr-TR" b="1" dirty="0" smtClean="0">
                <a:latin typeface="Times New Roman" panose="02020603050405020304" pitchFamily="18" charset="0"/>
                <a:cs typeface="Times New Roman" panose="02020603050405020304" pitchFamily="18" charset="0"/>
              </a:rPr>
              <a:t>Ancak, Devlet dairelerine tevdi veya bu dairelerce tahsil veya muhafaza edilen para ve para hükmündeki değerli kağıtların ilgili personel tarafından zimmete geçirilmesi halinde, zimmete geçirilen miktar, cezai takibat sonucu beklenmeden Hazine tarafından hak sahibine ödenir</a:t>
            </a:r>
            <a:r>
              <a:rPr lang="tr-TR" b="1" dirty="0">
                <a:latin typeface="Times New Roman" panose="02020603050405020304" pitchFamily="18" charset="0"/>
                <a:cs typeface="Times New Roman" panose="02020603050405020304" pitchFamily="18" charset="0"/>
              </a:rPr>
              <a:t>.</a:t>
            </a:r>
          </a:p>
          <a:p>
            <a:r>
              <a:rPr lang="tr-TR" b="1" dirty="0">
                <a:latin typeface="Times New Roman" panose="02020603050405020304" pitchFamily="18" charset="0"/>
                <a:cs typeface="Times New Roman" panose="02020603050405020304" pitchFamily="18" charset="0"/>
              </a:rPr>
              <a:t>Kurumun</a:t>
            </a:r>
            <a:r>
              <a:rPr lang="tr-TR" b="1" dirty="0" smtClean="0">
                <a:latin typeface="Times New Roman" panose="02020603050405020304" pitchFamily="18" charset="0"/>
                <a:cs typeface="Times New Roman" panose="02020603050405020304" pitchFamily="18" charset="0"/>
              </a:rPr>
              <a:t>, genel hükümlere göre sorumlu personele rücu hakkı saklıdır. İşkence ya da zalimane, gayri insani veya haysiyet kırıcı muamele suçları nedeniyle Avrupa İnsan Hakları Mahkemesince verilen kararlar sonucunda Devletçe ödenen tazminatlardan dolayı sorumlu personele rücu edilmesi hakkında da yukarıdaki fıkra hükmü uygulanır</a:t>
            </a:r>
            <a:r>
              <a:rPr lang="tr-TR"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400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529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54801" y="620688"/>
            <a:ext cx="6589199" cy="1280890"/>
          </a:xfrm>
        </p:spPr>
        <p:txBody>
          <a:bodyPr/>
          <a:lstStyle/>
          <a:p>
            <a:r>
              <a:rPr lang="tr-TR" b="1" dirty="0">
                <a:solidFill>
                  <a:srgbClr val="C00000"/>
                </a:solidFill>
                <a:latin typeface="Times New Roman" panose="02020603050405020304" pitchFamily="18" charset="0"/>
                <a:cs typeface="Times New Roman" panose="02020603050405020304" pitchFamily="18" charset="0"/>
              </a:rPr>
              <a:t>MAL BİLDİRİMİ</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1911474" y="1556792"/>
            <a:ext cx="6591985" cy="4320480"/>
          </a:xfrm>
        </p:spPr>
        <p:txBody>
          <a:bodyPr/>
          <a:lstStyle/>
          <a:p>
            <a:endParaRPr lang="tr-TR" sz="2800" dirty="0"/>
          </a:p>
          <a:p>
            <a:r>
              <a:rPr lang="tr-TR" sz="2400" b="1" dirty="0" smtClean="0">
                <a:latin typeface="Times New Roman" panose="02020603050405020304" pitchFamily="18" charset="0"/>
                <a:cs typeface="Times New Roman" panose="02020603050405020304" pitchFamily="18" charset="0"/>
              </a:rPr>
              <a:t>Devlet memurları, kendileriyle, eşlerine ve velayetleri altındaki çocuklarına ait taşınır ve taşınmaz malları, alacak ve borçları hakkında, özel kanunda yazılı hükümler uyarınca, mal bildirimi verirler</a:t>
            </a:r>
            <a:r>
              <a:rPr lang="tr-TR"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91111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91680" y="548680"/>
            <a:ext cx="6589199" cy="1280890"/>
          </a:xfrm>
        </p:spPr>
        <p:txBody>
          <a:bodyPr>
            <a:normAutofit/>
          </a:bodyPr>
          <a:lstStyle/>
          <a:p>
            <a:pPr algn="ctr"/>
            <a:r>
              <a:rPr lang="tr-TR" sz="3600" b="1" dirty="0" smtClean="0">
                <a:solidFill>
                  <a:srgbClr val="C00000"/>
                </a:solidFill>
                <a:latin typeface="Times New Roman" panose="02020603050405020304" pitchFamily="18" charset="0"/>
                <a:cs typeface="Times New Roman" panose="02020603050405020304" pitchFamily="18" charset="0"/>
              </a:rPr>
              <a:t>BASINA BİLGİ VEYA DEMEÇ VERME</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04473" y="2060848"/>
            <a:ext cx="6591985" cy="3777622"/>
          </a:xfrm>
        </p:spPr>
        <p:txBody>
          <a:bodyPr>
            <a:normAutofit/>
          </a:bodyPr>
          <a:lstStyle/>
          <a:p>
            <a:r>
              <a:rPr lang="tr-TR" sz="2000" b="1" dirty="0" smtClean="0">
                <a:latin typeface="Times New Roman" panose="02020603050405020304" pitchFamily="18" charset="0"/>
                <a:cs typeface="Times New Roman" panose="02020603050405020304" pitchFamily="18" charset="0"/>
              </a:rPr>
              <a:t>Devlet Memurları, kamu görevleri hakkında basına, haber ajanslarına veya radyo ve televizyon kurumlarına bilgi veya demeç veremezler. Bu konuda gerekli bilgi ancak bakanın yetkili kılacağı görevli illerde   valiler veya yetkili kılacağı görevli tarafından verilebilir</a:t>
            </a:r>
            <a:r>
              <a:rPr lang="tr-TR" sz="2000" b="1"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439773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624110"/>
            <a:ext cx="7416825" cy="1509490"/>
          </a:xfrm>
        </p:spPr>
        <p:txBody>
          <a:bodyPr>
            <a:normAutofit fontScale="90000"/>
          </a:bodyPr>
          <a:lstStyle/>
          <a:p>
            <a:pPr algn="ctr"/>
            <a:r>
              <a:rPr lang="tr-TR" b="1" dirty="0">
                <a:solidFill>
                  <a:srgbClr val="C00000"/>
                </a:solidFill>
                <a:latin typeface="Times New Roman" panose="02020603050405020304" pitchFamily="18" charset="0"/>
                <a:cs typeface="Times New Roman" panose="02020603050405020304" pitchFamily="18" charset="0"/>
              </a:rPr>
              <a:t>RESMİ BELGE, ARAÇ VE GEREÇLERİN YETKİ VERİLEN MAHALLER DIŞINA ÇIKARILMAMASI VE İADESİ</a:t>
            </a:r>
            <a:r>
              <a:rPr lang="tr-TR" dirty="0">
                <a:solidFill>
                  <a:srgbClr val="C00000"/>
                </a:solidFill>
                <a:latin typeface="Times New Roman" panose="02020603050405020304" pitchFamily="18" charset="0"/>
                <a:cs typeface="Times New Roman" panose="02020603050405020304" pitchFamily="18" charset="0"/>
              </a:rPr>
              <a:t/>
            </a:r>
            <a:br>
              <a:rPr lang="tr-TR"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835696" y="2708920"/>
            <a:ext cx="6591985" cy="3777622"/>
          </a:xfrm>
        </p:spPr>
        <p:txBody>
          <a:bodyPr>
            <a:normAutofit/>
          </a:bodyPr>
          <a:lstStyle/>
          <a:p>
            <a:endParaRPr lang="tr-TR" dirty="0"/>
          </a:p>
          <a:p>
            <a:r>
              <a:rPr lang="tr-TR" sz="2000" b="1" dirty="0" smtClean="0">
                <a:latin typeface="Times New Roman" panose="02020603050405020304" pitchFamily="18" charset="0"/>
                <a:cs typeface="Times New Roman" panose="02020603050405020304" pitchFamily="18" charset="0"/>
              </a:rPr>
              <a:t>Devlet memurları görevleri ile ilgili resmi belge araç ve gereçleri, yetki verilen mahaller dışına çıkaramazlar, hususi işlerinde kullanamazlar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Devlet memurları görevleri icabı kendilerine teslim edilen resmi belge, araç ve gereçleri görevleri sona erdiği zaman iade etmek zorundadırlar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Bu zorunluluk memurun mirasçılarına da şamildir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49090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1484784"/>
            <a:ext cx="6912768" cy="3777622"/>
          </a:xfrm>
        </p:spPr>
        <p:txBody>
          <a:bodyPr>
            <a:normAutofit/>
          </a:bodyPr>
          <a:lstStyle/>
          <a:p>
            <a:r>
              <a:rPr lang="tr-TR" sz="2400" b="1" dirty="0" smtClean="0">
                <a:latin typeface="Times New Roman" panose="02020603050405020304" pitchFamily="18" charset="0"/>
                <a:cs typeface="Times New Roman" panose="02020603050405020304" pitchFamily="18" charset="0"/>
              </a:rPr>
              <a:t>657 Sayılı Devlet Memurları Kanununa göre görev devlet hizmeti yapan personel, yukarıda anlatılan görev ve sorumlulukları çerçevesinde yapmış oldukları hizmetler karşılığında maaş ya da ücret almaktadırlar. Bir başka </a:t>
            </a:r>
            <a:r>
              <a:rPr lang="tr-TR" sz="2400" b="1" dirty="0" err="1" smtClean="0">
                <a:latin typeface="Times New Roman" panose="02020603050405020304" pitchFamily="18" charset="0"/>
                <a:cs typeface="Times New Roman" panose="02020603050405020304" pitchFamily="18" charset="0"/>
              </a:rPr>
              <a:t>sunu’da</a:t>
            </a:r>
            <a:r>
              <a:rPr lang="tr-TR" sz="2400" b="1" dirty="0" smtClean="0">
                <a:latin typeface="Times New Roman" panose="02020603050405020304" pitchFamily="18" charset="0"/>
                <a:cs typeface="Times New Roman" panose="02020603050405020304" pitchFamily="18" charset="0"/>
              </a:rPr>
              <a:t> maaş ve ücret tanımları yapılmıştır. </a:t>
            </a:r>
          </a:p>
          <a:p>
            <a:r>
              <a:rPr lang="tr-TR" sz="2400" b="1" dirty="0" smtClean="0">
                <a:latin typeface="Times New Roman" panose="02020603050405020304" pitchFamily="18" charset="0"/>
                <a:cs typeface="Times New Roman" panose="02020603050405020304" pitchFamily="18" charset="0"/>
              </a:rPr>
              <a:t>Bundan sonra yapılacak sunularda maaş ,ücret, vb. özlük haklarının hesaplanmas</a:t>
            </a:r>
            <a:r>
              <a:rPr lang="tr-TR" sz="2400" dirty="0" smtClean="0">
                <a:latin typeface="Times New Roman" panose="02020603050405020304" pitchFamily="18" charset="0"/>
                <a:cs typeface="Times New Roman" panose="02020603050405020304" pitchFamily="18" charset="0"/>
              </a:rPr>
              <a:t>ı</a:t>
            </a:r>
            <a:r>
              <a:rPr lang="tr-TR" sz="2400" b="1" dirty="0" smtClean="0">
                <a:latin typeface="Times New Roman" panose="02020603050405020304" pitchFamily="18" charset="0"/>
                <a:cs typeface="Times New Roman" panose="02020603050405020304" pitchFamily="18" charset="0"/>
              </a:rPr>
              <a:t>, dikkat edilecek hususlar ayrıca anlatılacaktır.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43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1412776"/>
            <a:ext cx="6591985" cy="3777622"/>
          </a:xfrm>
        </p:spPr>
        <p:txBody>
          <a:bodyPr>
            <a:noAutofit/>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a:t>
            </a:r>
            <a:r>
              <a:rPr lang="tr-TR" sz="2400" b="1" dirty="0" smtClean="0">
                <a:latin typeface="Times New Roman" panose="02020603050405020304" pitchFamily="18" charset="0"/>
                <a:cs typeface="Times New Roman" panose="02020603050405020304" pitchFamily="18" charset="0"/>
              </a:rPr>
              <a:t>bilmek </a:t>
            </a:r>
            <a:r>
              <a:rPr lang="tr-TR" sz="2400" b="1" dirty="0">
                <a:latin typeface="Times New Roman" panose="02020603050405020304" pitchFamily="18" charset="0"/>
                <a:cs typeface="Times New Roman" panose="02020603050405020304" pitchFamily="18" charset="0"/>
              </a:rPr>
              <a:t>ve birlikte çalıştığı ekibe güvenmek</a:t>
            </a:r>
            <a:r>
              <a:rPr lang="tr-TR" sz="2400" b="1" dirty="0" smtClean="0">
                <a:latin typeface="Times New Roman" panose="02020603050405020304" pitchFamily="18" charset="0"/>
                <a:cs typeface="Times New Roman" panose="02020603050405020304" pitchFamily="18" charset="0"/>
              </a:rPr>
              <a:t>.</a:t>
            </a:r>
          </a:p>
          <a:p>
            <a:endParaRPr lang="tr-TR" sz="24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Necmettin BAŞKUT  </a:t>
            </a:r>
          </a:p>
          <a:p>
            <a:endParaRPr lang="tr-TR" sz="2400" dirty="0"/>
          </a:p>
        </p:txBody>
      </p:sp>
    </p:spTree>
    <p:extLst>
      <p:ext uri="{BB962C8B-B14F-4D97-AF65-F5344CB8AC3E}">
        <p14:creationId xmlns:p14="http://schemas.microsoft.com/office/powerpoint/2010/main" val="3304063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TÜRK ATASÖZÜ;</a:t>
            </a:r>
          </a:p>
          <a:p>
            <a:r>
              <a:rPr lang="tr-TR" b="1" dirty="0" smtClean="0">
                <a:latin typeface="Times New Roman" panose="02020603050405020304" pitchFamily="18" charset="0"/>
                <a:cs typeface="Times New Roman" panose="02020603050405020304" pitchFamily="18" charset="0"/>
              </a:rPr>
              <a:t>BİR MIH (NAL ÇİVİSİ) BİR NAL,</a:t>
            </a:r>
          </a:p>
          <a:p>
            <a:r>
              <a:rPr lang="tr-TR" b="1" dirty="0" smtClean="0">
                <a:latin typeface="Times New Roman" panose="02020603050405020304" pitchFamily="18" charset="0"/>
                <a:cs typeface="Times New Roman" panose="02020603050405020304" pitchFamily="18" charset="0"/>
              </a:rPr>
              <a:t>BİR NAL BİR AT,</a:t>
            </a:r>
          </a:p>
          <a:p>
            <a:r>
              <a:rPr lang="tr-TR" b="1" dirty="0" smtClean="0">
                <a:latin typeface="Times New Roman" panose="02020603050405020304" pitchFamily="18" charset="0"/>
                <a:cs typeface="Times New Roman" panose="02020603050405020304" pitchFamily="18" charset="0"/>
              </a:rPr>
              <a:t>BİR AT BİR SAVAŞ,</a:t>
            </a:r>
          </a:p>
          <a:p>
            <a:r>
              <a:rPr lang="tr-TR" b="1" dirty="0" smtClean="0">
                <a:latin typeface="Times New Roman" panose="02020603050405020304" pitchFamily="18" charset="0"/>
                <a:cs typeface="Times New Roman" panose="02020603050405020304" pitchFamily="18" charset="0"/>
              </a:rPr>
              <a:t>BİR  SAVAŞ BİR KOMUTAN,</a:t>
            </a:r>
          </a:p>
          <a:p>
            <a:r>
              <a:rPr lang="tr-TR" b="1" dirty="0" smtClean="0">
                <a:latin typeface="Times New Roman" panose="02020603050405020304" pitchFamily="18" charset="0"/>
                <a:cs typeface="Times New Roman" panose="02020603050405020304" pitchFamily="18" charset="0"/>
              </a:rPr>
              <a:t>BİR KOMUTAN BİR ORDU,</a:t>
            </a:r>
          </a:p>
          <a:p>
            <a:r>
              <a:rPr lang="tr-TR" b="1" dirty="0" smtClean="0">
                <a:latin typeface="Times New Roman" panose="02020603050405020304" pitchFamily="18" charset="0"/>
                <a:cs typeface="Times New Roman" panose="02020603050405020304" pitchFamily="18" charset="0"/>
              </a:rPr>
              <a:t>BİR  ORDU BİR SULTAN,</a:t>
            </a:r>
          </a:p>
          <a:p>
            <a:r>
              <a:rPr lang="tr-TR" b="1" dirty="0" smtClean="0">
                <a:latin typeface="Times New Roman" panose="02020603050405020304" pitchFamily="18" charset="0"/>
                <a:cs typeface="Times New Roman" panose="02020603050405020304" pitchFamily="18" charset="0"/>
              </a:rPr>
              <a:t>BİR SULTAN BİR ÜLKEYİ KURTARIR.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093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9872" y="3501008"/>
            <a:ext cx="3061633" cy="791344"/>
          </a:xfrm>
        </p:spPr>
        <p:txBody>
          <a:bodyPr>
            <a:normAutofit/>
          </a:bodyPr>
          <a:lstStyle/>
          <a:p>
            <a:pPr marL="0" indent="0">
              <a:buNone/>
            </a:pPr>
            <a:r>
              <a:rPr lang="tr-TR" sz="2400" b="1" dirty="0" smtClean="0">
                <a:latin typeface="Times New Roman" panose="02020603050405020304" pitchFamily="18" charset="0"/>
                <a:cs typeface="Times New Roman" panose="02020603050405020304" pitchFamily="18" charset="0"/>
              </a:rPr>
              <a:t>TEŞEKKÜRLER…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6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GENEL BAKIŞ</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980370" y="1264554"/>
            <a:ext cx="6768094" cy="4396693"/>
          </a:xfrm>
        </p:spPr>
        <p:txBody>
          <a:bodyPr>
            <a:normAutofit fontScale="92500" lnSpcReduction="10000"/>
          </a:bodyPr>
          <a:lstStyle/>
          <a:p>
            <a:endParaRPr lang="tr-TR" sz="2600" b="1" dirty="0">
              <a:latin typeface="Times New Roman" panose="02020603050405020304" pitchFamily="18" charset="0"/>
              <a:cs typeface="Times New Roman" panose="02020603050405020304" pitchFamily="18" charset="0"/>
            </a:endParaRPr>
          </a:p>
          <a:p>
            <a:pPr marL="0" indent="0">
              <a:buNone/>
            </a:pPr>
            <a:r>
              <a:rPr lang="tr-TR" sz="2400" b="1" dirty="0" smtClean="0">
                <a:latin typeface="Times New Roman" panose="02020603050405020304" pitchFamily="18" charset="0"/>
                <a:cs typeface="Times New Roman" panose="02020603050405020304" pitchFamily="18" charset="0"/>
              </a:rPr>
              <a:t>Bilindiği üzere, kamunun asli ve sürekli hizmetleri Anayasa’nın 128 inci, 130 uncu ve 140 </a:t>
            </a:r>
            <a:r>
              <a:rPr lang="tr-TR" sz="2400" b="1" dirty="0" err="1" smtClean="0">
                <a:latin typeface="Times New Roman" panose="02020603050405020304" pitchFamily="18" charset="0"/>
                <a:cs typeface="Times New Roman" panose="02020603050405020304" pitchFamily="18" charset="0"/>
              </a:rPr>
              <a:t>ncı</a:t>
            </a:r>
            <a:r>
              <a:rPr lang="tr-TR" sz="2400" b="1" dirty="0" smtClean="0">
                <a:latin typeface="Times New Roman" panose="02020603050405020304" pitchFamily="18" charset="0"/>
                <a:cs typeface="Times New Roman" panose="02020603050405020304" pitchFamily="18" charset="0"/>
              </a:rPr>
              <a:t> maddesinde </a:t>
            </a:r>
            <a:r>
              <a:rPr lang="tr-TR" sz="2400" b="1" dirty="0">
                <a:latin typeface="Times New Roman" panose="02020603050405020304" pitchFamily="18" charset="0"/>
                <a:cs typeface="Times New Roman" panose="02020603050405020304" pitchFamily="18" charset="0"/>
              </a:rPr>
              <a:t>tanımlanan </a:t>
            </a:r>
            <a:r>
              <a:rPr lang="tr-TR" sz="2400" b="1" dirty="0" smtClean="0">
                <a:latin typeface="Times New Roman" panose="02020603050405020304" pitchFamily="18" charset="0"/>
                <a:cs typeface="Times New Roman" panose="02020603050405020304" pitchFamily="18" charset="0"/>
              </a:rPr>
              <a:t>memur </a:t>
            </a:r>
            <a:r>
              <a:rPr lang="tr-TR" sz="2400" b="1" dirty="0">
                <a:latin typeface="Times New Roman" panose="02020603050405020304" pitchFamily="18" charset="0"/>
                <a:cs typeface="Times New Roman" panose="02020603050405020304" pitchFamily="18" charset="0"/>
              </a:rPr>
              <a:t>statüsüne haiz </a:t>
            </a:r>
            <a:r>
              <a:rPr lang="tr-TR" sz="2400" b="1" dirty="0" smtClean="0">
                <a:latin typeface="Times New Roman" panose="02020603050405020304" pitchFamily="18" charset="0"/>
                <a:cs typeface="Times New Roman" panose="02020603050405020304" pitchFamily="18" charset="0"/>
              </a:rPr>
              <a:t>olanlar, Anayasanın 128 inci maddesinde diğer kamu personeli olarak tanımlanan sözleşmeli personel ve  belirsiz süreli iş sözleşmesi ile istihdam edilen sürekli işçiler eliyle yürütülmektedir.</a:t>
            </a:r>
          </a:p>
          <a:p>
            <a:pPr marL="0" indent="0">
              <a:buNone/>
            </a:pPr>
            <a:r>
              <a:rPr lang="tr-TR" sz="2400" b="1" dirty="0" smtClean="0">
                <a:latin typeface="Times New Roman" panose="02020603050405020304" pitchFamily="18" charset="0"/>
                <a:cs typeface="Times New Roman" panose="02020603050405020304" pitchFamily="18" charset="0"/>
              </a:rPr>
              <a:t>Bu sunu Üniversitemizdeki uygulayıcılar ve İdarecileri bilgilendirme amaçlı hazırlanmıştır. Yasanın tamamı değil sadece çok önemli düşündüğümüz kısımlar alınmıştır</a:t>
            </a:r>
            <a:r>
              <a:rPr lang="tr-TR" sz="2400" b="1" dirty="0" smtClean="0"/>
              <a:t>.</a:t>
            </a:r>
            <a:endParaRPr lang="tr-TR" sz="2400" b="1" dirty="0"/>
          </a:p>
        </p:txBody>
      </p:sp>
    </p:spTree>
    <p:extLst>
      <p:ext uri="{BB962C8B-B14F-4D97-AF65-F5344CB8AC3E}">
        <p14:creationId xmlns:p14="http://schemas.microsoft.com/office/powerpoint/2010/main" val="128680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260648"/>
            <a:ext cx="7488832" cy="5544616"/>
          </a:xfrm>
        </p:spPr>
        <p:txBody>
          <a:bodyPr>
            <a:normAutofit lnSpcReduction="10000"/>
          </a:bodyPr>
          <a:lstStyle/>
          <a:p>
            <a:endParaRPr lang="tr-TR" dirty="0" smtClean="0"/>
          </a:p>
          <a:p>
            <a:pPr marL="0" indent="0">
              <a:buNone/>
            </a:pPr>
            <a:r>
              <a:rPr lang="tr-TR" sz="3000" b="1" dirty="0" smtClean="0">
                <a:solidFill>
                  <a:srgbClr val="C00000"/>
                </a:solidFill>
                <a:latin typeface="Times New Roman" panose="02020603050405020304" pitchFamily="18" charset="0"/>
                <a:cs typeface="Times New Roman" panose="02020603050405020304" pitchFamily="18" charset="0"/>
              </a:rPr>
              <a:t>657  SAYILI DEVLET MEMURLARI KANUNU</a:t>
            </a:r>
            <a:r>
              <a:rPr lang="tr-TR" sz="3000" b="1" dirty="0">
                <a:solidFill>
                  <a:srgbClr val="C00000"/>
                </a:solidFill>
                <a:latin typeface="Times New Roman" panose="02020603050405020304" pitchFamily="18" charset="0"/>
                <a:cs typeface="Times New Roman" panose="02020603050405020304" pitchFamily="18" charset="0"/>
              </a:rPr>
              <a:t>;</a:t>
            </a:r>
          </a:p>
          <a:p>
            <a:endParaRPr lang="tr-TR" b="1" dirty="0" smtClean="0">
              <a:latin typeface="Times New Roman" panose="02020603050405020304" pitchFamily="18" charset="0"/>
              <a:cs typeface="Times New Roman" panose="02020603050405020304" pitchFamily="18" charset="0"/>
            </a:endParaRPr>
          </a:p>
          <a:p>
            <a:r>
              <a:rPr lang="tr-TR" sz="2600" b="1" dirty="0" smtClean="0">
                <a:latin typeface="Times New Roman" panose="02020603050405020304" pitchFamily="18" charset="0"/>
                <a:cs typeface="Times New Roman" panose="02020603050405020304" pitchFamily="18" charset="0"/>
              </a:rPr>
              <a:t>Devlet memurlarının hizmet şartlarını</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Niteliklerini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Atanma ve yetiştirilmelerini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İlerleme ve yükselmelerini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Ödev, hak, yükümlülük ve sorumluluklarını</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Aylıklarını ve ödeneklerini ile,</a:t>
            </a:r>
            <a:endParaRPr lang="tr-TR" sz="2600" b="1" dirty="0">
              <a:latin typeface="Times New Roman" panose="02020603050405020304" pitchFamily="18" charset="0"/>
              <a:cs typeface="Times New Roman" panose="02020603050405020304" pitchFamily="18" charset="0"/>
            </a:endParaRPr>
          </a:p>
          <a:p>
            <a:r>
              <a:rPr lang="tr-TR" sz="2600" b="1" dirty="0" smtClean="0">
                <a:latin typeface="Times New Roman" panose="02020603050405020304" pitchFamily="18" charset="0"/>
                <a:cs typeface="Times New Roman" panose="02020603050405020304" pitchFamily="18" charset="0"/>
              </a:rPr>
              <a:t>Diğer özlük  işlerini düzenlemeyi amaçlamaktadır</a:t>
            </a:r>
            <a:r>
              <a:rPr lang="tr-TR" sz="26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81624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KAPSAM</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331640" y="1628800"/>
            <a:ext cx="7632848" cy="4104456"/>
          </a:xfrm>
        </p:spPr>
        <p:txBody>
          <a:bodyPr>
            <a:noAutofit/>
          </a:bodyPr>
          <a:lstStyle/>
          <a:p>
            <a:pPr marL="0" indent="0">
              <a:buNone/>
            </a:pPr>
            <a:r>
              <a:rPr lang="tr-TR" sz="2400" b="1" dirty="0" smtClean="0">
                <a:latin typeface="Times New Roman" panose="02020603050405020304" pitchFamily="18" charset="0"/>
                <a:cs typeface="Times New Roman" panose="02020603050405020304" pitchFamily="18" charset="0"/>
              </a:rPr>
              <a:t>657 sayılı Devlet Memurları Kanunu; Genel ve Katma Bütçeli Kurumlar, İl Özel İdareleri, Belediyeler, İl Özel İdareleri ve Belediyelerin kurdukları birlikler ile bunlara bağlı döner sermayeli kuruluşlarda, kanunlarla kurulan fonlarda, kefalet sandıklarında veya Beden Terbiyesi Bölge Müdürlüklerinde çalışan memurlar hakkında uygulanır.</a:t>
            </a:r>
          </a:p>
          <a:p>
            <a:pPr marL="0" indent="0">
              <a:buNone/>
            </a:pPr>
            <a:r>
              <a:rPr lang="tr-TR" sz="2400" b="1" dirty="0" smtClean="0">
                <a:latin typeface="Times New Roman" panose="02020603050405020304" pitchFamily="18" charset="0"/>
                <a:cs typeface="Times New Roman" panose="02020603050405020304" pitchFamily="18" charset="0"/>
              </a:rPr>
              <a:t> Sözleşmeli personel hakkında bu Kanunda belirtilen özel hükümler uygulanır.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610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KAPSAM DIŞI OLANLAR:</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475656" y="1340768"/>
            <a:ext cx="7344816" cy="3777622"/>
          </a:xfrm>
        </p:spPr>
        <p:txBody>
          <a:bodyPr>
            <a:noAutofit/>
          </a:bodyPr>
          <a:lstStyle/>
          <a:p>
            <a:pPr marL="0" indent="0">
              <a:buNone/>
            </a:pPr>
            <a:r>
              <a:rPr lang="tr-TR" sz="2000" b="1" dirty="0" smtClean="0">
                <a:latin typeface="Times New Roman" panose="02020603050405020304" pitchFamily="18" charset="0"/>
                <a:cs typeface="Times New Roman" panose="02020603050405020304" pitchFamily="18" charset="0"/>
              </a:rPr>
              <a:t>Anayasa Mahkemesi üye ve yedek üyeleri ile raportörleri hakimlik ve savcılık mesleklerinde veya bu mesleklerden sayılan görevlerde bulunanlar Danıştay ve Sayıştay meslek mensupları ve Sayıştay savcı ve yardımcıları, Üniversitelerin, İktisadi ve Ticari İlimler Akademilerinin, Devlet Mühendislik ve Mimarlık Akademilerinin, Devlet Güzel Sanatlar Akademilerinin, Türkiye ve Orta Doğu Amme İdaresi Enstitüsünün öğretim üye ve yardımcıları Cumhurbaşkanlığı Senfoni Orkestrası üyeleri, Genelkurmay Mehteran Bölüğü Sanatkarları, Devlet Tiyatrosu ile Devlet Opera ve Balesi ve Belediye Opera ve tiyatroları ile şehir ve belediye konservatuvar ve orkestralarının sanatkar memurları, uzman memurları, uygulatıcı uzman memurları ve stajyerleri Spor Toto Teşkilatında çalışan personel subay, astsubay, uzman jandarma, uzman erbaş ve sözleşmeli erbaş ve erler ile Emniyet Teşkilatı mensupları özel kanunları hükümlerine tabidir.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534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İSTİHDAM ŞEKİLLERİ</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1763688" y="1628800"/>
            <a:ext cx="6984776" cy="3777622"/>
          </a:xfrm>
        </p:spPr>
        <p:txBody>
          <a:bodyPr>
            <a:noAutofit/>
          </a:bodyPr>
          <a:lstStyle/>
          <a:p>
            <a:pPr marL="0" indent="0">
              <a:buNone/>
            </a:pPr>
            <a:r>
              <a:rPr lang="tr-TR" sz="2000" b="1" dirty="0" smtClean="0">
                <a:latin typeface="Times New Roman" panose="02020603050405020304" pitchFamily="18" charset="0"/>
                <a:cs typeface="Times New Roman" panose="02020603050405020304" pitchFamily="18" charset="0"/>
              </a:rPr>
              <a:t>Bu </a:t>
            </a:r>
            <a:r>
              <a:rPr lang="tr-TR" sz="2000" b="1" dirty="0">
                <a:latin typeface="Times New Roman" panose="02020603050405020304" pitchFamily="18" charset="0"/>
                <a:cs typeface="Times New Roman" panose="02020603050405020304" pitchFamily="18" charset="0"/>
              </a:rPr>
              <a:t>kapsamda, 657 sayılı Devlet Memurları Kanununun 4 üncü maddesine göre 3 farklı istihdam tipi kamu kurumlarında uygulanmaktadır.</a:t>
            </a:r>
          </a:p>
          <a:p>
            <a:pPr marL="0" indent="0">
              <a:buNone/>
            </a:pPr>
            <a:r>
              <a:rPr lang="tr-TR" sz="2000" b="1" dirty="0" smtClean="0">
                <a:latin typeface="Times New Roman" panose="02020603050405020304" pitchFamily="18" charset="0"/>
                <a:cs typeface="Times New Roman" panose="02020603050405020304" pitchFamily="18" charset="0"/>
              </a:rPr>
              <a:t>Memur                       </a:t>
            </a:r>
            <a:r>
              <a:rPr lang="tr-TR" sz="2000" b="1" dirty="0">
                <a:latin typeface="Times New Roman" panose="02020603050405020304" pitchFamily="18" charset="0"/>
                <a:cs typeface="Times New Roman" panose="02020603050405020304" pitchFamily="18" charset="0"/>
              </a:rPr>
              <a:t>(4/A)</a:t>
            </a:r>
          </a:p>
          <a:p>
            <a:pPr marL="0" indent="0">
              <a:buNone/>
            </a:pPr>
            <a:r>
              <a:rPr lang="tr-TR" sz="2000" b="1" dirty="0" smtClean="0">
                <a:latin typeface="Times New Roman" panose="02020603050405020304" pitchFamily="18" charset="0"/>
                <a:cs typeface="Times New Roman" panose="02020603050405020304" pitchFamily="18" charset="0"/>
              </a:rPr>
              <a:t>Sözleşmeli </a:t>
            </a:r>
            <a:r>
              <a:rPr lang="tr-TR" sz="2000" b="1" dirty="0">
                <a:latin typeface="Times New Roman" panose="02020603050405020304" pitchFamily="18" charset="0"/>
                <a:cs typeface="Times New Roman" panose="02020603050405020304" pitchFamily="18" charset="0"/>
              </a:rPr>
              <a:t>Personel  (4/B</a:t>
            </a:r>
            <a:r>
              <a:rPr lang="tr-TR" sz="2000" b="1" dirty="0" smtClean="0">
                <a:latin typeface="Times New Roman" panose="02020603050405020304" pitchFamily="18" charset="0"/>
                <a:cs typeface="Times New Roman" panose="02020603050405020304" pitchFamily="18" charset="0"/>
              </a:rPr>
              <a:t>)</a:t>
            </a:r>
          </a:p>
          <a:p>
            <a:pPr marL="0" indent="0">
              <a:buNone/>
            </a:pPr>
            <a:r>
              <a:rPr lang="tr-TR" sz="2000" b="1" dirty="0" smtClean="0">
                <a:latin typeface="Times New Roman" panose="02020603050405020304" pitchFamily="18" charset="0"/>
                <a:cs typeface="Times New Roman" panose="02020603050405020304" pitchFamily="18" charset="0"/>
              </a:rPr>
              <a:t>Memur                        (4/C) Mülga…</a:t>
            </a:r>
            <a:endParaRPr lang="tr-TR" sz="2000" b="1" dirty="0">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Sürekli </a:t>
            </a:r>
            <a:r>
              <a:rPr lang="tr-TR" sz="2000" b="1" dirty="0">
                <a:latin typeface="Times New Roman" panose="02020603050405020304" pitchFamily="18" charset="0"/>
                <a:cs typeface="Times New Roman" panose="02020603050405020304" pitchFamily="18" charset="0"/>
              </a:rPr>
              <a:t>İşçi                 (4/D)</a:t>
            </a:r>
          </a:p>
          <a:p>
            <a:pPr marL="0" indent="0">
              <a:buNone/>
            </a:pPr>
            <a:r>
              <a:rPr lang="tr-TR" sz="2000" b="1" dirty="0" smtClean="0">
                <a:latin typeface="Times New Roman" panose="02020603050405020304" pitchFamily="18" charset="0"/>
                <a:cs typeface="Times New Roman" panose="02020603050405020304" pitchFamily="18" charset="0"/>
              </a:rPr>
              <a:t>657 sayılı Devlet Memurları Kanununun 5inci maddesinde yer alan;  </a:t>
            </a:r>
            <a:r>
              <a:rPr lang="tr-TR" sz="2000" b="1" i="1" dirty="0" smtClean="0">
                <a:latin typeface="Times New Roman" panose="02020603050405020304" pitchFamily="18" charset="0"/>
                <a:cs typeface="Times New Roman" panose="02020603050405020304" pitchFamily="18" charset="0"/>
              </a:rPr>
              <a:t>Bu Kanuna tabi kurumlar, dördüncü maddede yazılı dört istihdam şekli dışında personel çalıştıramazlar</a:t>
            </a:r>
            <a:r>
              <a:rPr lang="tr-TR" sz="2000" b="1" dirty="0" smtClean="0">
                <a:latin typeface="Times New Roman" panose="02020603050405020304" pitchFamily="18" charset="0"/>
                <a:cs typeface="Times New Roman" panose="02020603050405020304" pitchFamily="18" charset="0"/>
              </a:rPr>
              <a:t>.» hükmünün yasal düzenleme ile değiştirilmesi gerekmektedir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7007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TEMEL İLKELER</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47664" y="1484784"/>
            <a:ext cx="7056784" cy="4752528"/>
          </a:xfrm>
        </p:spPr>
        <p:txBody>
          <a:bodyPr>
            <a:normAutofit lnSpcReduction="10000"/>
          </a:bodyPr>
          <a:lstStyle/>
          <a:p>
            <a:r>
              <a:rPr lang="tr-TR" sz="2600" b="1" dirty="0" smtClean="0">
                <a:solidFill>
                  <a:srgbClr val="C00000"/>
                </a:solidFill>
                <a:latin typeface="Times New Roman" panose="02020603050405020304" pitchFamily="18" charset="0"/>
                <a:cs typeface="Times New Roman" panose="02020603050405020304" pitchFamily="18" charset="0"/>
              </a:rPr>
              <a:t>SINIFLANDIRMA</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kamu hizmetleri görevlerini ve bu görevlerde çalışan </a:t>
            </a:r>
            <a:r>
              <a:rPr lang="tr-TR" sz="2000" b="1" dirty="0" smtClean="0">
                <a:latin typeface="Times New Roman" panose="02020603050405020304" pitchFamily="18" charset="0"/>
                <a:cs typeface="Times New Roman" panose="02020603050405020304" pitchFamily="18" charset="0"/>
              </a:rPr>
              <a:t>Devlet memurlarını görevlerin gerektirdiği niteliklere ve mesleklere göre sınıflara ayırmaktır</a:t>
            </a:r>
            <a:r>
              <a:rPr lang="tr-TR" sz="2000" dirty="0">
                <a:latin typeface="Times New Roman" panose="02020603050405020304" pitchFamily="18" charset="0"/>
                <a:cs typeface="Times New Roman" panose="02020603050405020304" pitchFamily="18" charset="0"/>
              </a:rPr>
              <a:t>.</a:t>
            </a:r>
          </a:p>
          <a:p>
            <a:r>
              <a:rPr lang="tr-TR" sz="2600" b="1" dirty="0" smtClean="0">
                <a:solidFill>
                  <a:srgbClr val="C00000"/>
                </a:solidFill>
                <a:latin typeface="Times New Roman" panose="02020603050405020304" pitchFamily="18" charset="0"/>
                <a:cs typeface="Times New Roman" panose="02020603050405020304" pitchFamily="18" charset="0"/>
              </a:rPr>
              <a:t>KARİYER</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memurlarına, yaptıkları hizmetler için lüzumlu bilgilere ve yetişme şartlarına uygun şekilde, sınıfları içinde </a:t>
            </a:r>
            <a:r>
              <a:rPr lang="tr-TR" sz="2000" b="1" dirty="0" smtClean="0">
                <a:latin typeface="Times New Roman" panose="02020603050405020304" pitchFamily="18" charset="0"/>
                <a:cs typeface="Times New Roman" panose="02020603050405020304" pitchFamily="18" charset="0"/>
              </a:rPr>
              <a:t>en yüksek derecelere kadar ilerleme  imkanını sağlamaktır</a:t>
            </a:r>
            <a:r>
              <a:rPr lang="tr-TR" sz="2000" dirty="0">
                <a:latin typeface="Times New Roman" panose="02020603050405020304" pitchFamily="18" charset="0"/>
                <a:cs typeface="Times New Roman" panose="02020603050405020304" pitchFamily="18" charset="0"/>
              </a:rPr>
              <a:t>.</a:t>
            </a:r>
          </a:p>
          <a:p>
            <a:r>
              <a:rPr lang="tr-TR" sz="2600" b="1" dirty="0" smtClean="0">
                <a:solidFill>
                  <a:srgbClr val="C00000"/>
                </a:solidFill>
                <a:latin typeface="Times New Roman" panose="02020603050405020304" pitchFamily="18" charset="0"/>
                <a:cs typeface="Times New Roman" panose="02020603050405020304" pitchFamily="18" charset="0"/>
              </a:rPr>
              <a:t>LİYAKAT</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kamu hizmetleri görevlerine girmeyi, sınıflar içinde ilerleme ve yükselmeyi, görevin sona erdirilmesini liyakat sistemine dayandırmak ve </a:t>
            </a:r>
            <a:r>
              <a:rPr lang="tr-TR" sz="2000" b="1" dirty="0" smtClean="0">
                <a:latin typeface="Times New Roman" panose="02020603050405020304" pitchFamily="18" charset="0"/>
                <a:cs typeface="Times New Roman" panose="02020603050405020304" pitchFamily="18" charset="0"/>
              </a:rPr>
              <a:t>bu sistemin eşit imkanlarla uygulanmasında Devlet memurlarını güvenliğe sahip kılmaktır</a:t>
            </a:r>
            <a:r>
              <a:rPr lang="tr-TR" sz="2000" b="1"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68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672" y="332656"/>
            <a:ext cx="8159745" cy="1210146"/>
          </a:xfrm>
        </p:spPr>
        <p:txBody>
          <a:bodyPr>
            <a:normAutofit fontScale="90000"/>
          </a:bodyPr>
          <a:lstStyle/>
          <a:p>
            <a:r>
              <a:rPr lang="tr-TR" sz="1800" b="1" dirty="0" smtClean="0">
                <a:latin typeface="Times New Roman" panose="02020603050405020304" pitchFamily="18" charset="0"/>
                <a:cs typeface="Times New Roman" panose="02020603050405020304" pitchFamily="18" charset="0"/>
              </a:rPr>
              <a:t> </a:t>
            </a:r>
            <a:r>
              <a:rPr lang="tr-TR" sz="3100" b="1" dirty="0">
                <a:solidFill>
                  <a:srgbClr val="C00000"/>
                </a:solidFill>
                <a:latin typeface="Times New Roman" panose="02020603050405020304" pitchFamily="18" charset="0"/>
                <a:cs typeface="Times New Roman" panose="02020603050405020304" pitchFamily="18" charset="0"/>
              </a:rPr>
              <a:t>657 SAYILI KANUNDA GENEL OLARAK BELİRLENMİŞ</a:t>
            </a:r>
            <a:br>
              <a:rPr lang="tr-TR" sz="3100" b="1" dirty="0">
                <a:solidFill>
                  <a:srgbClr val="C00000"/>
                </a:solidFill>
                <a:latin typeface="Times New Roman" panose="02020603050405020304" pitchFamily="18" charset="0"/>
                <a:cs typeface="Times New Roman" panose="02020603050405020304" pitchFamily="18" charset="0"/>
              </a:rPr>
            </a:br>
            <a:r>
              <a:rPr lang="tr-TR" sz="3100" b="1" dirty="0">
                <a:solidFill>
                  <a:srgbClr val="C00000"/>
                </a:solidFill>
                <a:latin typeface="Times New Roman" panose="02020603050405020304" pitchFamily="18" charset="0"/>
                <a:cs typeface="Times New Roman" panose="02020603050405020304" pitchFamily="18" charset="0"/>
              </a:rPr>
              <a:t>ÖDEV VE </a:t>
            </a:r>
            <a:r>
              <a:rPr lang="tr-TR" sz="3100" b="1" dirty="0" smtClean="0">
                <a:solidFill>
                  <a:srgbClr val="C00000"/>
                </a:solidFill>
                <a:latin typeface="Times New Roman" panose="02020603050405020304" pitchFamily="18" charset="0"/>
                <a:cs typeface="Times New Roman" panose="02020603050405020304" pitchFamily="18" charset="0"/>
              </a:rPr>
              <a:t>SORUMLULUKLAR</a:t>
            </a:r>
            <a:endParaRPr lang="tr-TR" sz="3100" dirty="0">
              <a:solidFill>
                <a:srgbClr val="C00000"/>
              </a:solidFill>
            </a:endParaRPr>
          </a:p>
        </p:txBody>
      </p:sp>
      <p:sp>
        <p:nvSpPr>
          <p:cNvPr id="3" name="İçerik Yer Tutucusu 2"/>
          <p:cNvSpPr>
            <a:spLocks noGrp="1"/>
          </p:cNvSpPr>
          <p:nvPr>
            <p:ph idx="1"/>
          </p:nvPr>
        </p:nvSpPr>
        <p:spPr>
          <a:xfrm>
            <a:off x="1475656" y="1844824"/>
            <a:ext cx="6591985" cy="4535760"/>
          </a:xfrm>
        </p:spPr>
        <p:txBody>
          <a:bodyPr>
            <a:normAutofit fontScale="70000" lnSpcReduction="20000"/>
          </a:bodyPr>
          <a:lstStyle/>
          <a:p>
            <a:pPr fontAlgn="ctr"/>
            <a:r>
              <a:rPr lang="tr-TR" sz="3200" b="1" dirty="0">
                <a:latin typeface="Times New Roman" panose="02020603050405020304" pitchFamily="18" charset="0"/>
                <a:cs typeface="Times New Roman" panose="02020603050405020304" pitchFamily="18" charset="0"/>
              </a:rPr>
              <a:t>Sadakat ödev ve </a:t>
            </a:r>
            <a:r>
              <a:rPr lang="tr-TR" sz="3200" b="1" dirty="0" smtClean="0">
                <a:latin typeface="Times New Roman" panose="02020603050405020304" pitchFamily="18" charset="0"/>
                <a:cs typeface="Times New Roman" panose="02020603050405020304" pitchFamily="18" charset="0"/>
              </a:rPr>
              <a:t>sorumluluğu.</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Tarafsızlık ve devlete bağlı </a:t>
            </a:r>
            <a:r>
              <a:rPr lang="tr-TR" sz="3200" b="1" dirty="0" smtClean="0">
                <a:latin typeface="Times New Roman" panose="02020603050405020304" pitchFamily="18" charset="0"/>
                <a:cs typeface="Times New Roman" panose="02020603050405020304" pitchFamily="18" charset="0"/>
              </a:rPr>
              <a:t>olma.</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Davranış ve işbirliği içinde </a:t>
            </a:r>
            <a:r>
              <a:rPr lang="tr-TR" sz="3200" b="1" dirty="0" smtClean="0">
                <a:latin typeface="Times New Roman" panose="02020603050405020304" pitchFamily="18" charset="0"/>
                <a:cs typeface="Times New Roman" panose="02020603050405020304" pitchFamily="18" charset="0"/>
              </a:rPr>
              <a:t>çalışma.</a:t>
            </a:r>
            <a:endParaRPr lang="tr-TR" sz="3200" b="1" dirty="0">
              <a:latin typeface="Times New Roman" panose="02020603050405020304" pitchFamily="18" charset="0"/>
              <a:cs typeface="Times New Roman" panose="02020603050405020304" pitchFamily="18" charset="0"/>
            </a:endParaRPr>
          </a:p>
          <a:p>
            <a:pPr fontAlgn="ctr"/>
            <a:r>
              <a:rPr lang="tr-TR" sz="3200" b="1" dirty="0" smtClean="0">
                <a:latin typeface="Times New Roman" panose="02020603050405020304" pitchFamily="18" charset="0"/>
                <a:cs typeface="Times New Roman" panose="02020603050405020304" pitchFamily="18" charset="0"/>
              </a:rPr>
              <a:t>Amir </a:t>
            </a:r>
            <a:r>
              <a:rPr lang="tr-TR" sz="3200" b="1" dirty="0">
                <a:latin typeface="Times New Roman" panose="02020603050405020304" pitchFamily="18" charset="0"/>
                <a:cs typeface="Times New Roman" panose="02020603050405020304" pitchFamily="18" charset="0"/>
              </a:rPr>
              <a:t>durumda olan devlet memurlarının görev ve </a:t>
            </a:r>
            <a:r>
              <a:rPr lang="tr-TR" sz="3200" b="1" dirty="0" smtClean="0">
                <a:latin typeface="Times New Roman" panose="02020603050405020304" pitchFamily="18" charset="0"/>
                <a:cs typeface="Times New Roman" panose="02020603050405020304" pitchFamily="18" charset="0"/>
              </a:rPr>
              <a:t>sorumlulukları.</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Devlet memurlarının görev ve </a:t>
            </a:r>
            <a:r>
              <a:rPr lang="tr-TR" sz="3200" b="1" dirty="0" smtClean="0">
                <a:latin typeface="Times New Roman" panose="02020603050405020304" pitchFamily="18" charset="0"/>
                <a:cs typeface="Times New Roman" panose="02020603050405020304" pitchFamily="18" charset="0"/>
              </a:rPr>
              <a:t>sorumlulukları.</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Kişisel sorumluluk ve </a:t>
            </a:r>
            <a:r>
              <a:rPr lang="tr-TR" sz="3200" b="1" dirty="0" smtClean="0">
                <a:latin typeface="Times New Roman" panose="02020603050405020304" pitchFamily="18" charset="0"/>
                <a:cs typeface="Times New Roman" panose="02020603050405020304" pitchFamily="18" charset="0"/>
              </a:rPr>
              <a:t>zarar.</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Kişilerin uğradıkları </a:t>
            </a:r>
            <a:r>
              <a:rPr lang="tr-TR" sz="3200" b="1" dirty="0" smtClean="0">
                <a:latin typeface="Times New Roman" panose="02020603050405020304" pitchFamily="18" charset="0"/>
                <a:cs typeface="Times New Roman" panose="02020603050405020304" pitchFamily="18" charset="0"/>
              </a:rPr>
              <a:t>zararlar.</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Mal </a:t>
            </a:r>
            <a:r>
              <a:rPr lang="tr-TR" sz="3200" b="1" dirty="0" smtClean="0">
                <a:latin typeface="Times New Roman" panose="02020603050405020304" pitchFamily="18" charset="0"/>
                <a:cs typeface="Times New Roman" panose="02020603050405020304" pitchFamily="18" charset="0"/>
              </a:rPr>
              <a:t>bildirimi.</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Basına bilgi veya demeç </a:t>
            </a:r>
            <a:r>
              <a:rPr lang="tr-TR" sz="3200" b="1" dirty="0" smtClean="0">
                <a:latin typeface="Times New Roman" panose="02020603050405020304" pitchFamily="18" charset="0"/>
                <a:cs typeface="Times New Roman" panose="02020603050405020304" pitchFamily="18" charset="0"/>
              </a:rPr>
              <a:t>verme.</a:t>
            </a:r>
            <a:endParaRPr lang="tr-TR" sz="3200" b="1" dirty="0">
              <a:latin typeface="Times New Roman" panose="02020603050405020304" pitchFamily="18" charset="0"/>
              <a:cs typeface="Times New Roman" panose="02020603050405020304" pitchFamily="18" charset="0"/>
            </a:endParaRPr>
          </a:p>
          <a:p>
            <a:pPr fontAlgn="ctr"/>
            <a:r>
              <a:rPr lang="tr-TR" sz="3200" b="1" dirty="0">
                <a:latin typeface="Times New Roman" panose="02020603050405020304" pitchFamily="18" charset="0"/>
                <a:cs typeface="Times New Roman" panose="02020603050405020304" pitchFamily="18" charset="0"/>
              </a:rPr>
              <a:t>Resmi belge, araç ve gereçlerin yetki verilen mahaller dışına çıkarılmaması  ve </a:t>
            </a:r>
            <a:r>
              <a:rPr lang="tr-TR" sz="3200" b="1" dirty="0" smtClean="0">
                <a:latin typeface="Times New Roman" panose="02020603050405020304" pitchFamily="18" charset="0"/>
                <a:cs typeface="Times New Roman" panose="02020603050405020304" pitchFamily="18" charset="0"/>
              </a:rPr>
              <a:t>iadesi.</a:t>
            </a:r>
            <a:endParaRPr lang="tr-TR" sz="3200" b="1" dirty="0">
              <a:latin typeface="Times New Roman" panose="02020603050405020304" pitchFamily="18" charset="0"/>
              <a:cs typeface="Times New Roman" panose="02020603050405020304" pitchFamily="18" charset="0"/>
            </a:endParaRPr>
          </a:p>
          <a:p>
            <a:endParaRPr lang="tr-TR" dirty="0"/>
          </a:p>
          <a:p>
            <a:endParaRPr lang="tr-TR" dirty="0"/>
          </a:p>
        </p:txBody>
      </p:sp>
    </p:spTree>
    <p:extLst>
      <p:ext uri="{BB962C8B-B14F-4D97-AF65-F5344CB8AC3E}">
        <p14:creationId xmlns:p14="http://schemas.microsoft.com/office/powerpoint/2010/main" val="922296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579</TotalTime>
  <Words>1486</Words>
  <Application>Microsoft Office PowerPoint</Application>
  <PresentationFormat>Ekran Gösterisi (4:3)</PresentationFormat>
  <Paragraphs>105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Duman</vt:lpstr>
      <vt:lpstr>657 SAYILI  KANUN, ÖDEV      VE SORUMLULUKLAR </vt:lpstr>
      <vt:lpstr>PowerPoint Sunusu</vt:lpstr>
      <vt:lpstr>GENEL BAKIŞ</vt:lpstr>
      <vt:lpstr>PowerPoint Sunusu</vt:lpstr>
      <vt:lpstr>KAPSAM </vt:lpstr>
      <vt:lpstr>KAPSAM DIŞI OLANLAR: </vt:lpstr>
      <vt:lpstr>İSTİHDAM ŞEKİLLERİ </vt:lpstr>
      <vt:lpstr>TEMEL İLKELER</vt:lpstr>
      <vt:lpstr> 657 SAYILI KANUNDA GENEL OLARAK BELİRLENMİŞ ÖDEV VE SORUMLULUKLAR</vt:lpstr>
      <vt:lpstr>SADAKAT, ÖDEV VE SORUMLULUK</vt:lpstr>
      <vt:lpstr>YEMİN BELGESİ</vt:lpstr>
      <vt:lpstr>TARAFSIZLIK VE DEVLETE BAĞLI OLMA</vt:lpstr>
      <vt:lpstr>DAVRANIŞ VE İŞBİRLİĞİ</vt:lpstr>
      <vt:lpstr>AMİRLERİN GÖREV VE SORUMLULUKLARI</vt:lpstr>
      <vt:lpstr>PowerPoint Sunusu</vt:lpstr>
      <vt:lpstr>"LİYAKAT-SADAKAT DENGESİ” </vt:lpstr>
      <vt:lpstr>DEVLET MEMURLARININ   GÖREV VE YETKİLERİ</vt:lpstr>
      <vt:lpstr>KİŞİSEL SORUMLULUK VE ZARAR </vt:lpstr>
      <vt:lpstr>KİŞİLERİN UĞRADIKLARI ZARARLAR </vt:lpstr>
      <vt:lpstr>MAL BİLDİRİMİ </vt:lpstr>
      <vt:lpstr>BASINA BİLGİ VEYA DEMEÇ VERME</vt:lpstr>
      <vt:lpstr>RESMİ BELGE, ARAÇ VE GEREÇLERİN YETKİ VERİLEN MAHALLER DIŞINA ÇIKARILMAMASI VE İADESİ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71</cp:revision>
  <dcterms:created xsi:type="dcterms:W3CDTF">2024-01-22T07:27:31Z</dcterms:created>
  <dcterms:modified xsi:type="dcterms:W3CDTF">2024-02-16T13:29:58Z</dcterms:modified>
</cp:coreProperties>
</file>