
<file path=[Content_Types].xml><?xml version="1.0" encoding="utf-8"?>
<Types xmlns="http://schemas.openxmlformats.org/package/2006/content-types">
  <Default Extension="mp3" ContentType="audio/mpeg"/>
  <Default Extension="png" ContentType="image/png"/>
  <Default Extension="bin" ContentType="application/vnd.openxmlformats-officedocument.oleObject"/>
  <Default Extension="emf" ContentType="image/x-emf"/>
  <Default Extension="m4a" ContentType="audio/mp4"/>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81" r:id="rId2"/>
    <p:sldId id="256" r:id="rId3"/>
    <p:sldId id="260" r:id="rId4"/>
    <p:sldId id="257" r:id="rId5"/>
    <p:sldId id="337" r:id="rId6"/>
    <p:sldId id="338" r:id="rId7"/>
    <p:sldId id="379" r:id="rId8"/>
    <p:sldId id="258" r:id="rId9"/>
    <p:sldId id="262" r:id="rId10"/>
    <p:sldId id="259" r:id="rId11"/>
    <p:sldId id="265" r:id="rId12"/>
    <p:sldId id="263" r:id="rId13"/>
    <p:sldId id="266" r:id="rId14"/>
    <p:sldId id="267" r:id="rId15"/>
    <p:sldId id="268" r:id="rId16"/>
    <p:sldId id="330" r:id="rId17"/>
    <p:sldId id="269" r:id="rId18"/>
    <p:sldId id="270" r:id="rId19"/>
    <p:sldId id="271" r:id="rId20"/>
    <p:sldId id="272" r:id="rId21"/>
    <p:sldId id="273" r:id="rId22"/>
    <p:sldId id="274" r:id="rId23"/>
    <p:sldId id="331" r:id="rId24"/>
    <p:sldId id="275" r:id="rId25"/>
    <p:sldId id="276" r:id="rId26"/>
    <p:sldId id="277" r:id="rId27"/>
    <p:sldId id="278" r:id="rId28"/>
    <p:sldId id="279" r:id="rId29"/>
    <p:sldId id="280" r:id="rId30"/>
    <p:sldId id="282" r:id="rId31"/>
    <p:sldId id="281" r:id="rId32"/>
    <p:sldId id="283" r:id="rId33"/>
    <p:sldId id="284" r:id="rId34"/>
    <p:sldId id="285" r:id="rId35"/>
    <p:sldId id="332" r:id="rId36"/>
    <p:sldId id="288" r:id="rId37"/>
    <p:sldId id="287" r:id="rId38"/>
    <p:sldId id="342" r:id="rId39"/>
    <p:sldId id="289" r:id="rId40"/>
    <p:sldId id="290" r:id="rId41"/>
    <p:sldId id="339" r:id="rId42"/>
    <p:sldId id="317" r:id="rId43"/>
    <p:sldId id="286" r:id="rId44"/>
    <p:sldId id="340" r:id="rId45"/>
    <p:sldId id="292" r:id="rId46"/>
    <p:sldId id="291" r:id="rId47"/>
    <p:sldId id="293" r:id="rId48"/>
    <p:sldId id="294" r:id="rId49"/>
    <p:sldId id="298" r:id="rId50"/>
    <p:sldId id="297" r:id="rId51"/>
    <p:sldId id="296" r:id="rId52"/>
    <p:sldId id="295" r:id="rId53"/>
    <p:sldId id="302" r:id="rId54"/>
    <p:sldId id="301" r:id="rId55"/>
    <p:sldId id="300" r:id="rId56"/>
    <p:sldId id="299" r:id="rId57"/>
    <p:sldId id="304" r:id="rId58"/>
    <p:sldId id="303" r:id="rId59"/>
    <p:sldId id="305" r:id="rId60"/>
    <p:sldId id="306" r:id="rId61"/>
    <p:sldId id="328" r:id="rId62"/>
    <p:sldId id="343" r:id="rId63"/>
    <p:sldId id="344" r:id="rId64"/>
    <p:sldId id="308" r:id="rId65"/>
    <p:sldId id="329" r:id="rId66"/>
    <p:sldId id="345" r:id="rId67"/>
    <p:sldId id="346" r:id="rId68"/>
    <p:sldId id="347" r:id="rId69"/>
    <p:sldId id="348" r:id="rId70"/>
    <p:sldId id="349" r:id="rId71"/>
    <p:sldId id="350" r:id="rId72"/>
    <p:sldId id="351" r:id="rId73"/>
    <p:sldId id="352" r:id="rId74"/>
    <p:sldId id="353" r:id="rId75"/>
    <p:sldId id="354" r:id="rId76"/>
    <p:sldId id="355" r:id="rId77"/>
    <p:sldId id="356" r:id="rId78"/>
    <p:sldId id="357" r:id="rId79"/>
    <p:sldId id="358" r:id="rId80"/>
    <p:sldId id="359" r:id="rId81"/>
    <p:sldId id="380" r:id="rId82"/>
    <p:sldId id="360" r:id="rId83"/>
    <p:sldId id="362" r:id="rId84"/>
    <p:sldId id="363" r:id="rId85"/>
    <p:sldId id="364" r:id="rId86"/>
    <p:sldId id="365" r:id="rId87"/>
    <p:sldId id="366" r:id="rId88"/>
    <p:sldId id="367" r:id="rId89"/>
    <p:sldId id="368" r:id="rId90"/>
    <p:sldId id="369" r:id="rId91"/>
    <p:sldId id="370" r:id="rId92"/>
    <p:sldId id="371" r:id="rId93"/>
    <p:sldId id="373" r:id="rId94"/>
    <p:sldId id="375" r:id="rId95"/>
    <p:sldId id="377" r:id="rId96"/>
    <p:sldId id="310" r:id="rId97"/>
    <p:sldId id="311" r:id="rId98"/>
    <p:sldId id="314" r:id="rId99"/>
    <p:sldId id="313" r:id="rId100"/>
    <p:sldId id="315" r:id="rId101"/>
    <p:sldId id="316" r:id="rId102"/>
    <p:sldId id="312" r:id="rId103"/>
    <p:sldId id="336" r:id="rId10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55s6tnI4AKoG8bMPFa4SIQ==" hashData="PBw+4XONdF1DDjHo8HcZIN1TLIykj8ob6WebUN7v2p2kOAHzpCYHIj5Ztto+Dwkrzz605d37Xtv0Ok/7E5fmNg=="/>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DD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heme" Target="theme/theme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08047F-1E14-438A-A033-52AA6747231D}"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tr-TR"/>
        </a:p>
      </dgm:t>
    </dgm:pt>
    <dgm:pt modelId="{FEDCD17F-0C6F-4C1A-A3F1-EC1F16DF82F0}">
      <dgm:prSet/>
      <dgm:spPr>
        <a:solidFill>
          <a:srgbClr val="C00000"/>
        </a:solidFill>
      </dgm:spPr>
      <dgm:t>
        <a:bodyPr/>
        <a:lstStyle/>
        <a:p>
          <a:pPr rtl="0"/>
          <a:r>
            <a:rPr lang="tr-TR" dirty="0" smtClean="0"/>
            <a:t>HARCAMA YETKİLİLERİ VE SORUMLULUKLARI</a:t>
          </a:r>
          <a:endParaRPr lang="tr-TR" dirty="0"/>
        </a:p>
      </dgm:t>
    </dgm:pt>
    <dgm:pt modelId="{324D6C94-682E-430B-A3DF-4604BF23414D}" type="parTrans" cxnId="{CA7A22A9-2E78-43EE-8412-12D83A0BF6D0}">
      <dgm:prSet/>
      <dgm:spPr/>
      <dgm:t>
        <a:bodyPr/>
        <a:lstStyle/>
        <a:p>
          <a:endParaRPr lang="tr-TR"/>
        </a:p>
      </dgm:t>
    </dgm:pt>
    <dgm:pt modelId="{6598CD12-CF13-4C2F-B7D5-7AFCC818B7CF}" type="sibTrans" cxnId="{CA7A22A9-2E78-43EE-8412-12D83A0BF6D0}">
      <dgm:prSet/>
      <dgm:spPr/>
      <dgm:t>
        <a:bodyPr/>
        <a:lstStyle/>
        <a:p>
          <a:endParaRPr lang="tr-TR"/>
        </a:p>
      </dgm:t>
    </dgm:pt>
    <dgm:pt modelId="{168C02E1-3A14-4904-87CE-095A80BFD260}" type="pres">
      <dgm:prSet presAssocID="{D108047F-1E14-438A-A033-52AA6747231D}" presName="Name0" presStyleCnt="0">
        <dgm:presLayoutVars>
          <dgm:dir/>
          <dgm:animLvl val="lvl"/>
          <dgm:resizeHandles val="exact"/>
        </dgm:presLayoutVars>
      </dgm:prSet>
      <dgm:spPr/>
      <dgm:t>
        <a:bodyPr/>
        <a:lstStyle/>
        <a:p>
          <a:endParaRPr lang="tr-TR"/>
        </a:p>
      </dgm:t>
    </dgm:pt>
    <dgm:pt modelId="{C50102E3-0EAA-4121-87BB-376DBC16B7C6}" type="pres">
      <dgm:prSet presAssocID="{FEDCD17F-0C6F-4C1A-A3F1-EC1F16DF82F0}" presName="linNode" presStyleCnt="0"/>
      <dgm:spPr/>
    </dgm:pt>
    <dgm:pt modelId="{62C3DA64-C272-4595-A276-50BF8ED506B9}" type="pres">
      <dgm:prSet presAssocID="{FEDCD17F-0C6F-4C1A-A3F1-EC1F16DF82F0}" presName="parentText" presStyleLbl="node1" presStyleIdx="0" presStyleCnt="1" custScaleX="257317">
        <dgm:presLayoutVars>
          <dgm:chMax val="1"/>
          <dgm:bulletEnabled val="1"/>
        </dgm:presLayoutVars>
      </dgm:prSet>
      <dgm:spPr/>
      <dgm:t>
        <a:bodyPr/>
        <a:lstStyle/>
        <a:p>
          <a:endParaRPr lang="tr-TR"/>
        </a:p>
      </dgm:t>
    </dgm:pt>
  </dgm:ptLst>
  <dgm:cxnLst>
    <dgm:cxn modelId="{CA7A22A9-2E78-43EE-8412-12D83A0BF6D0}" srcId="{D108047F-1E14-438A-A033-52AA6747231D}" destId="{FEDCD17F-0C6F-4C1A-A3F1-EC1F16DF82F0}" srcOrd="0" destOrd="0" parTransId="{324D6C94-682E-430B-A3DF-4604BF23414D}" sibTransId="{6598CD12-CF13-4C2F-B7D5-7AFCC818B7CF}"/>
    <dgm:cxn modelId="{38A79C51-A7E9-40AD-B460-3A46D4A52940}" type="presOf" srcId="{FEDCD17F-0C6F-4C1A-A3F1-EC1F16DF82F0}" destId="{62C3DA64-C272-4595-A276-50BF8ED506B9}" srcOrd="0" destOrd="0" presId="urn:microsoft.com/office/officeart/2005/8/layout/vList5"/>
    <dgm:cxn modelId="{6D53B6D4-7F23-4F27-9A4F-655DA65AAD8B}" type="presOf" srcId="{D108047F-1E14-438A-A033-52AA6747231D}" destId="{168C02E1-3A14-4904-87CE-095A80BFD260}" srcOrd="0" destOrd="0" presId="urn:microsoft.com/office/officeart/2005/8/layout/vList5"/>
    <dgm:cxn modelId="{A3DE991B-7011-4ACA-AFF9-CADECA9F3D57}" type="presParOf" srcId="{168C02E1-3A14-4904-87CE-095A80BFD260}" destId="{C50102E3-0EAA-4121-87BB-376DBC16B7C6}" srcOrd="0" destOrd="0" presId="urn:microsoft.com/office/officeart/2005/8/layout/vList5"/>
    <dgm:cxn modelId="{3BDF83E9-E0A4-457D-BD65-D6FDACDC7DB4}" type="presParOf" srcId="{C50102E3-0EAA-4121-87BB-376DBC16B7C6}" destId="{62C3DA64-C272-4595-A276-50BF8ED506B9}"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C3DA64-C272-4595-A276-50BF8ED506B9}">
      <dsp:nvSpPr>
        <dsp:cNvPr id="0" name=""/>
        <dsp:cNvSpPr/>
      </dsp:nvSpPr>
      <dsp:spPr>
        <a:xfrm>
          <a:off x="374702" y="0"/>
          <a:ext cx="9424608" cy="4456386"/>
        </a:xfrm>
        <a:prstGeom prst="round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3840" tIns="121920" rIns="243840" bIns="121920" numCol="1" spcCol="1270" anchor="ctr" anchorCtr="0">
          <a:noAutofit/>
        </a:bodyPr>
        <a:lstStyle/>
        <a:p>
          <a:pPr lvl="0" algn="ctr" defTabSz="2844800" rtl="0">
            <a:lnSpc>
              <a:spcPct val="90000"/>
            </a:lnSpc>
            <a:spcBef>
              <a:spcPct val="0"/>
            </a:spcBef>
            <a:spcAft>
              <a:spcPct val="35000"/>
            </a:spcAft>
          </a:pPr>
          <a:r>
            <a:rPr lang="tr-TR" sz="6400" kern="1200" dirty="0" smtClean="0"/>
            <a:t>HARCAMA YETKİLİLERİ VE SORUMLULUKLARI</a:t>
          </a:r>
          <a:endParaRPr lang="tr-TR" sz="6400" kern="1200" dirty="0"/>
        </a:p>
      </dsp:txBody>
      <dsp:txXfrm>
        <a:off x="592245" y="217543"/>
        <a:ext cx="8989522" cy="402130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F59994F-FD9D-4739-BE3B-1906C027314D}" type="datetimeFigureOut">
              <a:rPr lang="tr-TR" smtClean="0"/>
              <a:t>16.07.2026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FB711E-DB38-4190-93C6-1FF77DA6058F}" type="slidenum">
              <a:rPr lang="tr-TR" smtClean="0"/>
              <a:t>‹#›</a:t>
            </a:fld>
            <a:endParaRPr lang="tr-TR"/>
          </a:p>
        </p:txBody>
      </p:sp>
    </p:spTree>
    <p:extLst>
      <p:ext uri="{BB962C8B-B14F-4D97-AF65-F5344CB8AC3E}">
        <p14:creationId xmlns:p14="http://schemas.microsoft.com/office/powerpoint/2010/main" val="2133582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F59994F-FD9D-4739-BE3B-1906C027314D}" type="datetimeFigureOut">
              <a:rPr lang="tr-TR" smtClean="0"/>
              <a:t>16.07.2026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FB711E-DB38-4190-93C6-1FF77DA6058F}" type="slidenum">
              <a:rPr lang="tr-TR" smtClean="0"/>
              <a:t>‹#›</a:t>
            </a:fld>
            <a:endParaRPr lang="tr-TR"/>
          </a:p>
        </p:txBody>
      </p:sp>
    </p:spTree>
    <p:extLst>
      <p:ext uri="{BB962C8B-B14F-4D97-AF65-F5344CB8AC3E}">
        <p14:creationId xmlns:p14="http://schemas.microsoft.com/office/powerpoint/2010/main" val="51826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F59994F-FD9D-4739-BE3B-1906C027314D}" type="datetimeFigureOut">
              <a:rPr lang="tr-TR" smtClean="0"/>
              <a:t>16.07.2026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FB711E-DB38-4190-93C6-1FF77DA6058F}" type="slidenum">
              <a:rPr lang="tr-TR" smtClean="0"/>
              <a:t>‹#›</a:t>
            </a:fld>
            <a:endParaRPr lang="tr-TR"/>
          </a:p>
        </p:txBody>
      </p:sp>
    </p:spTree>
    <p:extLst>
      <p:ext uri="{BB962C8B-B14F-4D97-AF65-F5344CB8AC3E}">
        <p14:creationId xmlns:p14="http://schemas.microsoft.com/office/powerpoint/2010/main" val="3512647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F59994F-FD9D-4739-BE3B-1906C027314D}" type="datetimeFigureOut">
              <a:rPr lang="tr-TR" smtClean="0"/>
              <a:t>16.07.2026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FB711E-DB38-4190-93C6-1FF77DA6058F}" type="slidenum">
              <a:rPr lang="tr-TR" smtClean="0"/>
              <a:t>‹#›</a:t>
            </a:fld>
            <a:endParaRPr lang="tr-TR"/>
          </a:p>
        </p:txBody>
      </p:sp>
    </p:spTree>
    <p:extLst>
      <p:ext uri="{BB962C8B-B14F-4D97-AF65-F5344CB8AC3E}">
        <p14:creationId xmlns:p14="http://schemas.microsoft.com/office/powerpoint/2010/main" val="2699752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F59994F-FD9D-4739-BE3B-1906C027314D}" type="datetimeFigureOut">
              <a:rPr lang="tr-TR" smtClean="0"/>
              <a:t>16.07.2026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FB711E-DB38-4190-93C6-1FF77DA6058F}" type="slidenum">
              <a:rPr lang="tr-TR" smtClean="0"/>
              <a:t>‹#›</a:t>
            </a:fld>
            <a:endParaRPr lang="tr-TR"/>
          </a:p>
        </p:txBody>
      </p:sp>
    </p:spTree>
    <p:extLst>
      <p:ext uri="{BB962C8B-B14F-4D97-AF65-F5344CB8AC3E}">
        <p14:creationId xmlns:p14="http://schemas.microsoft.com/office/powerpoint/2010/main" val="2125169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F59994F-FD9D-4739-BE3B-1906C027314D}" type="datetimeFigureOut">
              <a:rPr lang="tr-TR" smtClean="0"/>
              <a:t>16.07.2026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CFB711E-DB38-4190-93C6-1FF77DA6058F}" type="slidenum">
              <a:rPr lang="tr-TR" smtClean="0"/>
              <a:t>‹#›</a:t>
            </a:fld>
            <a:endParaRPr lang="tr-TR"/>
          </a:p>
        </p:txBody>
      </p:sp>
    </p:spTree>
    <p:extLst>
      <p:ext uri="{BB962C8B-B14F-4D97-AF65-F5344CB8AC3E}">
        <p14:creationId xmlns:p14="http://schemas.microsoft.com/office/powerpoint/2010/main" val="3005156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F59994F-FD9D-4739-BE3B-1906C027314D}" type="datetimeFigureOut">
              <a:rPr lang="tr-TR" smtClean="0"/>
              <a:t>16.07.2026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CFB711E-DB38-4190-93C6-1FF77DA6058F}" type="slidenum">
              <a:rPr lang="tr-TR" smtClean="0"/>
              <a:t>‹#›</a:t>
            </a:fld>
            <a:endParaRPr lang="tr-TR"/>
          </a:p>
        </p:txBody>
      </p:sp>
    </p:spTree>
    <p:extLst>
      <p:ext uri="{BB962C8B-B14F-4D97-AF65-F5344CB8AC3E}">
        <p14:creationId xmlns:p14="http://schemas.microsoft.com/office/powerpoint/2010/main" val="2698386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F59994F-FD9D-4739-BE3B-1906C027314D}" type="datetimeFigureOut">
              <a:rPr lang="tr-TR" smtClean="0"/>
              <a:t>16.07.2026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CFB711E-DB38-4190-93C6-1FF77DA6058F}" type="slidenum">
              <a:rPr lang="tr-TR" smtClean="0"/>
              <a:t>‹#›</a:t>
            </a:fld>
            <a:endParaRPr lang="tr-TR"/>
          </a:p>
        </p:txBody>
      </p:sp>
    </p:spTree>
    <p:extLst>
      <p:ext uri="{BB962C8B-B14F-4D97-AF65-F5344CB8AC3E}">
        <p14:creationId xmlns:p14="http://schemas.microsoft.com/office/powerpoint/2010/main" val="741093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F59994F-FD9D-4739-BE3B-1906C027314D}" type="datetimeFigureOut">
              <a:rPr lang="tr-TR" smtClean="0"/>
              <a:t>16.07.2026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CFB711E-DB38-4190-93C6-1FF77DA6058F}" type="slidenum">
              <a:rPr lang="tr-TR" smtClean="0"/>
              <a:t>‹#›</a:t>
            </a:fld>
            <a:endParaRPr lang="tr-TR"/>
          </a:p>
        </p:txBody>
      </p:sp>
    </p:spTree>
    <p:extLst>
      <p:ext uri="{BB962C8B-B14F-4D97-AF65-F5344CB8AC3E}">
        <p14:creationId xmlns:p14="http://schemas.microsoft.com/office/powerpoint/2010/main" val="1434150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F59994F-FD9D-4739-BE3B-1906C027314D}" type="datetimeFigureOut">
              <a:rPr lang="tr-TR" smtClean="0"/>
              <a:t>16.07.2026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CFB711E-DB38-4190-93C6-1FF77DA6058F}" type="slidenum">
              <a:rPr lang="tr-TR" smtClean="0"/>
              <a:t>‹#›</a:t>
            </a:fld>
            <a:endParaRPr lang="tr-TR"/>
          </a:p>
        </p:txBody>
      </p:sp>
    </p:spTree>
    <p:extLst>
      <p:ext uri="{BB962C8B-B14F-4D97-AF65-F5344CB8AC3E}">
        <p14:creationId xmlns:p14="http://schemas.microsoft.com/office/powerpoint/2010/main" val="3691232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F59994F-FD9D-4739-BE3B-1906C027314D}" type="datetimeFigureOut">
              <a:rPr lang="tr-TR" smtClean="0"/>
              <a:t>16.07.2026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CFB711E-DB38-4190-93C6-1FF77DA6058F}" type="slidenum">
              <a:rPr lang="tr-TR" smtClean="0"/>
              <a:t>‹#›</a:t>
            </a:fld>
            <a:endParaRPr lang="tr-TR"/>
          </a:p>
        </p:txBody>
      </p:sp>
    </p:spTree>
    <p:extLst>
      <p:ext uri="{BB962C8B-B14F-4D97-AF65-F5344CB8AC3E}">
        <p14:creationId xmlns:p14="http://schemas.microsoft.com/office/powerpoint/2010/main" val="2926066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59994F-FD9D-4739-BE3B-1906C027314D}" type="datetimeFigureOut">
              <a:rPr lang="tr-TR" smtClean="0"/>
              <a:t>16.07.2026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FB711E-DB38-4190-93C6-1FF77DA6058F}" type="slidenum">
              <a:rPr lang="tr-TR" smtClean="0"/>
              <a:t>‹#›</a:t>
            </a:fld>
            <a:endParaRPr lang="tr-TR"/>
          </a:p>
        </p:txBody>
      </p:sp>
    </p:spTree>
    <p:extLst>
      <p:ext uri="{BB962C8B-B14F-4D97-AF65-F5344CB8AC3E}">
        <p14:creationId xmlns:p14="http://schemas.microsoft.com/office/powerpoint/2010/main" val="1531367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p3"/><Relationship Id="rId1" Type="http://schemas.microsoft.com/office/2007/relationships/media" Target="../media/media7.mp3"/><Relationship Id="rId4" Type="http://schemas.openxmlformats.org/officeDocument/2006/relationships/image" Target="../media/image1.png"/></Relationships>
</file>

<file path=ppt/slides/_rels/slide10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mp3"/><Relationship Id="rId1" Type="http://schemas.microsoft.com/office/2007/relationships/media" Target="../media/media8.mp3"/><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mp3"/><Relationship Id="rId1" Type="http://schemas.microsoft.com/office/2007/relationships/media" Target="../media/media9.mp3"/><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0.mp3"/><Relationship Id="rId1" Type="http://schemas.microsoft.com/office/2007/relationships/media" Target="../media/media10.mp3"/><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1.mp3"/><Relationship Id="rId1" Type="http://schemas.microsoft.com/office/2007/relationships/media" Target="../media/media11.mp3"/><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p3"/><Relationship Id="rId1" Type="http://schemas.microsoft.com/office/2007/relationships/media" Target="../media/media12.mp3"/><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3.mp3"/><Relationship Id="rId1" Type="http://schemas.microsoft.com/office/2007/relationships/media" Target="../media/media13.mp3"/><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4.mp3"/><Relationship Id="rId1" Type="http://schemas.microsoft.com/office/2007/relationships/media" Target="../media/media14.mp3"/><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5.mp3"/><Relationship Id="rId1" Type="http://schemas.microsoft.com/office/2007/relationships/media" Target="../media/media15.mp3"/><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3"/><Relationship Id="rId1" Type="http://schemas.microsoft.com/office/2007/relationships/media" Target="../media/media16.mp3"/><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7.mp3"/><Relationship Id="rId1" Type="http://schemas.microsoft.com/office/2007/relationships/media" Target="../media/media17.mp3"/><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8.mp3"/><Relationship Id="rId1" Type="http://schemas.microsoft.com/office/2007/relationships/media" Target="../media/media18.mp3"/><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9.mp3"/><Relationship Id="rId1" Type="http://schemas.microsoft.com/office/2007/relationships/media" Target="../media/media19.mp3"/><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0.mp3"/><Relationship Id="rId1" Type="http://schemas.microsoft.com/office/2007/relationships/media" Target="../media/media20.mp3"/><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1.mp3"/><Relationship Id="rId1" Type="http://schemas.microsoft.com/office/2007/relationships/media" Target="../media/media21.mp3"/><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2.mp3"/><Relationship Id="rId1" Type="http://schemas.microsoft.com/office/2007/relationships/media" Target="../media/media22.mp3"/><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3.mp3"/><Relationship Id="rId1" Type="http://schemas.microsoft.com/office/2007/relationships/media" Target="../media/media23.mp3"/><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4.mp3"/><Relationship Id="rId1" Type="http://schemas.microsoft.com/office/2007/relationships/media" Target="../media/media24.mp3"/><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audio" Target="../media/media25.mp3"/><Relationship Id="rId7" Type="http://schemas.openxmlformats.org/officeDocument/2006/relationships/image" Target="../media/image1.png"/><Relationship Id="rId2" Type="http://schemas.microsoft.com/office/2007/relationships/media" Target="../media/media25.mp3"/><Relationship Id="rId1" Type="http://schemas.openxmlformats.org/officeDocument/2006/relationships/vmlDrawing" Target="../drawings/vmlDrawing1.vml"/><Relationship Id="rId6" Type="http://schemas.openxmlformats.org/officeDocument/2006/relationships/image" Target="../media/image5.emf"/><Relationship Id="rId5" Type="http://schemas.openxmlformats.org/officeDocument/2006/relationships/oleObject" Target="../embeddings/oleObject1.bin"/><Relationship Id="rId4"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6.mp3"/><Relationship Id="rId1" Type="http://schemas.microsoft.com/office/2007/relationships/media" Target="../media/media26.mp3"/><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7.mp3"/><Relationship Id="rId1" Type="http://schemas.microsoft.com/office/2007/relationships/media" Target="../media/media27.mp3"/><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2.mp3"/><Relationship Id="rId1" Type="http://schemas.openxmlformats.org/officeDocument/2006/relationships/audio" Target="NULL" TargetMode="External"/><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8.mp3"/><Relationship Id="rId1" Type="http://schemas.microsoft.com/office/2007/relationships/media" Target="../media/media28.mp3"/><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9.mp3"/><Relationship Id="rId1" Type="http://schemas.microsoft.com/office/2007/relationships/media" Target="../media/media29.mp3"/><Relationship Id="rId4" Type="http://schemas.openxmlformats.org/officeDocument/2006/relationships/image" Target="../media/image1.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0.mp3"/><Relationship Id="rId1" Type="http://schemas.microsoft.com/office/2007/relationships/media" Target="../media/media30.mp3"/><Relationship Id="rId4" Type="http://schemas.openxmlformats.org/officeDocument/2006/relationships/image" Target="../media/image1.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1.mp3"/><Relationship Id="rId1" Type="http://schemas.microsoft.com/office/2007/relationships/media" Target="../media/media31.mp3"/><Relationship Id="rId4" Type="http://schemas.openxmlformats.org/officeDocument/2006/relationships/image" Target="../media/image1.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2.mp3"/><Relationship Id="rId1" Type="http://schemas.microsoft.com/office/2007/relationships/media" Target="../media/media32.mp3"/><Relationship Id="rId4" Type="http://schemas.openxmlformats.org/officeDocument/2006/relationships/image" Target="../media/image1.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3.mp3"/><Relationship Id="rId1" Type="http://schemas.microsoft.com/office/2007/relationships/media" Target="../media/media33.mp3"/><Relationship Id="rId4" Type="http://schemas.openxmlformats.org/officeDocument/2006/relationships/image" Target="../media/image1.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4.mp3"/><Relationship Id="rId1" Type="http://schemas.microsoft.com/office/2007/relationships/media" Target="../media/media34.mp3"/><Relationship Id="rId4" Type="http://schemas.openxmlformats.org/officeDocument/2006/relationships/image" Target="../media/image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p3"/><Relationship Id="rId1" Type="http://schemas.microsoft.com/office/2007/relationships/media" Target="../media/media3.mp3"/><Relationship Id="rId4" Type="http://schemas.openxmlformats.org/officeDocument/2006/relationships/image" Target="../media/image1.pn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5.mp3"/><Relationship Id="rId1" Type="http://schemas.microsoft.com/office/2007/relationships/media" Target="../media/media35.mp3"/><Relationship Id="rId4" Type="http://schemas.openxmlformats.org/officeDocument/2006/relationships/image" Target="../media/image1.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6.mp3"/><Relationship Id="rId1" Type="http://schemas.microsoft.com/office/2007/relationships/media" Target="../media/media36.mp3"/><Relationship Id="rId4" Type="http://schemas.openxmlformats.org/officeDocument/2006/relationships/image" Target="../media/image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7.mp3"/><Relationship Id="rId1" Type="http://schemas.microsoft.com/office/2007/relationships/media" Target="../media/media37.mp3"/><Relationship Id="rId4" Type="http://schemas.openxmlformats.org/officeDocument/2006/relationships/image" Target="../media/image1.pn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8.mp3"/><Relationship Id="rId1" Type="http://schemas.microsoft.com/office/2007/relationships/media" Target="../media/media38.mp3"/><Relationship Id="rId4" Type="http://schemas.openxmlformats.org/officeDocument/2006/relationships/image" Target="../media/image1.pn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9.mp3"/><Relationship Id="rId1" Type="http://schemas.microsoft.com/office/2007/relationships/media" Target="../media/media39.mp3"/><Relationship Id="rId4" Type="http://schemas.openxmlformats.org/officeDocument/2006/relationships/image" Target="../media/image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0.mp3"/><Relationship Id="rId1" Type="http://schemas.microsoft.com/office/2007/relationships/media" Target="../media/media40.mp3"/><Relationship Id="rId4" Type="http://schemas.openxmlformats.org/officeDocument/2006/relationships/image" Target="../media/image1.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1.mp3"/><Relationship Id="rId1" Type="http://schemas.microsoft.com/office/2007/relationships/media" Target="../media/media41.mp3"/><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p3"/><Relationship Id="rId1" Type="http://schemas.microsoft.com/office/2007/relationships/media" Target="../media/media4.mp3"/><Relationship Id="rId4" Type="http://schemas.openxmlformats.org/officeDocument/2006/relationships/image" Target="../media/image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2.mp3"/><Relationship Id="rId1" Type="http://schemas.microsoft.com/office/2007/relationships/media" Target="../media/media42.mp3"/><Relationship Id="rId4" Type="http://schemas.openxmlformats.org/officeDocument/2006/relationships/image" Target="../media/image1.png"/></Relationships>
</file>

<file path=ppt/slides/_rels/slide6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3.mp3"/><Relationship Id="rId1" Type="http://schemas.microsoft.com/office/2007/relationships/media" Target="../media/media43.mp3"/><Relationship Id="rId4" Type="http://schemas.openxmlformats.org/officeDocument/2006/relationships/image" Target="../media/image1.pn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4.mp3"/><Relationship Id="rId1" Type="http://schemas.microsoft.com/office/2007/relationships/media" Target="../media/media44.mp3"/><Relationship Id="rId4" Type="http://schemas.openxmlformats.org/officeDocument/2006/relationships/image" Target="../media/image1.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5.mp3"/><Relationship Id="rId1" Type="http://schemas.microsoft.com/office/2007/relationships/media" Target="../media/media45.mp3"/><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mp3"/><Relationship Id="rId1" Type="http://schemas.microsoft.com/office/2007/relationships/media" Target="../media/media5.mp3"/><Relationship Id="rId4" Type="http://schemas.openxmlformats.org/officeDocument/2006/relationships/image" Target="../media/image1.png"/></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6.mp3"/><Relationship Id="rId1" Type="http://schemas.microsoft.com/office/2007/relationships/media" Target="../media/media46.mp3"/><Relationship Id="rId4" Type="http://schemas.openxmlformats.org/officeDocument/2006/relationships/image" Target="../media/image1.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7.mp3"/><Relationship Id="rId1" Type="http://schemas.microsoft.com/office/2007/relationships/media" Target="../media/media47.mp3"/><Relationship Id="rId4" Type="http://schemas.openxmlformats.org/officeDocument/2006/relationships/image" Target="../media/image1.pn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8.mp3"/><Relationship Id="rId1" Type="http://schemas.microsoft.com/office/2007/relationships/media" Target="../media/media48.mp3"/><Relationship Id="rId4" Type="http://schemas.openxmlformats.org/officeDocument/2006/relationships/image" Target="../media/image1.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9.mp3"/><Relationship Id="rId1" Type="http://schemas.microsoft.com/office/2007/relationships/media" Target="../media/media49.mp3"/><Relationship Id="rId4" Type="http://schemas.openxmlformats.org/officeDocument/2006/relationships/image" Target="../media/image1.png"/></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0.mp3"/><Relationship Id="rId1" Type="http://schemas.microsoft.com/office/2007/relationships/media" Target="../media/media50.mp3"/><Relationship Id="rId4" Type="http://schemas.openxmlformats.org/officeDocument/2006/relationships/image" Target="../media/image1.png"/></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1.mp3"/><Relationship Id="rId1" Type="http://schemas.microsoft.com/office/2007/relationships/media" Target="../media/media51.mp3"/><Relationship Id="rId4" Type="http://schemas.openxmlformats.org/officeDocument/2006/relationships/image" Target="../media/image1.png"/></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2.mp3"/><Relationship Id="rId1" Type="http://schemas.microsoft.com/office/2007/relationships/media" Target="../media/media52.mp3"/><Relationship Id="rId4" Type="http://schemas.openxmlformats.org/officeDocument/2006/relationships/image" Target="../media/image1.png"/></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3.mp3"/><Relationship Id="rId1" Type="http://schemas.microsoft.com/office/2007/relationships/media" Target="../media/media53.mp3"/><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4.mp3"/><Relationship Id="rId1" Type="http://schemas.microsoft.com/office/2007/relationships/media" Target="../media/media54.mp3"/><Relationship Id="rId4" Type="http://schemas.openxmlformats.org/officeDocument/2006/relationships/image" Target="../media/image1.png"/></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5.mp3"/><Relationship Id="rId1" Type="http://schemas.microsoft.com/office/2007/relationships/media" Target="../media/media55.mp3"/><Relationship Id="rId4" Type="http://schemas.openxmlformats.org/officeDocument/2006/relationships/image" Target="../media/image1.png"/></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6.mp3"/><Relationship Id="rId1" Type="http://schemas.microsoft.com/office/2007/relationships/media" Target="../media/media56.mp3"/><Relationship Id="rId4" Type="http://schemas.openxmlformats.org/officeDocument/2006/relationships/image" Target="../media/image1.png"/></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7.mp3"/><Relationship Id="rId1" Type="http://schemas.microsoft.com/office/2007/relationships/media" Target="../media/media57.mp3"/><Relationship Id="rId4" Type="http://schemas.openxmlformats.org/officeDocument/2006/relationships/image" Target="../media/image1.png"/></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8.mp3"/><Relationship Id="rId1" Type="http://schemas.microsoft.com/office/2007/relationships/media" Target="../media/media58.mp3"/><Relationship Id="rId4" Type="http://schemas.openxmlformats.org/officeDocument/2006/relationships/image" Target="../media/image1.png"/></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9.mp3"/><Relationship Id="rId1" Type="http://schemas.microsoft.com/office/2007/relationships/media" Target="../media/media59.mp3"/><Relationship Id="rId4" Type="http://schemas.openxmlformats.org/officeDocument/2006/relationships/image" Target="../media/image1.png"/></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0.mp3"/><Relationship Id="rId1" Type="http://schemas.microsoft.com/office/2007/relationships/media" Target="../media/media60.mp3"/><Relationship Id="rId4" Type="http://schemas.openxmlformats.org/officeDocument/2006/relationships/image" Target="../media/image1.png"/></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1.mp3"/><Relationship Id="rId1" Type="http://schemas.microsoft.com/office/2007/relationships/media" Target="../media/media61.mp3"/><Relationship Id="rId4" Type="http://schemas.openxmlformats.org/officeDocument/2006/relationships/image" Target="../media/image1.png"/></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2.mp3"/><Relationship Id="rId1" Type="http://schemas.microsoft.com/office/2007/relationships/media" Target="../media/media62.mp3"/><Relationship Id="rId4" Type="http://schemas.openxmlformats.org/officeDocument/2006/relationships/image" Target="../media/image1.png"/></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3.mp3"/><Relationship Id="rId1" Type="http://schemas.microsoft.com/office/2007/relationships/media" Target="../media/media63.mp3"/><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p3"/><Relationship Id="rId1" Type="http://schemas.microsoft.com/office/2007/relationships/media" Target="../media/media6.mp3"/><Relationship Id="rId4" Type="http://schemas.openxmlformats.org/officeDocument/2006/relationships/image" Target="../media/image1.png"/></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7.mp3"/><Relationship Id="rId1" Type="http://schemas.microsoft.com/office/2007/relationships/media" Target="../media/media47.mp3"/><Relationship Id="rId4" Type="http://schemas.openxmlformats.org/officeDocument/2006/relationships/image" Target="../media/image1.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4.m4a"/><Relationship Id="rId1" Type="http://schemas.microsoft.com/office/2007/relationships/media" Target="../media/media64.m4a"/><Relationship Id="rId4" Type="http://schemas.openxmlformats.org/officeDocument/2006/relationships/image" Target="../media/image1.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5.mp3"/><Relationship Id="rId1" Type="http://schemas.microsoft.com/office/2007/relationships/media" Target="../media/media65.mp3"/><Relationship Id="rId4" Type="http://schemas.openxmlformats.org/officeDocument/2006/relationships/image" Target="../media/image1.png"/></Relationships>
</file>

<file path=ppt/slides/_rels/slide9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6.mp3"/><Relationship Id="rId1" Type="http://schemas.microsoft.com/office/2007/relationships/media" Target="../media/media66.mp3"/><Relationship Id="rId4" Type="http://schemas.openxmlformats.org/officeDocument/2006/relationships/image" Target="../media/image1.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100000">
              <a:srgbClr val="FF0000"/>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438912" y="2814036"/>
            <a:ext cx="11167137" cy="1325563"/>
          </a:xfrm>
        </p:spPr>
        <p:txBody>
          <a:bodyPr>
            <a:normAutofit fontScale="90000"/>
          </a:bodyPr>
          <a:lstStyle/>
          <a:p>
            <a:pPr algn="ctr"/>
            <a:r>
              <a:rPr lang="tr-TR" sz="8800" b="1" dirty="0" smtClean="0">
                <a:solidFill>
                  <a:schemeClr val="bg1"/>
                </a:solidFill>
                <a:latin typeface="Arial Black" panose="020B0A04020102020204" pitchFamily="34" charset="0"/>
              </a:rPr>
              <a:t>TAŞINIR İŞLEMLERİ </a:t>
            </a:r>
            <a:endParaRPr lang="tr-TR" sz="8800" b="1" dirty="0">
              <a:solidFill>
                <a:schemeClr val="bg1"/>
              </a:solidFill>
              <a:latin typeface="Arial Black" panose="020B0A04020102020204" pitchFamily="34" charset="0"/>
            </a:endParaRPr>
          </a:p>
        </p:txBody>
      </p:sp>
      <p:sp>
        <p:nvSpPr>
          <p:cNvPr id="3" name="İçerik Yer Tutucusu 2"/>
          <p:cNvSpPr>
            <a:spLocks noGrp="1"/>
          </p:cNvSpPr>
          <p:nvPr>
            <p:ph idx="1"/>
          </p:nvPr>
        </p:nvSpPr>
        <p:spPr>
          <a:xfrm>
            <a:off x="838200" y="4508937"/>
            <a:ext cx="10515600" cy="609601"/>
          </a:xfrm>
        </p:spPr>
        <p:txBody>
          <a:bodyPr/>
          <a:lstStyle/>
          <a:p>
            <a:pPr marL="0" indent="0" algn="ctr">
              <a:buNone/>
            </a:pPr>
            <a:r>
              <a:rPr lang="tr-TR" b="1" dirty="0">
                <a:solidFill>
                  <a:schemeClr val="bg1"/>
                </a:solidFill>
              </a:rPr>
              <a:t>7 TEMMUZ 2026 </a:t>
            </a:r>
          </a:p>
          <a:p>
            <a:pPr algn="ctr"/>
            <a:endParaRPr lang="tr-TR" dirty="0"/>
          </a:p>
        </p:txBody>
      </p:sp>
    </p:spTree>
    <p:extLst>
      <p:ext uri="{BB962C8B-B14F-4D97-AF65-F5344CB8AC3E}">
        <p14:creationId xmlns:p14="http://schemas.microsoft.com/office/powerpoint/2010/main" val="1951524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xit" presetSubtype="1" fill="hold" grpId="0" nodeType="clickEffect">
                                  <p:stCondLst>
                                    <p:cond delay="0"/>
                                  </p:stCondLst>
                                  <p:childTnLst>
                                    <p:animEffect transition="out" filter="wheel(1)">
                                      <p:cBhvr>
                                        <p:cTn id="6" dur="2000"/>
                                        <p:tgtEl>
                                          <p:spTgt spid="2"/>
                                        </p:tgtEl>
                                      </p:cBhvr>
                                    </p:animEffect>
                                    <p:set>
                                      <p:cBhvr>
                                        <p:cTn id="7" dur="1" fill="hold">
                                          <p:stCondLst>
                                            <p:cond delay="19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1" nodeType="clickEffect">
                                  <p:stCondLst>
                                    <p:cond delay="250"/>
                                  </p:stCondLst>
                                  <p:childTnLst>
                                    <p:set>
                                      <p:cBhvr>
                                        <p:cTn id="11" dur="1" fill="hold">
                                          <p:stCondLst>
                                            <p:cond delay="0"/>
                                          </p:stCondLst>
                                        </p:cTn>
                                        <p:tgtEl>
                                          <p:spTgt spid="2"/>
                                        </p:tgtEl>
                                        <p:attrNameLst>
                                          <p:attrName>style.visibility</p:attrName>
                                        </p:attrNameLst>
                                      </p:cBhvr>
                                      <p:to>
                                        <p:strVal val="visible"/>
                                      </p:to>
                                    </p:set>
                                    <p:animEffect transition="in" filter="box(in)">
                                      <p:cBhvr>
                                        <p:cTn id="12" dur="2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08689" y="1958342"/>
            <a:ext cx="10026869" cy="3170099"/>
          </a:xfrm>
          <a:prstGeom prst="rect">
            <a:avLst/>
          </a:prstGeom>
        </p:spPr>
        <p:txBody>
          <a:bodyPr wrap="square">
            <a:spAutoFit/>
          </a:bodyPr>
          <a:lstStyle/>
          <a:p>
            <a:r>
              <a:rPr lang="tr-TR" sz="4000" dirty="0" smtClean="0"/>
              <a:t>Personel yetersizliği nedeniyle </a:t>
            </a:r>
          </a:p>
          <a:p>
            <a:r>
              <a:rPr lang="tr-TR" sz="4000" b="1" dirty="0" smtClean="0"/>
              <a:t>taşınır kontrol yetkilisi görevlendirilemeyen </a:t>
            </a:r>
          </a:p>
          <a:p>
            <a:r>
              <a:rPr lang="tr-TR" sz="4000" b="1" dirty="0" smtClean="0"/>
              <a:t>harcama birimlerinde ise bu görev </a:t>
            </a:r>
          </a:p>
          <a:p>
            <a:r>
              <a:rPr lang="tr-TR" sz="4000" b="1" dirty="0" smtClean="0">
                <a:solidFill>
                  <a:srgbClr val="FF0000"/>
                </a:solidFill>
              </a:rPr>
              <a:t>harcama yetkilisi tarafından yerine getirilir</a:t>
            </a:r>
          </a:p>
          <a:p>
            <a:endParaRPr lang="tr-TR" sz="4000" b="1" dirty="0">
              <a:solidFill>
                <a:srgbClr val="FF0000"/>
              </a:solidFill>
            </a:endParaRPr>
          </a:p>
        </p:txBody>
      </p:sp>
      <p:pic>
        <p:nvPicPr>
          <p:cNvPr id="3" name="Personel yetersizliğ">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384219" y="3975537"/>
            <a:ext cx="399393" cy="399393"/>
          </a:xfrm>
          <a:prstGeom prst="rect">
            <a:avLst/>
          </a:prstGeom>
        </p:spPr>
      </p:pic>
    </p:spTree>
    <p:extLst>
      <p:ext uri="{BB962C8B-B14F-4D97-AF65-F5344CB8AC3E}">
        <p14:creationId xmlns:p14="http://schemas.microsoft.com/office/powerpoint/2010/main" val="376318561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44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10136"/>
            <a:ext cx="12192000" cy="5037727"/>
          </a:xfrm>
          <a:prstGeom prst="rect">
            <a:avLst/>
          </a:prstGeom>
        </p:spPr>
      </p:pic>
    </p:spTree>
    <p:extLst>
      <p:ext uri="{BB962C8B-B14F-4D97-AF65-F5344CB8AC3E}">
        <p14:creationId xmlns:p14="http://schemas.microsoft.com/office/powerpoint/2010/main" val="164265459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9012"/>
            <a:ext cx="12192000" cy="5919976"/>
          </a:xfrm>
          <a:prstGeom prst="rect">
            <a:avLst/>
          </a:prstGeom>
        </p:spPr>
      </p:pic>
    </p:spTree>
    <p:extLst>
      <p:ext uri="{BB962C8B-B14F-4D97-AF65-F5344CB8AC3E}">
        <p14:creationId xmlns:p14="http://schemas.microsoft.com/office/powerpoint/2010/main" val="420235737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30557"/>
            <a:ext cx="12192000" cy="5196885"/>
          </a:xfrm>
          <a:prstGeom prst="rect">
            <a:avLst/>
          </a:prstGeom>
        </p:spPr>
      </p:pic>
    </p:spTree>
    <p:extLst>
      <p:ext uri="{BB962C8B-B14F-4D97-AF65-F5344CB8AC3E}">
        <p14:creationId xmlns:p14="http://schemas.microsoft.com/office/powerpoint/2010/main" val="394454104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bg>
      <p:bgPr>
        <a:gradFill>
          <a:gsLst>
            <a:gs pos="94390">
              <a:srgbClr val="FF0000"/>
            </a:gs>
            <a:gs pos="0">
              <a:srgbClr val="FBDDD3"/>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Metin kutusu 3"/>
          <p:cNvSpPr txBox="1"/>
          <p:nvPr/>
        </p:nvSpPr>
        <p:spPr>
          <a:xfrm>
            <a:off x="1765738" y="1944414"/>
            <a:ext cx="8671034" cy="2677656"/>
          </a:xfrm>
          <a:prstGeom prst="rect">
            <a:avLst/>
          </a:prstGeom>
          <a:noFill/>
        </p:spPr>
        <p:txBody>
          <a:bodyPr wrap="square" rtlCol="0">
            <a:spAutoFit/>
          </a:bodyPr>
          <a:lstStyle/>
          <a:p>
            <a:pPr algn="ctr"/>
            <a:r>
              <a:rPr lang="tr-TR" sz="7200" b="1" dirty="0" smtClean="0">
                <a:solidFill>
                  <a:srgbClr val="C00000"/>
                </a:solidFill>
              </a:rPr>
              <a:t>KATILIMINIZ İÇİN </a:t>
            </a:r>
            <a:r>
              <a:rPr lang="tr-TR" sz="9600" b="1" dirty="0" smtClean="0">
                <a:solidFill>
                  <a:srgbClr val="C00000"/>
                </a:solidFill>
              </a:rPr>
              <a:t>TEŞEKKÜRLER</a:t>
            </a:r>
            <a:endParaRPr lang="tr-TR" sz="9600" b="1" dirty="0">
              <a:solidFill>
                <a:srgbClr val="C00000"/>
              </a:solidFill>
            </a:endParaRPr>
          </a:p>
        </p:txBody>
      </p:sp>
    </p:spTree>
    <p:extLst>
      <p:ext uri="{BB962C8B-B14F-4D97-AF65-F5344CB8AC3E}">
        <p14:creationId xmlns:p14="http://schemas.microsoft.com/office/powerpoint/2010/main" val="389999999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88883" y="2422662"/>
            <a:ext cx="10920249" cy="1538883"/>
          </a:xfrm>
          <a:prstGeom prst="rect">
            <a:avLst/>
          </a:prstGeom>
        </p:spPr>
        <p:txBody>
          <a:bodyPr wrap="square">
            <a:spAutoFit/>
          </a:bodyPr>
          <a:lstStyle/>
          <a:p>
            <a:pPr algn="ctr"/>
            <a:r>
              <a:rPr lang="tr-TR" sz="4000" dirty="0" smtClean="0">
                <a:solidFill>
                  <a:srgbClr val="FF0000"/>
                </a:solidFill>
              </a:rPr>
              <a:t>Taşınır kontrol yetkilisi ile taşınır kayıt yetkilisi görevi </a:t>
            </a:r>
          </a:p>
          <a:p>
            <a:pPr algn="ctr"/>
            <a:r>
              <a:rPr lang="tr-TR" sz="5400" b="1" dirty="0" smtClean="0">
                <a:solidFill>
                  <a:srgbClr val="FF0000"/>
                </a:solidFill>
              </a:rPr>
              <a:t>aynı kişiye verilemez </a:t>
            </a:r>
            <a:endParaRPr lang="tr-TR" sz="5400" b="1" dirty="0">
              <a:solidFill>
                <a:srgbClr val="FF0000"/>
              </a:solidFill>
            </a:endParaRPr>
          </a:p>
        </p:txBody>
      </p:sp>
      <p:pic>
        <p:nvPicPr>
          <p:cNvPr id="3" name="Taşınır kontrol yet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175530" y="3386958"/>
            <a:ext cx="399393" cy="399393"/>
          </a:xfrm>
          <a:prstGeom prst="rect">
            <a:avLst/>
          </a:prstGeom>
        </p:spPr>
      </p:pic>
    </p:spTree>
    <p:extLst>
      <p:ext uri="{BB962C8B-B14F-4D97-AF65-F5344CB8AC3E}">
        <p14:creationId xmlns:p14="http://schemas.microsoft.com/office/powerpoint/2010/main" val="350725031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6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42388" y="2182790"/>
            <a:ext cx="9081525" cy="1938992"/>
          </a:xfrm>
          <a:prstGeom prst="rect">
            <a:avLst/>
          </a:prstGeom>
        </p:spPr>
        <p:txBody>
          <a:bodyPr wrap="none">
            <a:spAutoFit/>
          </a:bodyPr>
          <a:lstStyle/>
          <a:p>
            <a:pPr algn="ctr"/>
            <a:r>
              <a:rPr lang="tr-TR" sz="6000" b="1" dirty="0" smtClean="0"/>
              <a:t>Taşınır kontrol yetkililerinin </a:t>
            </a:r>
          </a:p>
          <a:p>
            <a:pPr algn="ctr"/>
            <a:r>
              <a:rPr lang="tr-TR" sz="6000" b="1" dirty="0" smtClean="0"/>
              <a:t>görev ve sorumlulukları </a:t>
            </a:r>
            <a:endParaRPr lang="tr-TR" sz="6000" b="1" dirty="0"/>
          </a:p>
        </p:txBody>
      </p:sp>
      <p:pic>
        <p:nvPicPr>
          <p:cNvPr id="3" name="Taşınır kontrol yetk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814035" y="3499944"/>
            <a:ext cx="307428" cy="307428"/>
          </a:xfrm>
          <a:prstGeom prst="rect">
            <a:avLst/>
          </a:prstGeom>
        </p:spPr>
      </p:pic>
    </p:spTree>
    <p:extLst>
      <p:ext uri="{BB962C8B-B14F-4D97-AF65-F5344CB8AC3E}">
        <p14:creationId xmlns:p14="http://schemas.microsoft.com/office/powerpoint/2010/main" val="215239975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6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798786" y="2154621"/>
            <a:ext cx="10037380" cy="3785652"/>
          </a:xfrm>
          <a:prstGeom prst="rect">
            <a:avLst/>
          </a:prstGeom>
        </p:spPr>
        <p:txBody>
          <a:bodyPr wrap="square">
            <a:spAutoFit/>
          </a:bodyPr>
          <a:lstStyle/>
          <a:p>
            <a:pPr algn="just"/>
            <a:r>
              <a:rPr lang="tr-TR" sz="4000" b="1" i="1" dirty="0" smtClean="0">
                <a:solidFill>
                  <a:srgbClr val="FF0000"/>
                </a:solidFill>
              </a:rPr>
              <a:t>DİKKAT</a:t>
            </a:r>
          </a:p>
          <a:p>
            <a:pPr algn="just"/>
            <a:r>
              <a:rPr lang="tr-TR" sz="4000" b="1" i="1" dirty="0" smtClean="0"/>
              <a:t>«</a:t>
            </a:r>
            <a:r>
              <a:rPr lang="tr-TR" sz="4000" b="1" dirty="0" smtClean="0">
                <a:solidFill>
                  <a:srgbClr val="FF0000"/>
                </a:solidFill>
              </a:rPr>
              <a:t>Taşınır kayıt yetkilileri </a:t>
            </a:r>
            <a:r>
              <a:rPr lang="tr-TR" sz="4000" b="1" dirty="0" smtClean="0"/>
              <a:t>ile </a:t>
            </a:r>
            <a:r>
              <a:rPr lang="tr-TR" sz="4000" b="1" dirty="0" smtClean="0">
                <a:solidFill>
                  <a:srgbClr val="FF0000"/>
                </a:solidFill>
              </a:rPr>
              <a:t>taşınır kontrol yetkilileri</a:t>
            </a:r>
            <a:r>
              <a:rPr lang="tr-TR" sz="4000" b="1" i="1" dirty="0" smtClean="0"/>
              <a:t>, </a:t>
            </a:r>
            <a:r>
              <a:rPr lang="tr-TR" sz="4000" b="1" dirty="0" smtClean="0"/>
              <a:t>düzenledikleri ve imzaladıkları belge ve cetvellerin doğruluğundan </a:t>
            </a:r>
          </a:p>
          <a:p>
            <a:pPr algn="just"/>
            <a:r>
              <a:rPr lang="tr-TR" sz="4000" b="1" dirty="0" smtClean="0">
                <a:solidFill>
                  <a:srgbClr val="FF0000"/>
                </a:solidFill>
              </a:rPr>
              <a:t>harcama yetkilisine karşı birlikte sorumludur</a:t>
            </a:r>
            <a:r>
              <a:rPr lang="tr-TR" sz="4000" b="1" dirty="0" smtClean="0"/>
              <a:t>.»</a:t>
            </a:r>
          </a:p>
          <a:p>
            <a:pPr algn="just"/>
            <a:endParaRPr lang="tr-TR" sz="4000" b="1" dirty="0"/>
          </a:p>
        </p:txBody>
      </p:sp>
      <p:pic>
        <p:nvPicPr>
          <p:cNvPr id="2" name="Taşınır kayıt yetki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987862" y="5520558"/>
            <a:ext cx="294289" cy="294289"/>
          </a:xfrm>
          <a:prstGeom prst="rect">
            <a:avLst/>
          </a:prstGeom>
        </p:spPr>
      </p:pic>
    </p:spTree>
    <p:extLst>
      <p:ext uri="{BB962C8B-B14F-4D97-AF65-F5344CB8AC3E}">
        <p14:creationId xmlns:p14="http://schemas.microsoft.com/office/powerpoint/2010/main" val="301055906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1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23219" y="2687286"/>
            <a:ext cx="9239132" cy="1938992"/>
          </a:xfrm>
          <a:prstGeom prst="rect">
            <a:avLst/>
          </a:prstGeom>
        </p:spPr>
        <p:txBody>
          <a:bodyPr wrap="none">
            <a:spAutoFit/>
          </a:bodyPr>
          <a:lstStyle/>
          <a:p>
            <a:pPr algn="ctr"/>
            <a:r>
              <a:rPr lang="tr-TR" sz="6000" b="1" dirty="0" smtClean="0"/>
              <a:t>İHTİYAÇ FAZLASI TAŞINIRLAR</a:t>
            </a:r>
          </a:p>
          <a:p>
            <a:pPr algn="ctr"/>
            <a:endParaRPr lang="tr-TR" sz="6000" b="1" dirty="0"/>
          </a:p>
        </p:txBody>
      </p:sp>
      <p:pic>
        <p:nvPicPr>
          <p:cNvPr id="3" name="İHTİYAÇ FAZLASI TAŞI">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053957" y="3817882"/>
            <a:ext cx="273269" cy="273269"/>
          </a:xfrm>
          <a:prstGeom prst="rect">
            <a:avLst/>
          </a:prstGeom>
        </p:spPr>
      </p:pic>
    </p:spTree>
    <p:extLst>
      <p:ext uri="{BB962C8B-B14F-4D97-AF65-F5344CB8AC3E}">
        <p14:creationId xmlns:p14="http://schemas.microsoft.com/office/powerpoint/2010/main" val="378802860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2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09296" y="1115650"/>
            <a:ext cx="10300138" cy="4524315"/>
          </a:xfrm>
          <a:prstGeom prst="rect">
            <a:avLst/>
          </a:prstGeom>
        </p:spPr>
        <p:txBody>
          <a:bodyPr wrap="square">
            <a:spAutoFit/>
          </a:bodyPr>
          <a:lstStyle/>
          <a:p>
            <a:pPr algn="just"/>
            <a:r>
              <a:rPr lang="tr-TR" sz="4800" dirty="0" smtClean="0">
                <a:solidFill>
                  <a:srgbClr val="FF0000"/>
                </a:solidFill>
              </a:rPr>
              <a:t>Kamuya ait ihtiyaç fazlası taşınırların </a:t>
            </a:r>
          </a:p>
          <a:p>
            <a:pPr algn="just"/>
            <a:r>
              <a:rPr lang="tr-TR" sz="4800" b="1" dirty="0" smtClean="0"/>
              <a:t>diğer kamu idarelerine bedelsiz olarak devri, devredilmeyecek taşınırlar </a:t>
            </a:r>
            <a:r>
              <a:rPr lang="tr-TR" sz="4800" dirty="0" smtClean="0"/>
              <a:t>ile </a:t>
            </a:r>
          </a:p>
          <a:p>
            <a:pPr algn="just"/>
            <a:r>
              <a:rPr lang="tr-TR" sz="4800" b="1" dirty="0" smtClean="0"/>
              <a:t>devir ve kayıt işlemleri </a:t>
            </a:r>
            <a:r>
              <a:rPr lang="tr-TR" sz="4800" dirty="0" smtClean="0"/>
              <a:t>hakkında </a:t>
            </a:r>
          </a:p>
          <a:p>
            <a:pPr algn="just"/>
            <a:r>
              <a:rPr lang="tr-TR" sz="4800" dirty="0" smtClean="0"/>
              <a:t>özel mevzuatında belirlenen hükümler uygulanır. (31.md) </a:t>
            </a:r>
            <a:endParaRPr lang="tr-TR" sz="4800" dirty="0"/>
          </a:p>
        </p:txBody>
      </p:sp>
      <p:pic>
        <p:nvPicPr>
          <p:cNvPr id="3" name="Kamuya ait ihtiyaç f">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251028" y="5223641"/>
            <a:ext cx="254875" cy="254875"/>
          </a:xfrm>
          <a:prstGeom prst="rect">
            <a:avLst/>
          </a:prstGeom>
        </p:spPr>
      </p:pic>
    </p:spTree>
    <p:extLst>
      <p:ext uri="{BB962C8B-B14F-4D97-AF65-F5344CB8AC3E}">
        <p14:creationId xmlns:p14="http://schemas.microsoft.com/office/powerpoint/2010/main" val="283702410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73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03889" y="1483512"/>
            <a:ext cx="10300138" cy="4832092"/>
          </a:xfrm>
          <a:prstGeom prst="rect">
            <a:avLst/>
          </a:prstGeom>
        </p:spPr>
        <p:txBody>
          <a:bodyPr wrap="square">
            <a:spAutoFit/>
          </a:bodyPr>
          <a:lstStyle/>
          <a:p>
            <a:pPr algn="just"/>
            <a:r>
              <a:rPr lang="tr-TR" sz="4400" dirty="0" smtClean="0">
                <a:solidFill>
                  <a:srgbClr val="FF0000"/>
                </a:solidFill>
              </a:rPr>
              <a:t>5018 </a:t>
            </a:r>
            <a:r>
              <a:rPr lang="tr-TR" sz="4400" dirty="0">
                <a:solidFill>
                  <a:srgbClr val="FF0000"/>
                </a:solidFill>
              </a:rPr>
              <a:t>sayılı Kanunun 45 inci maddesinin üçüncü fıkrası gereğince </a:t>
            </a:r>
            <a:r>
              <a:rPr lang="tr-TR" sz="4400" dirty="0" smtClean="0"/>
              <a:t>Kamu </a:t>
            </a:r>
            <a:r>
              <a:rPr lang="tr-TR" sz="4400" dirty="0"/>
              <a:t>kurumlarında </a:t>
            </a:r>
            <a:r>
              <a:rPr lang="tr-TR" sz="4400" b="1" dirty="0"/>
              <a:t>taşınır mal devri</a:t>
            </a:r>
            <a:r>
              <a:rPr lang="tr-TR" sz="4400" dirty="0"/>
              <a:t>, Taşınır Mal Yönetmeliği hükümlerine göre ve </a:t>
            </a:r>
            <a:r>
              <a:rPr lang="tr-TR" sz="4400" b="1" dirty="0"/>
              <a:t>Çevre, Şehircilik ve İklim Değişikliği Bakanlığı</a:t>
            </a:r>
            <a:r>
              <a:rPr lang="tr-TR" sz="4400" dirty="0"/>
              <a:t> tarafından belirlenen esaslar çerçevesinde yürütülür</a:t>
            </a:r>
            <a:r>
              <a:rPr lang="tr-TR" sz="4400" dirty="0" smtClean="0"/>
              <a:t>.</a:t>
            </a:r>
          </a:p>
          <a:p>
            <a:pPr algn="just"/>
            <a:r>
              <a:rPr lang="tr-TR" sz="4400" dirty="0" smtClean="0"/>
              <a:t> </a:t>
            </a:r>
            <a:endParaRPr lang="tr-TR" sz="4400" dirty="0"/>
          </a:p>
        </p:txBody>
      </p:sp>
      <p:pic>
        <p:nvPicPr>
          <p:cNvPr id="3" name="5018 sayılı Kanunun ">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248104" y="5822731"/>
            <a:ext cx="265386" cy="265386"/>
          </a:xfrm>
          <a:prstGeom prst="rect">
            <a:avLst/>
          </a:prstGeom>
        </p:spPr>
      </p:pic>
    </p:spTree>
    <p:extLst>
      <p:ext uri="{BB962C8B-B14F-4D97-AF65-F5344CB8AC3E}">
        <p14:creationId xmlns:p14="http://schemas.microsoft.com/office/powerpoint/2010/main" val="285545142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33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319413" y="1583883"/>
            <a:ext cx="9866759" cy="2935565"/>
          </a:xfrm>
          <a:prstGeom prst="rect">
            <a:avLst/>
          </a:prstGeom>
        </p:spPr>
      </p:pic>
      <p:sp>
        <p:nvSpPr>
          <p:cNvPr id="3" name="Dikdörtgen 2"/>
          <p:cNvSpPr/>
          <p:nvPr/>
        </p:nvSpPr>
        <p:spPr>
          <a:xfrm>
            <a:off x="1492470" y="4694636"/>
            <a:ext cx="4834758" cy="1477328"/>
          </a:xfrm>
          <a:prstGeom prst="rect">
            <a:avLst/>
          </a:prstGeom>
        </p:spPr>
        <p:txBody>
          <a:bodyPr wrap="square">
            <a:spAutoFit/>
          </a:bodyPr>
          <a:lstStyle/>
          <a:p>
            <a:r>
              <a:rPr lang="tr-TR" b="1" i="1" dirty="0" smtClean="0">
                <a:solidFill>
                  <a:srgbClr val="FF0000"/>
                </a:solidFill>
              </a:rPr>
              <a:t>19 MART 2025 TARİHİNDEN İTİBAREN</a:t>
            </a:r>
          </a:p>
          <a:p>
            <a:r>
              <a:rPr lang="tr-TR" b="1" i="1" dirty="0" smtClean="0">
                <a:solidFill>
                  <a:srgbClr val="FF0000"/>
                </a:solidFill>
              </a:rPr>
              <a:t>İHTİYAÇ FAZLASI TAŞINIRLARIN DİĞER KAMU İDARELERİNE BEDELSİZ DEVRİ İLE İLGİLİ YETKİ </a:t>
            </a:r>
          </a:p>
          <a:p>
            <a:r>
              <a:rPr lang="tr-TR" b="1" i="1" dirty="0" smtClean="0">
                <a:solidFill>
                  <a:srgbClr val="FF0000"/>
                </a:solidFill>
              </a:rPr>
              <a:t>ÇEVRE ŞEHİRCİLİK VE İKLİM DEĞİŞİKLİĞİ BAKANLIĞINDADIR </a:t>
            </a:r>
            <a:endParaRPr lang="tr-TR" b="1" i="1" dirty="0">
              <a:solidFill>
                <a:srgbClr val="FF0000"/>
              </a:solidFill>
            </a:endParaRPr>
          </a:p>
        </p:txBody>
      </p:sp>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3850" y="4700781"/>
            <a:ext cx="4238528" cy="1269094"/>
          </a:xfrm>
          <a:prstGeom prst="rect">
            <a:avLst/>
          </a:prstGeom>
        </p:spPr>
      </p:pic>
    </p:spTree>
    <p:extLst>
      <p:ext uri="{BB962C8B-B14F-4D97-AF65-F5344CB8AC3E}">
        <p14:creationId xmlns:p14="http://schemas.microsoft.com/office/powerpoint/2010/main" val="302021001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88276" y="943754"/>
            <a:ext cx="10499834" cy="4832092"/>
          </a:xfrm>
          <a:prstGeom prst="rect">
            <a:avLst/>
          </a:prstGeom>
        </p:spPr>
        <p:txBody>
          <a:bodyPr wrap="square">
            <a:spAutoFit/>
          </a:bodyPr>
          <a:lstStyle/>
          <a:p>
            <a:r>
              <a:rPr lang="tr-TR" sz="2800" b="1" dirty="0" smtClean="0">
                <a:solidFill>
                  <a:srgbClr val="FF0000"/>
                </a:solidFill>
              </a:rPr>
              <a:t>Öncelikle:</a:t>
            </a:r>
          </a:p>
          <a:p>
            <a:r>
              <a:rPr lang="tr-TR" sz="2800" dirty="0" smtClean="0"/>
              <a:t>Devredilecek taşınırların işe yarar durumda olması şarttır.</a:t>
            </a:r>
          </a:p>
          <a:p>
            <a:r>
              <a:rPr lang="tr-TR" sz="2800" dirty="0" smtClean="0"/>
              <a:t>Normal şartlarda kayıtlara giriş tarihinden itibaren 5 yılını tamamlamış taşınırların devri tercih edilir.</a:t>
            </a:r>
          </a:p>
          <a:p>
            <a:r>
              <a:rPr lang="tr-TR" sz="2800" dirty="0" smtClean="0"/>
              <a:t>Kurumlar yeni eşya veya malzeme satın almadan önce öncelikle bu sisteme bakmalıdır. </a:t>
            </a:r>
          </a:p>
          <a:p>
            <a:r>
              <a:rPr lang="tr-TR" sz="2800" dirty="0" smtClean="0"/>
              <a:t>Devralacak kurum sistem üzerinden yada resmi yazı ile talepte bulunur</a:t>
            </a:r>
          </a:p>
          <a:p>
            <a:r>
              <a:rPr lang="tr-TR" sz="2800" dirty="0" smtClean="0"/>
              <a:t>Devralacak kurum ile karşılıklı protokol düzenlenir ve imzalanır</a:t>
            </a:r>
          </a:p>
          <a:p>
            <a:r>
              <a:rPr lang="tr-TR" sz="2800" dirty="0" smtClean="0"/>
              <a:t>Devredilecek taşınırlar KBS TKYS üzerinden devredilir</a:t>
            </a:r>
          </a:p>
          <a:p>
            <a:r>
              <a:rPr lang="tr-TR" sz="2800" dirty="0" smtClean="0"/>
              <a:t>Devralan kurum Devir alma Varlık İşlem Fişini </a:t>
            </a:r>
            <a:r>
              <a:rPr lang="tr-TR" sz="2800" dirty="0"/>
              <a:t>d</a:t>
            </a:r>
            <a:r>
              <a:rPr lang="tr-TR" sz="2800" dirty="0" smtClean="0"/>
              <a:t>evreden kuruma verir</a:t>
            </a:r>
          </a:p>
          <a:p>
            <a:endParaRPr lang="tr-TR" sz="2800" dirty="0"/>
          </a:p>
        </p:txBody>
      </p:sp>
      <p:pic>
        <p:nvPicPr>
          <p:cNvPr id="4" name="Öncelikle Devredilec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35421" y="5415455"/>
            <a:ext cx="304799" cy="304799"/>
          </a:xfrm>
          <a:prstGeom prst="rect">
            <a:avLst/>
          </a:prstGeom>
        </p:spPr>
      </p:pic>
    </p:spTree>
    <p:extLst>
      <p:ext uri="{BB962C8B-B14F-4D97-AF65-F5344CB8AC3E}">
        <p14:creationId xmlns:p14="http://schemas.microsoft.com/office/powerpoint/2010/main" val="146133891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2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451821" y="977462"/>
            <a:ext cx="7655509" cy="5150069"/>
          </a:xfrm>
          <a:prstGeom prst="rect">
            <a:avLst/>
          </a:prstGeom>
        </p:spPr>
      </p:pic>
    </p:spTree>
    <p:extLst>
      <p:ext uri="{BB962C8B-B14F-4D97-AF65-F5344CB8AC3E}">
        <p14:creationId xmlns:p14="http://schemas.microsoft.com/office/powerpoint/2010/main" val="155019839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2277521779"/>
              </p:ext>
            </p:extLst>
          </p:nvPr>
        </p:nvGraphicFramePr>
        <p:xfrm>
          <a:off x="987972" y="1345324"/>
          <a:ext cx="10174014" cy="44563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9463629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626506" y="2687286"/>
            <a:ext cx="6828729" cy="1015663"/>
          </a:xfrm>
          <a:prstGeom prst="rect">
            <a:avLst/>
          </a:prstGeom>
        </p:spPr>
        <p:txBody>
          <a:bodyPr wrap="none">
            <a:spAutoFit/>
          </a:bodyPr>
          <a:lstStyle/>
          <a:p>
            <a:r>
              <a:rPr lang="tr-TR" sz="6000" b="1" dirty="0" smtClean="0">
                <a:solidFill>
                  <a:srgbClr val="FF0000"/>
                </a:solidFill>
              </a:rPr>
              <a:t>KAYITSIZ TAŞINIRLAR</a:t>
            </a:r>
            <a:endParaRPr lang="tr-TR" sz="6000" b="1" dirty="0">
              <a:solidFill>
                <a:srgbClr val="FF0000"/>
              </a:solidFill>
            </a:endParaRPr>
          </a:p>
        </p:txBody>
      </p:sp>
    </p:spTree>
    <p:extLst>
      <p:ext uri="{BB962C8B-B14F-4D97-AF65-F5344CB8AC3E}">
        <p14:creationId xmlns:p14="http://schemas.microsoft.com/office/powerpoint/2010/main" val="162696975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67234" y="2609385"/>
            <a:ext cx="8227498" cy="3200876"/>
          </a:xfrm>
          <a:prstGeom prst="rect">
            <a:avLst/>
          </a:prstGeom>
        </p:spPr>
        <p:txBody>
          <a:bodyPr wrap="square">
            <a:spAutoFit/>
          </a:bodyPr>
          <a:lstStyle/>
          <a:p>
            <a:pPr algn="ctr"/>
            <a:r>
              <a:rPr lang="tr-TR" sz="4000" b="1" dirty="0" smtClean="0"/>
              <a:t>Kayıtsız Taşınırların </a:t>
            </a:r>
          </a:p>
          <a:p>
            <a:pPr algn="ctr"/>
            <a:r>
              <a:rPr lang="tr-TR" sz="4000" b="1" dirty="0" smtClean="0"/>
              <a:t>K</a:t>
            </a:r>
            <a:r>
              <a:rPr lang="tr-TR" sz="5400" b="1" dirty="0" smtClean="0"/>
              <a:t>ayıt zamanı, kayıt değeri</a:t>
            </a:r>
            <a:r>
              <a:rPr lang="tr-TR" sz="5400" b="1" dirty="0"/>
              <a:t> </a:t>
            </a:r>
            <a:r>
              <a:rPr lang="tr-TR" sz="5400" b="1" dirty="0" smtClean="0"/>
              <a:t>ve </a:t>
            </a:r>
          </a:p>
          <a:p>
            <a:pPr algn="ctr"/>
            <a:r>
              <a:rPr lang="tr-TR" sz="5400" b="1" dirty="0" smtClean="0"/>
              <a:t>değer tespit komisyonu</a:t>
            </a:r>
          </a:p>
          <a:p>
            <a:pPr algn="ctr"/>
            <a:endParaRPr lang="tr-TR" sz="5400" b="1" dirty="0"/>
          </a:p>
        </p:txBody>
      </p:sp>
      <p:pic>
        <p:nvPicPr>
          <p:cNvPr id="3" name="Kayıtsız Taşınırları">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30916" y="5192110"/>
            <a:ext cx="296917" cy="296917"/>
          </a:xfrm>
          <a:prstGeom prst="rect">
            <a:avLst/>
          </a:prstGeom>
        </p:spPr>
      </p:pic>
    </p:spTree>
    <p:extLst>
      <p:ext uri="{BB962C8B-B14F-4D97-AF65-F5344CB8AC3E}">
        <p14:creationId xmlns:p14="http://schemas.microsoft.com/office/powerpoint/2010/main" val="112441850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5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77463" y="2525222"/>
            <a:ext cx="10216055" cy="1877437"/>
          </a:xfrm>
          <a:prstGeom prst="rect">
            <a:avLst/>
          </a:prstGeom>
        </p:spPr>
        <p:txBody>
          <a:bodyPr wrap="square">
            <a:spAutoFit/>
          </a:bodyPr>
          <a:lstStyle/>
          <a:p>
            <a:r>
              <a:rPr lang="tr-TR" sz="2800" dirty="0" smtClean="0"/>
              <a:t>MADDE 13- </a:t>
            </a:r>
          </a:p>
          <a:p>
            <a:r>
              <a:rPr lang="tr-TR" sz="4400" b="1" dirty="0" smtClean="0"/>
              <a:t>Taşınırlar, kamu idaresince kullanılmak üzere teslim alındığında </a:t>
            </a:r>
            <a:r>
              <a:rPr lang="tr-TR" sz="4400" b="1" dirty="0" smtClean="0">
                <a:solidFill>
                  <a:srgbClr val="FF0000"/>
                </a:solidFill>
              </a:rPr>
              <a:t>giriş</a:t>
            </a:r>
          </a:p>
        </p:txBody>
      </p:sp>
      <p:pic>
        <p:nvPicPr>
          <p:cNvPr id="3" name="giri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95139" y="3888828"/>
            <a:ext cx="349468" cy="349468"/>
          </a:xfrm>
          <a:prstGeom prst="rect">
            <a:avLst/>
          </a:prstGeom>
        </p:spPr>
      </p:pic>
    </p:spTree>
    <p:extLst>
      <p:ext uri="{BB962C8B-B14F-4D97-AF65-F5344CB8AC3E}">
        <p14:creationId xmlns:p14="http://schemas.microsoft.com/office/powerpoint/2010/main" val="362157304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16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35118" y="2167870"/>
            <a:ext cx="10216055" cy="2862322"/>
          </a:xfrm>
          <a:prstGeom prst="rect">
            <a:avLst/>
          </a:prstGeom>
        </p:spPr>
        <p:txBody>
          <a:bodyPr wrap="square">
            <a:spAutoFit/>
          </a:bodyPr>
          <a:lstStyle/>
          <a:p>
            <a:r>
              <a:rPr lang="tr-TR" sz="3600" dirty="0" smtClean="0"/>
              <a:t>tüketime verildiğinde, başka harcama birimlerine devredildiğinde, bağışlandığında, çeşitli nedenlerle kullanılamaz hale geldiğinde, hurdaya ayrıldığında veya kaybolma, çalınma, canlı taşınırın ölümü gibi yok olma hallerinde </a:t>
            </a:r>
            <a:r>
              <a:rPr lang="tr-TR" sz="3600" b="1" dirty="0" smtClean="0">
                <a:solidFill>
                  <a:srgbClr val="FF0000"/>
                </a:solidFill>
              </a:rPr>
              <a:t>çıkış</a:t>
            </a:r>
            <a:r>
              <a:rPr lang="tr-TR" sz="3600" dirty="0" smtClean="0"/>
              <a:t> kaydedilir.</a:t>
            </a:r>
            <a:endParaRPr lang="tr-TR" sz="3600" dirty="0"/>
          </a:p>
        </p:txBody>
      </p:sp>
      <p:pic>
        <p:nvPicPr>
          <p:cNvPr id="3" name="cikis">
            <a:hlinkClick r:id="" action="ppaction://media"/>
          </p:cNvPr>
          <p:cNvPicPr>
            <a:picLocks noChangeAspect="1"/>
          </p:cNvPicPr>
          <p:nvPr>
            <a:audioFile r:link="rId2"/>
            <p:extLst>
              <p:ext uri="{DAA4B4D4-6D71-4841-9C94-3DE7FCFB9230}">
                <p14:media xmlns:p14="http://schemas.microsoft.com/office/powerpoint/2010/main" r:embed="rId1">
                  <p14:fade in="250"/>
                </p14:media>
              </p:ext>
            </p:extLst>
          </p:nvPr>
        </p:nvPicPr>
        <p:blipFill>
          <a:blip r:embed="rId4"/>
          <a:stretch>
            <a:fillRect/>
          </a:stretch>
        </p:blipFill>
        <p:spPr>
          <a:xfrm>
            <a:off x="7501758" y="4593020"/>
            <a:ext cx="402020" cy="402020"/>
          </a:xfrm>
          <a:prstGeom prst="rect">
            <a:avLst/>
          </a:prstGeom>
        </p:spPr>
      </p:pic>
    </p:spTree>
    <p:extLst>
      <p:ext uri="{BB962C8B-B14F-4D97-AF65-F5344CB8AC3E}">
        <p14:creationId xmlns:p14="http://schemas.microsoft.com/office/powerpoint/2010/main" val="191036846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38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88275" y="2282298"/>
            <a:ext cx="10510345" cy="3170099"/>
          </a:xfrm>
          <a:prstGeom prst="rect">
            <a:avLst/>
          </a:prstGeom>
        </p:spPr>
        <p:txBody>
          <a:bodyPr wrap="square">
            <a:spAutoFit/>
          </a:bodyPr>
          <a:lstStyle/>
          <a:p>
            <a:pPr algn="just"/>
            <a:r>
              <a:rPr lang="tr-TR" sz="4000" b="1" dirty="0" smtClean="0">
                <a:solidFill>
                  <a:srgbClr val="FF0000"/>
                </a:solidFill>
              </a:rPr>
              <a:t>Bağış ve yardım yoluyla edinilen taşınırların kaydı </a:t>
            </a:r>
            <a:r>
              <a:rPr lang="tr-TR" sz="4000" b="1" dirty="0" err="1" smtClean="0">
                <a:solidFill>
                  <a:srgbClr val="FF0000"/>
                </a:solidFill>
              </a:rPr>
              <a:t>için</a:t>
            </a:r>
            <a:r>
              <a:rPr lang="tr-TR" sz="4000" dirty="0" err="1" smtClean="0">
                <a:solidFill>
                  <a:srgbClr val="FF0000"/>
                </a:solidFill>
              </a:rPr>
              <a:t>;</a:t>
            </a:r>
            <a:r>
              <a:rPr lang="tr-TR" sz="4000" b="1" dirty="0" err="1" smtClean="0">
                <a:solidFill>
                  <a:srgbClr val="FF0000"/>
                </a:solidFill>
              </a:rPr>
              <a:t>bağış</a:t>
            </a:r>
            <a:r>
              <a:rPr lang="tr-TR" sz="4000" b="1" dirty="0" smtClean="0">
                <a:solidFill>
                  <a:srgbClr val="FF0000"/>
                </a:solidFill>
              </a:rPr>
              <a:t> ve yardımda bulunan tarafından </a:t>
            </a:r>
            <a:r>
              <a:rPr lang="tr-TR" sz="4000" dirty="0" smtClean="0"/>
              <a:t>ispat edici bir belge ile değeri belirtilmiş ise bu değer, belli bir değeri yoksa değer tespit komisyonunca belirlenen değerden kayıtlara alınır.</a:t>
            </a:r>
            <a:endParaRPr lang="tr-TR" sz="4000" dirty="0"/>
          </a:p>
        </p:txBody>
      </p:sp>
      <p:pic>
        <p:nvPicPr>
          <p:cNvPr id="3" name="bagıs ve yardımla edinilen tasınırla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046373" y="6053958"/>
            <a:ext cx="233855" cy="233855"/>
          </a:xfrm>
          <a:prstGeom prst="rect">
            <a:avLst/>
          </a:prstGeom>
        </p:spPr>
      </p:pic>
    </p:spTree>
    <p:extLst>
      <p:ext uri="{BB962C8B-B14F-4D97-AF65-F5344CB8AC3E}">
        <p14:creationId xmlns:p14="http://schemas.microsoft.com/office/powerpoint/2010/main" val="295094448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89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82869" y="1507583"/>
            <a:ext cx="10489324" cy="3970318"/>
          </a:xfrm>
          <a:prstGeom prst="rect">
            <a:avLst/>
          </a:prstGeom>
        </p:spPr>
        <p:txBody>
          <a:bodyPr wrap="square">
            <a:spAutoFit/>
          </a:bodyPr>
          <a:lstStyle/>
          <a:p>
            <a:r>
              <a:rPr lang="tr-TR" sz="3600" b="1" dirty="0" smtClean="0">
                <a:solidFill>
                  <a:srgbClr val="FF0000"/>
                </a:solidFill>
              </a:rPr>
              <a:t>Değer tespit komisyonu</a:t>
            </a:r>
            <a:r>
              <a:rPr lang="tr-TR" sz="3600" dirty="0" smtClean="0"/>
              <a:t>, </a:t>
            </a:r>
            <a:r>
              <a:rPr lang="tr-TR" sz="3600" b="1" dirty="0" smtClean="0">
                <a:solidFill>
                  <a:srgbClr val="FF0000"/>
                </a:solidFill>
              </a:rPr>
              <a:t>harcama yetkilisinin onayı ile </a:t>
            </a:r>
          </a:p>
          <a:p>
            <a:r>
              <a:rPr lang="tr-TR" sz="3600" dirty="0" smtClean="0"/>
              <a:t>taşınır kayıt yetkilisinin ve işin uzmanının da katıldığı </a:t>
            </a:r>
          </a:p>
          <a:p>
            <a:r>
              <a:rPr lang="tr-TR" sz="3600" b="1" dirty="0" smtClean="0">
                <a:solidFill>
                  <a:srgbClr val="FF0000"/>
                </a:solidFill>
              </a:rPr>
              <a:t>en az üç kişiden oluşturulur</a:t>
            </a:r>
            <a:r>
              <a:rPr lang="tr-TR" sz="3600" dirty="0" smtClean="0"/>
              <a:t>. </a:t>
            </a:r>
          </a:p>
          <a:p>
            <a:r>
              <a:rPr lang="tr-TR" sz="3600" dirty="0" smtClean="0"/>
              <a:t>Komisyon değer tespitinde ticaret odası, sanayi odası, borsa, meslek kuruluşları, ilgili diğer kuruluşlardan </a:t>
            </a:r>
          </a:p>
          <a:p>
            <a:r>
              <a:rPr lang="tr-TR" sz="3600" dirty="0" smtClean="0"/>
              <a:t>veya aynı nitelikteki taşınırı satın alan idarelerden </a:t>
            </a:r>
          </a:p>
          <a:p>
            <a:r>
              <a:rPr lang="tr-TR" sz="3600" dirty="0" smtClean="0"/>
              <a:t>ve fiyat araştırması sonuçlarından yararlanabilir </a:t>
            </a:r>
            <a:endParaRPr lang="tr-TR" sz="3600" dirty="0"/>
          </a:p>
        </p:txBody>
      </p:sp>
      <p:pic>
        <p:nvPicPr>
          <p:cNvPr id="4" name="deger tespi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929648" y="5549462"/>
            <a:ext cx="254875" cy="254875"/>
          </a:xfrm>
          <a:prstGeom prst="rect">
            <a:avLst/>
          </a:prstGeom>
        </p:spPr>
      </p:pic>
    </p:spTree>
    <p:extLst>
      <p:ext uri="{BB962C8B-B14F-4D97-AF65-F5344CB8AC3E}">
        <p14:creationId xmlns:p14="http://schemas.microsoft.com/office/powerpoint/2010/main" val="324480589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9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45325" y="2886983"/>
            <a:ext cx="9890234" cy="923330"/>
          </a:xfrm>
          <a:prstGeom prst="rect">
            <a:avLst/>
          </a:prstGeom>
        </p:spPr>
        <p:txBody>
          <a:bodyPr wrap="square">
            <a:spAutoFit/>
          </a:bodyPr>
          <a:lstStyle/>
          <a:p>
            <a:r>
              <a:rPr lang="tr-TR" sz="5400" b="1" dirty="0" smtClean="0"/>
              <a:t>Sayım fazlası taşınırların girişi </a:t>
            </a:r>
            <a:endParaRPr lang="tr-TR" sz="5400" b="1" dirty="0"/>
          </a:p>
        </p:txBody>
      </p:sp>
    </p:spTree>
    <p:extLst>
      <p:ext uri="{BB962C8B-B14F-4D97-AF65-F5344CB8AC3E}">
        <p14:creationId xmlns:p14="http://schemas.microsoft.com/office/powerpoint/2010/main" val="117226906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87668" y="638954"/>
            <a:ext cx="10079421" cy="5632311"/>
          </a:xfrm>
          <a:prstGeom prst="rect">
            <a:avLst/>
          </a:prstGeom>
        </p:spPr>
        <p:txBody>
          <a:bodyPr wrap="square">
            <a:spAutoFit/>
          </a:bodyPr>
          <a:lstStyle/>
          <a:p>
            <a:r>
              <a:rPr lang="tr-TR" sz="2800" dirty="0" smtClean="0"/>
              <a:t>MADDE 17 </a:t>
            </a:r>
            <a:r>
              <a:rPr lang="tr-TR" sz="4000" b="1" dirty="0" smtClean="0"/>
              <a:t>Yapılan sayım sonucunda fazla bulunan taşınırlar, </a:t>
            </a:r>
            <a:r>
              <a:rPr lang="tr-TR" sz="4000" dirty="0" smtClean="0">
                <a:solidFill>
                  <a:srgbClr val="FF0000"/>
                </a:solidFill>
              </a:rPr>
              <a:t>Varlık İşlem Fişi düzenlenerek kayıtlara alınır. </a:t>
            </a:r>
          </a:p>
          <a:p>
            <a:pPr algn="just"/>
            <a:r>
              <a:rPr lang="tr-TR" sz="4000" b="1" dirty="0" smtClean="0"/>
              <a:t>Sayım fazlası taşınırların giriş kaydedilmesinde;</a:t>
            </a:r>
            <a:r>
              <a:rPr lang="tr-TR" sz="4000" dirty="0" smtClean="0"/>
              <a:t> </a:t>
            </a:r>
          </a:p>
          <a:p>
            <a:pPr algn="just"/>
            <a:r>
              <a:rPr lang="tr-TR" sz="4000" dirty="0" smtClean="0"/>
              <a:t>söz konusu taşınırla aynı nitelikte son bir yıl içinde girişi yapılan taşınır varsa bu değer, </a:t>
            </a:r>
          </a:p>
          <a:p>
            <a:pPr algn="just"/>
            <a:r>
              <a:rPr lang="tr-TR" sz="4000" dirty="0" smtClean="0"/>
              <a:t>aksi hâlde (</a:t>
            </a:r>
            <a:r>
              <a:rPr lang="tr-TR" sz="4000" dirty="0" smtClean="0">
                <a:solidFill>
                  <a:srgbClr val="FF0000"/>
                </a:solidFill>
              </a:rPr>
              <a:t>değeri belli değilse</a:t>
            </a:r>
            <a:r>
              <a:rPr lang="tr-TR" sz="4000" dirty="0" smtClean="0"/>
              <a:t>) </a:t>
            </a:r>
            <a:r>
              <a:rPr lang="tr-TR" sz="4000" dirty="0" smtClean="0">
                <a:solidFill>
                  <a:srgbClr val="FF0000"/>
                </a:solidFill>
              </a:rPr>
              <a:t>değer tespit komisyonu </a:t>
            </a:r>
            <a:r>
              <a:rPr lang="tr-TR" sz="4000" dirty="0" smtClean="0"/>
              <a:t>tarafından belirlenecek değer esas alınır.</a:t>
            </a:r>
            <a:endParaRPr lang="tr-TR" sz="4000" dirty="0"/>
          </a:p>
        </p:txBody>
      </p:sp>
      <p:pic>
        <p:nvPicPr>
          <p:cNvPr id="3" name="sayım fazlası tasınırların grisi ">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171386" y="5728137"/>
            <a:ext cx="412531" cy="412531"/>
          </a:xfrm>
          <a:prstGeom prst="rect">
            <a:avLst/>
          </a:prstGeom>
        </p:spPr>
      </p:pic>
    </p:spTree>
    <p:extLst>
      <p:ext uri="{BB962C8B-B14F-4D97-AF65-F5344CB8AC3E}">
        <p14:creationId xmlns:p14="http://schemas.microsoft.com/office/powerpoint/2010/main" val="418177024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7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66041" y="2918514"/>
            <a:ext cx="9424356" cy="923330"/>
          </a:xfrm>
          <a:prstGeom prst="rect">
            <a:avLst/>
          </a:prstGeom>
        </p:spPr>
        <p:txBody>
          <a:bodyPr wrap="square">
            <a:spAutoFit/>
          </a:bodyPr>
          <a:lstStyle/>
          <a:p>
            <a:r>
              <a:rPr lang="tr-TR" sz="5400" b="1" dirty="0" smtClean="0"/>
              <a:t>Şahsi Taşınırların Durumu: </a:t>
            </a:r>
            <a:endParaRPr lang="tr-TR" sz="5400" b="1" dirty="0"/>
          </a:p>
        </p:txBody>
      </p:sp>
    </p:spTree>
    <p:extLst>
      <p:ext uri="{BB962C8B-B14F-4D97-AF65-F5344CB8AC3E}">
        <p14:creationId xmlns:p14="http://schemas.microsoft.com/office/powerpoint/2010/main" val="203156975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72358" y="1530469"/>
            <a:ext cx="10426262" cy="3539430"/>
          </a:xfrm>
          <a:prstGeom prst="rect">
            <a:avLst/>
          </a:prstGeom>
        </p:spPr>
        <p:txBody>
          <a:bodyPr wrap="square">
            <a:spAutoFit/>
          </a:bodyPr>
          <a:lstStyle/>
          <a:p>
            <a:r>
              <a:rPr lang="tr-TR" sz="3200" dirty="0" smtClean="0"/>
              <a:t>Şahsi taşınır kuruma getirilip kullanılmak isteniyorsa fiziksel güvenlik ve demirbaş karışıklığını önlemek için:</a:t>
            </a:r>
          </a:p>
          <a:p>
            <a:r>
              <a:rPr lang="tr-TR" sz="3200" dirty="0" smtClean="0">
                <a:solidFill>
                  <a:srgbClr val="FF0000"/>
                </a:solidFill>
              </a:rPr>
              <a:t>Harcama yetkilisine bir dilekçe ile şahsi taşınırın hangi amaçla </a:t>
            </a:r>
            <a:r>
              <a:rPr lang="tr-TR" sz="3200" dirty="0" smtClean="0"/>
              <a:t>(</a:t>
            </a:r>
            <a:r>
              <a:rPr lang="tr-TR" sz="3200" dirty="0" err="1" smtClean="0"/>
              <a:t>örn</a:t>
            </a:r>
            <a:r>
              <a:rPr lang="tr-TR" sz="3200" dirty="0" smtClean="0"/>
              <a:t>: iş yoğunluğu, kurumsal bilgisayar yetersizliği vb.) </a:t>
            </a:r>
            <a:r>
              <a:rPr lang="tr-TR" sz="3200" dirty="0" smtClean="0">
                <a:solidFill>
                  <a:srgbClr val="FF0000"/>
                </a:solidFill>
              </a:rPr>
              <a:t>getirmek istediğinizi belirten bir dilekçe </a:t>
            </a:r>
            <a:r>
              <a:rPr lang="tr-TR" sz="3200" dirty="0" smtClean="0"/>
              <a:t>veya kurum içi "Cihaz Talep/Kullanım Formu" doldurulmalı yada aşağıdaki şekilde bir dilekçe yazılmalı</a:t>
            </a:r>
            <a:endParaRPr lang="tr-TR" sz="3200" dirty="0"/>
          </a:p>
        </p:txBody>
      </p:sp>
      <p:pic>
        <p:nvPicPr>
          <p:cNvPr id="4" name="sahsi tasınırlar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929648" y="5696607"/>
            <a:ext cx="317938" cy="317938"/>
          </a:xfrm>
          <a:prstGeom prst="rect">
            <a:avLst/>
          </a:prstGeom>
        </p:spPr>
      </p:pic>
    </p:spTree>
    <p:extLst>
      <p:ext uri="{BB962C8B-B14F-4D97-AF65-F5344CB8AC3E}">
        <p14:creationId xmlns:p14="http://schemas.microsoft.com/office/powerpoint/2010/main" val="58948849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71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93683" y="575892"/>
            <a:ext cx="10352690" cy="5447645"/>
          </a:xfrm>
          <a:prstGeom prst="rect">
            <a:avLst/>
          </a:prstGeom>
        </p:spPr>
        <p:txBody>
          <a:bodyPr wrap="square">
            <a:spAutoFit/>
          </a:bodyPr>
          <a:lstStyle/>
          <a:p>
            <a:pPr algn="just"/>
            <a:r>
              <a:rPr lang="tr-TR" sz="4800" b="1" dirty="0" smtClean="0">
                <a:solidFill>
                  <a:srgbClr val="FF0000"/>
                </a:solidFill>
              </a:rPr>
              <a:t>Harcama birimi: </a:t>
            </a:r>
            <a:r>
              <a:rPr lang="tr-TR" sz="3600" dirty="0" smtClean="0"/>
              <a:t>Bütçeden ödenek tahsis edilen ve harcama yetkisi bulunan ödenek gönderme belgesiyle harcama yetkisi verilen birimi ifade eder.  </a:t>
            </a:r>
            <a:r>
              <a:rPr lang="da-DK" sz="3600" dirty="0" smtClean="0"/>
              <a:t>Bu </a:t>
            </a:r>
            <a:r>
              <a:rPr lang="da-DK" sz="3600" dirty="0"/>
              <a:t>birimlerin her biri kendi bütçe </a:t>
            </a:r>
            <a:r>
              <a:rPr lang="da-DK" sz="3600" dirty="0" smtClean="0"/>
              <a:t>kalem</a:t>
            </a:r>
            <a:r>
              <a:rPr lang="tr-TR" sz="3600" dirty="0" err="1" smtClean="0"/>
              <a:t>lerini</a:t>
            </a:r>
            <a:r>
              <a:rPr lang="tr-TR" sz="3600" dirty="0" smtClean="0"/>
              <a:t> </a:t>
            </a:r>
            <a:r>
              <a:rPr lang="da-DK" sz="3600" dirty="0" smtClean="0"/>
              <a:t>yönetir</a:t>
            </a:r>
            <a:r>
              <a:rPr lang="tr-TR" sz="3600" dirty="0" smtClean="0"/>
              <a:t>.</a:t>
            </a:r>
          </a:p>
          <a:p>
            <a:endParaRPr lang="tr-TR" dirty="0"/>
          </a:p>
          <a:p>
            <a:endParaRPr lang="tr-TR" dirty="0" smtClean="0"/>
          </a:p>
          <a:p>
            <a:pPr algn="just"/>
            <a:r>
              <a:rPr lang="tr-TR" sz="4800" b="1" dirty="0" smtClean="0">
                <a:solidFill>
                  <a:srgbClr val="FF0000"/>
                </a:solidFill>
              </a:rPr>
              <a:t>Harcama yetkilisi: </a:t>
            </a:r>
            <a:r>
              <a:rPr lang="tr-TR" sz="3600" dirty="0" smtClean="0"/>
              <a:t>Harcama biriminin en üst yöneticisidir. Fakültelerde Dekan, Yüksekokullarda Yüksekokul Müdürü, Daire Başkanlıklarında Daire Başkanı, Merkezlerde Genel Sekreter </a:t>
            </a:r>
            <a:r>
              <a:rPr lang="tr-TR" sz="3600" dirty="0" err="1" smtClean="0"/>
              <a:t>dir</a:t>
            </a:r>
            <a:r>
              <a:rPr lang="tr-TR" sz="3600" dirty="0" smtClean="0"/>
              <a:t>. </a:t>
            </a:r>
          </a:p>
        </p:txBody>
      </p:sp>
      <p:pic>
        <p:nvPicPr>
          <p:cNvPr id="3" name="harcama yetkilisi">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02870" y="5549461"/>
            <a:ext cx="307427" cy="307427"/>
          </a:xfrm>
          <a:prstGeom prst="rect">
            <a:avLst/>
          </a:prstGeom>
        </p:spPr>
      </p:pic>
    </p:spTree>
    <p:extLst>
      <p:ext uri="{BB962C8B-B14F-4D97-AF65-F5344CB8AC3E}">
        <p14:creationId xmlns:p14="http://schemas.microsoft.com/office/powerpoint/2010/main" val="252114377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9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46538" y="572668"/>
            <a:ext cx="11172496" cy="6001643"/>
          </a:xfrm>
          <a:prstGeom prst="rect">
            <a:avLst/>
          </a:prstGeom>
        </p:spPr>
        <p:txBody>
          <a:bodyPr wrap="square">
            <a:spAutoFit/>
          </a:bodyPr>
          <a:lstStyle/>
          <a:p>
            <a:pPr algn="ctr"/>
            <a:r>
              <a:rPr lang="tr-TR" sz="2400" dirty="0" smtClean="0"/>
              <a:t>DEKANLIĞINA/ YÜKSEKOKUL MÜDÜRLÜĞÜNE/BAŞKANLIĞINA/BAŞHEKİMLİĞİNE</a:t>
            </a:r>
          </a:p>
          <a:p>
            <a:r>
              <a:rPr lang="tr-TR" sz="2400" dirty="0" smtClean="0"/>
              <a:t>Kurumumuz bünyesinde yürüttüğüm ………………… görevimi daha etkin ve hızlı bir şekilde yerine getirebilmek, iş yoğunluğunu azaltmak ve kamu hizmeti verimliliğini artırmak amacıyla,  şahsıma ait olan aşağıda nitelikleri belirtilmiş </a:t>
            </a:r>
            <a:r>
              <a:rPr lang="tr-TR" sz="2400" dirty="0" smtClean="0">
                <a:solidFill>
                  <a:srgbClr val="FF0000"/>
                </a:solidFill>
              </a:rPr>
              <a:t>dizüstü bilgisayarı </a:t>
            </a:r>
            <a:r>
              <a:rPr lang="tr-TR" sz="2400" dirty="0" smtClean="0"/>
              <a:t>/ </a:t>
            </a:r>
            <a:r>
              <a:rPr lang="tr-TR" sz="2400" dirty="0" smtClean="0">
                <a:solidFill>
                  <a:srgbClr val="FF0000"/>
                </a:solidFill>
              </a:rPr>
              <a:t>mini buzdolabı</a:t>
            </a:r>
            <a:r>
              <a:rPr lang="tr-TR" sz="2400" dirty="0" smtClean="0"/>
              <a:t>/ </a:t>
            </a:r>
            <a:r>
              <a:rPr lang="tr-TR" sz="2400" dirty="0" smtClean="0">
                <a:solidFill>
                  <a:srgbClr val="FF0000"/>
                </a:solidFill>
              </a:rPr>
              <a:t>ısıtıcı</a:t>
            </a:r>
            <a:r>
              <a:rPr lang="tr-TR" sz="2400" dirty="0" smtClean="0"/>
              <a:t>/ vs. kurum içinde bulundurmak ve kullanmak istemekteyim.</a:t>
            </a:r>
          </a:p>
          <a:p>
            <a:endParaRPr lang="tr-TR" sz="2400" dirty="0" smtClean="0"/>
          </a:p>
          <a:p>
            <a:r>
              <a:rPr lang="tr-TR" sz="2400" dirty="0" smtClean="0"/>
              <a:t>Söz konusu şahsi taşınırımı kullanımı süresince; 6698 sayılı Kişisel Verilerin Korunması Kanunu (KVKK) hükümlerine, kurumumuzun bilgi güvenliği politikalarına ve ilgili mevzuata titizlikle riayet edeceğimi, kurum ağının siber güvenliğini tehlikeye atacak herhangi bir lisanssız yazılım </a:t>
            </a:r>
            <a:r>
              <a:rPr lang="tr-TR" sz="2400" dirty="0" err="1" smtClean="0"/>
              <a:t>ullanmayacağımı</a:t>
            </a:r>
            <a:r>
              <a:rPr lang="tr-TR" sz="2400" dirty="0" smtClean="0"/>
              <a:t>, </a:t>
            </a:r>
          </a:p>
          <a:p>
            <a:r>
              <a:rPr lang="tr-TR" sz="2400" dirty="0" smtClean="0"/>
              <a:t>cihazın fiziki güvenliğinden, bakımından ve olası hasarlarından tamamen kendimin sorumlu olacağını beyan ve taahhüt ederim.</a:t>
            </a:r>
          </a:p>
          <a:p>
            <a:endParaRPr lang="tr-TR" sz="2400" dirty="0" smtClean="0"/>
          </a:p>
          <a:p>
            <a:r>
              <a:rPr lang="tr-TR" sz="2400" dirty="0" smtClean="0"/>
              <a:t>Bu doğrultuda, şahsi taşınırımı kurum içerisinde bulundurabilmem ve kurum internet/veri ağına (gerekli siber güvenlik kontrolleri Bilgi İşlem birimince yapılmak kaydıyla) dahil edebilmem hususunda gereğini arz ederim.</a:t>
            </a:r>
            <a:endParaRPr lang="tr-TR" sz="2400" dirty="0"/>
          </a:p>
        </p:txBody>
      </p:sp>
    </p:spTree>
    <p:extLst>
      <p:ext uri="{BB962C8B-B14F-4D97-AF65-F5344CB8AC3E}">
        <p14:creationId xmlns:p14="http://schemas.microsoft.com/office/powerpoint/2010/main" val="397507426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672663" y="2128993"/>
            <a:ext cx="10909738" cy="3092898"/>
          </a:xfrm>
          <a:prstGeom prst="rect">
            <a:avLst/>
          </a:prstGeom>
        </p:spPr>
        <p:txBody>
          <a:bodyPr wrap="square">
            <a:spAutoFit/>
          </a:bodyPr>
          <a:lstStyle/>
          <a:p>
            <a:pPr algn="ctr">
              <a:lnSpc>
                <a:spcPct val="107000"/>
              </a:lnSpc>
              <a:spcAft>
                <a:spcPts val="800"/>
              </a:spcAft>
            </a:pPr>
            <a:r>
              <a:rPr lang="tr-TR" sz="4400" dirty="0">
                <a:solidFill>
                  <a:srgbClr val="FF0000"/>
                </a:solidFill>
                <a:ea typeface="Calibri" panose="020F0502020204030204" pitchFamily="34" charset="0"/>
                <a:cs typeface="Times New Roman" panose="02020603050405020304" pitchFamily="18" charset="0"/>
              </a:rPr>
              <a:t>Şahsi taşınırını kuruma hibe etmek </a:t>
            </a:r>
            <a:r>
              <a:rPr lang="tr-TR" sz="4400" dirty="0" smtClean="0">
                <a:solidFill>
                  <a:srgbClr val="FF0000"/>
                </a:solidFill>
                <a:ea typeface="Calibri" panose="020F0502020204030204" pitchFamily="34" charset="0"/>
                <a:cs typeface="Times New Roman" panose="02020603050405020304" pitchFamily="18" charset="0"/>
              </a:rPr>
              <a:t>isteyen kişilerin taşınır veya taşınırları kayıt altına alındıktan sonra kullanıcısına zimmetlenir.</a:t>
            </a:r>
            <a:r>
              <a:rPr lang="tr-TR" sz="4400" dirty="0" smtClean="0">
                <a:ea typeface="Calibri" panose="020F0502020204030204" pitchFamily="34" charset="0"/>
                <a:cs typeface="Times New Roman" panose="02020603050405020304" pitchFamily="18" charset="0"/>
              </a:rPr>
              <a:t> </a:t>
            </a:r>
          </a:p>
          <a:p>
            <a:pPr algn="ctr">
              <a:lnSpc>
                <a:spcPct val="107000"/>
              </a:lnSpc>
              <a:spcAft>
                <a:spcPts val="800"/>
              </a:spcAft>
            </a:pPr>
            <a:endParaRPr lang="tr-TR" sz="4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0784370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86152" y="2844941"/>
            <a:ext cx="7714593" cy="1938992"/>
          </a:xfrm>
          <a:prstGeom prst="rect">
            <a:avLst/>
          </a:prstGeom>
        </p:spPr>
        <p:txBody>
          <a:bodyPr wrap="square">
            <a:spAutoFit/>
          </a:bodyPr>
          <a:lstStyle/>
          <a:p>
            <a:pPr algn="ctr"/>
            <a:r>
              <a:rPr lang="tr-TR" sz="6000" b="1" dirty="0" smtClean="0">
                <a:solidFill>
                  <a:srgbClr val="FF0000"/>
                </a:solidFill>
              </a:rPr>
              <a:t>HİBE İŞLEMLERİ</a:t>
            </a:r>
          </a:p>
          <a:p>
            <a:pPr algn="ctr"/>
            <a:endParaRPr lang="tr-TR" sz="6000" b="1" dirty="0">
              <a:solidFill>
                <a:srgbClr val="FF0000"/>
              </a:solidFill>
            </a:endParaRPr>
          </a:p>
        </p:txBody>
      </p:sp>
      <p:pic>
        <p:nvPicPr>
          <p:cNvPr id="3" name="HİBE İŞLEMLERİ">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001405" y="3870433"/>
            <a:ext cx="325821" cy="325821"/>
          </a:xfrm>
          <a:prstGeom prst="rect">
            <a:avLst/>
          </a:prstGeom>
        </p:spPr>
      </p:pic>
    </p:spTree>
    <p:extLst>
      <p:ext uri="{BB962C8B-B14F-4D97-AF65-F5344CB8AC3E}">
        <p14:creationId xmlns:p14="http://schemas.microsoft.com/office/powerpoint/2010/main" val="286669023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809295" y="1807468"/>
            <a:ext cx="10499836" cy="3785652"/>
          </a:xfrm>
          <a:prstGeom prst="rect">
            <a:avLst/>
          </a:prstGeom>
        </p:spPr>
        <p:txBody>
          <a:bodyPr wrap="square">
            <a:spAutoFit/>
          </a:bodyPr>
          <a:lstStyle/>
          <a:p>
            <a:pPr algn="just"/>
            <a:r>
              <a:rPr lang="tr-TR" sz="4000" dirty="0" smtClean="0"/>
              <a:t>Kamu kurumlarına veya kuruluşlarına bağışlanan taşınırlar yasalara uygun şekilde kayıt altına alınır.</a:t>
            </a:r>
          </a:p>
          <a:p>
            <a:pPr algn="just"/>
            <a:r>
              <a:rPr lang="tr-TR" sz="4000" dirty="0" smtClean="0"/>
              <a:t>Bu süreç Hibe eden kişi veya kurum tarafından malzemenin cinsi, adedi ve değerini belirten bir dilekçe veya bağış faturası sunulur </a:t>
            </a:r>
          </a:p>
          <a:p>
            <a:endParaRPr lang="tr-TR" sz="4000" dirty="0"/>
          </a:p>
        </p:txBody>
      </p:sp>
      <p:pic>
        <p:nvPicPr>
          <p:cNvPr id="2" name="bagi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76137" y="4480033"/>
            <a:ext cx="325821" cy="325821"/>
          </a:xfrm>
          <a:prstGeom prst="rect">
            <a:avLst/>
          </a:prstGeom>
        </p:spPr>
      </p:pic>
    </p:spTree>
    <p:extLst>
      <p:ext uri="{BB962C8B-B14F-4D97-AF65-F5344CB8AC3E}">
        <p14:creationId xmlns:p14="http://schemas.microsoft.com/office/powerpoint/2010/main" val="253825724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3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08351" y="812617"/>
            <a:ext cx="10237076" cy="5632311"/>
          </a:xfrm>
          <a:prstGeom prst="rect">
            <a:avLst/>
          </a:prstGeom>
        </p:spPr>
        <p:txBody>
          <a:bodyPr wrap="square">
            <a:spAutoFit/>
          </a:bodyPr>
          <a:lstStyle/>
          <a:p>
            <a:r>
              <a:rPr lang="tr-TR" sz="3600" dirty="0" smtClean="0">
                <a:solidFill>
                  <a:srgbClr val="FF0000"/>
                </a:solidFill>
              </a:rPr>
              <a:t>Eğer birim fiyatı belli değilse</a:t>
            </a:r>
            <a:r>
              <a:rPr lang="tr-TR" sz="3600" dirty="0" smtClean="0"/>
              <a:t>, en az üç kişiden oluşan bir </a:t>
            </a:r>
            <a:r>
              <a:rPr lang="tr-TR" sz="3600" dirty="0" smtClean="0">
                <a:solidFill>
                  <a:srgbClr val="FF0000"/>
                </a:solidFill>
              </a:rPr>
              <a:t>Değer Tespit Komisyonu</a:t>
            </a:r>
            <a:r>
              <a:rPr lang="tr-TR" sz="3600" dirty="0" smtClean="0"/>
              <a:t> piyasa araştırması yaparak malzemenin rayiç bedelini (güncel piyasa değerini) belirler.</a:t>
            </a:r>
          </a:p>
          <a:p>
            <a:r>
              <a:rPr lang="tr-TR" sz="3600" dirty="0" smtClean="0"/>
              <a:t>Hazırlanan Değer Tespit Komisyon Raporu ve belgeler Harcama Yetkilisi onayına sunulur. </a:t>
            </a:r>
          </a:p>
          <a:p>
            <a:r>
              <a:rPr lang="tr-TR" sz="3600" dirty="0" smtClean="0"/>
              <a:t>Taşınır Kayıt ve Yönetim Sistemi (TKYS) üzerinden VİF (Varlık İşlem Fişi Bağış Giriş) oluşturulur. Fiş imzalanır, taşınır ambara alınır ve Belgeler Strateji Daire Başkanlığına verilir.</a:t>
            </a:r>
            <a:endParaRPr lang="tr-TR" sz="3600" dirty="0"/>
          </a:p>
        </p:txBody>
      </p:sp>
      <p:pic>
        <p:nvPicPr>
          <p:cNvPr id="4" name="bagis girisi">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002923" y="5961993"/>
            <a:ext cx="357352" cy="357352"/>
          </a:xfrm>
          <a:prstGeom prst="rect">
            <a:avLst/>
          </a:prstGeom>
        </p:spPr>
      </p:pic>
    </p:spTree>
    <p:extLst>
      <p:ext uri="{BB962C8B-B14F-4D97-AF65-F5344CB8AC3E}">
        <p14:creationId xmlns:p14="http://schemas.microsoft.com/office/powerpoint/2010/main" val="257420700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2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DAYANIKLI TAŞINIR LİSTELERİ</a:t>
            </a:r>
            <a:endParaRPr lang="tr-TR" b="1" dirty="0"/>
          </a:p>
        </p:txBody>
      </p:sp>
      <p:graphicFrame>
        <p:nvGraphicFramePr>
          <p:cNvPr id="4" name="Nesne 3"/>
          <p:cNvGraphicFramePr>
            <a:graphicFrameLocks noChangeAspect="1"/>
          </p:cNvGraphicFramePr>
          <p:nvPr>
            <p:extLst>
              <p:ext uri="{D42A27DB-BD31-4B8C-83A1-F6EECF244321}">
                <p14:modId xmlns:p14="http://schemas.microsoft.com/office/powerpoint/2010/main" val="2225493498"/>
              </p:ext>
            </p:extLst>
          </p:nvPr>
        </p:nvGraphicFramePr>
        <p:xfrm>
          <a:off x="4136040" y="1226590"/>
          <a:ext cx="3829050" cy="5418137"/>
        </p:xfrm>
        <a:graphic>
          <a:graphicData uri="http://schemas.openxmlformats.org/presentationml/2006/ole">
            <mc:AlternateContent xmlns:mc="http://schemas.openxmlformats.org/markup-compatibility/2006">
              <mc:Choice xmlns:v="urn:schemas-microsoft-com:vml" Requires="v">
                <p:oleObj spid="_x0000_s1183" name="Acrobat Document" r:id="rId5" imgW="5667353" imgH="8019935" progId="AcroExch.Document.7">
                  <p:embed/>
                </p:oleObj>
              </mc:Choice>
              <mc:Fallback>
                <p:oleObj name="Acrobat Document" r:id="rId5" imgW="5667353" imgH="8019935" progId="AcroExch.Document.7">
                  <p:embed/>
                  <p:pic>
                    <p:nvPicPr>
                      <p:cNvPr id="0" name=""/>
                      <p:cNvPicPr/>
                      <p:nvPr/>
                    </p:nvPicPr>
                    <p:blipFill>
                      <a:blip r:embed="rId6"/>
                      <a:stretch>
                        <a:fillRect/>
                      </a:stretch>
                    </p:blipFill>
                    <p:spPr>
                      <a:xfrm>
                        <a:off x="4136040" y="1226590"/>
                        <a:ext cx="3829050" cy="5418137"/>
                      </a:xfrm>
                      <a:prstGeom prst="rect">
                        <a:avLst/>
                      </a:prstGeom>
                      <a:ln>
                        <a:solidFill>
                          <a:schemeClr val="bg1"/>
                        </a:solidFill>
                      </a:ln>
                    </p:spPr>
                  </p:pic>
                </p:oleObj>
              </mc:Fallback>
            </mc:AlternateContent>
          </a:graphicData>
        </a:graphic>
      </p:graphicFrame>
      <p:pic>
        <p:nvPicPr>
          <p:cNvPr id="5" name="dayanıklı tasınır listeleri">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9848193" y="5625662"/>
            <a:ext cx="325820" cy="325820"/>
          </a:xfrm>
          <a:prstGeom prst="rect">
            <a:avLst/>
          </a:prstGeom>
        </p:spPr>
      </p:pic>
      <p:sp>
        <p:nvSpPr>
          <p:cNvPr id="3" name="Dikdörtgen 2"/>
          <p:cNvSpPr/>
          <p:nvPr/>
        </p:nvSpPr>
        <p:spPr>
          <a:xfrm>
            <a:off x="5086350" y="5338763"/>
            <a:ext cx="342900" cy="76200"/>
          </a:xfrm>
          <a:prstGeom prst="rect">
            <a:avLst/>
          </a:prstGeom>
          <a:solidFill>
            <a:schemeClr val="bg1"/>
          </a:solidFill>
          <a:ln>
            <a:solidFill>
              <a:schemeClr val="bg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tr-TR"/>
          </a:p>
        </p:txBody>
      </p:sp>
    </p:spTree>
    <p:extLst>
      <p:ext uri="{BB962C8B-B14F-4D97-AF65-F5344CB8AC3E}">
        <p14:creationId xmlns:p14="http://schemas.microsoft.com/office/powerpoint/2010/main" val="152512803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510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45626" y="661841"/>
            <a:ext cx="10499835" cy="6494085"/>
          </a:xfrm>
          <a:prstGeom prst="rect">
            <a:avLst/>
          </a:prstGeom>
        </p:spPr>
        <p:txBody>
          <a:bodyPr wrap="square">
            <a:spAutoFit/>
          </a:bodyPr>
          <a:lstStyle/>
          <a:p>
            <a:r>
              <a:rPr lang="tr-TR" sz="4800" b="1" dirty="0" smtClean="0">
                <a:solidFill>
                  <a:srgbClr val="FF0000"/>
                </a:solidFill>
              </a:rPr>
              <a:t>FİZİKİ AMBARLAR, </a:t>
            </a:r>
          </a:p>
          <a:p>
            <a:r>
              <a:rPr lang="tr-TR" sz="4800" b="1" dirty="0" smtClean="0"/>
              <a:t>FİZİKİ AMBARLARDA BULUNAN KAYITLI TAŞINIRLAR, </a:t>
            </a:r>
          </a:p>
          <a:p>
            <a:r>
              <a:rPr lang="tr-TR" sz="4800" b="1" dirty="0" smtClean="0">
                <a:solidFill>
                  <a:srgbClr val="FF0000"/>
                </a:solidFill>
              </a:rPr>
              <a:t>TAŞINIRLARIN FİZİKİ OLARAK SAYIMI VE TKYS KAYITLARI İLE KARŞILAŞTIRILMASI,</a:t>
            </a:r>
            <a:r>
              <a:rPr lang="tr-TR" sz="4800" b="1" dirty="0">
                <a:solidFill>
                  <a:srgbClr val="FF0000"/>
                </a:solidFill>
              </a:rPr>
              <a:t> </a:t>
            </a:r>
            <a:r>
              <a:rPr lang="tr-TR" sz="4800" b="1" dirty="0"/>
              <a:t>AMBARLARDAKİ TAŞINIRLARIN MUHAFAZASI VE BUNA İLİŞKİN ALINACAK TEDBİRLER</a:t>
            </a:r>
          </a:p>
          <a:p>
            <a:r>
              <a:rPr lang="tr-TR" sz="3200" b="1" dirty="0" smtClean="0"/>
              <a:t> </a:t>
            </a:r>
          </a:p>
        </p:txBody>
      </p:sp>
    </p:spTree>
    <p:extLst>
      <p:ext uri="{BB962C8B-B14F-4D97-AF65-F5344CB8AC3E}">
        <p14:creationId xmlns:p14="http://schemas.microsoft.com/office/powerpoint/2010/main" val="21824735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39917" y="2147528"/>
            <a:ext cx="8986345" cy="3785652"/>
          </a:xfrm>
          <a:prstGeom prst="rect">
            <a:avLst/>
          </a:prstGeom>
        </p:spPr>
        <p:txBody>
          <a:bodyPr wrap="square">
            <a:spAutoFit/>
          </a:bodyPr>
          <a:lstStyle/>
          <a:p>
            <a:pPr algn="just"/>
            <a:r>
              <a:rPr lang="tr-TR" sz="4400" b="1" dirty="0" smtClean="0">
                <a:solidFill>
                  <a:srgbClr val="FF0000"/>
                </a:solidFill>
              </a:rPr>
              <a:t>Ambar</a:t>
            </a:r>
            <a:r>
              <a:rPr lang="tr-TR" sz="4400" b="1" dirty="0" smtClean="0"/>
              <a:t>: </a:t>
            </a:r>
            <a:r>
              <a:rPr lang="tr-TR" sz="4800" dirty="0" smtClean="0"/>
              <a:t>Kamu idarelerine ait taşınırların kullanıma verilinceye kadar veya kullanımdan iade edildiğinde muhafaza edildiği yeri ifade eder.</a:t>
            </a:r>
            <a:endParaRPr lang="tr-TR" sz="4800" dirty="0"/>
          </a:p>
        </p:txBody>
      </p:sp>
      <p:pic>
        <p:nvPicPr>
          <p:cNvPr id="3" name="amba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582510" y="5394434"/>
            <a:ext cx="336331" cy="336331"/>
          </a:xfrm>
          <a:prstGeom prst="rect">
            <a:avLst/>
          </a:prstGeom>
        </p:spPr>
      </p:pic>
    </p:spTree>
    <p:extLst>
      <p:ext uri="{BB962C8B-B14F-4D97-AF65-F5344CB8AC3E}">
        <p14:creationId xmlns:p14="http://schemas.microsoft.com/office/powerpoint/2010/main" val="200198436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8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78070" y="1117515"/>
            <a:ext cx="10815144" cy="1446550"/>
          </a:xfrm>
          <a:prstGeom prst="rect">
            <a:avLst/>
          </a:prstGeom>
        </p:spPr>
        <p:txBody>
          <a:bodyPr wrap="square">
            <a:spAutoFit/>
          </a:bodyPr>
          <a:lstStyle/>
          <a:p>
            <a:pPr algn="ctr"/>
            <a:r>
              <a:rPr lang="tr-TR" sz="4400" b="1" dirty="0" smtClean="0">
                <a:solidFill>
                  <a:srgbClr val="FF0000"/>
                </a:solidFill>
              </a:rPr>
              <a:t>YENİ AMBAR AÇILMASI HAKKINDA </a:t>
            </a:r>
          </a:p>
          <a:p>
            <a:pPr algn="ctr"/>
            <a:r>
              <a:rPr lang="tr-TR" sz="4400" b="1" dirty="0" smtClean="0">
                <a:solidFill>
                  <a:srgbClr val="FF0000"/>
                </a:solidFill>
              </a:rPr>
              <a:t>ÖNEMLİ HATIRLATMA</a:t>
            </a:r>
            <a:endParaRPr lang="tr-TR" sz="4800"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046" y="2627587"/>
            <a:ext cx="11054660" cy="3510454"/>
          </a:xfrm>
          <a:prstGeom prst="rect">
            <a:avLst/>
          </a:prstGeom>
        </p:spPr>
      </p:pic>
    </p:spTree>
    <p:extLst>
      <p:ext uri="{BB962C8B-B14F-4D97-AF65-F5344CB8AC3E}">
        <p14:creationId xmlns:p14="http://schemas.microsoft.com/office/powerpoint/2010/main" val="5047526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25214" y="678451"/>
            <a:ext cx="10909738" cy="5940088"/>
          </a:xfrm>
          <a:prstGeom prst="rect">
            <a:avLst/>
          </a:prstGeom>
        </p:spPr>
        <p:txBody>
          <a:bodyPr wrap="square">
            <a:spAutoFit/>
          </a:bodyPr>
          <a:lstStyle/>
          <a:p>
            <a:r>
              <a:rPr lang="tr-TR" sz="3600" dirty="0" smtClean="0"/>
              <a:t>Taşınır kayıt yetkilileri arasındaki ambar devir ve teslim alma işlemlerinde </a:t>
            </a:r>
            <a:r>
              <a:rPr lang="tr-TR" sz="3600" dirty="0" smtClean="0">
                <a:solidFill>
                  <a:srgbClr val="FF0000"/>
                </a:solidFill>
              </a:rPr>
              <a:t>Ambar Devir ve Teslim Tutanağı düzenlenir. </a:t>
            </a:r>
          </a:p>
          <a:p>
            <a:endParaRPr lang="tr-TR" sz="2800" dirty="0" smtClean="0">
              <a:solidFill>
                <a:srgbClr val="FF0000"/>
              </a:solidFill>
            </a:endParaRPr>
          </a:p>
          <a:p>
            <a:r>
              <a:rPr lang="tr-TR" sz="3600" dirty="0"/>
              <a:t>A</a:t>
            </a:r>
            <a:r>
              <a:rPr lang="tr-TR" sz="3600" dirty="0" smtClean="0"/>
              <a:t>mbarda bulunması gereken taşınırlar ile sayımda fiilen bulunan miktarlar, varsa fazla ve noksan taşınırlar </a:t>
            </a:r>
            <a:r>
              <a:rPr lang="tr-TR" sz="3600" dirty="0" smtClean="0">
                <a:solidFill>
                  <a:srgbClr val="FF0000"/>
                </a:solidFill>
              </a:rPr>
              <a:t>Ambar Devir ve Teslim Tutanağında gösterilir</a:t>
            </a:r>
            <a:r>
              <a:rPr lang="tr-TR" sz="3600" dirty="0" smtClean="0"/>
              <a:t>. </a:t>
            </a:r>
          </a:p>
          <a:p>
            <a:endParaRPr lang="tr-TR" sz="2800" dirty="0" smtClean="0"/>
          </a:p>
          <a:p>
            <a:r>
              <a:rPr lang="tr-TR" sz="3600" dirty="0" smtClean="0"/>
              <a:t>Ambar Devir ve Teslim Tutanağı üç nüsha düzenlenir, bir nüshası devredene, bir nüshası devir alana verilir ve bir nüshası dosyasında saklanır</a:t>
            </a:r>
            <a:endParaRPr lang="tr-TR" sz="3600" dirty="0"/>
          </a:p>
        </p:txBody>
      </p:sp>
      <p:pic>
        <p:nvPicPr>
          <p:cNvPr id="3" name="devir">
            <a:hlinkClick r:id="" action="ppaction://media"/>
          </p:cNvPr>
          <p:cNvPicPr>
            <a:picLocks noChangeAspect="1"/>
          </p:cNvPicPr>
          <p:nvPr>
            <a:audioFile r:link="rId2"/>
            <p:extLst>
              <p:ext uri="{DAA4B4D4-6D71-4841-9C94-3DE7FCFB9230}">
                <p14:media xmlns:p14="http://schemas.microsoft.com/office/powerpoint/2010/main" r:embed="rId1">
                  <p14:fade in="250"/>
                </p14:media>
              </p:ext>
            </p:extLst>
          </p:nvPr>
        </p:nvPicPr>
        <p:blipFill>
          <a:blip r:embed="rId4"/>
          <a:stretch>
            <a:fillRect/>
          </a:stretch>
        </p:blipFill>
        <p:spPr>
          <a:xfrm>
            <a:off x="6198477" y="6169573"/>
            <a:ext cx="273268" cy="273268"/>
          </a:xfrm>
          <a:prstGeom prst="rect">
            <a:avLst/>
          </a:prstGeom>
        </p:spPr>
      </p:pic>
    </p:spTree>
    <p:extLst>
      <p:ext uri="{BB962C8B-B14F-4D97-AF65-F5344CB8AC3E}">
        <p14:creationId xmlns:p14="http://schemas.microsoft.com/office/powerpoint/2010/main" val="91330435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6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04193" y="833562"/>
            <a:ext cx="10878207" cy="5016758"/>
          </a:xfrm>
          <a:prstGeom prst="rect">
            <a:avLst/>
          </a:prstGeom>
        </p:spPr>
        <p:txBody>
          <a:bodyPr wrap="square">
            <a:spAutoFit/>
          </a:bodyPr>
          <a:lstStyle/>
          <a:p>
            <a:pPr algn="ctr"/>
            <a:r>
              <a:rPr lang="tr-TR" sz="4400" dirty="0" smtClean="0"/>
              <a:t>Sorumluluk ve Görevliler</a:t>
            </a:r>
          </a:p>
          <a:p>
            <a:endParaRPr lang="tr-TR" dirty="0" smtClean="0"/>
          </a:p>
          <a:p>
            <a:pPr algn="just"/>
            <a:r>
              <a:rPr lang="tr-TR" sz="4000" b="1" dirty="0" smtClean="0">
                <a:solidFill>
                  <a:srgbClr val="FF0000"/>
                </a:solidFill>
              </a:rPr>
              <a:t>Harcama yetkilileri </a:t>
            </a:r>
            <a:r>
              <a:rPr lang="tr-TR" sz="4000" dirty="0" smtClean="0"/>
              <a:t>taşınırların etkili, ekonomik, verimli ve hukuka uygun olarak edinilmesinden, kullanılmasından, kontrolünden, kayıtlarının bu Yönetmelikte belirtilen usul ve esaslara göre saydam ve erişilebilir şekilde tutulmasını sağlamaktan sorumludur. </a:t>
            </a:r>
          </a:p>
          <a:p>
            <a:endParaRPr lang="tr-TR" dirty="0"/>
          </a:p>
        </p:txBody>
      </p:sp>
      <p:pic>
        <p:nvPicPr>
          <p:cNvPr id="3" name="harcama yetkilileri">
            <a:hlinkClick r:id="" action="ppaction://media"/>
          </p:cNvPr>
          <p:cNvPicPr>
            <a:picLocks noChangeAspect="1"/>
          </p:cNvPicPr>
          <p:nvPr>
            <a:audioFile r:link="rId1"/>
            <p:extLst>
              <p:ext uri="{DAA4B4D4-6D71-4841-9C94-3DE7FCFB9230}">
                <p14:media xmlns:p14="http://schemas.microsoft.com/office/powerpoint/2010/main" r:embed="rId2">
                  <p14:trim end="29000"/>
                </p14:media>
              </p:ext>
            </p:extLst>
          </p:nvPr>
        </p:nvPicPr>
        <p:blipFill>
          <a:blip r:embed="rId4"/>
          <a:stretch>
            <a:fillRect/>
          </a:stretch>
        </p:blipFill>
        <p:spPr>
          <a:xfrm>
            <a:off x="9345235" y="5404623"/>
            <a:ext cx="349469" cy="349469"/>
          </a:xfrm>
          <a:prstGeom prst="rect">
            <a:avLst/>
          </a:prstGeom>
        </p:spPr>
      </p:pic>
    </p:spTree>
    <p:extLst>
      <p:ext uri="{BB962C8B-B14F-4D97-AF65-F5344CB8AC3E}">
        <p14:creationId xmlns:p14="http://schemas.microsoft.com/office/powerpoint/2010/main" val="325324481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42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0828" y="750838"/>
            <a:ext cx="10531365" cy="5724644"/>
          </a:xfrm>
          <a:prstGeom prst="rect">
            <a:avLst/>
          </a:prstGeom>
        </p:spPr>
        <p:txBody>
          <a:bodyPr wrap="square">
            <a:spAutoFit/>
          </a:bodyPr>
          <a:lstStyle/>
          <a:p>
            <a:r>
              <a:rPr lang="tr-TR" sz="4000" dirty="0" smtClean="0">
                <a:solidFill>
                  <a:srgbClr val="FF0000"/>
                </a:solidFill>
              </a:rPr>
              <a:t>Harcama Yetkilisi gerekli gördüğü durumlarda sayım yaptırabilir. Sayım işlemi Sayım Kurulu tarafından yapılır ve Kurul Üyeleri harcama yetkilisince görevlendirilir.  </a:t>
            </a:r>
            <a:r>
              <a:rPr lang="tr-TR" sz="4000" dirty="0" smtClean="0"/>
              <a:t>Sayım kurulu öncelikle, taşınır kayıt yetkilisince ambarda bulunduğu veya ambardan çıktığı hâlde belgesi düzenlenmediği ve kayıtları yapılmadığı belirtilen taşınırlara ilişkin işlemlerin yaptırılmasını sağlar. </a:t>
            </a:r>
          </a:p>
          <a:p>
            <a:endParaRPr lang="tr-TR" sz="2800" dirty="0"/>
          </a:p>
          <a:p>
            <a:endParaRPr lang="tr-TR" dirty="0"/>
          </a:p>
        </p:txBody>
      </p:sp>
      <p:pic>
        <p:nvPicPr>
          <p:cNvPr id="3" name="sayim kurulu">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472854" y="5268309"/>
            <a:ext cx="325821" cy="325821"/>
          </a:xfrm>
          <a:prstGeom prst="rect">
            <a:avLst/>
          </a:prstGeom>
        </p:spPr>
      </p:pic>
    </p:spTree>
    <p:extLst>
      <p:ext uri="{BB962C8B-B14F-4D97-AF65-F5344CB8AC3E}">
        <p14:creationId xmlns:p14="http://schemas.microsoft.com/office/powerpoint/2010/main" val="774483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3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77766" y="1654728"/>
            <a:ext cx="10573406" cy="3508653"/>
          </a:xfrm>
          <a:prstGeom prst="rect">
            <a:avLst/>
          </a:prstGeom>
        </p:spPr>
        <p:txBody>
          <a:bodyPr wrap="square">
            <a:spAutoFit/>
          </a:bodyPr>
          <a:lstStyle/>
          <a:p>
            <a:endParaRPr lang="tr-TR" sz="2800" dirty="0"/>
          </a:p>
          <a:p>
            <a:pPr algn="just"/>
            <a:r>
              <a:rPr lang="tr-TR" sz="4400" dirty="0" smtClean="0">
                <a:solidFill>
                  <a:srgbClr val="FF0000"/>
                </a:solidFill>
              </a:rPr>
              <a:t>ambarlardaki taşınırlar fiilen sayılmalıdır </a:t>
            </a:r>
            <a:r>
              <a:rPr lang="tr-TR" sz="4400" dirty="0" smtClean="0"/>
              <a:t>ve bulunan miktarlar Sayım Tutanağının “Ambarda Bulunan Miktar” sütununa kaydedilmelidir.</a:t>
            </a:r>
          </a:p>
          <a:p>
            <a:endParaRPr lang="tr-TR" dirty="0"/>
          </a:p>
        </p:txBody>
      </p:sp>
    </p:spTree>
    <p:extLst>
      <p:ext uri="{BB962C8B-B14F-4D97-AF65-F5344CB8AC3E}">
        <p14:creationId xmlns:p14="http://schemas.microsoft.com/office/powerpoint/2010/main" val="151284360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9688" y="232706"/>
            <a:ext cx="9950698" cy="6249737"/>
          </a:xfrm>
          <a:prstGeom prst="rect">
            <a:avLst/>
          </a:prstGeom>
        </p:spPr>
      </p:pic>
    </p:spTree>
    <p:extLst>
      <p:ext uri="{BB962C8B-B14F-4D97-AF65-F5344CB8AC3E}">
        <p14:creationId xmlns:p14="http://schemas.microsoft.com/office/powerpoint/2010/main" val="53016936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61848" y="1407395"/>
            <a:ext cx="10289628" cy="4585871"/>
          </a:xfrm>
          <a:prstGeom prst="rect">
            <a:avLst/>
          </a:prstGeom>
        </p:spPr>
        <p:txBody>
          <a:bodyPr wrap="square">
            <a:spAutoFit/>
          </a:bodyPr>
          <a:lstStyle/>
          <a:p>
            <a:pPr algn="just"/>
            <a:r>
              <a:rPr lang="tr-TR" sz="4400" dirty="0" smtClean="0">
                <a:solidFill>
                  <a:srgbClr val="FF0000"/>
                </a:solidFill>
              </a:rPr>
              <a:t>Ambar sayım işlemleri tamamlandıktan sonra </a:t>
            </a:r>
            <a:r>
              <a:rPr lang="tr-TR" sz="4400" dirty="0" smtClean="0"/>
              <a:t>oda, büro, bölüm, geçit, </a:t>
            </a:r>
            <a:r>
              <a:rPr lang="tr-TR" sz="4400" dirty="0" err="1" smtClean="0"/>
              <a:t>salon,atölye</a:t>
            </a:r>
            <a:r>
              <a:rPr lang="tr-TR" sz="4400" dirty="0" smtClean="0"/>
              <a:t>, garaj, servis ve bahçe gibi </a:t>
            </a:r>
            <a:r>
              <a:rPr lang="tr-TR" sz="4400" b="1" i="1" dirty="0" smtClean="0"/>
              <a:t>ortak kullanım alanlarında bulunan taşınırlar </a:t>
            </a:r>
            <a:r>
              <a:rPr lang="tr-TR" sz="4400" dirty="0" smtClean="0">
                <a:solidFill>
                  <a:srgbClr val="FF0000"/>
                </a:solidFill>
              </a:rPr>
              <a:t>Dayanıklı Taşınırlar Listeleri esas alınarak sayılır </a:t>
            </a:r>
            <a:r>
              <a:rPr lang="tr-TR" sz="4400" dirty="0" smtClean="0"/>
              <a:t>ve sayım sonuçları Sayım Tutanağında gösterilir.</a:t>
            </a:r>
          </a:p>
          <a:p>
            <a:endParaRPr lang="tr-TR" sz="2800" dirty="0" smtClean="0"/>
          </a:p>
        </p:txBody>
      </p:sp>
      <p:pic>
        <p:nvPicPr>
          <p:cNvPr id="3" name="oda buro sayi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90449" y="5707117"/>
            <a:ext cx="254875" cy="254875"/>
          </a:xfrm>
          <a:prstGeom prst="rect">
            <a:avLst/>
          </a:prstGeom>
        </p:spPr>
      </p:pic>
    </p:spTree>
    <p:extLst>
      <p:ext uri="{BB962C8B-B14F-4D97-AF65-F5344CB8AC3E}">
        <p14:creationId xmlns:p14="http://schemas.microsoft.com/office/powerpoint/2010/main" val="298943085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92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67256" y="1596581"/>
            <a:ext cx="10289628" cy="3908762"/>
          </a:xfrm>
          <a:prstGeom prst="rect">
            <a:avLst/>
          </a:prstGeom>
        </p:spPr>
        <p:txBody>
          <a:bodyPr wrap="square">
            <a:spAutoFit/>
          </a:bodyPr>
          <a:lstStyle/>
          <a:p>
            <a:endParaRPr lang="tr-TR" sz="2800" dirty="0" smtClean="0"/>
          </a:p>
          <a:p>
            <a:pPr algn="just"/>
            <a:r>
              <a:rPr lang="tr-TR" sz="4400" dirty="0" smtClean="0">
                <a:solidFill>
                  <a:srgbClr val="FF0000"/>
                </a:solidFill>
              </a:rPr>
              <a:t>Taşınır teslim belgesi düzenlenerek verilmiş olan taşınırlar </a:t>
            </a:r>
            <a:r>
              <a:rPr lang="tr-TR" sz="4400" dirty="0" smtClean="0"/>
              <a:t>için sayım yapılmaz Sayım Tutanağının “Kayıtlara Göre Kişilere Verilen Miktar” sütunundaki bilgiler dikkate alınır</a:t>
            </a:r>
          </a:p>
          <a:p>
            <a:pPr algn="just"/>
            <a:endParaRPr lang="tr-TR" sz="4400" dirty="0"/>
          </a:p>
        </p:txBody>
      </p:sp>
      <p:pic>
        <p:nvPicPr>
          <p:cNvPr id="3" name="tasinir teslim belgesi il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826172" y="5202621"/>
            <a:ext cx="296917" cy="265386"/>
          </a:xfrm>
          <a:prstGeom prst="rect">
            <a:avLst/>
          </a:prstGeom>
        </p:spPr>
      </p:pic>
    </p:spTree>
    <p:extLst>
      <p:ext uri="{BB962C8B-B14F-4D97-AF65-F5344CB8AC3E}">
        <p14:creationId xmlns:p14="http://schemas.microsoft.com/office/powerpoint/2010/main" val="362387218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32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30621" y="994441"/>
            <a:ext cx="11056882" cy="4832092"/>
          </a:xfrm>
          <a:prstGeom prst="rect">
            <a:avLst/>
          </a:prstGeom>
        </p:spPr>
        <p:txBody>
          <a:bodyPr wrap="square">
            <a:spAutoFit/>
          </a:bodyPr>
          <a:lstStyle/>
          <a:p>
            <a:r>
              <a:rPr lang="tr-TR" sz="4400" b="1" dirty="0" smtClean="0"/>
              <a:t>Taşınır kayıt yetkilileri</a:t>
            </a:r>
            <a:r>
              <a:rPr lang="tr-TR" sz="4400" i="1" dirty="0" smtClean="0">
                <a:solidFill>
                  <a:srgbClr val="FF0000"/>
                </a:solidFill>
              </a:rPr>
              <a:t>, </a:t>
            </a:r>
            <a:r>
              <a:rPr lang="tr-TR" sz="4400" dirty="0" smtClean="0">
                <a:solidFill>
                  <a:srgbClr val="FF0000"/>
                </a:solidFill>
              </a:rPr>
              <a:t>sorumlulukları altındaki ambarlarda bulunan taşınırları ve bunlara ilişkin kayıt ve belgeleri, yerlerine görevlendirilenlere devretmeden görevlerinden ayrılamazlar</a:t>
            </a:r>
            <a:r>
              <a:rPr lang="tr-TR" sz="4400" i="1" dirty="0" smtClean="0">
                <a:solidFill>
                  <a:srgbClr val="FF0000"/>
                </a:solidFill>
              </a:rPr>
              <a:t>. </a:t>
            </a:r>
            <a:r>
              <a:rPr lang="tr-TR" sz="4400" dirty="0" smtClean="0"/>
              <a:t>Yeni </a:t>
            </a:r>
            <a:r>
              <a:rPr lang="tr-TR" sz="4400" dirty="0"/>
              <a:t>g</a:t>
            </a:r>
            <a:r>
              <a:rPr lang="tr-TR" sz="4400" dirty="0" smtClean="0"/>
              <a:t>örevlendirilen taşınır kayıt yetkilileri de söz konusu kayıt ve belgeleri aramak ve almak zorundadır.</a:t>
            </a:r>
            <a:endParaRPr lang="tr-TR" sz="4400" dirty="0"/>
          </a:p>
        </p:txBody>
      </p:sp>
      <p:pic>
        <p:nvPicPr>
          <p:cNvPr id="4" name="ttsmaker-file-2026-7-1-11-3-3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909848" y="5257800"/>
            <a:ext cx="294290" cy="294290"/>
          </a:xfrm>
          <a:prstGeom prst="rect">
            <a:avLst/>
          </a:prstGeom>
        </p:spPr>
      </p:pic>
    </p:spTree>
    <p:extLst>
      <p:ext uri="{BB962C8B-B14F-4D97-AF65-F5344CB8AC3E}">
        <p14:creationId xmlns:p14="http://schemas.microsoft.com/office/powerpoint/2010/main" val="299090709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15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40220" y="982066"/>
            <a:ext cx="9995338" cy="5016758"/>
          </a:xfrm>
          <a:prstGeom prst="rect">
            <a:avLst/>
          </a:prstGeom>
        </p:spPr>
        <p:txBody>
          <a:bodyPr wrap="square">
            <a:spAutoFit/>
          </a:bodyPr>
          <a:lstStyle/>
          <a:p>
            <a:pPr algn="just"/>
            <a:r>
              <a:rPr lang="tr-TR" sz="4000" dirty="0" smtClean="0"/>
              <a:t>Ambarlarındaki taşınırları ve taşınır işlemlerine ilişkin kayıt ve belgeleri teslim etmeyen veya istifa, hastalık, tutuklanma, ölüm, görevden el çektirme gibi zorunlu nedenlerle devir ve teslim edemeyen taşınır kayıt yetkililerinin sorumluluğundaki taşınırlar ve belgeler, </a:t>
            </a:r>
            <a:r>
              <a:rPr lang="tr-TR" sz="4000" b="1" dirty="0" smtClean="0">
                <a:solidFill>
                  <a:srgbClr val="FF0000"/>
                </a:solidFill>
              </a:rPr>
              <a:t>devir kurulu </a:t>
            </a:r>
            <a:r>
              <a:rPr lang="tr-TR" sz="4000" dirty="0" smtClean="0"/>
              <a:t>aracılığı ile yeni taşınır kayıt yetkilisine devir ve teslim edilir.</a:t>
            </a:r>
            <a:endParaRPr lang="tr-TR" sz="4000" dirty="0"/>
          </a:p>
        </p:txBody>
      </p:sp>
      <p:pic>
        <p:nvPicPr>
          <p:cNvPr id="4" name="ambarlardaki tasinirlari">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998780" y="5496910"/>
            <a:ext cx="265385" cy="265385"/>
          </a:xfrm>
          <a:prstGeom prst="rect">
            <a:avLst/>
          </a:prstGeom>
        </p:spPr>
      </p:pic>
    </p:spTree>
    <p:extLst>
      <p:ext uri="{BB962C8B-B14F-4D97-AF65-F5344CB8AC3E}">
        <p14:creationId xmlns:p14="http://schemas.microsoft.com/office/powerpoint/2010/main" val="333935714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92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87972" y="1479782"/>
            <a:ext cx="10352690" cy="4832092"/>
          </a:xfrm>
          <a:prstGeom prst="rect">
            <a:avLst/>
          </a:prstGeom>
        </p:spPr>
        <p:txBody>
          <a:bodyPr wrap="square">
            <a:spAutoFit/>
          </a:bodyPr>
          <a:lstStyle/>
          <a:p>
            <a:r>
              <a:rPr lang="tr-TR" sz="4400" b="1" dirty="0" smtClean="0">
                <a:solidFill>
                  <a:srgbClr val="FF0000"/>
                </a:solidFill>
              </a:rPr>
              <a:t>Devir kurulu, harcama yetkilisi tarafından belirlenen bir kişinin başkanlığında</a:t>
            </a:r>
            <a:r>
              <a:rPr lang="tr-TR" sz="4400" b="1" dirty="0" smtClean="0"/>
              <a:t>, </a:t>
            </a:r>
            <a:r>
              <a:rPr lang="tr-TR" sz="4400" dirty="0" smtClean="0"/>
              <a:t>ambarı devralan taşınır kayıt yetkilisinin de katıldığı, en az üç kişiden oluşur. Ambar devir işlemleri sonuçlanana kadar taşınır işlemleri yeni taşınır kayıt yetkilisi tarafından yapılır.</a:t>
            </a:r>
          </a:p>
          <a:p>
            <a:endParaRPr lang="tr-TR" sz="4400" dirty="0"/>
          </a:p>
        </p:txBody>
      </p:sp>
      <p:pic>
        <p:nvPicPr>
          <p:cNvPr id="3" name="devir kur gor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738945" y="5118537"/>
            <a:ext cx="296916" cy="296916"/>
          </a:xfrm>
          <a:prstGeom prst="rect">
            <a:avLst/>
          </a:prstGeom>
        </p:spPr>
      </p:pic>
    </p:spTree>
    <p:extLst>
      <p:ext uri="{BB962C8B-B14F-4D97-AF65-F5344CB8AC3E}">
        <p14:creationId xmlns:p14="http://schemas.microsoft.com/office/powerpoint/2010/main" val="403312201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8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82263" y="2054801"/>
            <a:ext cx="10174014" cy="2862322"/>
          </a:xfrm>
          <a:prstGeom prst="rect">
            <a:avLst/>
          </a:prstGeom>
        </p:spPr>
        <p:txBody>
          <a:bodyPr wrap="square">
            <a:spAutoFit/>
          </a:bodyPr>
          <a:lstStyle/>
          <a:p>
            <a:pPr algn="ctr"/>
            <a:r>
              <a:rPr lang="tr-TR" sz="6000" b="1" dirty="0" smtClean="0">
                <a:solidFill>
                  <a:srgbClr val="FF0000"/>
                </a:solidFill>
              </a:rPr>
              <a:t>Ambarların devri, Ambar Devir ve Teslim Tutanağı düzenlenip imzalanarak yapılır</a:t>
            </a:r>
            <a:endParaRPr lang="tr-TR" sz="6000" b="1" dirty="0">
              <a:solidFill>
                <a:srgbClr val="FF0000"/>
              </a:solidFill>
            </a:endParaRPr>
          </a:p>
        </p:txBody>
      </p:sp>
      <p:pic>
        <p:nvPicPr>
          <p:cNvPr id="3" name="ambar devir teslim tu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845565" y="4330261"/>
            <a:ext cx="223345" cy="223345"/>
          </a:xfrm>
          <a:prstGeom prst="rect">
            <a:avLst/>
          </a:prstGeom>
        </p:spPr>
      </p:pic>
    </p:spTree>
    <p:extLst>
      <p:ext uri="{BB962C8B-B14F-4D97-AF65-F5344CB8AC3E}">
        <p14:creationId xmlns:p14="http://schemas.microsoft.com/office/powerpoint/2010/main" val="384907143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1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97798" y="2550651"/>
            <a:ext cx="9022753" cy="1938992"/>
          </a:xfrm>
          <a:prstGeom prst="rect">
            <a:avLst/>
          </a:prstGeom>
        </p:spPr>
        <p:txBody>
          <a:bodyPr wrap="square">
            <a:spAutoFit/>
          </a:bodyPr>
          <a:lstStyle/>
          <a:p>
            <a:pPr algn="ctr"/>
            <a:r>
              <a:rPr lang="tr-TR" sz="6000" b="1" dirty="0" smtClean="0"/>
              <a:t>Harcama birimi ve </a:t>
            </a:r>
          </a:p>
          <a:p>
            <a:pPr algn="ctr"/>
            <a:r>
              <a:rPr lang="tr-TR" sz="6000" b="1" dirty="0" smtClean="0"/>
              <a:t>ambarların kodlanması</a:t>
            </a:r>
            <a:endParaRPr lang="tr-TR" sz="6000" b="1" dirty="0"/>
          </a:p>
        </p:txBody>
      </p:sp>
    </p:spTree>
    <p:extLst>
      <p:ext uri="{BB962C8B-B14F-4D97-AF65-F5344CB8AC3E}">
        <p14:creationId xmlns:p14="http://schemas.microsoft.com/office/powerpoint/2010/main" val="414467042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04193" y="833562"/>
            <a:ext cx="10878207" cy="4678204"/>
          </a:xfrm>
          <a:prstGeom prst="rect">
            <a:avLst/>
          </a:prstGeom>
        </p:spPr>
        <p:txBody>
          <a:bodyPr wrap="square">
            <a:spAutoFit/>
          </a:bodyPr>
          <a:lstStyle/>
          <a:p>
            <a:pPr algn="ctr"/>
            <a:r>
              <a:rPr lang="tr-TR" sz="4400" dirty="0" smtClean="0"/>
              <a:t>Sorumluluk ve Görevliler</a:t>
            </a:r>
          </a:p>
          <a:p>
            <a:endParaRPr lang="tr-TR" dirty="0" smtClean="0"/>
          </a:p>
          <a:p>
            <a:pPr lvl="0"/>
            <a:r>
              <a:rPr lang="tr-TR" sz="4000" b="1" dirty="0">
                <a:solidFill>
                  <a:srgbClr val="FF0000"/>
                </a:solidFill>
              </a:rPr>
              <a:t>Harcama yetkilileri </a:t>
            </a:r>
            <a:r>
              <a:rPr lang="tr-TR" sz="4000" dirty="0">
                <a:solidFill>
                  <a:prstClr val="black"/>
                </a:solidFill>
              </a:rPr>
              <a:t>taşınır kayıtlarının bu Yönetmelik hükümlerine uygun olarak tutulması ve taşınır mal yönetim hesabının hazırlanması sorumluluğunu </a:t>
            </a:r>
            <a:r>
              <a:rPr lang="tr-TR" sz="4000" b="1" dirty="0">
                <a:solidFill>
                  <a:srgbClr val="FF0000"/>
                </a:solidFill>
              </a:rPr>
              <a:t>taşınır kayıt yetkilileri ve taşınır kontrol yetkilileri </a:t>
            </a:r>
            <a:r>
              <a:rPr lang="tr-TR" sz="4000" dirty="0">
                <a:solidFill>
                  <a:prstClr val="black"/>
                </a:solidFill>
              </a:rPr>
              <a:t>aracılığıyla yerine getirir.</a:t>
            </a:r>
          </a:p>
          <a:p>
            <a:pPr lvl="0"/>
            <a:endParaRPr lang="tr-TR" dirty="0">
              <a:solidFill>
                <a:prstClr val="black"/>
              </a:solidFill>
            </a:endParaRPr>
          </a:p>
          <a:p>
            <a:endParaRPr lang="tr-TR" dirty="0"/>
          </a:p>
        </p:txBody>
      </p:sp>
      <p:pic>
        <p:nvPicPr>
          <p:cNvPr id="2" name="harcama yetk sorumlulu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121461" y="4437993"/>
            <a:ext cx="336331" cy="336331"/>
          </a:xfrm>
          <a:prstGeom prst="rect">
            <a:avLst/>
          </a:prstGeom>
        </p:spPr>
      </p:pic>
    </p:spTree>
    <p:extLst>
      <p:ext uri="{BB962C8B-B14F-4D97-AF65-F5344CB8AC3E}">
        <p14:creationId xmlns:p14="http://schemas.microsoft.com/office/powerpoint/2010/main" val="157121180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6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34814" y="1283136"/>
            <a:ext cx="9396248" cy="3970318"/>
          </a:xfrm>
          <a:prstGeom prst="rect">
            <a:avLst/>
          </a:prstGeom>
        </p:spPr>
        <p:txBody>
          <a:bodyPr wrap="square">
            <a:spAutoFit/>
          </a:bodyPr>
          <a:lstStyle/>
          <a:p>
            <a:r>
              <a:rPr lang="tr-TR" sz="2800" dirty="0" smtClean="0"/>
              <a:t>MADDE 38- Harcama birimlerine ve bunlara bağlı ambarlara aşağıdaki esaslara göre birer kod numarası verilir.</a:t>
            </a:r>
          </a:p>
          <a:p>
            <a:endParaRPr lang="tr-TR" sz="2800" dirty="0" smtClean="0"/>
          </a:p>
          <a:p>
            <a:r>
              <a:rPr lang="tr-TR" sz="2800" dirty="0" smtClean="0"/>
              <a:t>İdarenin bütçe sınıflandırmasında harcama birimine verilen kurumsal kod, harcama birimi kodu olarak kullanılır. </a:t>
            </a:r>
          </a:p>
          <a:p>
            <a:endParaRPr lang="tr-TR" sz="2800" dirty="0"/>
          </a:p>
          <a:p>
            <a:r>
              <a:rPr lang="tr-TR" sz="2800" dirty="0" smtClean="0"/>
              <a:t>İdareler gerekli gördükleri hallerde kullandıkları, taşınır bilişim sistemlerinde kurumsal koda ek olarak, muhasebe birimi kodu, vergi kimlik numarası ve benzeri kodları kullanabilirler.</a:t>
            </a:r>
            <a:endParaRPr lang="tr-TR" sz="2800" dirty="0"/>
          </a:p>
        </p:txBody>
      </p:sp>
      <p:pic>
        <p:nvPicPr>
          <p:cNvPr id="3" name="kurumsal ko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509234" y="4876799"/>
            <a:ext cx="233855" cy="233855"/>
          </a:xfrm>
          <a:prstGeom prst="rect">
            <a:avLst/>
          </a:prstGeom>
        </p:spPr>
      </p:pic>
    </p:spTree>
    <p:extLst>
      <p:ext uri="{BB962C8B-B14F-4D97-AF65-F5344CB8AC3E}">
        <p14:creationId xmlns:p14="http://schemas.microsoft.com/office/powerpoint/2010/main" val="237540906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96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51641" y="1072929"/>
            <a:ext cx="10699532" cy="4832092"/>
          </a:xfrm>
          <a:prstGeom prst="rect">
            <a:avLst/>
          </a:prstGeom>
        </p:spPr>
        <p:txBody>
          <a:bodyPr wrap="square">
            <a:spAutoFit/>
          </a:bodyPr>
          <a:lstStyle/>
          <a:p>
            <a:r>
              <a:rPr lang="tr-TR" sz="4400" b="1" dirty="0" smtClean="0">
                <a:solidFill>
                  <a:srgbClr val="FF0000"/>
                </a:solidFill>
              </a:rPr>
              <a:t>Harcama birimlerinin bünyesinde bulunan ambarlara harcama yetkililerince bir düzeyli ve iki karakterden oluşan kod verilir. </a:t>
            </a:r>
          </a:p>
          <a:p>
            <a:r>
              <a:rPr lang="tr-TR" sz="4400" b="1" i="1" dirty="0" smtClean="0"/>
              <a:t>Bu kod aynı harcama birimine bağlı ambarların sayısını gösterir. </a:t>
            </a:r>
            <a:r>
              <a:rPr lang="tr-TR" sz="4400" dirty="0" smtClean="0"/>
              <a:t>Ambar, bağlı olduğu harcama birimi koduyla birlikte tanımlanır.</a:t>
            </a:r>
          </a:p>
        </p:txBody>
      </p:sp>
      <p:pic>
        <p:nvPicPr>
          <p:cNvPr id="3" name="ambar kodu">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402723" y="5381296"/>
            <a:ext cx="286407" cy="286407"/>
          </a:xfrm>
          <a:prstGeom prst="rect">
            <a:avLst/>
          </a:prstGeom>
        </p:spPr>
      </p:pic>
    </p:spTree>
    <p:extLst>
      <p:ext uri="{BB962C8B-B14F-4D97-AF65-F5344CB8AC3E}">
        <p14:creationId xmlns:p14="http://schemas.microsoft.com/office/powerpoint/2010/main" val="410252397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10084" y="2760859"/>
            <a:ext cx="9910470" cy="830997"/>
          </a:xfrm>
          <a:prstGeom prst="rect">
            <a:avLst/>
          </a:prstGeom>
        </p:spPr>
        <p:txBody>
          <a:bodyPr wrap="none">
            <a:spAutoFit/>
          </a:bodyPr>
          <a:lstStyle/>
          <a:p>
            <a:pPr algn="ctr"/>
            <a:r>
              <a:rPr lang="tr-TR" sz="4800" b="1" dirty="0" smtClean="0">
                <a:solidFill>
                  <a:srgbClr val="C00000"/>
                </a:solidFill>
              </a:rPr>
              <a:t>TÜKETİM MALZEMESİ ÇIKIŞ İŞLEMLERİ</a:t>
            </a:r>
            <a:endParaRPr lang="tr-TR" sz="4800" b="1" dirty="0">
              <a:solidFill>
                <a:srgbClr val="C00000"/>
              </a:solidFill>
            </a:endParaRPr>
          </a:p>
        </p:txBody>
      </p:sp>
    </p:spTree>
    <p:extLst>
      <p:ext uri="{BB962C8B-B14F-4D97-AF65-F5344CB8AC3E}">
        <p14:creationId xmlns:p14="http://schemas.microsoft.com/office/powerpoint/2010/main" val="173821794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45931" y="2051070"/>
            <a:ext cx="10310648" cy="3477875"/>
          </a:xfrm>
          <a:prstGeom prst="rect">
            <a:avLst/>
          </a:prstGeom>
        </p:spPr>
        <p:txBody>
          <a:bodyPr wrap="square">
            <a:spAutoFit/>
          </a:bodyPr>
          <a:lstStyle/>
          <a:p>
            <a:r>
              <a:rPr lang="tr-TR" sz="4400" dirty="0" smtClean="0"/>
              <a:t>Tüketim malzemeleri, </a:t>
            </a:r>
          </a:p>
          <a:p>
            <a:r>
              <a:rPr lang="tr-TR" sz="4400" dirty="0" smtClean="0">
                <a:solidFill>
                  <a:srgbClr val="FF0000"/>
                </a:solidFill>
              </a:rPr>
              <a:t>taşınır istek belgesi karşılığında verilir </a:t>
            </a:r>
            <a:r>
              <a:rPr lang="tr-TR" sz="4400" dirty="0" smtClean="0"/>
              <a:t>düzenlenecek varlık işlem fişi ile çıkış yapılır. </a:t>
            </a:r>
            <a:r>
              <a:rPr lang="tr-TR" sz="4400" i="1" dirty="0" smtClean="0">
                <a:solidFill>
                  <a:srgbClr val="FF0000"/>
                </a:solidFill>
              </a:rPr>
              <a:t>Varlık işlem fişi düzenlenmeden hiçbir şekilde tüketim malzemesi çıkışı yapılamaz. </a:t>
            </a:r>
            <a:endParaRPr lang="tr-TR" sz="4400" i="1" dirty="0">
              <a:solidFill>
                <a:srgbClr val="FF0000"/>
              </a:solidFill>
            </a:endParaRPr>
          </a:p>
        </p:txBody>
      </p:sp>
      <p:pic>
        <p:nvPicPr>
          <p:cNvPr id="3" name="cikis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278006" y="4981904"/>
            <a:ext cx="275896" cy="275896"/>
          </a:xfrm>
          <a:prstGeom prst="rect">
            <a:avLst/>
          </a:prstGeom>
        </p:spPr>
      </p:pic>
    </p:spTree>
    <p:extLst>
      <p:ext uri="{BB962C8B-B14F-4D97-AF65-F5344CB8AC3E}">
        <p14:creationId xmlns:p14="http://schemas.microsoft.com/office/powerpoint/2010/main" val="263599222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22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35724" y="2371975"/>
            <a:ext cx="10720552" cy="2308324"/>
          </a:xfrm>
          <a:prstGeom prst="rect">
            <a:avLst/>
          </a:prstGeom>
        </p:spPr>
        <p:txBody>
          <a:bodyPr wrap="square">
            <a:spAutoFit/>
          </a:bodyPr>
          <a:lstStyle/>
          <a:p>
            <a:pPr algn="ctr"/>
            <a:r>
              <a:rPr lang="tr-TR" sz="4800" b="1" dirty="0" smtClean="0">
                <a:solidFill>
                  <a:srgbClr val="C00000"/>
                </a:solidFill>
              </a:rPr>
              <a:t>YILLIK </a:t>
            </a:r>
          </a:p>
          <a:p>
            <a:pPr algn="ctr"/>
            <a:r>
              <a:rPr lang="tr-TR" sz="4800" b="1" dirty="0" smtClean="0">
                <a:solidFill>
                  <a:srgbClr val="C00000"/>
                </a:solidFill>
              </a:rPr>
              <a:t>MALZEME İHTİYAÇ LİSTELERİNİN </a:t>
            </a:r>
          </a:p>
          <a:p>
            <a:pPr algn="ctr"/>
            <a:r>
              <a:rPr lang="tr-TR" sz="4800" b="1" dirty="0" smtClean="0">
                <a:solidFill>
                  <a:srgbClr val="C00000"/>
                </a:solidFill>
              </a:rPr>
              <a:t>HAZIRLANMASI </a:t>
            </a:r>
            <a:endParaRPr lang="tr-TR" sz="4800" b="1" dirty="0">
              <a:solidFill>
                <a:srgbClr val="C00000"/>
              </a:solidFill>
            </a:endParaRPr>
          </a:p>
        </p:txBody>
      </p:sp>
      <p:pic>
        <p:nvPicPr>
          <p:cNvPr id="3" name="yillik malz iht listeleri">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10751" y="4141076"/>
            <a:ext cx="244365" cy="244365"/>
          </a:xfrm>
          <a:prstGeom prst="rect">
            <a:avLst/>
          </a:prstGeom>
        </p:spPr>
      </p:pic>
    </p:spTree>
    <p:extLst>
      <p:ext uri="{BB962C8B-B14F-4D97-AF65-F5344CB8AC3E}">
        <p14:creationId xmlns:p14="http://schemas.microsoft.com/office/powerpoint/2010/main" val="273818821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5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67558" y="314320"/>
            <a:ext cx="11256579" cy="5970865"/>
          </a:xfrm>
          <a:prstGeom prst="rect">
            <a:avLst/>
          </a:prstGeom>
        </p:spPr>
        <p:txBody>
          <a:bodyPr wrap="square">
            <a:spAutoFit/>
          </a:bodyPr>
          <a:lstStyle/>
          <a:p>
            <a:pPr algn="ctr"/>
            <a:r>
              <a:rPr lang="tr-TR" sz="2800" b="1" dirty="0" smtClean="0">
                <a:solidFill>
                  <a:srgbClr val="FF0000"/>
                </a:solidFill>
              </a:rPr>
              <a:t>Yıllık ihtiyaç listelerini hazırlarken izlenmesi gereken yol</a:t>
            </a:r>
          </a:p>
          <a:p>
            <a:endParaRPr lang="tr-TR" dirty="0" smtClean="0"/>
          </a:p>
          <a:p>
            <a:r>
              <a:rPr lang="tr-TR" sz="3800" dirty="0" smtClean="0"/>
              <a:t>Geçmiş Yıl İhtiyaç Listeleri ve önceki  yıllara ait tüketim çıkış raporları incelenmelidir</a:t>
            </a:r>
          </a:p>
          <a:p>
            <a:r>
              <a:rPr lang="tr-TR" sz="3800" dirty="0" smtClean="0"/>
              <a:t>Hangi malzemenin ne sıklıkla bittiği analiz edilmeli</a:t>
            </a:r>
          </a:p>
          <a:p>
            <a:r>
              <a:rPr lang="tr-TR" sz="3600" dirty="0" smtClean="0"/>
              <a:t>Mevsimsel talepler  (eğitim öğretim dönemi-öğrenci personel sayısı- bina büyüklüğü-yaz veya kış aylarındaki artışlar) gözden geçirilmelidir.</a:t>
            </a:r>
          </a:p>
          <a:p>
            <a:r>
              <a:rPr lang="tr-TR" sz="3800" dirty="0" smtClean="0"/>
              <a:t>Biriminiz içindeki bölümlerin personel sayısı, oda sayısı </a:t>
            </a:r>
            <a:r>
              <a:rPr lang="tr-TR" sz="3800" dirty="0" err="1" smtClean="0"/>
              <a:t>vs</a:t>
            </a:r>
            <a:r>
              <a:rPr lang="tr-TR" sz="3800" dirty="0" smtClean="0"/>
              <a:t>) birim başı ihtiyaçları araştırılıp talepler standart hale getirilmelidir.</a:t>
            </a:r>
            <a:endParaRPr lang="tr-TR" sz="3800" dirty="0"/>
          </a:p>
        </p:txBody>
      </p:sp>
      <p:pic>
        <p:nvPicPr>
          <p:cNvPr id="4" name="ihtiyac listeleri">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665483" y="5791200"/>
            <a:ext cx="265386" cy="265386"/>
          </a:xfrm>
          <a:prstGeom prst="rect">
            <a:avLst/>
          </a:prstGeom>
        </p:spPr>
      </p:pic>
    </p:spTree>
    <p:extLst>
      <p:ext uri="{BB962C8B-B14F-4D97-AF65-F5344CB8AC3E}">
        <p14:creationId xmlns:p14="http://schemas.microsoft.com/office/powerpoint/2010/main" val="43456500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85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15624" y="2384464"/>
            <a:ext cx="8624349" cy="1938992"/>
          </a:xfrm>
          <a:prstGeom prst="rect">
            <a:avLst/>
          </a:prstGeom>
        </p:spPr>
        <p:txBody>
          <a:bodyPr wrap="none">
            <a:spAutoFit/>
          </a:bodyPr>
          <a:lstStyle/>
          <a:p>
            <a:pPr algn="ctr"/>
            <a:r>
              <a:rPr lang="tr-TR" sz="6000" b="1" dirty="0" smtClean="0">
                <a:solidFill>
                  <a:srgbClr val="FF0000"/>
                </a:solidFill>
              </a:rPr>
              <a:t>DAYANIKLI TAŞINIRLARIN </a:t>
            </a:r>
          </a:p>
          <a:p>
            <a:pPr algn="ctr"/>
            <a:r>
              <a:rPr lang="tr-TR" sz="6000" b="1" dirty="0" smtClean="0">
                <a:solidFill>
                  <a:srgbClr val="FF0000"/>
                </a:solidFill>
              </a:rPr>
              <a:t>KAYITLARDAN DÜŞÜLMESİ</a:t>
            </a:r>
            <a:endParaRPr lang="tr-TR" sz="6000" b="1" dirty="0">
              <a:solidFill>
                <a:srgbClr val="FF0000"/>
              </a:solidFill>
            </a:endParaRPr>
          </a:p>
        </p:txBody>
      </p:sp>
    </p:spTree>
    <p:extLst>
      <p:ext uri="{BB962C8B-B14F-4D97-AF65-F5344CB8AC3E}">
        <p14:creationId xmlns:p14="http://schemas.microsoft.com/office/powerpoint/2010/main" val="395412282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35117" y="1121750"/>
            <a:ext cx="9711559" cy="4832092"/>
          </a:xfrm>
          <a:prstGeom prst="rect">
            <a:avLst/>
          </a:prstGeom>
        </p:spPr>
        <p:txBody>
          <a:bodyPr wrap="square">
            <a:spAutoFit/>
          </a:bodyPr>
          <a:lstStyle/>
          <a:p>
            <a:r>
              <a:rPr lang="tr-TR" sz="2800" dirty="0" smtClean="0"/>
              <a:t>Kaybolma, çalınma, doğal afetler ve fire gibi herhangi bir nedenle taşınırın yok olması,</a:t>
            </a:r>
          </a:p>
          <a:p>
            <a:r>
              <a:rPr lang="tr-TR" sz="2800" dirty="0" smtClean="0"/>
              <a:t>sayımda noksan çıkması, </a:t>
            </a:r>
          </a:p>
          <a:p>
            <a:r>
              <a:rPr lang="tr-TR" sz="2800" dirty="0" smtClean="0"/>
              <a:t>canlı taşınırların ölmesi, </a:t>
            </a:r>
          </a:p>
          <a:p>
            <a:r>
              <a:rPr lang="tr-TR" sz="2800" dirty="0" smtClean="0"/>
              <a:t>yıpranma, kırılma veya bozulma nedeniyle</a:t>
            </a:r>
          </a:p>
          <a:p>
            <a:r>
              <a:rPr lang="tr-TR" sz="2800" dirty="0" smtClean="0"/>
              <a:t>hurdaya ayrılması,</a:t>
            </a:r>
          </a:p>
          <a:p>
            <a:r>
              <a:rPr lang="tr-TR" sz="2800" dirty="0" smtClean="0"/>
              <a:t>Ekonomik ömrünü tamamlamış olması veya tamamlamadığı hâlde teknik ve fiziki nedenlerle kullanılmaz hâle gelmesi nedeniyle hurdaya ayrılması, durumlarında </a:t>
            </a:r>
            <a:r>
              <a:rPr lang="tr-TR" sz="2800" dirty="0" smtClean="0">
                <a:solidFill>
                  <a:srgbClr val="FF0000"/>
                </a:solidFill>
              </a:rPr>
              <a:t>taşınırın kayıtlardan çıkarılmasını sağlamak amacıyla üç nüsha olarak Kayıttan Düşme Teklif ve Onay Tutanağı düzenlenir </a:t>
            </a:r>
            <a:endParaRPr lang="tr-TR" sz="2800" dirty="0">
              <a:solidFill>
                <a:srgbClr val="FF0000"/>
              </a:solidFill>
            </a:endParaRPr>
          </a:p>
        </p:txBody>
      </p:sp>
      <p:pic>
        <p:nvPicPr>
          <p:cNvPr id="3" name="kayittan dusm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422227" y="5507420"/>
            <a:ext cx="359979" cy="359979"/>
          </a:xfrm>
          <a:prstGeom prst="rect">
            <a:avLst/>
          </a:prstGeom>
        </p:spPr>
      </p:pic>
    </p:spTree>
    <p:extLst>
      <p:ext uri="{BB962C8B-B14F-4D97-AF65-F5344CB8AC3E}">
        <p14:creationId xmlns:p14="http://schemas.microsoft.com/office/powerpoint/2010/main" val="248252959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4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956442" y="2214320"/>
            <a:ext cx="10101702" cy="2123658"/>
          </a:xfrm>
          <a:prstGeom prst="rect">
            <a:avLst/>
          </a:prstGeom>
        </p:spPr>
        <p:txBody>
          <a:bodyPr wrap="square">
            <a:spAutoFit/>
          </a:bodyPr>
          <a:lstStyle/>
          <a:p>
            <a:pPr algn="ctr"/>
            <a:r>
              <a:rPr lang="tr-TR" sz="6600" b="1" dirty="0" smtClean="0">
                <a:solidFill>
                  <a:srgbClr val="C00000"/>
                </a:solidFill>
              </a:rPr>
              <a:t>Kayıttan Düşme Teklif ve Onay Tutanağı</a:t>
            </a:r>
            <a:endParaRPr lang="tr-TR" sz="6600" b="1" dirty="0">
              <a:solidFill>
                <a:srgbClr val="C00000"/>
              </a:solidFill>
            </a:endParaRPr>
          </a:p>
        </p:txBody>
      </p:sp>
    </p:spTree>
    <p:extLst>
      <p:ext uri="{BB962C8B-B14F-4D97-AF65-F5344CB8AC3E}">
        <p14:creationId xmlns:p14="http://schemas.microsoft.com/office/powerpoint/2010/main" val="134335907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20111" y="1388920"/>
            <a:ext cx="11288110" cy="3477875"/>
          </a:xfrm>
          <a:prstGeom prst="rect">
            <a:avLst/>
          </a:prstGeom>
        </p:spPr>
        <p:txBody>
          <a:bodyPr wrap="square">
            <a:spAutoFit/>
          </a:bodyPr>
          <a:lstStyle/>
          <a:p>
            <a:r>
              <a:rPr lang="tr-TR" sz="4400" b="1" dirty="0" smtClean="0"/>
              <a:t>Kayıttan Düşme Teklif ve Onay Tutanağı, </a:t>
            </a:r>
          </a:p>
          <a:p>
            <a:r>
              <a:rPr lang="tr-TR" sz="4400" b="1" dirty="0" smtClean="0"/>
              <a:t>harcama yetkilisi tarafından görevlendirilecek en az üç kişiden oluşan </a:t>
            </a:r>
            <a:r>
              <a:rPr lang="tr-TR" sz="4400" b="1" dirty="0" smtClean="0">
                <a:solidFill>
                  <a:srgbClr val="FF0000"/>
                </a:solidFill>
              </a:rPr>
              <a:t>HURDAYA AYIRMA KOMİSYONU tarafından imzalanır ve harcama yetkilisi tarafından onaylanır. </a:t>
            </a:r>
            <a:endParaRPr lang="tr-TR" sz="4400" b="1" dirty="0">
              <a:solidFill>
                <a:srgbClr val="FF0000"/>
              </a:solidFill>
            </a:endParaRPr>
          </a:p>
        </p:txBody>
      </p:sp>
      <p:pic>
        <p:nvPicPr>
          <p:cNvPr id="3" name="hurda kom tu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809186" y="4332890"/>
            <a:ext cx="252248" cy="252248"/>
          </a:xfrm>
          <a:prstGeom prst="rect">
            <a:avLst/>
          </a:prstGeom>
        </p:spPr>
      </p:pic>
    </p:spTree>
    <p:extLst>
      <p:ext uri="{BB962C8B-B14F-4D97-AF65-F5344CB8AC3E}">
        <p14:creationId xmlns:p14="http://schemas.microsoft.com/office/powerpoint/2010/main" val="388128743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96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04193" y="833562"/>
            <a:ext cx="10878207" cy="5293757"/>
          </a:xfrm>
          <a:prstGeom prst="rect">
            <a:avLst/>
          </a:prstGeom>
        </p:spPr>
        <p:txBody>
          <a:bodyPr wrap="square">
            <a:spAutoFit/>
          </a:bodyPr>
          <a:lstStyle/>
          <a:p>
            <a:pPr algn="ctr"/>
            <a:r>
              <a:rPr lang="tr-TR" sz="4400" dirty="0" smtClean="0"/>
              <a:t>Sorumluluk ve Görevliler</a:t>
            </a:r>
          </a:p>
          <a:p>
            <a:endParaRPr lang="tr-TR" dirty="0" smtClean="0"/>
          </a:p>
          <a:p>
            <a:pPr lvl="0" algn="just"/>
            <a:r>
              <a:rPr lang="tr-TR" sz="4000" b="1" dirty="0">
                <a:solidFill>
                  <a:srgbClr val="FF0000"/>
                </a:solidFill>
              </a:rPr>
              <a:t>Harcama yetkilileri</a:t>
            </a:r>
            <a:r>
              <a:rPr lang="tr-TR" sz="4000" dirty="0">
                <a:solidFill>
                  <a:prstClr val="black"/>
                </a:solidFill>
              </a:rPr>
              <a:t>, </a:t>
            </a:r>
            <a:r>
              <a:rPr lang="tr-TR" sz="4000" b="1" dirty="0">
                <a:solidFill>
                  <a:prstClr val="black"/>
                </a:solidFill>
              </a:rPr>
              <a:t>taşınırlara ilişkin işlem ve kayıtların usule uygun olarak yapılıp yapılmadığını kontrol etmeye veya ettirmeye; kasıt, kusur veya ihmal sonucu </a:t>
            </a:r>
            <a:r>
              <a:rPr lang="tr-TR" sz="4000" b="1" dirty="0" err="1">
                <a:solidFill>
                  <a:prstClr val="black"/>
                </a:solidFill>
              </a:rPr>
              <a:t>kırılan,bozulan</a:t>
            </a:r>
            <a:r>
              <a:rPr lang="tr-TR" sz="4000" b="1" dirty="0">
                <a:solidFill>
                  <a:prstClr val="black"/>
                </a:solidFill>
              </a:rPr>
              <a:t> veya kaybolan taşınırların ilgililerden tazmini için gerekli işlemleri yapmaya veya yaptırmaya yetkilidir.</a:t>
            </a:r>
          </a:p>
          <a:p>
            <a:pPr lvl="0"/>
            <a:endParaRPr lang="tr-TR" dirty="0">
              <a:solidFill>
                <a:prstClr val="black"/>
              </a:solidFill>
            </a:endParaRPr>
          </a:p>
          <a:p>
            <a:endParaRPr lang="tr-TR" dirty="0"/>
          </a:p>
        </p:txBody>
      </p:sp>
      <p:pic>
        <p:nvPicPr>
          <p:cNvPr id="2" name="kasıt kusu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965323" y="5037081"/>
            <a:ext cx="388883" cy="388883"/>
          </a:xfrm>
          <a:prstGeom prst="rect">
            <a:avLst/>
          </a:prstGeom>
        </p:spPr>
      </p:pic>
    </p:spTree>
    <p:extLst>
      <p:ext uri="{BB962C8B-B14F-4D97-AF65-F5344CB8AC3E}">
        <p14:creationId xmlns:p14="http://schemas.microsoft.com/office/powerpoint/2010/main" val="361738257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14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27546" y="2729327"/>
            <a:ext cx="8937989" cy="1754326"/>
          </a:xfrm>
          <a:prstGeom prst="rect">
            <a:avLst/>
          </a:prstGeom>
        </p:spPr>
        <p:txBody>
          <a:bodyPr wrap="square">
            <a:spAutoFit/>
          </a:bodyPr>
          <a:lstStyle/>
          <a:p>
            <a:pPr algn="ctr"/>
            <a:r>
              <a:rPr lang="tr-TR" sz="5400" b="1" dirty="0" smtClean="0">
                <a:solidFill>
                  <a:srgbClr val="C00000"/>
                </a:solidFill>
              </a:rPr>
              <a:t>DAYANIKLI TAŞINIR SİCİL </a:t>
            </a:r>
          </a:p>
          <a:p>
            <a:pPr algn="ctr"/>
            <a:r>
              <a:rPr lang="tr-TR" sz="5400" b="1" dirty="0" smtClean="0">
                <a:solidFill>
                  <a:srgbClr val="C00000"/>
                </a:solidFill>
              </a:rPr>
              <a:t>(BARKOD) İŞLEMLERİ</a:t>
            </a:r>
            <a:endParaRPr lang="tr-TR" sz="5400" b="1" dirty="0">
              <a:solidFill>
                <a:srgbClr val="C00000"/>
              </a:solidFill>
            </a:endParaRPr>
          </a:p>
        </p:txBody>
      </p:sp>
    </p:spTree>
    <p:extLst>
      <p:ext uri="{BB962C8B-B14F-4D97-AF65-F5344CB8AC3E}">
        <p14:creationId xmlns:p14="http://schemas.microsoft.com/office/powerpoint/2010/main" val="369677862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966951" y="1565729"/>
            <a:ext cx="10342180" cy="4524315"/>
          </a:xfrm>
          <a:prstGeom prst="rect">
            <a:avLst/>
          </a:prstGeom>
        </p:spPr>
        <p:txBody>
          <a:bodyPr wrap="square">
            <a:spAutoFit/>
          </a:bodyPr>
          <a:lstStyle/>
          <a:p>
            <a:pPr algn="ctr"/>
            <a:r>
              <a:rPr lang="tr-TR" sz="3600" b="1" dirty="0"/>
              <a:t>Barkod Basma/ Yazdırma </a:t>
            </a:r>
            <a:endParaRPr lang="tr-TR" sz="3600" b="1" dirty="0" smtClean="0"/>
          </a:p>
          <a:p>
            <a:pPr algn="just"/>
            <a:r>
              <a:rPr lang="tr-TR" sz="3600" dirty="0" smtClean="0"/>
              <a:t>Taşınır </a:t>
            </a:r>
            <a:r>
              <a:rPr lang="tr-TR" sz="3600" dirty="0"/>
              <a:t>Mal </a:t>
            </a:r>
            <a:r>
              <a:rPr lang="tr-TR" sz="3600" dirty="0" smtClean="0"/>
              <a:t>İşlemleri </a:t>
            </a:r>
            <a:r>
              <a:rPr lang="tr-TR" sz="3600" dirty="0"/>
              <a:t>menüsünde </a:t>
            </a:r>
            <a:endParaRPr lang="tr-TR" sz="3600" dirty="0" smtClean="0"/>
          </a:p>
          <a:p>
            <a:pPr algn="just"/>
            <a:r>
              <a:rPr lang="tr-TR" sz="3600" dirty="0" smtClean="0"/>
              <a:t>Dayanıklı Taşınırlar </a:t>
            </a:r>
            <a:r>
              <a:rPr lang="tr-TR" sz="3600" dirty="0"/>
              <a:t>Detay </a:t>
            </a:r>
            <a:r>
              <a:rPr lang="tr-TR" sz="3600" dirty="0" smtClean="0"/>
              <a:t>Bilgileri </a:t>
            </a:r>
            <a:r>
              <a:rPr lang="tr-TR" sz="3600" dirty="0"/>
              <a:t>ekranı, </a:t>
            </a:r>
            <a:endParaRPr lang="tr-TR" sz="3600" dirty="0" smtClean="0"/>
          </a:p>
          <a:p>
            <a:pPr algn="just"/>
            <a:r>
              <a:rPr lang="tr-TR" sz="3600" dirty="0" smtClean="0"/>
              <a:t>Kayıt </a:t>
            </a:r>
            <a:r>
              <a:rPr lang="tr-TR" sz="3600" dirty="0"/>
              <a:t>Arama menüsünde de </a:t>
            </a:r>
            <a:endParaRPr lang="tr-TR" sz="3600" dirty="0" smtClean="0"/>
          </a:p>
          <a:p>
            <a:pPr algn="just"/>
            <a:r>
              <a:rPr lang="tr-TR" sz="3600" dirty="0" smtClean="0"/>
              <a:t>Dayanıklı Taşınır </a:t>
            </a:r>
            <a:r>
              <a:rPr lang="tr-TR" sz="3600" dirty="0"/>
              <a:t>Listesi” ekranı</a:t>
            </a:r>
            <a:r>
              <a:rPr lang="tr-TR" sz="3600" dirty="0" smtClean="0"/>
              <a:t>,</a:t>
            </a:r>
          </a:p>
          <a:p>
            <a:pPr algn="just"/>
            <a:r>
              <a:rPr lang="tr-TR" sz="3600" dirty="0" smtClean="0"/>
              <a:t>Barkod </a:t>
            </a:r>
            <a:r>
              <a:rPr lang="tr-TR" sz="3600" dirty="0"/>
              <a:t>İ</a:t>
            </a:r>
            <a:r>
              <a:rPr lang="tr-TR" sz="3600" dirty="0" smtClean="0"/>
              <a:t>şlemleri </a:t>
            </a:r>
            <a:r>
              <a:rPr lang="tr-TR" sz="3600" dirty="0"/>
              <a:t>menüsünde </a:t>
            </a:r>
            <a:endParaRPr lang="tr-TR" sz="3600" dirty="0" smtClean="0"/>
          </a:p>
          <a:p>
            <a:pPr algn="just"/>
            <a:r>
              <a:rPr lang="tr-TR" sz="3600" dirty="0" smtClean="0"/>
              <a:t>Barkod </a:t>
            </a:r>
            <a:r>
              <a:rPr lang="tr-TR" sz="3600" dirty="0"/>
              <a:t>Basım Listesi” </a:t>
            </a:r>
            <a:r>
              <a:rPr lang="tr-TR" sz="3600" dirty="0" smtClean="0"/>
              <a:t>ekranından taşınırların </a:t>
            </a:r>
            <a:r>
              <a:rPr lang="tr-TR" sz="3600" dirty="0" err="1" smtClean="0"/>
              <a:t>barkotu</a:t>
            </a:r>
            <a:r>
              <a:rPr lang="tr-TR" sz="3600" dirty="0" smtClean="0"/>
              <a:t> basılabilir. </a:t>
            </a:r>
            <a:endParaRPr lang="tr-TR" sz="3600" dirty="0"/>
          </a:p>
        </p:txBody>
      </p:sp>
      <p:pic>
        <p:nvPicPr>
          <p:cNvPr id="2" name="barkod ekranla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216165" y="5678213"/>
            <a:ext cx="283779" cy="283779"/>
          </a:xfrm>
          <a:prstGeom prst="rect">
            <a:avLst/>
          </a:prstGeom>
        </p:spPr>
      </p:pic>
    </p:spTree>
    <p:extLst>
      <p:ext uri="{BB962C8B-B14F-4D97-AF65-F5344CB8AC3E}">
        <p14:creationId xmlns:p14="http://schemas.microsoft.com/office/powerpoint/2010/main" val="25280537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6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476" y="861847"/>
            <a:ext cx="11462442" cy="5258807"/>
          </a:xfrm>
          <a:prstGeom prst="rect">
            <a:avLst/>
          </a:prstGeom>
        </p:spPr>
      </p:pic>
    </p:spTree>
    <p:extLst>
      <p:ext uri="{BB962C8B-B14F-4D97-AF65-F5344CB8AC3E}">
        <p14:creationId xmlns:p14="http://schemas.microsoft.com/office/powerpoint/2010/main" val="227612205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531" y="315310"/>
            <a:ext cx="11569585" cy="6390290"/>
          </a:xfrm>
          <a:prstGeom prst="rect">
            <a:avLst/>
          </a:prstGeom>
        </p:spPr>
      </p:pic>
    </p:spTree>
    <p:extLst>
      <p:ext uri="{BB962C8B-B14F-4D97-AF65-F5344CB8AC3E}">
        <p14:creationId xmlns:p14="http://schemas.microsoft.com/office/powerpoint/2010/main" val="87660152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30318" y="1896466"/>
            <a:ext cx="10636469" cy="2554545"/>
          </a:xfrm>
          <a:prstGeom prst="rect">
            <a:avLst/>
          </a:prstGeom>
        </p:spPr>
        <p:txBody>
          <a:bodyPr wrap="square">
            <a:spAutoFit/>
          </a:bodyPr>
          <a:lstStyle/>
          <a:p>
            <a:r>
              <a:rPr lang="tr-TR" sz="3200" dirty="0" smtClean="0"/>
              <a:t>MADDE 36</a:t>
            </a:r>
          </a:p>
          <a:p>
            <a:r>
              <a:rPr lang="tr-TR" sz="3200" dirty="0" smtClean="0"/>
              <a:t>Giriş kaydı yapılan dayanıklı taşınırlara, taşınır kayıt yetkilisi</a:t>
            </a:r>
          </a:p>
          <a:p>
            <a:r>
              <a:rPr lang="tr-TR" sz="3200" dirty="0" smtClean="0"/>
              <a:t>tarafından bir sicil numarası verilir. Bu numara yazma, kazıma, damga vurma veya etiket yapıştırma (barkod) suretiyle taşınırın üzerinde kalıcı olacak şekilde belirtilir. </a:t>
            </a:r>
            <a:endParaRPr lang="tr-TR" sz="3200" dirty="0"/>
          </a:p>
        </p:txBody>
      </p:sp>
    </p:spTree>
    <p:extLst>
      <p:ext uri="{BB962C8B-B14F-4D97-AF65-F5344CB8AC3E}">
        <p14:creationId xmlns:p14="http://schemas.microsoft.com/office/powerpoint/2010/main" val="407147166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ağ Ok 3"/>
          <p:cNvSpPr/>
          <p:nvPr/>
        </p:nvSpPr>
        <p:spPr>
          <a:xfrm>
            <a:off x="1103587" y="1912883"/>
            <a:ext cx="4960882" cy="1902371"/>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Dikdörtgen 2"/>
          <p:cNvSpPr/>
          <p:nvPr/>
        </p:nvSpPr>
        <p:spPr>
          <a:xfrm>
            <a:off x="1124606" y="2575034"/>
            <a:ext cx="4561491" cy="646331"/>
          </a:xfrm>
          <a:prstGeom prst="rect">
            <a:avLst/>
          </a:prstGeom>
          <a:solidFill>
            <a:srgbClr val="FF0000"/>
          </a:solidFill>
        </p:spPr>
        <p:txBody>
          <a:bodyPr wrap="square">
            <a:spAutoFit/>
          </a:bodyPr>
          <a:lstStyle/>
          <a:p>
            <a:pPr algn="ctr"/>
            <a:r>
              <a:rPr lang="tr-TR" sz="3600" dirty="0" smtClean="0">
                <a:solidFill>
                  <a:schemeClr val="bg1"/>
                </a:solidFill>
              </a:rPr>
              <a:t>ÖRNEK BARKOD ÇIKTISI</a:t>
            </a:r>
            <a:endParaRPr lang="tr-TR" sz="3600" dirty="0">
              <a:solidFill>
                <a:schemeClr val="bg1"/>
              </a:solidFill>
            </a:endParaRP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2846" y="965966"/>
            <a:ext cx="3714750" cy="5010150"/>
          </a:xfrm>
          <a:prstGeom prst="rect">
            <a:avLst/>
          </a:prstGeom>
        </p:spPr>
      </p:pic>
      <p:sp>
        <p:nvSpPr>
          <p:cNvPr id="5" name="Metin kutusu 4"/>
          <p:cNvSpPr txBox="1"/>
          <p:nvPr/>
        </p:nvSpPr>
        <p:spPr>
          <a:xfrm>
            <a:off x="851338" y="4214648"/>
            <a:ext cx="5906813" cy="1754326"/>
          </a:xfrm>
          <a:prstGeom prst="rect">
            <a:avLst/>
          </a:prstGeom>
          <a:noFill/>
        </p:spPr>
        <p:txBody>
          <a:bodyPr wrap="square" rtlCol="0">
            <a:spAutoFit/>
          </a:bodyPr>
          <a:lstStyle/>
          <a:p>
            <a:r>
              <a:rPr lang="tr-TR" sz="3600" b="1" dirty="0" smtClean="0"/>
              <a:t>İstenirse barkod üzerine başka bilgiler eklenerek çıktı alınabilir</a:t>
            </a:r>
            <a:endParaRPr lang="tr-TR" sz="3600" b="1" dirty="0"/>
          </a:p>
        </p:txBody>
      </p:sp>
    </p:spTree>
    <p:extLst>
      <p:ext uri="{BB962C8B-B14F-4D97-AF65-F5344CB8AC3E}">
        <p14:creationId xmlns:p14="http://schemas.microsoft.com/office/powerpoint/2010/main" val="263297101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8987" y="1898325"/>
            <a:ext cx="10045992" cy="3928242"/>
            <a:chOff x="63062" y="-95373"/>
            <a:chExt cx="20091983" cy="7856487"/>
          </a:xfrm>
        </p:grpSpPr>
        <p:sp>
          <p:nvSpPr>
            <p:cNvPr id="3" name="TextBox 3"/>
            <p:cNvSpPr txBox="1"/>
            <p:nvPr/>
          </p:nvSpPr>
          <p:spPr>
            <a:xfrm>
              <a:off x="6038926" y="-95373"/>
              <a:ext cx="14116119" cy="1309719"/>
            </a:xfrm>
            <a:prstGeom prst="rect">
              <a:avLst/>
            </a:prstGeom>
          </p:spPr>
          <p:txBody>
            <a:bodyPr lIns="0" tIns="0" rIns="0" bIns="0" rtlCol="0" anchor="t">
              <a:spAutoFit/>
            </a:bodyPr>
            <a:lstStyle/>
            <a:p>
              <a:pPr>
                <a:lnSpc>
                  <a:spcPts val="5575"/>
                </a:lnSpc>
                <a:spcBef>
                  <a:spcPct val="0"/>
                </a:spcBef>
              </a:pPr>
              <a:r>
                <a:rPr lang="en-US" sz="3982" b="1" dirty="0" smtClean="0">
                  <a:solidFill>
                    <a:srgbClr val="FC3901"/>
                  </a:solidFill>
                  <a:latin typeface="The Seasons Bold"/>
                  <a:ea typeface="The Seasons Bold"/>
                  <a:cs typeface="The Seasons Bold"/>
                  <a:sym typeface="The Seasons Bold"/>
                </a:rPr>
                <a:t>DENETIM</a:t>
              </a:r>
              <a:r>
                <a:rPr lang="tr-TR" sz="3982" b="1" dirty="0" smtClean="0">
                  <a:solidFill>
                    <a:srgbClr val="FC3901"/>
                  </a:solidFill>
                  <a:latin typeface="The Seasons Bold"/>
                  <a:ea typeface="The Seasons Bold"/>
                  <a:cs typeface="The Seasons Bold"/>
                  <a:sym typeface="The Seasons Bold"/>
                </a:rPr>
                <a:t>LERİNDE</a:t>
              </a:r>
              <a:endParaRPr lang="en-US" sz="3982" b="1" dirty="0">
                <a:solidFill>
                  <a:srgbClr val="FC3901"/>
                </a:solidFill>
                <a:latin typeface="The Seasons Bold"/>
                <a:ea typeface="The Seasons Bold"/>
                <a:cs typeface="The Seasons Bold"/>
                <a:sym typeface="The Seasons Bold"/>
              </a:endParaRPr>
            </a:p>
          </p:txBody>
        </p:sp>
        <p:sp>
          <p:nvSpPr>
            <p:cNvPr id="4" name="TextBox 4"/>
            <p:cNvSpPr txBox="1"/>
            <p:nvPr/>
          </p:nvSpPr>
          <p:spPr>
            <a:xfrm>
              <a:off x="11194881" y="2144190"/>
              <a:ext cx="8960164" cy="5616924"/>
            </a:xfrm>
            <a:prstGeom prst="rect">
              <a:avLst/>
            </a:prstGeom>
          </p:spPr>
          <p:txBody>
            <a:bodyPr lIns="0" tIns="0" rIns="0" bIns="0" rtlCol="0" anchor="t">
              <a:spAutoFit/>
            </a:bodyPr>
            <a:lstStyle/>
            <a:p>
              <a:pPr>
                <a:lnSpc>
                  <a:spcPts val="7344"/>
                </a:lnSpc>
                <a:spcBef>
                  <a:spcPct val="0"/>
                </a:spcBef>
              </a:pPr>
              <a:r>
                <a:rPr lang="en-US" sz="5246" dirty="0" smtClean="0">
                  <a:solidFill>
                    <a:srgbClr val="99AB0D"/>
                  </a:solidFill>
                  <a:latin typeface="The Seasons Light"/>
                  <a:ea typeface="The Seasons Light"/>
                  <a:cs typeface="The Seasons Light"/>
                  <a:sym typeface="The Seasons Light"/>
                </a:rPr>
                <a:t>TESP</a:t>
              </a:r>
              <a:r>
                <a:rPr lang="tr-TR" sz="5246" dirty="0">
                  <a:solidFill>
                    <a:srgbClr val="99AB0D"/>
                  </a:solidFill>
                  <a:latin typeface="The Seasons Light"/>
                  <a:ea typeface="The Seasons Light"/>
                  <a:cs typeface="The Seasons Light"/>
                  <a:sym typeface="The Seasons Light"/>
                </a:rPr>
                <a:t>İ</a:t>
              </a:r>
              <a:r>
                <a:rPr lang="en-US" sz="5246" dirty="0" smtClean="0">
                  <a:solidFill>
                    <a:srgbClr val="99AB0D"/>
                  </a:solidFill>
                  <a:latin typeface="The Seasons Light"/>
                  <a:ea typeface="The Seasons Light"/>
                  <a:cs typeface="The Seasons Light"/>
                  <a:sym typeface="The Seasons Light"/>
                </a:rPr>
                <a:t>T ED</a:t>
              </a:r>
              <a:r>
                <a:rPr lang="tr-TR" sz="5246" dirty="0" smtClean="0">
                  <a:solidFill>
                    <a:srgbClr val="99AB0D"/>
                  </a:solidFill>
                  <a:latin typeface="The Seasons Light"/>
                  <a:ea typeface="The Seasons Light"/>
                  <a:cs typeface="The Seasons Light"/>
                  <a:sym typeface="The Seasons Light"/>
                </a:rPr>
                <a:t>İ</a:t>
              </a:r>
              <a:r>
                <a:rPr lang="en-US" sz="5246" dirty="0" smtClean="0">
                  <a:solidFill>
                    <a:srgbClr val="99AB0D"/>
                  </a:solidFill>
                  <a:latin typeface="The Seasons Light"/>
                  <a:ea typeface="The Seasons Light"/>
                  <a:cs typeface="The Seasons Light"/>
                  <a:sym typeface="The Seasons Light"/>
                </a:rPr>
                <a:t>LEN </a:t>
              </a:r>
              <a:r>
                <a:rPr lang="en-US" sz="5246" dirty="0">
                  <a:solidFill>
                    <a:srgbClr val="99AB0D"/>
                  </a:solidFill>
                  <a:latin typeface="The Seasons Light"/>
                  <a:ea typeface="The Seasons Light"/>
                  <a:cs typeface="The Seasons Light"/>
                  <a:sym typeface="The Seasons Light"/>
                </a:rPr>
                <a:t>SORUNLAR</a:t>
              </a:r>
            </a:p>
          </p:txBody>
        </p:sp>
        <p:sp>
          <p:nvSpPr>
            <p:cNvPr id="5" name="TextBox 5"/>
            <p:cNvSpPr txBox="1"/>
            <p:nvPr/>
          </p:nvSpPr>
          <p:spPr>
            <a:xfrm>
              <a:off x="63062" y="355711"/>
              <a:ext cx="4899032" cy="829844"/>
            </a:xfrm>
            <a:prstGeom prst="rect">
              <a:avLst/>
            </a:prstGeom>
          </p:spPr>
          <p:txBody>
            <a:bodyPr lIns="0" tIns="0" rIns="0" bIns="0" rtlCol="0" anchor="t">
              <a:spAutoFit/>
            </a:bodyPr>
            <a:lstStyle/>
            <a:p>
              <a:pPr algn="ctr">
                <a:lnSpc>
                  <a:spcPts val="3051"/>
                </a:lnSpc>
                <a:spcBef>
                  <a:spcPct val="0"/>
                </a:spcBef>
              </a:pPr>
              <a:r>
                <a:rPr lang="en-US" sz="4000" b="1" dirty="0">
                  <a:latin typeface="Arista Pro"/>
                  <a:ea typeface="Arista Pro"/>
                  <a:cs typeface="Arista Pro"/>
                  <a:sym typeface="Arista Pro"/>
                </a:rPr>
                <a:t>SAYIŞTAY</a:t>
              </a:r>
            </a:p>
          </p:txBody>
        </p:sp>
      </p:grpSp>
      <p:pic>
        <p:nvPicPr>
          <p:cNvPr id="6" name="denetimde tes edilen sorunla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573406" y="5276193"/>
            <a:ext cx="244366" cy="244366"/>
          </a:xfrm>
          <a:prstGeom prst="rect">
            <a:avLst/>
          </a:prstGeom>
        </p:spPr>
      </p:pic>
    </p:spTree>
    <p:extLst>
      <p:ext uri="{BB962C8B-B14F-4D97-AF65-F5344CB8AC3E}">
        <p14:creationId xmlns:p14="http://schemas.microsoft.com/office/powerpoint/2010/main" val="2573687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1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85800" y="2759122"/>
            <a:ext cx="10820400" cy="2154436"/>
          </a:xfrm>
          <a:prstGeom prst="rect">
            <a:avLst/>
          </a:prstGeom>
        </p:spPr>
        <p:txBody>
          <a:bodyPr lIns="0" tIns="0" rIns="0" bIns="0" rtlCol="0" anchor="t">
            <a:spAutoFit/>
          </a:bodyPr>
          <a:lstStyle/>
          <a:p>
            <a:pPr>
              <a:lnSpc>
                <a:spcPts val="4200"/>
              </a:lnSpc>
              <a:spcBef>
                <a:spcPct val="0"/>
              </a:spcBef>
            </a:pPr>
            <a:r>
              <a:rPr lang="en-US" sz="3000" dirty="0">
                <a:solidFill>
                  <a:srgbClr val="000000"/>
                </a:solidFill>
                <a:latin typeface="Arial"/>
                <a:ea typeface="Arial"/>
                <a:cs typeface="Arial"/>
                <a:sym typeface="Arial"/>
              </a:rPr>
              <a:t> Birçok </a:t>
            </a:r>
            <a:r>
              <a:rPr lang="en-US" sz="3000" dirty="0" err="1">
                <a:solidFill>
                  <a:srgbClr val="000000"/>
                </a:solidFill>
                <a:latin typeface="Arial"/>
                <a:ea typeface="Arial"/>
                <a:cs typeface="Arial"/>
                <a:sym typeface="Arial"/>
              </a:rPr>
              <a:t>taşınırın</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fazla</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ya</a:t>
            </a:r>
            <a:r>
              <a:rPr lang="en-US" sz="3000" dirty="0">
                <a:solidFill>
                  <a:srgbClr val="000000"/>
                </a:solidFill>
                <a:latin typeface="Arial"/>
                <a:ea typeface="Arial"/>
                <a:cs typeface="Arial"/>
                <a:sym typeface="Arial"/>
              </a:rPr>
              <a:t> da </a:t>
            </a:r>
            <a:r>
              <a:rPr lang="en-US" sz="3000" dirty="0" err="1">
                <a:solidFill>
                  <a:srgbClr val="000000"/>
                </a:solidFill>
                <a:latin typeface="Arial"/>
                <a:ea typeface="Arial"/>
                <a:cs typeface="Arial"/>
                <a:sym typeface="Arial"/>
              </a:rPr>
              <a:t>eksik</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olduğu</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taşınır</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kayıt</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yetkililerinin</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değişmesinde</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veya</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dönem</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ve</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yılsonlarında</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yapılması</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gereken</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sayımların</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mevzuatın</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gerektirdiği</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biçimde</a:t>
            </a:r>
            <a:r>
              <a:rPr lang="en-US" sz="3000" dirty="0">
                <a:solidFill>
                  <a:srgbClr val="000000"/>
                </a:solidFill>
                <a:latin typeface="Arial"/>
                <a:ea typeface="Arial"/>
                <a:cs typeface="Arial"/>
                <a:sym typeface="Arial"/>
              </a:rPr>
              <a:t> </a:t>
            </a:r>
            <a:r>
              <a:rPr lang="en-US" sz="3000" dirty="0" err="1" smtClean="0">
                <a:solidFill>
                  <a:srgbClr val="000000"/>
                </a:solidFill>
                <a:latin typeface="Arial"/>
                <a:ea typeface="Arial"/>
                <a:cs typeface="Arial"/>
                <a:sym typeface="Arial"/>
              </a:rPr>
              <a:t>yapılmadığı</a:t>
            </a:r>
            <a:r>
              <a:rPr lang="tr-TR" sz="3000" dirty="0" smtClean="0">
                <a:solidFill>
                  <a:srgbClr val="000000"/>
                </a:solidFill>
                <a:latin typeface="Arial"/>
                <a:ea typeface="Arial"/>
                <a:cs typeface="Arial"/>
                <a:sym typeface="Arial"/>
              </a:rPr>
              <a:t> </a:t>
            </a:r>
            <a:endParaRPr lang="en-US" sz="3000" dirty="0">
              <a:solidFill>
                <a:srgbClr val="000000"/>
              </a:solidFill>
              <a:latin typeface="Arial"/>
              <a:ea typeface="Arial"/>
              <a:cs typeface="Arial"/>
              <a:sym typeface="Arial"/>
            </a:endParaRPr>
          </a:p>
        </p:txBody>
      </p:sp>
      <p:sp>
        <p:nvSpPr>
          <p:cNvPr id="3" name="TextBox 3"/>
          <p:cNvSpPr txBox="1"/>
          <p:nvPr/>
        </p:nvSpPr>
        <p:spPr>
          <a:xfrm>
            <a:off x="594936" y="1009840"/>
            <a:ext cx="11002129" cy="1205458"/>
          </a:xfrm>
          <a:prstGeom prst="rect">
            <a:avLst/>
          </a:prstGeom>
        </p:spPr>
        <p:txBody>
          <a:bodyPr lIns="0" tIns="0" rIns="0" bIns="0" rtlCol="0" anchor="t">
            <a:spAutoFit/>
          </a:bodyPr>
          <a:lstStyle/>
          <a:p>
            <a:pPr algn="ctr">
              <a:lnSpc>
                <a:spcPts val="4678"/>
              </a:lnSpc>
            </a:pPr>
            <a:r>
              <a:rPr lang="en-US" sz="4678" b="1" dirty="0">
                <a:solidFill>
                  <a:srgbClr val="FC3901"/>
                </a:solidFill>
                <a:latin typeface="Barlow SemiCondensed Heavy"/>
                <a:ea typeface="Barlow SemiCondensed Heavy"/>
                <a:cs typeface="Barlow SemiCondensed Heavy"/>
                <a:sym typeface="Barlow SemiCondensed Heavy"/>
              </a:rPr>
              <a:t>AMBARLARDA YAPILAN SAYIMLARDA</a:t>
            </a:r>
          </a:p>
        </p:txBody>
      </p:sp>
      <p:pic>
        <p:nvPicPr>
          <p:cNvPr id="4" name="sayi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877207" y="4519449"/>
            <a:ext cx="265386" cy="265386"/>
          </a:xfrm>
          <a:prstGeom prst="rect">
            <a:avLst/>
          </a:prstGeom>
        </p:spPr>
      </p:pic>
    </p:spTree>
    <p:extLst>
      <p:ext uri="{BB962C8B-B14F-4D97-AF65-F5344CB8AC3E}">
        <p14:creationId xmlns:p14="http://schemas.microsoft.com/office/powerpoint/2010/main" val="530905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35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643760" y="1348106"/>
            <a:ext cx="11127826" cy="4078039"/>
          </a:xfrm>
          <a:prstGeom prst="rect">
            <a:avLst/>
          </a:prstGeom>
        </p:spPr>
        <p:txBody>
          <a:bodyPr wrap="square" lIns="0" tIns="0" rIns="0" bIns="0" rtlCol="0" anchor="t">
            <a:spAutoFit/>
          </a:bodyPr>
          <a:lstStyle/>
          <a:p>
            <a:pPr algn="ctr">
              <a:lnSpc>
                <a:spcPts val="5278"/>
              </a:lnSpc>
            </a:pPr>
            <a:endParaRPr lang="tr-TR" sz="5278" b="1" dirty="0">
              <a:solidFill>
                <a:srgbClr val="F53098"/>
              </a:solidFill>
              <a:latin typeface="Barlow SemiCondensed Heavy"/>
              <a:ea typeface="Barlow SemiCondensed Heavy"/>
              <a:cs typeface="Barlow SemiCondensed Heavy"/>
              <a:sym typeface="Barlow SemiCondensed Heavy"/>
            </a:endParaRPr>
          </a:p>
          <a:p>
            <a:pPr algn="ctr">
              <a:lnSpc>
                <a:spcPts val="5278"/>
              </a:lnSpc>
            </a:pPr>
            <a:r>
              <a:rPr lang="en-US" sz="4400" b="1" dirty="0" smtClean="0">
                <a:solidFill>
                  <a:srgbClr val="F53098"/>
                </a:solidFill>
                <a:latin typeface="Barlow SemiCondensed Heavy"/>
                <a:ea typeface="Barlow SemiCondensed Heavy"/>
                <a:cs typeface="Barlow SemiCondensed Heavy"/>
                <a:sym typeface="Barlow SemiCondensed Heavy"/>
              </a:rPr>
              <a:t>AMBAR </a:t>
            </a:r>
            <a:r>
              <a:rPr lang="en-US" sz="4400" b="1" dirty="0">
                <a:solidFill>
                  <a:srgbClr val="F53098"/>
                </a:solidFill>
                <a:latin typeface="Barlow SemiCondensed Heavy"/>
                <a:ea typeface="Barlow SemiCondensed Heavy"/>
                <a:cs typeface="Barlow SemiCondensed Heavy"/>
                <a:sym typeface="Barlow SemiCondensed Heavy"/>
              </a:rPr>
              <a:t>KAYITLARINDA </a:t>
            </a:r>
            <a:r>
              <a:rPr lang="en-US" sz="4400" b="1" dirty="0" smtClean="0">
                <a:solidFill>
                  <a:srgbClr val="F53098"/>
                </a:solidFill>
                <a:latin typeface="Barlow SemiCondensed Heavy"/>
                <a:ea typeface="Barlow SemiCondensed Heavy"/>
                <a:cs typeface="Barlow SemiCondensed Heavy"/>
                <a:sym typeface="Barlow SemiCondensed Heavy"/>
              </a:rPr>
              <a:t>OLMAYAN</a:t>
            </a:r>
            <a:endParaRPr lang="tr-TR" sz="4400" b="1" dirty="0" smtClean="0">
              <a:solidFill>
                <a:srgbClr val="F53098"/>
              </a:solidFill>
              <a:latin typeface="Barlow SemiCondensed Heavy"/>
              <a:ea typeface="Barlow SemiCondensed Heavy"/>
              <a:cs typeface="Barlow SemiCondensed Heavy"/>
              <a:sym typeface="Barlow SemiCondensed Heavy"/>
            </a:endParaRPr>
          </a:p>
          <a:p>
            <a:pPr algn="ctr">
              <a:lnSpc>
                <a:spcPts val="5278"/>
              </a:lnSpc>
            </a:pPr>
            <a:endParaRPr lang="en-US" sz="4400" b="1" dirty="0">
              <a:solidFill>
                <a:srgbClr val="F53098"/>
              </a:solidFill>
              <a:latin typeface="Barlow SemiCondensed Heavy"/>
              <a:ea typeface="Barlow SemiCondensed Heavy"/>
              <a:cs typeface="Barlow SemiCondensed Heavy"/>
              <a:sym typeface="Barlow SemiCondensed Heavy"/>
            </a:endParaRPr>
          </a:p>
          <a:p>
            <a:pPr algn="ctr">
              <a:lnSpc>
                <a:spcPts val="5278"/>
              </a:lnSpc>
            </a:pPr>
            <a:r>
              <a:rPr lang="en-US" sz="5278" b="1" dirty="0">
                <a:solidFill>
                  <a:srgbClr val="F53098"/>
                </a:solidFill>
                <a:latin typeface="Barlow SemiCondensed Heavy"/>
                <a:ea typeface="Barlow SemiCondensed Heavy"/>
                <a:cs typeface="Barlow SemiCondensed Heavy"/>
                <a:sym typeface="Barlow SemiCondensed Heavy"/>
              </a:rPr>
              <a:t>BIRÇOK </a:t>
            </a:r>
            <a:r>
              <a:rPr lang="en-US" sz="5278" b="1" dirty="0" smtClean="0">
                <a:solidFill>
                  <a:srgbClr val="F53098"/>
                </a:solidFill>
                <a:latin typeface="Barlow SemiCondensed Heavy"/>
                <a:ea typeface="Barlow SemiCondensed Heavy"/>
                <a:cs typeface="Barlow SemiCondensed Heavy"/>
                <a:sym typeface="Barlow SemiCondensed Heavy"/>
              </a:rPr>
              <a:t>TAŞINIRIN</a:t>
            </a:r>
            <a:endParaRPr lang="tr-TR" sz="5278" b="1" dirty="0" smtClean="0">
              <a:solidFill>
                <a:srgbClr val="F53098"/>
              </a:solidFill>
              <a:latin typeface="Barlow SemiCondensed Heavy"/>
              <a:ea typeface="Barlow SemiCondensed Heavy"/>
              <a:cs typeface="Barlow SemiCondensed Heavy"/>
              <a:sym typeface="Barlow SemiCondensed Heavy"/>
            </a:endParaRPr>
          </a:p>
          <a:p>
            <a:pPr algn="ctr">
              <a:lnSpc>
                <a:spcPts val="5278"/>
              </a:lnSpc>
            </a:pPr>
            <a:r>
              <a:rPr lang="en-US" sz="5278" b="1" dirty="0" smtClean="0">
                <a:solidFill>
                  <a:srgbClr val="F53098"/>
                </a:solidFill>
                <a:latin typeface="Barlow SemiCondensed Heavy"/>
                <a:ea typeface="Barlow SemiCondensed Heavy"/>
                <a:cs typeface="Barlow SemiCondensed Heavy"/>
                <a:sym typeface="Barlow SemiCondensed Heavy"/>
              </a:rPr>
              <a:t> </a:t>
            </a:r>
            <a:endParaRPr lang="tr-TR" sz="5278" b="1" dirty="0" smtClean="0">
              <a:solidFill>
                <a:srgbClr val="F53098"/>
              </a:solidFill>
              <a:latin typeface="Barlow SemiCondensed Heavy"/>
              <a:ea typeface="Barlow SemiCondensed Heavy"/>
              <a:cs typeface="Barlow SemiCondensed Heavy"/>
              <a:sym typeface="Barlow SemiCondensed Heavy"/>
            </a:endParaRPr>
          </a:p>
          <a:p>
            <a:pPr algn="ctr">
              <a:lnSpc>
                <a:spcPts val="5278"/>
              </a:lnSpc>
            </a:pPr>
            <a:r>
              <a:rPr lang="tr-TR" sz="4400" b="1" dirty="0" smtClean="0">
                <a:solidFill>
                  <a:srgbClr val="F53098"/>
                </a:solidFill>
                <a:latin typeface="Barlow SemiCondensed Heavy"/>
                <a:ea typeface="Barlow SemiCondensed Heavy"/>
                <a:cs typeface="Barlow SemiCondensed Heavy"/>
                <a:sym typeface="Barlow SemiCondensed Heavy"/>
              </a:rPr>
              <a:t>FİZİKİ OLARAK </a:t>
            </a:r>
            <a:r>
              <a:rPr lang="en-US" sz="4400" b="1" dirty="0" smtClean="0">
                <a:solidFill>
                  <a:srgbClr val="F53098"/>
                </a:solidFill>
                <a:latin typeface="Barlow SemiCondensed Heavy"/>
                <a:ea typeface="Barlow SemiCondensed Heavy"/>
                <a:cs typeface="Barlow SemiCondensed Heavy"/>
                <a:sym typeface="Barlow SemiCondensed Heavy"/>
              </a:rPr>
              <a:t>AMBARDA</a:t>
            </a:r>
            <a:r>
              <a:rPr lang="tr-TR" sz="4400" b="1" dirty="0" smtClean="0">
                <a:solidFill>
                  <a:srgbClr val="F53098"/>
                </a:solidFill>
                <a:latin typeface="Barlow SemiCondensed Heavy"/>
                <a:ea typeface="Barlow SemiCondensed Heavy"/>
                <a:cs typeface="Barlow SemiCondensed Heavy"/>
                <a:sym typeface="Barlow SemiCondensed Heavy"/>
              </a:rPr>
              <a:t> BULUNDUĞU</a:t>
            </a:r>
            <a:endParaRPr lang="en-US" sz="4400" b="1" dirty="0">
              <a:solidFill>
                <a:srgbClr val="F53098"/>
              </a:solidFill>
              <a:latin typeface="Barlow SemiCondensed Heavy"/>
              <a:ea typeface="Barlow SemiCondensed Heavy"/>
              <a:cs typeface="Barlow SemiCondensed Heavy"/>
              <a:sym typeface="Barlow SemiCondensed Heavy"/>
            </a:endParaRPr>
          </a:p>
        </p:txBody>
      </p:sp>
    </p:spTree>
    <p:extLst>
      <p:ext uri="{BB962C8B-B14F-4D97-AF65-F5344CB8AC3E}">
        <p14:creationId xmlns:p14="http://schemas.microsoft.com/office/powerpoint/2010/main" val="126831838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66905" y="2309447"/>
            <a:ext cx="10294716" cy="3231654"/>
          </a:xfrm>
          <a:prstGeom prst="rect">
            <a:avLst/>
          </a:prstGeom>
        </p:spPr>
        <p:txBody>
          <a:bodyPr lIns="0" tIns="0" rIns="0" bIns="0" rtlCol="0" anchor="t">
            <a:spAutoFit/>
          </a:bodyPr>
          <a:lstStyle/>
          <a:p>
            <a:pPr>
              <a:lnSpc>
                <a:spcPts val="4200"/>
              </a:lnSpc>
              <a:spcBef>
                <a:spcPct val="0"/>
              </a:spcBef>
            </a:pPr>
            <a:r>
              <a:rPr lang="en-US" sz="3000" dirty="0" err="1">
                <a:solidFill>
                  <a:srgbClr val="000000"/>
                </a:solidFill>
                <a:latin typeface="Arial"/>
                <a:ea typeface="Arial"/>
                <a:cs typeface="Arial"/>
                <a:sym typeface="Arial"/>
              </a:rPr>
              <a:t>Yapılan</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denetimlerde</a:t>
            </a:r>
            <a:r>
              <a:rPr lang="en-US" sz="3000" dirty="0">
                <a:solidFill>
                  <a:srgbClr val="000000"/>
                </a:solidFill>
                <a:latin typeface="Arial"/>
                <a:ea typeface="Arial"/>
                <a:cs typeface="Arial"/>
                <a:sym typeface="Arial"/>
              </a:rPr>
              <a:t> satın </a:t>
            </a:r>
            <a:r>
              <a:rPr lang="en-US" sz="3000" dirty="0" err="1">
                <a:solidFill>
                  <a:srgbClr val="000000"/>
                </a:solidFill>
                <a:latin typeface="Arial"/>
                <a:ea typeface="Arial"/>
                <a:cs typeface="Arial"/>
                <a:sym typeface="Arial"/>
              </a:rPr>
              <a:t>alınan</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tüketim</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malzemelerinin</a:t>
            </a:r>
            <a:r>
              <a:rPr lang="en-US" sz="3000" dirty="0">
                <a:solidFill>
                  <a:srgbClr val="000000"/>
                </a:solidFill>
                <a:latin typeface="Arial"/>
                <a:ea typeface="Arial"/>
                <a:cs typeface="Arial"/>
                <a:sym typeface="Arial"/>
              </a:rPr>
              <a:t> </a:t>
            </a:r>
            <a:r>
              <a:rPr lang="en-US" sz="3000" dirty="0" smtClean="0">
                <a:solidFill>
                  <a:srgbClr val="000000"/>
                </a:solidFill>
                <a:latin typeface="Arial"/>
                <a:ea typeface="Arial"/>
                <a:cs typeface="Arial"/>
                <a:sym typeface="Arial"/>
              </a:rPr>
              <a:t>"</a:t>
            </a:r>
            <a:r>
              <a:rPr lang="en-US" sz="3000" dirty="0" err="1">
                <a:solidFill>
                  <a:srgbClr val="000000"/>
                </a:solidFill>
                <a:latin typeface="Arial"/>
                <a:ea typeface="Arial"/>
                <a:cs typeface="Arial"/>
                <a:sym typeface="Arial"/>
              </a:rPr>
              <a:t>girdi</a:t>
            </a:r>
            <a:r>
              <a:rPr lang="en-US" sz="3000" dirty="0">
                <a:solidFill>
                  <a:srgbClr val="000000"/>
                </a:solidFill>
                <a:latin typeface="Arial"/>
                <a:ea typeface="Arial"/>
                <a:cs typeface="Arial"/>
                <a:sym typeface="Arial"/>
              </a:rPr>
              <a:t> / </a:t>
            </a:r>
            <a:r>
              <a:rPr lang="en-US" sz="3000" dirty="0" err="1">
                <a:solidFill>
                  <a:srgbClr val="000000"/>
                </a:solidFill>
                <a:latin typeface="Arial"/>
                <a:ea typeface="Arial"/>
                <a:cs typeface="Arial"/>
                <a:sym typeface="Arial"/>
              </a:rPr>
              <a:t>çıktı</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yapılarak</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tamamının</a:t>
            </a:r>
            <a:r>
              <a:rPr lang="en-US" sz="3000" dirty="0">
                <a:solidFill>
                  <a:srgbClr val="000000"/>
                </a:solidFill>
                <a:latin typeface="Arial"/>
                <a:ea typeface="Arial"/>
                <a:cs typeface="Arial"/>
                <a:sym typeface="Arial"/>
              </a:rPr>
              <a:t> </a:t>
            </a:r>
            <a:r>
              <a:rPr lang="tr-TR" sz="3000" dirty="0" smtClean="0">
                <a:solidFill>
                  <a:srgbClr val="000000"/>
                </a:solidFill>
                <a:latin typeface="Arial"/>
                <a:ea typeface="Arial"/>
                <a:cs typeface="Arial"/>
                <a:sym typeface="Arial"/>
              </a:rPr>
              <a:t>tüketilmiş göründüğü</a:t>
            </a:r>
            <a:r>
              <a:rPr lang="en-US" sz="3000" dirty="0" smtClean="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dolayısıyla</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kayıtlarda</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sıfır</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görüldüğü</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halde</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ambarda</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fiilen</a:t>
            </a:r>
            <a:r>
              <a:rPr lang="en-US" sz="3000" dirty="0">
                <a:solidFill>
                  <a:srgbClr val="000000"/>
                </a:solidFill>
                <a:latin typeface="Arial"/>
                <a:ea typeface="Arial"/>
                <a:cs typeface="Arial"/>
                <a:sym typeface="Arial"/>
              </a:rPr>
              <a:t> KBS </a:t>
            </a:r>
            <a:r>
              <a:rPr lang="en-US" sz="3000" dirty="0" err="1">
                <a:solidFill>
                  <a:srgbClr val="000000"/>
                </a:solidFill>
                <a:latin typeface="Arial"/>
                <a:ea typeface="Arial"/>
                <a:cs typeface="Arial"/>
                <a:sym typeface="Arial"/>
              </a:rPr>
              <a:t>kayıtlarında</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olmayan</a:t>
            </a:r>
            <a:r>
              <a:rPr lang="en-US" sz="3000" dirty="0">
                <a:solidFill>
                  <a:srgbClr val="000000"/>
                </a:solidFill>
                <a:latin typeface="Arial"/>
                <a:ea typeface="Arial"/>
                <a:cs typeface="Arial"/>
                <a:sym typeface="Arial"/>
              </a:rPr>
              <a:t> </a:t>
            </a:r>
            <a:r>
              <a:rPr lang="tr-TR" sz="3000" dirty="0" smtClean="0">
                <a:solidFill>
                  <a:srgbClr val="000000"/>
                </a:solidFill>
                <a:latin typeface="Arial"/>
                <a:ea typeface="Arial"/>
                <a:cs typeface="Arial"/>
                <a:sym typeface="Arial"/>
              </a:rPr>
              <a:t>birçok</a:t>
            </a:r>
            <a:r>
              <a:rPr lang="en-US" sz="3000" dirty="0" smtClean="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taşınır</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malzeme</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bulunduğu</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ambardaki</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fiili</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duruma</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göre</a:t>
            </a:r>
            <a:r>
              <a:rPr lang="en-US" sz="3000" dirty="0">
                <a:solidFill>
                  <a:srgbClr val="000000"/>
                </a:solidFill>
                <a:latin typeface="Arial"/>
                <a:ea typeface="Arial"/>
                <a:cs typeface="Arial"/>
                <a:sym typeface="Arial"/>
              </a:rPr>
              <a:t> </a:t>
            </a:r>
            <a:r>
              <a:rPr lang="en-US" sz="3000" dirty="0" smtClean="0">
                <a:solidFill>
                  <a:srgbClr val="000000"/>
                </a:solidFill>
                <a:latin typeface="Arial"/>
                <a:ea typeface="Arial"/>
                <a:cs typeface="Arial"/>
                <a:sym typeface="Arial"/>
              </a:rPr>
              <a:t>İlk </a:t>
            </a:r>
            <a:r>
              <a:rPr lang="en-US" sz="3000" dirty="0" err="1">
                <a:solidFill>
                  <a:srgbClr val="000000"/>
                </a:solidFill>
                <a:latin typeface="Arial"/>
                <a:ea typeface="Arial"/>
                <a:cs typeface="Arial"/>
                <a:sym typeface="Arial"/>
              </a:rPr>
              <a:t>Madde</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ve</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Malzeme</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Hesabının</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gerçeği</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yansıtmaktan</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uzak</a:t>
            </a:r>
            <a:r>
              <a:rPr lang="en-US" sz="3000" dirty="0">
                <a:solidFill>
                  <a:srgbClr val="000000"/>
                </a:solidFill>
                <a:latin typeface="Arial"/>
                <a:ea typeface="Arial"/>
                <a:cs typeface="Arial"/>
                <a:sym typeface="Arial"/>
              </a:rPr>
              <a:t> </a:t>
            </a:r>
            <a:r>
              <a:rPr lang="en-US" sz="3000" dirty="0" err="1" smtClean="0">
                <a:solidFill>
                  <a:srgbClr val="000000"/>
                </a:solidFill>
                <a:latin typeface="Arial"/>
                <a:ea typeface="Arial"/>
                <a:cs typeface="Arial"/>
                <a:sym typeface="Arial"/>
              </a:rPr>
              <a:t>olduğu</a:t>
            </a:r>
            <a:r>
              <a:rPr lang="tr-TR" sz="3000" dirty="0" smtClean="0">
                <a:solidFill>
                  <a:srgbClr val="000000"/>
                </a:solidFill>
                <a:latin typeface="Arial"/>
                <a:ea typeface="Arial"/>
                <a:cs typeface="Arial"/>
                <a:sym typeface="Arial"/>
              </a:rPr>
              <a:t>…</a:t>
            </a:r>
            <a:endParaRPr lang="en-US" sz="3000" dirty="0">
              <a:solidFill>
                <a:srgbClr val="000000"/>
              </a:solidFill>
              <a:latin typeface="Arial"/>
              <a:ea typeface="Arial"/>
              <a:cs typeface="Arial"/>
              <a:sym typeface="Arial"/>
            </a:endParaRPr>
          </a:p>
        </p:txBody>
      </p:sp>
      <p:grpSp>
        <p:nvGrpSpPr>
          <p:cNvPr id="3" name="Group 3"/>
          <p:cNvGrpSpPr/>
          <p:nvPr/>
        </p:nvGrpSpPr>
        <p:grpSpPr>
          <a:xfrm>
            <a:off x="685800" y="-57917"/>
            <a:ext cx="10552430" cy="1860868"/>
            <a:chOff x="0" y="-295275"/>
            <a:chExt cx="21104861" cy="3721737"/>
          </a:xfrm>
        </p:grpSpPr>
        <p:sp>
          <p:nvSpPr>
            <p:cNvPr id="4" name="TextBox 4"/>
            <p:cNvSpPr txBox="1"/>
            <p:nvPr/>
          </p:nvSpPr>
          <p:spPr>
            <a:xfrm>
              <a:off x="0" y="-295275"/>
              <a:ext cx="21104861" cy="3718967"/>
            </a:xfrm>
            <a:prstGeom prst="rect">
              <a:avLst/>
            </a:prstGeom>
          </p:spPr>
          <p:txBody>
            <a:bodyPr lIns="0" tIns="0" rIns="0" bIns="0" rtlCol="0" anchor="t">
              <a:spAutoFit/>
            </a:bodyPr>
            <a:lstStyle/>
            <a:p>
              <a:pPr algn="ctr">
                <a:lnSpc>
                  <a:spcPts val="14509"/>
                </a:lnSpc>
                <a:spcBef>
                  <a:spcPct val="0"/>
                </a:spcBef>
              </a:pPr>
              <a:endParaRPr sz="1200"/>
            </a:p>
          </p:txBody>
        </p:sp>
        <p:sp>
          <p:nvSpPr>
            <p:cNvPr id="5" name="TextBox 5"/>
            <p:cNvSpPr txBox="1"/>
            <p:nvPr/>
          </p:nvSpPr>
          <p:spPr>
            <a:xfrm>
              <a:off x="0" y="2323596"/>
              <a:ext cx="21104861" cy="1102866"/>
            </a:xfrm>
            <a:prstGeom prst="rect">
              <a:avLst/>
            </a:prstGeom>
          </p:spPr>
          <p:txBody>
            <a:bodyPr lIns="0" tIns="0" rIns="0" bIns="0" rtlCol="0" anchor="t">
              <a:spAutoFit/>
            </a:bodyPr>
            <a:lstStyle/>
            <a:p>
              <a:pPr algn="ctr">
                <a:lnSpc>
                  <a:spcPts val="4278"/>
                </a:lnSpc>
                <a:spcBef>
                  <a:spcPct val="0"/>
                </a:spcBef>
              </a:pPr>
              <a:r>
                <a:rPr lang="tr-TR" sz="3055" b="1" dirty="0" smtClean="0">
                  <a:solidFill>
                    <a:srgbClr val="DB639C"/>
                  </a:solidFill>
                  <a:latin typeface="Arimo Bold"/>
                  <a:ea typeface="Arimo Bold"/>
                  <a:cs typeface="Arimo Bold"/>
                  <a:sym typeface="Arimo Bold"/>
                </a:rPr>
                <a:t>T</a:t>
              </a:r>
              <a:r>
                <a:rPr lang="en-US" sz="3055" b="1" dirty="0" err="1" smtClean="0">
                  <a:solidFill>
                    <a:srgbClr val="DB639C"/>
                  </a:solidFill>
                  <a:latin typeface="Arimo Bold"/>
                  <a:ea typeface="Arimo Bold"/>
                  <a:cs typeface="Arimo Bold"/>
                  <a:sym typeface="Arimo Bold"/>
                </a:rPr>
                <a:t>üketim</a:t>
              </a:r>
              <a:r>
                <a:rPr lang="en-US" sz="3055" b="1" dirty="0" smtClean="0">
                  <a:solidFill>
                    <a:srgbClr val="DB639C"/>
                  </a:solidFill>
                  <a:latin typeface="Arimo Bold"/>
                  <a:ea typeface="Arimo Bold"/>
                  <a:cs typeface="Arimo Bold"/>
                  <a:sym typeface="Arimo Bold"/>
                </a:rPr>
                <a:t> </a:t>
              </a:r>
              <a:r>
                <a:rPr lang="tr-TR" sz="3055" b="1" dirty="0">
                  <a:solidFill>
                    <a:srgbClr val="DB639C"/>
                  </a:solidFill>
                  <a:latin typeface="Arimo Bold"/>
                  <a:ea typeface="Arimo Bold"/>
                  <a:cs typeface="Arimo Bold"/>
                  <a:sym typeface="Arimo Bold"/>
                </a:rPr>
                <a:t>M</a:t>
              </a:r>
              <a:r>
                <a:rPr lang="en-US" sz="3055" b="1" dirty="0" err="1" smtClean="0">
                  <a:solidFill>
                    <a:srgbClr val="DB639C"/>
                  </a:solidFill>
                  <a:latin typeface="Arimo Bold"/>
                  <a:ea typeface="Arimo Bold"/>
                  <a:cs typeface="Arimo Bold"/>
                  <a:sym typeface="Arimo Bold"/>
                </a:rPr>
                <a:t>alzemeleri</a:t>
              </a:r>
              <a:r>
                <a:rPr lang="tr-TR" sz="3055" b="1" dirty="0" err="1" smtClean="0">
                  <a:solidFill>
                    <a:srgbClr val="DB639C"/>
                  </a:solidFill>
                  <a:latin typeface="Arimo Bold"/>
                  <a:ea typeface="Arimo Bold"/>
                  <a:cs typeface="Arimo Bold"/>
                  <a:sym typeface="Arimo Bold"/>
                </a:rPr>
                <a:t>nin</a:t>
              </a:r>
              <a:r>
                <a:rPr lang="en-US" sz="3055" b="1" dirty="0" smtClean="0">
                  <a:solidFill>
                    <a:srgbClr val="DB639C"/>
                  </a:solidFill>
                  <a:latin typeface="Arimo Bold"/>
                  <a:ea typeface="Arimo Bold"/>
                  <a:cs typeface="Arimo Bold"/>
                  <a:sym typeface="Arimo Bold"/>
                </a:rPr>
                <a:t> </a:t>
              </a:r>
              <a:r>
                <a:rPr lang="en-US" sz="3055" b="1" dirty="0" err="1" smtClean="0">
                  <a:solidFill>
                    <a:srgbClr val="DB639C"/>
                  </a:solidFill>
                  <a:latin typeface="Arimo Bold"/>
                  <a:ea typeface="Arimo Bold"/>
                  <a:cs typeface="Arimo Bold"/>
                  <a:sym typeface="Arimo Bold"/>
                </a:rPr>
                <a:t>çıkış</a:t>
              </a:r>
              <a:r>
                <a:rPr lang="tr-TR" sz="3055" b="1" dirty="0" smtClean="0">
                  <a:solidFill>
                    <a:srgbClr val="DB639C"/>
                  </a:solidFill>
                  <a:latin typeface="Arimo Bold"/>
                  <a:ea typeface="Arimo Bold"/>
                  <a:cs typeface="Arimo Bold"/>
                  <a:sym typeface="Arimo Bold"/>
                </a:rPr>
                <a:t>ı toplu olarak </a:t>
              </a:r>
              <a:r>
                <a:rPr lang="en-US" sz="3055" b="1" dirty="0" smtClean="0">
                  <a:solidFill>
                    <a:srgbClr val="DB639C"/>
                  </a:solidFill>
                  <a:latin typeface="Arimo Bold"/>
                  <a:ea typeface="Arimo Bold"/>
                  <a:cs typeface="Arimo Bold"/>
                  <a:sym typeface="Arimo Bold"/>
                </a:rPr>
                <a:t> </a:t>
              </a:r>
              <a:r>
                <a:rPr lang="en-US" sz="3055" b="1" dirty="0" err="1">
                  <a:solidFill>
                    <a:srgbClr val="DB639C"/>
                  </a:solidFill>
                  <a:latin typeface="Arimo Bold"/>
                  <a:ea typeface="Arimo Bold"/>
                  <a:cs typeface="Arimo Bold"/>
                  <a:sym typeface="Arimo Bold"/>
                </a:rPr>
                <a:t>yapılmamalı</a:t>
              </a:r>
              <a:endParaRPr lang="en-US" sz="3055" b="1" dirty="0">
                <a:solidFill>
                  <a:srgbClr val="DB639C"/>
                </a:solidFill>
                <a:latin typeface="Arimo Bold"/>
                <a:ea typeface="Arimo Bold"/>
                <a:cs typeface="Arimo Bold"/>
                <a:sym typeface="Arimo Bold"/>
              </a:endParaRPr>
            </a:p>
          </p:txBody>
        </p:sp>
      </p:grpSp>
      <p:pic>
        <p:nvPicPr>
          <p:cNvPr id="6" name="girdi cikti">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177456" y="5854262"/>
            <a:ext cx="244364" cy="244364"/>
          </a:xfrm>
          <a:prstGeom prst="rect">
            <a:avLst/>
          </a:prstGeom>
        </p:spPr>
      </p:pic>
    </p:spTree>
    <p:extLst>
      <p:ext uri="{BB962C8B-B14F-4D97-AF65-F5344CB8AC3E}">
        <p14:creationId xmlns:p14="http://schemas.microsoft.com/office/powerpoint/2010/main" val="3753193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77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04193" y="833562"/>
            <a:ext cx="10878207" cy="5663089"/>
          </a:xfrm>
          <a:prstGeom prst="rect">
            <a:avLst/>
          </a:prstGeom>
        </p:spPr>
        <p:txBody>
          <a:bodyPr wrap="square">
            <a:spAutoFit/>
          </a:bodyPr>
          <a:lstStyle/>
          <a:p>
            <a:pPr algn="ctr"/>
            <a:r>
              <a:rPr lang="tr-TR" sz="4400" b="1" dirty="0" smtClean="0">
                <a:solidFill>
                  <a:srgbClr val="FF0000"/>
                </a:solidFill>
              </a:rPr>
              <a:t>Fakülte ve Yüksekokul Sekreterleri</a:t>
            </a:r>
          </a:p>
          <a:p>
            <a:pPr algn="just"/>
            <a:r>
              <a:rPr lang="tr-TR" sz="4400" dirty="0" smtClean="0"/>
              <a:t>Dekana ve Yüksekokul Müdürüne bağlı olarak çalışırlar ve Fakültedeki tüm idari personelin yönetimi ve çalışma düzeniyle  birlikte bütçe plan, demirbaş kayıtları ve taşınır ihtiyaçlarının karşılanması gibi daha birçok görevi yerine getirirler. </a:t>
            </a:r>
          </a:p>
          <a:p>
            <a:endParaRPr lang="tr-TR" dirty="0" smtClean="0"/>
          </a:p>
          <a:p>
            <a:pPr lvl="0"/>
            <a:endParaRPr lang="tr-TR" dirty="0">
              <a:solidFill>
                <a:prstClr val="black"/>
              </a:solidFill>
            </a:endParaRPr>
          </a:p>
          <a:p>
            <a:endParaRPr lang="tr-TR" dirty="0"/>
          </a:p>
        </p:txBody>
      </p:sp>
      <p:pic>
        <p:nvPicPr>
          <p:cNvPr id="3" name="fak sek yuk se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205655" y="5121165"/>
            <a:ext cx="346841" cy="346841"/>
          </a:xfrm>
          <a:prstGeom prst="rect">
            <a:avLst/>
          </a:prstGeom>
        </p:spPr>
      </p:pic>
    </p:spTree>
    <p:extLst>
      <p:ext uri="{BB962C8B-B14F-4D97-AF65-F5344CB8AC3E}">
        <p14:creationId xmlns:p14="http://schemas.microsoft.com/office/powerpoint/2010/main" val="426946912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89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85800" y="3138650"/>
            <a:ext cx="10621290" cy="2107308"/>
          </a:xfrm>
          <a:prstGeom prst="rect">
            <a:avLst/>
          </a:prstGeom>
        </p:spPr>
        <p:txBody>
          <a:bodyPr lIns="0" tIns="0" rIns="0" bIns="0" rtlCol="0" anchor="t">
            <a:spAutoFit/>
          </a:bodyPr>
          <a:lstStyle/>
          <a:p>
            <a:pPr>
              <a:lnSpc>
                <a:spcPts val="4200"/>
              </a:lnSpc>
              <a:spcBef>
                <a:spcPct val="0"/>
              </a:spcBef>
            </a:pPr>
            <a:r>
              <a:rPr lang="en-US" sz="3000" dirty="0">
                <a:solidFill>
                  <a:srgbClr val="000000"/>
                </a:solidFill>
                <a:latin typeface="Arial"/>
                <a:ea typeface="Arial"/>
                <a:cs typeface="Arial"/>
                <a:sym typeface="Arial"/>
              </a:rPr>
              <a:t>KBS </a:t>
            </a:r>
            <a:r>
              <a:rPr lang="en-US" sz="3000" dirty="0" err="1">
                <a:solidFill>
                  <a:srgbClr val="000000"/>
                </a:solidFill>
                <a:latin typeface="Arial"/>
                <a:ea typeface="Arial"/>
                <a:cs typeface="Arial"/>
                <a:sym typeface="Arial"/>
              </a:rPr>
              <a:t>kayıtlarına</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göre</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Demirbaş</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Ambarında</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bulunması</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gereken</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pek</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çok</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demirbaş</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malzemenin</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makam</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koltuğu</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misafir</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koltuğu</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sandalye</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bilgisayar</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v.b</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ambarda</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fiilen</a:t>
            </a:r>
            <a:r>
              <a:rPr lang="en-US" sz="3000" dirty="0">
                <a:solidFill>
                  <a:srgbClr val="000000"/>
                </a:solidFill>
                <a:latin typeface="Arial"/>
                <a:ea typeface="Arial"/>
                <a:cs typeface="Arial"/>
                <a:sym typeface="Arial"/>
              </a:rPr>
              <a:t> </a:t>
            </a:r>
            <a:r>
              <a:rPr lang="en-US" sz="3000" dirty="0" err="1" smtClean="0">
                <a:solidFill>
                  <a:srgbClr val="000000"/>
                </a:solidFill>
                <a:latin typeface="Arial"/>
                <a:ea typeface="Arial"/>
                <a:cs typeface="Arial"/>
                <a:sym typeface="Arial"/>
              </a:rPr>
              <a:t>bulunmadığı</a:t>
            </a:r>
            <a:endParaRPr lang="tr-TR" sz="3000" dirty="0" smtClean="0">
              <a:solidFill>
                <a:srgbClr val="000000"/>
              </a:solidFill>
              <a:latin typeface="Arial"/>
              <a:ea typeface="Arial"/>
              <a:cs typeface="Arial"/>
              <a:sym typeface="Arial"/>
            </a:endParaRPr>
          </a:p>
          <a:p>
            <a:pPr>
              <a:lnSpc>
                <a:spcPts val="4200"/>
              </a:lnSpc>
              <a:spcBef>
                <a:spcPct val="0"/>
              </a:spcBef>
            </a:pPr>
            <a:endParaRPr lang="en-US" sz="3000" dirty="0">
              <a:solidFill>
                <a:srgbClr val="000000"/>
              </a:solidFill>
              <a:latin typeface="Arial"/>
              <a:ea typeface="Arial"/>
              <a:cs typeface="Arial"/>
              <a:sym typeface="Arial"/>
            </a:endParaRPr>
          </a:p>
        </p:txBody>
      </p:sp>
      <p:grpSp>
        <p:nvGrpSpPr>
          <p:cNvPr id="3" name="Group 3"/>
          <p:cNvGrpSpPr/>
          <p:nvPr/>
        </p:nvGrpSpPr>
        <p:grpSpPr>
          <a:xfrm>
            <a:off x="685800" y="304812"/>
            <a:ext cx="10237312" cy="2741008"/>
            <a:chOff x="0" y="-314325"/>
            <a:chExt cx="20474625" cy="5482014"/>
          </a:xfrm>
        </p:grpSpPr>
        <p:sp>
          <p:nvSpPr>
            <p:cNvPr id="4" name="TextBox 4"/>
            <p:cNvSpPr txBox="1"/>
            <p:nvPr/>
          </p:nvSpPr>
          <p:spPr>
            <a:xfrm>
              <a:off x="0" y="-314325"/>
              <a:ext cx="20474625" cy="3949799"/>
            </a:xfrm>
            <a:prstGeom prst="rect">
              <a:avLst/>
            </a:prstGeom>
          </p:spPr>
          <p:txBody>
            <a:bodyPr lIns="0" tIns="0" rIns="0" bIns="0" rtlCol="0" anchor="t">
              <a:spAutoFit/>
            </a:bodyPr>
            <a:lstStyle/>
            <a:p>
              <a:pPr algn="ctr">
                <a:lnSpc>
                  <a:spcPts val="15369"/>
                </a:lnSpc>
                <a:spcBef>
                  <a:spcPct val="0"/>
                </a:spcBef>
              </a:pPr>
              <a:endParaRPr sz="1200"/>
            </a:p>
          </p:txBody>
        </p:sp>
        <p:sp>
          <p:nvSpPr>
            <p:cNvPr id="5" name="TextBox 5"/>
            <p:cNvSpPr txBox="1"/>
            <p:nvPr/>
          </p:nvSpPr>
          <p:spPr>
            <a:xfrm>
              <a:off x="0" y="2448998"/>
              <a:ext cx="20474625" cy="2718691"/>
            </a:xfrm>
            <a:prstGeom prst="rect">
              <a:avLst/>
            </a:prstGeom>
          </p:spPr>
          <p:txBody>
            <a:bodyPr lIns="0" tIns="0" rIns="0" bIns="0" rtlCol="0" anchor="t">
              <a:spAutoFit/>
            </a:bodyPr>
            <a:lstStyle/>
            <a:p>
              <a:pPr algn="ctr">
                <a:lnSpc>
                  <a:spcPts val="5322"/>
                </a:lnSpc>
                <a:spcBef>
                  <a:spcPct val="0"/>
                </a:spcBef>
              </a:pPr>
              <a:r>
                <a:rPr lang="en-US" sz="3802" b="1" dirty="0">
                  <a:solidFill>
                    <a:srgbClr val="DB639C"/>
                  </a:solidFill>
                  <a:latin typeface="Arimo Bold"/>
                  <a:ea typeface="Arimo Bold"/>
                  <a:cs typeface="Arimo Bold"/>
                  <a:sym typeface="Arimo Bold"/>
                </a:rPr>
                <a:t>Birçok </a:t>
              </a:r>
              <a:r>
                <a:rPr lang="en-US" sz="3802" b="1" dirty="0" err="1">
                  <a:solidFill>
                    <a:srgbClr val="DB639C"/>
                  </a:solidFill>
                  <a:latin typeface="Arimo Bold"/>
                  <a:ea typeface="Arimo Bold"/>
                  <a:cs typeface="Arimo Bold"/>
                  <a:sym typeface="Arimo Bold"/>
                </a:rPr>
                <a:t>taşınırın</a:t>
              </a:r>
              <a:r>
                <a:rPr lang="en-US" sz="3802" b="1" dirty="0">
                  <a:solidFill>
                    <a:srgbClr val="DB639C"/>
                  </a:solidFill>
                  <a:latin typeface="Arimo Bold"/>
                  <a:ea typeface="Arimo Bold"/>
                  <a:cs typeface="Arimo Bold"/>
                  <a:sym typeface="Arimo Bold"/>
                </a:rPr>
                <a:t> </a:t>
              </a:r>
              <a:r>
                <a:rPr lang="en-US" sz="3802" b="1" dirty="0" err="1">
                  <a:solidFill>
                    <a:srgbClr val="DB639C"/>
                  </a:solidFill>
                  <a:latin typeface="Arimo Bold"/>
                  <a:ea typeface="Arimo Bold"/>
                  <a:cs typeface="Arimo Bold"/>
                  <a:sym typeface="Arimo Bold"/>
                </a:rPr>
                <a:t>fiilen</a:t>
              </a:r>
              <a:r>
                <a:rPr lang="en-US" sz="3802" b="1" dirty="0">
                  <a:solidFill>
                    <a:srgbClr val="DB639C"/>
                  </a:solidFill>
                  <a:latin typeface="Arimo Bold"/>
                  <a:ea typeface="Arimo Bold"/>
                  <a:cs typeface="Arimo Bold"/>
                  <a:sym typeface="Arimo Bold"/>
                </a:rPr>
                <a:t> </a:t>
              </a:r>
              <a:r>
                <a:rPr lang="en-US" sz="3802" b="1" dirty="0" err="1">
                  <a:solidFill>
                    <a:srgbClr val="DB639C"/>
                  </a:solidFill>
                  <a:latin typeface="Arimo Bold"/>
                  <a:ea typeface="Arimo Bold"/>
                  <a:cs typeface="Arimo Bold"/>
                  <a:sym typeface="Arimo Bold"/>
                </a:rPr>
                <a:t>ambarda</a:t>
              </a:r>
              <a:r>
                <a:rPr lang="en-US" sz="3802" b="1" dirty="0">
                  <a:solidFill>
                    <a:srgbClr val="DB639C"/>
                  </a:solidFill>
                  <a:latin typeface="Arimo Bold"/>
                  <a:ea typeface="Arimo Bold"/>
                  <a:cs typeface="Arimo Bold"/>
                  <a:sym typeface="Arimo Bold"/>
                </a:rPr>
                <a:t> </a:t>
              </a:r>
              <a:r>
                <a:rPr lang="en-US" sz="3802" b="1" dirty="0" err="1">
                  <a:solidFill>
                    <a:srgbClr val="DB639C"/>
                  </a:solidFill>
                  <a:latin typeface="Arimo Bold"/>
                  <a:ea typeface="Arimo Bold"/>
                  <a:cs typeface="Arimo Bold"/>
                  <a:sym typeface="Arimo Bold"/>
                </a:rPr>
                <a:t>bulunması</a:t>
              </a:r>
              <a:r>
                <a:rPr lang="en-US" sz="3802" b="1" dirty="0">
                  <a:solidFill>
                    <a:srgbClr val="DB639C"/>
                  </a:solidFill>
                  <a:latin typeface="Arimo Bold"/>
                  <a:ea typeface="Arimo Bold"/>
                  <a:cs typeface="Arimo Bold"/>
                  <a:sym typeface="Arimo Bold"/>
                </a:rPr>
                <a:t> </a:t>
              </a:r>
              <a:r>
                <a:rPr lang="en-US" sz="3802" b="1" dirty="0" err="1">
                  <a:solidFill>
                    <a:srgbClr val="DB639C"/>
                  </a:solidFill>
                  <a:latin typeface="Arimo Bold"/>
                  <a:ea typeface="Arimo Bold"/>
                  <a:cs typeface="Arimo Bold"/>
                  <a:sym typeface="Arimo Bold"/>
                </a:rPr>
                <a:t>gerekirken</a:t>
              </a:r>
              <a:r>
                <a:rPr lang="en-US" sz="3802" b="1" dirty="0">
                  <a:solidFill>
                    <a:srgbClr val="DB639C"/>
                  </a:solidFill>
                  <a:latin typeface="Arimo Bold"/>
                  <a:ea typeface="Arimo Bold"/>
                  <a:cs typeface="Arimo Bold"/>
                  <a:sym typeface="Arimo Bold"/>
                </a:rPr>
                <a:t> </a:t>
              </a:r>
              <a:r>
                <a:rPr lang="en-US" sz="3802" b="1" dirty="0" err="1">
                  <a:solidFill>
                    <a:srgbClr val="DB639C"/>
                  </a:solidFill>
                  <a:latin typeface="Arimo Bold"/>
                  <a:ea typeface="Arimo Bold"/>
                  <a:cs typeface="Arimo Bold"/>
                  <a:sym typeface="Arimo Bold"/>
                </a:rPr>
                <a:t>ambarda</a:t>
              </a:r>
              <a:r>
                <a:rPr lang="en-US" sz="3802" b="1" dirty="0">
                  <a:solidFill>
                    <a:srgbClr val="DB639C"/>
                  </a:solidFill>
                  <a:latin typeface="Arimo Bold"/>
                  <a:ea typeface="Arimo Bold"/>
                  <a:cs typeface="Arimo Bold"/>
                  <a:sym typeface="Arimo Bold"/>
                </a:rPr>
                <a:t> </a:t>
              </a:r>
              <a:r>
                <a:rPr lang="en-US" sz="3802" b="1" dirty="0" err="1">
                  <a:solidFill>
                    <a:srgbClr val="DB639C"/>
                  </a:solidFill>
                  <a:latin typeface="Arimo Bold"/>
                  <a:ea typeface="Arimo Bold"/>
                  <a:cs typeface="Arimo Bold"/>
                  <a:sym typeface="Arimo Bold"/>
                </a:rPr>
                <a:t>bulunmadığı</a:t>
              </a:r>
              <a:endParaRPr lang="en-US" sz="3802" b="1" dirty="0">
                <a:solidFill>
                  <a:srgbClr val="DB639C"/>
                </a:solidFill>
                <a:latin typeface="Arimo Bold"/>
                <a:ea typeface="Arimo Bold"/>
                <a:cs typeface="Arimo Bold"/>
                <a:sym typeface="Arimo Bold"/>
              </a:endParaRPr>
            </a:p>
          </p:txBody>
        </p:sp>
      </p:grpSp>
      <p:pic>
        <p:nvPicPr>
          <p:cNvPr id="7" name="fiilen bulunmuyo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320048" y="4971393"/>
            <a:ext cx="359979" cy="359979"/>
          </a:xfrm>
          <a:prstGeom prst="rect">
            <a:avLst/>
          </a:prstGeom>
        </p:spPr>
      </p:pic>
    </p:spTree>
    <p:extLst>
      <p:ext uri="{BB962C8B-B14F-4D97-AF65-F5344CB8AC3E}">
        <p14:creationId xmlns:p14="http://schemas.microsoft.com/office/powerpoint/2010/main" val="59039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79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29197" y="2927202"/>
            <a:ext cx="10084023" cy="3231654"/>
          </a:xfrm>
          <a:prstGeom prst="rect">
            <a:avLst/>
          </a:prstGeom>
        </p:spPr>
        <p:txBody>
          <a:bodyPr lIns="0" tIns="0" rIns="0" bIns="0" rtlCol="0" anchor="t">
            <a:spAutoFit/>
          </a:bodyPr>
          <a:lstStyle/>
          <a:p>
            <a:pPr>
              <a:lnSpc>
                <a:spcPts val="4200"/>
              </a:lnSpc>
              <a:spcBef>
                <a:spcPct val="0"/>
              </a:spcBef>
            </a:pPr>
            <a:r>
              <a:rPr lang="en-US" sz="3000" dirty="0" err="1">
                <a:solidFill>
                  <a:srgbClr val="000000"/>
                </a:solidFill>
                <a:latin typeface="Arial"/>
                <a:ea typeface="Arial"/>
                <a:cs typeface="Arial"/>
                <a:sym typeface="Arial"/>
              </a:rPr>
              <a:t>Kişi</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ve</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ortak</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kullanım</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alanlarına</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verilen</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dayanıklı</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taşınırlara</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ait</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Dayanıklı</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Taşınırlar</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Listesinin</a:t>
            </a:r>
            <a:r>
              <a:rPr lang="en-US" sz="3000" dirty="0">
                <a:solidFill>
                  <a:srgbClr val="000000"/>
                </a:solidFill>
                <a:latin typeface="Arial"/>
                <a:ea typeface="Arial"/>
                <a:cs typeface="Arial"/>
                <a:sym typeface="Arial"/>
              </a:rPr>
              <a:t>" Taşınır Mal </a:t>
            </a:r>
            <a:r>
              <a:rPr lang="en-US" sz="3000" dirty="0" err="1">
                <a:solidFill>
                  <a:srgbClr val="000000"/>
                </a:solidFill>
                <a:latin typeface="Arial"/>
                <a:ea typeface="Arial"/>
                <a:cs typeface="Arial"/>
                <a:sym typeface="Arial"/>
              </a:rPr>
              <a:t>Yönetmeliğinin</a:t>
            </a:r>
            <a:r>
              <a:rPr lang="en-US" sz="3000" dirty="0">
                <a:solidFill>
                  <a:srgbClr val="000000"/>
                </a:solidFill>
                <a:latin typeface="Arial"/>
                <a:ea typeface="Arial"/>
                <a:cs typeface="Arial"/>
                <a:sym typeface="Arial"/>
              </a:rPr>
              <a:t> 33.4 </a:t>
            </a:r>
            <a:r>
              <a:rPr lang="en-US" sz="3000" dirty="0" err="1">
                <a:solidFill>
                  <a:srgbClr val="000000"/>
                </a:solidFill>
                <a:latin typeface="Arial"/>
                <a:ea typeface="Arial"/>
                <a:cs typeface="Arial"/>
                <a:sym typeface="Arial"/>
              </a:rPr>
              <a:t>üncü</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maddesine</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uygun</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şekilde</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Oda</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Büro</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Bölüm</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Geçit</a:t>
            </a:r>
            <a:r>
              <a:rPr lang="en-US" sz="3000" dirty="0">
                <a:solidFill>
                  <a:srgbClr val="000000"/>
                </a:solidFill>
                <a:latin typeface="Arial"/>
                <a:ea typeface="Arial"/>
                <a:cs typeface="Arial"/>
                <a:sym typeface="Arial"/>
              </a:rPr>
              <a:t>, Salon, </a:t>
            </a:r>
            <a:r>
              <a:rPr lang="en-US" sz="3000" dirty="0" err="1">
                <a:solidFill>
                  <a:srgbClr val="000000"/>
                </a:solidFill>
                <a:latin typeface="Arial"/>
                <a:ea typeface="Arial"/>
                <a:cs typeface="Arial"/>
                <a:sym typeface="Arial"/>
              </a:rPr>
              <a:t>Atölye</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Garaj</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ve</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Servis</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gibi</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ortak</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kullanım</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alanlarına</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asılması</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gerektiği</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halde</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bazı</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mahallere</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asılmadığı</a:t>
            </a:r>
            <a:endParaRPr lang="en-US" sz="3000" dirty="0">
              <a:solidFill>
                <a:srgbClr val="000000"/>
              </a:solidFill>
              <a:latin typeface="Arial"/>
              <a:ea typeface="Arial"/>
              <a:cs typeface="Arial"/>
              <a:sym typeface="Arial"/>
            </a:endParaRPr>
          </a:p>
        </p:txBody>
      </p:sp>
      <p:grpSp>
        <p:nvGrpSpPr>
          <p:cNvPr id="3" name="Group 3"/>
          <p:cNvGrpSpPr/>
          <p:nvPr/>
        </p:nvGrpSpPr>
        <p:grpSpPr>
          <a:xfrm>
            <a:off x="394255" y="696479"/>
            <a:ext cx="10359950" cy="1782085"/>
            <a:chOff x="-60333" y="1210512"/>
            <a:chExt cx="20719900" cy="3564170"/>
          </a:xfrm>
        </p:grpSpPr>
        <p:sp>
          <p:nvSpPr>
            <p:cNvPr id="4" name="TextBox 4"/>
            <p:cNvSpPr txBox="1"/>
            <p:nvPr/>
          </p:nvSpPr>
          <p:spPr>
            <a:xfrm rot="21010020">
              <a:off x="5743181" y="3338392"/>
              <a:ext cx="14916386" cy="1436290"/>
            </a:xfrm>
            <a:prstGeom prst="rect">
              <a:avLst/>
            </a:prstGeom>
          </p:spPr>
          <p:txBody>
            <a:bodyPr lIns="0" tIns="0" rIns="0" bIns="0" rtlCol="0" anchor="t">
              <a:spAutoFit/>
            </a:bodyPr>
            <a:lstStyle/>
            <a:p>
              <a:pPr algn="ctr">
                <a:lnSpc>
                  <a:spcPts val="5576"/>
                </a:lnSpc>
                <a:spcBef>
                  <a:spcPct val="0"/>
                </a:spcBef>
              </a:pPr>
              <a:r>
                <a:rPr lang="en-US" sz="3982" spc="-159">
                  <a:solidFill>
                    <a:srgbClr val="000000"/>
                  </a:solidFill>
                  <a:latin typeface="Carollo Playscript"/>
                  <a:ea typeface="Carollo Playscript"/>
                  <a:cs typeface="Carollo Playscript"/>
                  <a:sym typeface="Carollo Playscript"/>
                </a:rPr>
                <a:t>kullanım alanlarına asılmadığı</a:t>
              </a:r>
            </a:p>
          </p:txBody>
        </p:sp>
        <p:sp>
          <p:nvSpPr>
            <p:cNvPr id="5" name="TextBox 5"/>
            <p:cNvSpPr txBox="1"/>
            <p:nvPr/>
          </p:nvSpPr>
          <p:spPr>
            <a:xfrm rot="21010020">
              <a:off x="-60333" y="1210512"/>
              <a:ext cx="15410680" cy="820738"/>
            </a:xfrm>
            <a:prstGeom prst="rect">
              <a:avLst/>
            </a:prstGeom>
          </p:spPr>
          <p:txBody>
            <a:bodyPr lIns="0" tIns="0" rIns="0" bIns="0" rtlCol="0" anchor="t">
              <a:spAutoFit/>
            </a:bodyPr>
            <a:lstStyle/>
            <a:p>
              <a:pPr algn="ctr">
                <a:lnSpc>
                  <a:spcPts val="3155"/>
                </a:lnSpc>
                <a:spcBef>
                  <a:spcPct val="0"/>
                </a:spcBef>
              </a:pPr>
              <a:r>
                <a:rPr lang="en-US" sz="2253" spc="-90" dirty="0" err="1">
                  <a:solidFill>
                    <a:srgbClr val="000000"/>
                  </a:solidFill>
                  <a:latin typeface="Carollo Playscript"/>
                  <a:ea typeface="Carollo Playscript"/>
                  <a:cs typeface="Carollo Playscript"/>
                  <a:sym typeface="Carollo Playscript"/>
                </a:rPr>
                <a:t>Dayanıklı</a:t>
              </a:r>
              <a:r>
                <a:rPr lang="en-US" sz="2253" spc="-90" dirty="0">
                  <a:solidFill>
                    <a:srgbClr val="000000"/>
                  </a:solidFill>
                  <a:latin typeface="Carollo Playscript"/>
                  <a:ea typeface="Carollo Playscript"/>
                  <a:cs typeface="Carollo Playscript"/>
                  <a:sym typeface="Carollo Playscript"/>
                </a:rPr>
                <a:t> Taşınır </a:t>
              </a:r>
              <a:r>
                <a:rPr lang="en-US" sz="2253" spc="-90" dirty="0" err="1">
                  <a:solidFill>
                    <a:srgbClr val="000000"/>
                  </a:solidFill>
                  <a:latin typeface="Carollo Playscript"/>
                  <a:ea typeface="Carollo Playscript"/>
                  <a:cs typeface="Carollo Playscript"/>
                  <a:sym typeface="Carollo Playscript"/>
                </a:rPr>
                <a:t>Listelerinin</a:t>
              </a:r>
              <a:endParaRPr lang="en-US" sz="2253" spc="-90" dirty="0">
                <a:solidFill>
                  <a:srgbClr val="000000"/>
                </a:solidFill>
                <a:latin typeface="Carollo Playscript"/>
                <a:ea typeface="Carollo Playscript"/>
                <a:cs typeface="Carollo Playscript"/>
                <a:sym typeface="Carollo Playscript"/>
              </a:endParaRPr>
            </a:p>
          </p:txBody>
        </p:sp>
      </p:grpSp>
      <p:pic>
        <p:nvPicPr>
          <p:cNvPr id="6" name="dayanikli tas listeleri">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758560" y="5696607"/>
            <a:ext cx="338958" cy="338958"/>
          </a:xfrm>
          <a:prstGeom prst="rect">
            <a:avLst/>
          </a:prstGeom>
        </p:spPr>
      </p:pic>
    </p:spTree>
    <p:extLst>
      <p:ext uri="{BB962C8B-B14F-4D97-AF65-F5344CB8AC3E}">
        <p14:creationId xmlns:p14="http://schemas.microsoft.com/office/powerpoint/2010/main" val="256440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96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28308" y="3460627"/>
            <a:ext cx="10652894" cy="2693045"/>
          </a:xfrm>
          <a:prstGeom prst="rect">
            <a:avLst/>
          </a:prstGeom>
        </p:spPr>
        <p:txBody>
          <a:bodyPr lIns="0" tIns="0" rIns="0" bIns="0" rtlCol="0" anchor="t">
            <a:spAutoFit/>
          </a:bodyPr>
          <a:lstStyle/>
          <a:p>
            <a:pPr>
              <a:lnSpc>
                <a:spcPts val="4200"/>
              </a:lnSpc>
              <a:spcBef>
                <a:spcPct val="0"/>
              </a:spcBef>
            </a:pPr>
            <a:r>
              <a:rPr lang="en-US" sz="3000" dirty="0" err="1">
                <a:solidFill>
                  <a:srgbClr val="000000"/>
                </a:solidFill>
                <a:latin typeface="Arial"/>
                <a:ea typeface="Arial"/>
                <a:cs typeface="Arial"/>
                <a:sym typeface="Arial"/>
              </a:rPr>
              <a:t>Bazı</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ambar</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ve</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rafların</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tertip</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ve</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düzeninin</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bulunmadığı</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ambarda</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taşınırların</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dağınık</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şekilde</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farklı</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raflarda</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muhafaza</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edildiği</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sayıma</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uygun</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şekilde</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istiflenmediği</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dayanıklı</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taşınırların</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barkodlama</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numaralandırma</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işleminin</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bazı</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birimlerde</a:t>
            </a:r>
            <a:r>
              <a:rPr lang="en-US" sz="3000" dirty="0">
                <a:solidFill>
                  <a:srgbClr val="000000"/>
                </a:solidFill>
                <a:latin typeface="Arial"/>
                <a:ea typeface="Arial"/>
                <a:cs typeface="Arial"/>
                <a:sym typeface="Arial"/>
              </a:rPr>
              <a:t> </a:t>
            </a:r>
            <a:r>
              <a:rPr lang="en-US" sz="3000" dirty="0" err="1">
                <a:solidFill>
                  <a:srgbClr val="000000"/>
                </a:solidFill>
                <a:latin typeface="Arial"/>
                <a:ea typeface="Arial"/>
                <a:cs typeface="Arial"/>
                <a:sym typeface="Arial"/>
              </a:rPr>
              <a:t>tamamlanmadığı</a:t>
            </a:r>
            <a:r>
              <a:rPr lang="en-US" sz="3000" dirty="0">
                <a:solidFill>
                  <a:srgbClr val="000000"/>
                </a:solidFill>
                <a:latin typeface="Arial"/>
                <a:ea typeface="Arial"/>
                <a:cs typeface="Arial"/>
                <a:sym typeface="Arial"/>
              </a:rPr>
              <a:t>.</a:t>
            </a:r>
          </a:p>
        </p:txBody>
      </p:sp>
      <p:grpSp>
        <p:nvGrpSpPr>
          <p:cNvPr id="3" name="Group 3"/>
          <p:cNvGrpSpPr/>
          <p:nvPr/>
        </p:nvGrpSpPr>
        <p:grpSpPr>
          <a:xfrm>
            <a:off x="512288" y="856584"/>
            <a:ext cx="11013982" cy="2485677"/>
            <a:chOff x="-32042" y="1420909"/>
            <a:chExt cx="22027964" cy="4971355"/>
          </a:xfrm>
        </p:grpSpPr>
        <p:sp>
          <p:nvSpPr>
            <p:cNvPr id="4" name="TextBox 4"/>
            <p:cNvSpPr txBox="1"/>
            <p:nvPr/>
          </p:nvSpPr>
          <p:spPr>
            <a:xfrm rot="209908">
              <a:off x="6500022" y="3645573"/>
              <a:ext cx="13014804" cy="948978"/>
            </a:xfrm>
            <a:prstGeom prst="rect">
              <a:avLst/>
            </a:prstGeom>
          </p:spPr>
          <p:txBody>
            <a:bodyPr lIns="0" tIns="0" rIns="0" bIns="0" rtlCol="0" anchor="t">
              <a:spAutoFit/>
            </a:bodyPr>
            <a:lstStyle/>
            <a:p>
              <a:pPr algn="ctr">
                <a:lnSpc>
                  <a:spcPts val="3740"/>
                </a:lnSpc>
              </a:pPr>
              <a:r>
                <a:rPr lang="en-US" sz="3667" b="1">
                  <a:solidFill>
                    <a:srgbClr val="000000"/>
                  </a:solidFill>
                  <a:latin typeface="Cooper BT Bold"/>
                  <a:ea typeface="Cooper BT Bold"/>
                  <a:cs typeface="Cooper BT Bold"/>
                  <a:sym typeface="Cooper BT Bold"/>
                </a:rPr>
                <a:t>Tertipsiz ve </a:t>
              </a:r>
            </a:p>
          </p:txBody>
        </p:sp>
        <p:sp>
          <p:nvSpPr>
            <p:cNvPr id="5" name="TextBox 5"/>
            <p:cNvSpPr txBox="1"/>
            <p:nvPr/>
          </p:nvSpPr>
          <p:spPr>
            <a:xfrm rot="21181564">
              <a:off x="-32042" y="1420909"/>
              <a:ext cx="22027964" cy="641202"/>
            </a:xfrm>
            <a:prstGeom prst="rect">
              <a:avLst/>
            </a:prstGeom>
          </p:spPr>
          <p:txBody>
            <a:bodyPr lIns="0" tIns="0" rIns="0" bIns="0" rtlCol="0" anchor="t">
              <a:spAutoFit/>
            </a:bodyPr>
            <a:lstStyle/>
            <a:p>
              <a:pPr algn="ctr">
                <a:lnSpc>
                  <a:spcPts val="2516"/>
                </a:lnSpc>
              </a:pPr>
              <a:r>
                <a:rPr lang="en-US" sz="2467" b="1">
                  <a:solidFill>
                    <a:srgbClr val="000000"/>
                  </a:solidFill>
                  <a:latin typeface="Cooper BT Bold"/>
                  <a:ea typeface="Cooper BT Bold"/>
                  <a:cs typeface="Cooper BT Bold"/>
                  <a:sym typeface="Cooper BT Bold"/>
                </a:rPr>
                <a:t>Ambardaki rafların</a:t>
              </a:r>
            </a:p>
          </p:txBody>
        </p:sp>
        <p:sp>
          <p:nvSpPr>
            <p:cNvPr id="6" name="TextBox 6"/>
            <p:cNvSpPr txBox="1"/>
            <p:nvPr/>
          </p:nvSpPr>
          <p:spPr>
            <a:xfrm rot="21413215">
              <a:off x="2018582" y="5725414"/>
              <a:ext cx="17741508" cy="666850"/>
            </a:xfrm>
            <a:prstGeom prst="rect">
              <a:avLst/>
            </a:prstGeom>
          </p:spPr>
          <p:txBody>
            <a:bodyPr lIns="0" tIns="0" rIns="0" bIns="0" rtlCol="0" anchor="t">
              <a:spAutoFit/>
            </a:bodyPr>
            <a:lstStyle/>
            <a:p>
              <a:pPr algn="ctr">
                <a:lnSpc>
                  <a:spcPts val="2639"/>
                </a:lnSpc>
                <a:spcBef>
                  <a:spcPct val="0"/>
                </a:spcBef>
              </a:pPr>
              <a:r>
                <a:rPr lang="en-US" sz="2199" b="1" spc="75">
                  <a:solidFill>
                    <a:srgbClr val="000000"/>
                  </a:solidFill>
                  <a:latin typeface="Proxima Nova Bold"/>
                  <a:ea typeface="Proxima Nova Bold"/>
                  <a:cs typeface="Proxima Nova Bold"/>
                  <a:sym typeface="Proxima Nova Bold"/>
                </a:rPr>
                <a:t>DÜZENSIZ OLDUĞU</a:t>
              </a:r>
            </a:p>
          </p:txBody>
        </p:sp>
      </p:grpSp>
      <p:pic>
        <p:nvPicPr>
          <p:cNvPr id="7" name="duzensiz">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rot="5157806" flipH="1">
            <a:off x="6117022" y="5854262"/>
            <a:ext cx="346840" cy="317937"/>
          </a:xfrm>
          <a:prstGeom prst="rect">
            <a:avLst/>
          </a:prstGeom>
        </p:spPr>
      </p:pic>
    </p:spTree>
    <p:extLst>
      <p:ext uri="{BB962C8B-B14F-4D97-AF65-F5344CB8AC3E}">
        <p14:creationId xmlns:p14="http://schemas.microsoft.com/office/powerpoint/2010/main" val="4112002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70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44295" y="1833996"/>
            <a:ext cx="8958243" cy="2192908"/>
          </a:xfrm>
          <a:prstGeom prst="rect">
            <a:avLst/>
          </a:prstGeom>
        </p:spPr>
        <p:txBody>
          <a:bodyPr lIns="0" tIns="0" rIns="0" bIns="0" rtlCol="0" anchor="t">
            <a:spAutoFit/>
          </a:bodyPr>
          <a:lstStyle/>
          <a:p>
            <a:pPr>
              <a:lnSpc>
                <a:spcPts val="5714"/>
              </a:lnSpc>
              <a:spcBef>
                <a:spcPct val="0"/>
              </a:spcBef>
            </a:pPr>
            <a:r>
              <a:rPr lang="en-US" sz="4081" dirty="0">
                <a:solidFill>
                  <a:srgbClr val="000000"/>
                </a:solidFill>
                <a:latin typeface="Arial"/>
                <a:ea typeface="Arial"/>
                <a:cs typeface="Arial"/>
                <a:sym typeface="Arial"/>
              </a:rPr>
              <a:t>Taşınır </a:t>
            </a:r>
            <a:r>
              <a:rPr lang="en-US" sz="4081" dirty="0" err="1">
                <a:solidFill>
                  <a:srgbClr val="000000"/>
                </a:solidFill>
                <a:latin typeface="Arial"/>
                <a:ea typeface="Arial"/>
                <a:cs typeface="Arial"/>
                <a:sym typeface="Arial"/>
              </a:rPr>
              <a:t>sisteminde</a:t>
            </a:r>
            <a:r>
              <a:rPr lang="en-US" sz="4081" dirty="0">
                <a:solidFill>
                  <a:srgbClr val="000000"/>
                </a:solidFill>
                <a:latin typeface="Arial"/>
                <a:ea typeface="Arial"/>
                <a:cs typeface="Arial"/>
                <a:sym typeface="Arial"/>
              </a:rPr>
              <a:t> </a:t>
            </a:r>
            <a:r>
              <a:rPr lang="en-US" sz="4081" dirty="0" err="1">
                <a:solidFill>
                  <a:srgbClr val="000000"/>
                </a:solidFill>
                <a:latin typeface="Arial"/>
                <a:ea typeface="Arial"/>
                <a:cs typeface="Arial"/>
                <a:sym typeface="Arial"/>
              </a:rPr>
              <a:t>ambarda</a:t>
            </a:r>
            <a:r>
              <a:rPr lang="en-US" sz="4081" dirty="0">
                <a:solidFill>
                  <a:srgbClr val="000000"/>
                </a:solidFill>
                <a:latin typeface="Arial"/>
                <a:ea typeface="Arial"/>
                <a:cs typeface="Arial"/>
                <a:sym typeface="Arial"/>
              </a:rPr>
              <a:t> </a:t>
            </a:r>
            <a:r>
              <a:rPr lang="en-US" sz="4081" dirty="0" err="1">
                <a:solidFill>
                  <a:srgbClr val="000000"/>
                </a:solidFill>
                <a:latin typeface="Arial"/>
                <a:ea typeface="Arial"/>
                <a:cs typeface="Arial"/>
                <a:sym typeface="Arial"/>
              </a:rPr>
              <a:t>gözüken</a:t>
            </a:r>
            <a:r>
              <a:rPr lang="en-US" sz="4081" dirty="0">
                <a:solidFill>
                  <a:srgbClr val="000000"/>
                </a:solidFill>
                <a:latin typeface="Arial"/>
                <a:ea typeface="Arial"/>
                <a:cs typeface="Arial"/>
                <a:sym typeface="Arial"/>
              </a:rPr>
              <a:t> </a:t>
            </a:r>
            <a:r>
              <a:rPr lang="en-US" sz="4081" dirty="0" err="1">
                <a:solidFill>
                  <a:srgbClr val="000000"/>
                </a:solidFill>
                <a:latin typeface="Arial"/>
                <a:ea typeface="Arial"/>
                <a:cs typeface="Arial"/>
                <a:sym typeface="Arial"/>
              </a:rPr>
              <a:t>tüketim</a:t>
            </a:r>
            <a:r>
              <a:rPr lang="en-US" sz="4081" dirty="0">
                <a:solidFill>
                  <a:srgbClr val="000000"/>
                </a:solidFill>
                <a:latin typeface="Arial"/>
                <a:ea typeface="Arial"/>
                <a:cs typeface="Arial"/>
                <a:sym typeface="Arial"/>
              </a:rPr>
              <a:t> </a:t>
            </a:r>
            <a:r>
              <a:rPr lang="en-US" sz="4081" dirty="0" err="1">
                <a:solidFill>
                  <a:srgbClr val="000000"/>
                </a:solidFill>
                <a:latin typeface="Arial"/>
                <a:ea typeface="Arial"/>
                <a:cs typeface="Arial"/>
                <a:sym typeface="Arial"/>
              </a:rPr>
              <a:t>malzemelerinin</a:t>
            </a:r>
            <a:r>
              <a:rPr lang="en-US" sz="4081" dirty="0">
                <a:solidFill>
                  <a:srgbClr val="000000"/>
                </a:solidFill>
                <a:latin typeface="Arial"/>
                <a:ea typeface="Arial"/>
                <a:cs typeface="Arial"/>
                <a:sym typeface="Arial"/>
              </a:rPr>
              <a:t> </a:t>
            </a:r>
            <a:r>
              <a:rPr lang="en-US" sz="4081" dirty="0" err="1">
                <a:solidFill>
                  <a:srgbClr val="000000"/>
                </a:solidFill>
                <a:latin typeface="Arial"/>
                <a:ea typeface="Arial"/>
                <a:cs typeface="Arial"/>
                <a:sym typeface="Arial"/>
              </a:rPr>
              <a:t>fiilen</a:t>
            </a:r>
            <a:r>
              <a:rPr lang="en-US" sz="4081" dirty="0">
                <a:solidFill>
                  <a:srgbClr val="000000"/>
                </a:solidFill>
                <a:latin typeface="Arial"/>
                <a:ea typeface="Arial"/>
                <a:cs typeface="Arial"/>
                <a:sym typeface="Arial"/>
              </a:rPr>
              <a:t> </a:t>
            </a:r>
            <a:r>
              <a:rPr lang="en-US" sz="4081" dirty="0" err="1">
                <a:solidFill>
                  <a:srgbClr val="000000"/>
                </a:solidFill>
                <a:latin typeface="Arial"/>
                <a:ea typeface="Arial"/>
                <a:cs typeface="Arial"/>
                <a:sym typeface="Arial"/>
              </a:rPr>
              <a:t>ambarda</a:t>
            </a:r>
            <a:r>
              <a:rPr lang="en-US" sz="4081" dirty="0">
                <a:solidFill>
                  <a:srgbClr val="000000"/>
                </a:solidFill>
                <a:latin typeface="Arial"/>
                <a:ea typeface="Arial"/>
                <a:cs typeface="Arial"/>
                <a:sym typeface="Arial"/>
              </a:rPr>
              <a:t> </a:t>
            </a:r>
            <a:r>
              <a:rPr lang="en-US" sz="4081" dirty="0" err="1">
                <a:solidFill>
                  <a:srgbClr val="000000"/>
                </a:solidFill>
                <a:latin typeface="Arial"/>
                <a:ea typeface="Arial"/>
                <a:cs typeface="Arial"/>
                <a:sym typeface="Arial"/>
              </a:rPr>
              <a:t>olmadığı</a:t>
            </a:r>
            <a:r>
              <a:rPr lang="en-US" sz="4081" dirty="0">
                <a:solidFill>
                  <a:srgbClr val="000000"/>
                </a:solidFill>
                <a:latin typeface="Arial"/>
                <a:ea typeface="Arial"/>
                <a:cs typeface="Arial"/>
                <a:sym typeface="Arial"/>
              </a:rPr>
              <a:t>, </a:t>
            </a:r>
            <a:r>
              <a:rPr lang="en-US" sz="4081" dirty="0" err="1">
                <a:solidFill>
                  <a:srgbClr val="000000"/>
                </a:solidFill>
                <a:latin typeface="Arial"/>
                <a:ea typeface="Arial"/>
                <a:cs typeface="Arial"/>
                <a:sym typeface="Arial"/>
              </a:rPr>
              <a:t>eksik</a:t>
            </a:r>
            <a:r>
              <a:rPr lang="en-US" sz="4081" dirty="0">
                <a:solidFill>
                  <a:srgbClr val="000000"/>
                </a:solidFill>
                <a:latin typeface="Arial"/>
                <a:ea typeface="Arial"/>
                <a:cs typeface="Arial"/>
                <a:sym typeface="Arial"/>
              </a:rPr>
              <a:t> </a:t>
            </a:r>
            <a:r>
              <a:rPr lang="en-US" sz="4081" dirty="0" err="1">
                <a:solidFill>
                  <a:srgbClr val="000000"/>
                </a:solidFill>
                <a:latin typeface="Arial"/>
                <a:ea typeface="Arial"/>
                <a:cs typeface="Arial"/>
                <a:sym typeface="Arial"/>
              </a:rPr>
              <a:t>veya</a:t>
            </a:r>
            <a:r>
              <a:rPr lang="en-US" sz="4081" dirty="0">
                <a:solidFill>
                  <a:srgbClr val="000000"/>
                </a:solidFill>
                <a:latin typeface="Arial"/>
                <a:ea typeface="Arial"/>
                <a:cs typeface="Arial"/>
                <a:sym typeface="Arial"/>
              </a:rPr>
              <a:t> </a:t>
            </a:r>
            <a:r>
              <a:rPr lang="en-US" sz="4081" dirty="0" err="1">
                <a:solidFill>
                  <a:srgbClr val="000000"/>
                </a:solidFill>
                <a:latin typeface="Arial"/>
                <a:ea typeface="Arial"/>
                <a:cs typeface="Arial"/>
                <a:sym typeface="Arial"/>
              </a:rPr>
              <a:t>fazla</a:t>
            </a:r>
            <a:r>
              <a:rPr lang="en-US" sz="4081" dirty="0">
                <a:solidFill>
                  <a:srgbClr val="000000"/>
                </a:solidFill>
                <a:latin typeface="Arial"/>
                <a:ea typeface="Arial"/>
                <a:cs typeface="Arial"/>
                <a:sym typeface="Arial"/>
              </a:rPr>
              <a:t> </a:t>
            </a:r>
            <a:r>
              <a:rPr lang="en-US" sz="4081" dirty="0" err="1">
                <a:solidFill>
                  <a:srgbClr val="000000"/>
                </a:solidFill>
                <a:latin typeface="Arial"/>
                <a:ea typeface="Arial"/>
                <a:cs typeface="Arial"/>
                <a:sym typeface="Arial"/>
              </a:rPr>
              <a:t>olduğu</a:t>
            </a:r>
            <a:r>
              <a:rPr lang="en-US" sz="4081" dirty="0">
                <a:solidFill>
                  <a:srgbClr val="000000"/>
                </a:solidFill>
                <a:latin typeface="Arial"/>
                <a:ea typeface="Arial"/>
                <a:cs typeface="Arial"/>
                <a:sym typeface="Arial"/>
              </a:rPr>
              <a:t>,</a:t>
            </a:r>
          </a:p>
        </p:txBody>
      </p:sp>
    </p:spTree>
    <p:extLst>
      <p:ext uri="{BB962C8B-B14F-4D97-AF65-F5344CB8AC3E}">
        <p14:creationId xmlns:p14="http://schemas.microsoft.com/office/powerpoint/2010/main" val="4754997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128182" y="2206462"/>
            <a:ext cx="9743223" cy="2462213"/>
          </a:xfrm>
          <a:prstGeom prst="rect">
            <a:avLst/>
          </a:prstGeom>
        </p:spPr>
        <p:txBody>
          <a:bodyPr lIns="0" tIns="0" rIns="0" bIns="0" rtlCol="0" anchor="t">
            <a:spAutoFit/>
          </a:bodyPr>
          <a:lstStyle/>
          <a:p>
            <a:pPr>
              <a:lnSpc>
                <a:spcPts val="4763"/>
              </a:lnSpc>
              <a:spcBef>
                <a:spcPct val="0"/>
              </a:spcBef>
            </a:pPr>
            <a:r>
              <a:rPr lang="en-US" sz="3402" dirty="0" err="1">
                <a:solidFill>
                  <a:srgbClr val="000000"/>
                </a:solidFill>
                <a:latin typeface="Arial"/>
                <a:ea typeface="Arial"/>
                <a:cs typeface="Arial"/>
                <a:sym typeface="Arial"/>
              </a:rPr>
              <a:t>Hibe</a:t>
            </a:r>
            <a:r>
              <a:rPr lang="en-US" sz="3402" dirty="0">
                <a:solidFill>
                  <a:srgbClr val="000000"/>
                </a:solidFill>
                <a:latin typeface="Arial"/>
                <a:ea typeface="Arial"/>
                <a:cs typeface="Arial"/>
                <a:sym typeface="Arial"/>
              </a:rPr>
              <a:t> </a:t>
            </a:r>
            <a:r>
              <a:rPr lang="en-US" sz="3402" dirty="0" err="1">
                <a:solidFill>
                  <a:srgbClr val="000000"/>
                </a:solidFill>
                <a:latin typeface="Arial"/>
                <a:ea typeface="Arial"/>
                <a:cs typeface="Arial"/>
                <a:sym typeface="Arial"/>
              </a:rPr>
              <a:t>gelen</a:t>
            </a:r>
            <a:r>
              <a:rPr lang="en-US" sz="3402" dirty="0">
                <a:solidFill>
                  <a:srgbClr val="000000"/>
                </a:solidFill>
                <a:latin typeface="Arial"/>
                <a:ea typeface="Arial"/>
                <a:cs typeface="Arial"/>
                <a:sym typeface="Arial"/>
              </a:rPr>
              <a:t> </a:t>
            </a:r>
            <a:r>
              <a:rPr lang="en-US" sz="3402" dirty="0" err="1">
                <a:solidFill>
                  <a:srgbClr val="000000"/>
                </a:solidFill>
                <a:latin typeface="Arial"/>
                <a:ea typeface="Arial"/>
                <a:cs typeface="Arial"/>
                <a:sym typeface="Arial"/>
              </a:rPr>
              <a:t>veya</a:t>
            </a:r>
            <a:r>
              <a:rPr lang="en-US" sz="3402" dirty="0">
                <a:solidFill>
                  <a:srgbClr val="000000"/>
                </a:solidFill>
                <a:latin typeface="Arial"/>
                <a:ea typeface="Arial"/>
                <a:cs typeface="Arial"/>
                <a:sym typeface="Arial"/>
              </a:rPr>
              <a:t> </a:t>
            </a:r>
            <a:r>
              <a:rPr lang="en-US" sz="3402" dirty="0" err="1">
                <a:solidFill>
                  <a:srgbClr val="000000"/>
                </a:solidFill>
                <a:latin typeface="Arial"/>
                <a:ea typeface="Arial"/>
                <a:cs typeface="Arial"/>
                <a:sym typeface="Arial"/>
              </a:rPr>
              <a:t>kullanım</a:t>
            </a:r>
            <a:r>
              <a:rPr lang="en-US" sz="3402" dirty="0">
                <a:solidFill>
                  <a:srgbClr val="000000"/>
                </a:solidFill>
                <a:latin typeface="Arial"/>
                <a:ea typeface="Arial"/>
                <a:cs typeface="Arial"/>
                <a:sym typeface="Arial"/>
              </a:rPr>
              <a:t> </a:t>
            </a:r>
            <a:r>
              <a:rPr lang="en-US" sz="3402" dirty="0" err="1">
                <a:solidFill>
                  <a:srgbClr val="000000"/>
                </a:solidFill>
                <a:latin typeface="Arial"/>
                <a:ea typeface="Arial"/>
                <a:cs typeface="Arial"/>
                <a:sym typeface="Arial"/>
              </a:rPr>
              <a:t>fazlası</a:t>
            </a:r>
            <a:r>
              <a:rPr lang="en-US" sz="3402" dirty="0">
                <a:solidFill>
                  <a:srgbClr val="000000"/>
                </a:solidFill>
                <a:latin typeface="Arial"/>
                <a:ea typeface="Arial"/>
                <a:cs typeface="Arial"/>
                <a:sym typeface="Arial"/>
              </a:rPr>
              <a:t> </a:t>
            </a:r>
            <a:r>
              <a:rPr lang="en-US" sz="3402" dirty="0" err="1">
                <a:solidFill>
                  <a:srgbClr val="000000"/>
                </a:solidFill>
                <a:latin typeface="Arial"/>
                <a:ea typeface="Arial"/>
                <a:cs typeface="Arial"/>
                <a:sym typeface="Arial"/>
              </a:rPr>
              <a:t>olarak</a:t>
            </a:r>
            <a:r>
              <a:rPr lang="en-US" sz="3402" dirty="0">
                <a:solidFill>
                  <a:srgbClr val="000000"/>
                </a:solidFill>
                <a:latin typeface="Arial"/>
                <a:ea typeface="Arial"/>
                <a:cs typeface="Arial"/>
                <a:sym typeface="Arial"/>
              </a:rPr>
              <a:t> </a:t>
            </a:r>
            <a:r>
              <a:rPr lang="en-US" sz="3402" dirty="0" err="1">
                <a:solidFill>
                  <a:srgbClr val="000000"/>
                </a:solidFill>
                <a:latin typeface="Arial"/>
                <a:ea typeface="Arial"/>
                <a:cs typeface="Arial"/>
                <a:sym typeface="Arial"/>
              </a:rPr>
              <a:t>ambara</a:t>
            </a:r>
            <a:r>
              <a:rPr lang="en-US" sz="3402" dirty="0">
                <a:solidFill>
                  <a:srgbClr val="000000"/>
                </a:solidFill>
                <a:latin typeface="Arial"/>
                <a:ea typeface="Arial"/>
                <a:cs typeface="Arial"/>
                <a:sym typeface="Arial"/>
              </a:rPr>
              <a:t> </a:t>
            </a:r>
            <a:r>
              <a:rPr lang="en-US" sz="3402" dirty="0" err="1">
                <a:solidFill>
                  <a:srgbClr val="000000"/>
                </a:solidFill>
                <a:latin typeface="Arial"/>
                <a:ea typeface="Arial"/>
                <a:cs typeface="Arial"/>
                <a:sym typeface="Arial"/>
              </a:rPr>
              <a:t>geri</a:t>
            </a:r>
            <a:r>
              <a:rPr lang="en-US" sz="3402" dirty="0">
                <a:solidFill>
                  <a:srgbClr val="000000"/>
                </a:solidFill>
                <a:latin typeface="Arial"/>
                <a:ea typeface="Arial"/>
                <a:cs typeface="Arial"/>
                <a:sym typeface="Arial"/>
              </a:rPr>
              <a:t> </a:t>
            </a:r>
            <a:r>
              <a:rPr lang="en-US" sz="3402" dirty="0" err="1">
                <a:solidFill>
                  <a:srgbClr val="000000"/>
                </a:solidFill>
                <a:latin typeface="Arial"/>
                <a:ea typeface="Arial"/>
                <a:cs typeface="Arial"/>
                <a:sym typeface="Arial"/>
              </a:rPr>
              <a:t>dönen</a:t>
            </a:r>
            <a:r>
              <a:rPr lang="en-US" sz="3402" dirty="0">
                <a:solidFill>
                  <a:srgbClr val="000000"/>
                </a:solidFill>
                <a:latin typeface="Arial"/>
                <a:ea typeface="Arial"/>
                <a:cs typeface="Arial"/>
                <a:sym typeface="Arial"/>
              </a:rPr>
              <a:t> </a:t>
            </a:r>
            <a:r>
              <a:rPr lang="en-US" sz="3402" dirty="0" err="1">
                <a:solidFill>
                  <a:srgbClr val="000000"/>
                </a:solidFill>
                <a:latin typeface="Arial"/>
                <a:ea typeface="Arial"/>
                <a:cs typeface="Arial"/>
                <a:sym typeface="Arial"/>
              </a:rPr>
              <a:t>ve</a:t>
            </a:r>
            <a:r>
              <a:rPr lang="en-US" sz="3402" dirty="0">
                <a:solidFill>
                  <a:srgbClr val="000000"/>
                </a:solidFill>
                <a:latin typeface="Arial"/>
                <a:ea typeface="Arial"/>
                <a:cs typeface="Arial"/>
                <a:sym typeface="Arial"/>
              </a:rPr>
              <a:t> </a:t>
            </a:r>
            <a:r>
              <a:rPr lang="en-US" sz="3402" dirty="0" err="1">
                <a:solidFill>
                  <a:srgbClr val="000000"/>
                </a:solidFill>
                <a:latin typeface="Arial"/>
                <a:ea typeface="Arial"/>
                <a:cs typeface="Arial"/>
                <a:sym typeface="Arial"/>
              </a:rPr>
              <a:t>fiilen</a:t>
            </a:r>
            <a:r>
              <a:rPr lang="en-US" sz="3402" dirty="0">
                <a:solidFill>
                  <a:srgbClr val="000000"/>
                </a:solidFill>
                <a:latin typeface="Arial"/>
                <a:ea typeface="Arial"/>
                <a:cs typeface="Arial"/>
                <a:sym typeface="Arial"/>
              </a:rPr>
              <a:t> </a:t>
            </a:r>
            <a:r>
              <a:rPr lang="en-US" sz="3402" dirty="0" err="1">
                <a:solidFill>
                  <a:srgbClr val="000000"/>
                </a:solidFill>
                <a:latin typeface="Arial"/>
                <a:ea typeface="Arial"/>
                <a:cs typeface="Arial"/>
                <a:sym typeface="Arial"/>
              </a:rPr>
              <a:t>ambarda</a:t>
            </a:r>
            <a:r>
              <a:rPr lang="en-US" sz="3402" dirty="0">
                <a:solidFill>
                  <a:srgbClr val="000000"/>
                </a:solidFill>
                <a:latin typeface="Arial"/>
                <a:ea typeface="Arial"/>
                <a:cs typeface="Arial"/>
                <a:sym typeface="Arial"/>
              </a:rPr>
              <a:t> </a:t>
            </a:r>
            <a:r>
              <a:rPr lang="en-US" sz="3402" dirty="0" err="1">
                <a:solidFill>
                  <a:srgbClr val="000000"/>
                </a:solidFill>
                <a:latin typeface="Arial"/>
                <a:ea typeface="Arial"/>
                <a:cs typeface="Arial"/>
                <a:sym typeface="Arial"/>
              </a:rPr>
              <a:t>mevcudu</a:t>
            </a:r>
            <a:r>
              <a:rPr lang="en-US" sz="3402" dirty="0">
                <a:solidFill>
                  <a:srgbClr val="000000"/>
                </a:solidFill>
                <a:latin typeface="Arial"/>
                <a:ea typeface="Arial"/>
                <a:cs typeface="Arial"/>
                <a:sym typeface="Arial"/>
              </a:rPr>
              <a:t> </a:t>
            </a:r>
            <a:r>
              <a:rPr lang="en-US" sz="3402" dirty="0" err="1">
                <a:solidFill>
                  <a:srgbClr val="000000"/>
                </a:solidFill>
                <a:latin typeface="Arial"/>
                <a:ea typeface="Arial"/>
                <a:cs typeface="Arial"/>
                <a:sym typeface="Arial"/>
              </a:rPr>
              <a:t>olan</a:t>
            </a:r>
            <a:r>
              <a:rPr lang="en-US" sz="3402" dirty="0">
                <a:solidFill>
                  <a:srgbClr val="000000"/>
                </a:solidFill>
                <a:latin typeface="Arial"/>
                <a:ea typeface="Arial"/>
                <a:cs typeface="Arial"/>
                <a:sym typeface="Arial"/>
              </a:rPr>
              <a:t> </a:t>
            </a:r>
            <a:r>
              <a:rPr lang="en-US" sz="3402" dirty="0" err="1">
                <a:solidFill>
                  <a:srgbClr val="000000"/>
                </a:solidFill>
                <a:latin typeface="Arial"/>
                <a:ea typeface="Arial"/>
                <a:cs typeface="Arial"/>
                <a:sym typeface="Arial"/>
              </a:rPr>
              <a:t>bazı</a:t>
            </a:r>
            <a:r>
              <a:rPr lang="en-US" sz="3402" dirty="0">
                <a:solidFill>
                  <a:srgbClr val="000000"/>
                </a:solidFill>
                <a:latin typeface="Arial"/>
                <a:ea typeface="Arial"/>
                <a:cs typeface="Arial"/>
                <a:sym typeface="Arial"/>
              </a:rPr>
              <a:t> ilk </a:t>
            </a:r>
            <a:r>
              <a:rPr lang="en-US" sz="3402" dirty="0" err="1">
                <a:solidFill>
                  <a:srgbClr val="000000"/>
                </a:solidFill>
                <a:latin typeface="Arial"/>
                <a:ea typeface="Arial"/>
                <a:cs typeface="Arial"/>
                <a:sym typeface="Arial"/>
              </a:rPr>
              <a:t>madde-malzeme</a:t>
            </a:r>
            <a:r>
              <a:rPr lang="en-US" sz="3402" dirty="0">
                <a:solidFill>
                  <a:srgbClr val="000000"/>
                </a:solidFill>
                <a:latin typeface="Arial"/>
                <a:ea typeface="Arial"/>
                <a:cs typeface="Arial"/>
                <a:sym typeface="Arial"/>
              </a:rPr>
              <a:t> </a:t>
            </a:r>
            <a:r>
              <a:rPr lang="en-US" sz="3402" dirty="0" err="1">
                <a:solidFill>
                  <a:srgbClr val="000000"/>
                </a:solidFill>
                <a:latin typeface="Arial"/>
                <a:ea typeface="Arial"/>
                <a:cs typeface="Arial"/>
                <a:sym typeface="Arial"/>
              </a:rPr>
              <a:t>ile</a:t>
            </a:r>
            <a:r>
              <a:rPr lang="en-US" sz="3402" dirty="0">
                <a:solidFill>
                  <a:srgbClr val="000000"/>
                </a:solidFill>
                <a:latin typeface="Arial"/>
                <a:ea typeface="Arial"/>
                <a:cs typeface="Arial"/>
                <a:sym typeface="Arial"/>
              </a:rPr>
              <a:t> </a:t>
            </a:r>
            <a:r>
              <a:rPr lang="en-US" sz="3402" dirty="0" err="1">
                <a:solidFill>
                  <a:srgbClr val="000000"/>
                </a:solidFill>
                <a:latin typeface="Arial"/>
                <a:ea typeface="Arial"/>
                <a:cs typeface="Arial"/>
                <a:sym typeface="Arial"/>
              </a:rPr>
              <a:t>demirbaş</a:t>
            </a:r>
            <a:r>
              <a:rPr lang="en-US" sz="3402" dirty="0">
                <a:solidFill>
                  <a:srgbClr val="000000"/>
                </a:solidFill>
                <a:latin typeface="Arial"/>
                <a:ea typeface="Arial"/>
                <a:cs typeface="Arial"/>
                <a:sym typeface="Arial"/>
              </a:rPr>
              <a:t> </a:t>
            </a:r>
            <a:r>
              <a:rPr lang="en-US" sz="3402" dirty="0" err="1">
                <a:solidFill>
                  <a:srgbClr val="000000"/>
                </a:solidFill>
                <a:latin typeface="Arial"/>
                <a:ea typeface="Arial"/>
                <a:cs typeface="Arial"/>
                <a:sym typeface="Arial"/>
              </a:rPr>
              <a:t>malzemelerin</a:t>
            </a:r>
            <a:r>
              <a:rPr lang="en-US" sz="3402" dirty="0">
                <a:solidFill>
                  <a:srgbClr val="000000"/>
                </a:solidFill>
                <a:latin typeface="Arial"/>
                <a:ea typeface="Arial"/>
                <a:cs typeface="Arial"/>
                <a:sym typeface="Arial"/>
              </a:rPr>
              <a:t> </a:t>
            </a:r>
            <a:r>
              <a:rPr lang="en-US" sz="3402" dirty="0" err="1">
                <a:solidFill>
                  <a:srgbClr val="000000"/>
                </a:solidFill>
                <a:latin typeface="Arial"/>
                <a:ea typeface="Arial"/>
                <a:cs typeface="Arial"/>
                <a:sym typeface="Arial"/>
              </a:rPr>
              <a:t>taşınır</a:t>
            </a:r>
            <a:r>
              <a:rPr lang="en-US" sz="3402" dirty="0">
                <a:solidFill>
                  <a:srgbClr val="000000"/>
                </a:solidFill>
                <a:latin typeface="Arial"/>
                <a:ea typeface="Arial"/>
                <a:cs typeface="Arial"/>
                <a:sym typeface="Arial"/>
              </a:rPr>
              <a:t> </a:t>
            </a:r>
            <a:r>
              <a:rPr lang="en-US" sz="3402" dirty="0" err="1">
                <a:solidFill>
                  <a:srgbClr val="000000"/>
                </a:solidFill>
                <a:latin typeface="Arial"/>
                <a:ea typeface="Arial"/>
                <a:cs typeface="Arial"/>
                <a:sym typeface="Arial"/>
              </a:rPr>
              <a:t>sisteminde</a:t>
            </a:r>
            <a:r>
              <a:rPr lang="en-US" sz="3402" dirty="0">
                <a:solidFill>
                  <a:srgbClr val="000000"/>
                </a:solidFill>
                <a:latin typeface="Arial"/>
                <a:ea typeface="Arial"/>
                <a:cs typeface="Arial"/>
                <a:sym typeface="Arial"/>
              </a:rPr>
              <a:t> </a:t>
            </a:r>
            <a:r>
              <a:rPr lang="en-US" sz="3402" dirty="0" err="1">
                <a:solidFill>
                  <a:srgbClr val="000000"/>
                </a:solidFill>
                <a:latin typeface="Arial"/>
                <a:ea typeface="Arial"/>
                <a:cs typeface="Arial"/>
                <a:sym typeface="Arial"/>
              </a:rPr>
              <a:t>kayıtlı</a:t>
            </a:r>
            <a:r>
              <a:rPr lang="en-US" sz="3402" dirty="0">
                <a:solidFill>
                  <a:srgbClr val="000000"/>
                </a:solidFill>
                <a:latin typeface="Arial"/>
                <a:ea typeface="Arial"/>
                <a:cs typeface="Arial"/>
                <a:sym typeface="Arial"/>
              </a:rPr>
              <a:t> </a:t>
            </a:r>
            <a:r>
              <a:rPr lang="en-US" sz="3402" dirty="0" err="1">
                <a:solidFill>
                  <a:srgbClr val="000000"/>
                </a:solidFill>
                <a:latin typeface="Arial"/>
                <a:ea typeface="Arial"/>
                <a:cs typeface="Arial"/>
                <a:sym typeface="Arial"/>
              </a:rPr>
              <a:t>olmadığı</a:t>
            </a:r>
            <a:r>
              <a:rPr lang="en-US" sz="3402" dirty="0">
                <a:solidFill>
                  <a:srgbClr val="000000"/>
                </a:solidFill>
                <a:latin typeface="Arial"/>
                <a:ea typeface="Arial"/>
                <a:cs typeface="Arial"/>
                <a:sym typeface="Arial"/>
              </a:rPr>
              <a:t>,</a:t>
            </a:r>
          </a:p>
        </p:txBody>
      </p:sp>
    </p:spTree>
    <p:extLst>
      <p:ext uri="{BB962C8B-B14F-4D97-AF65-F5344CB8AC3E}">
        <p14:creationId xmlns:p14="http://schemas.microsoft.com/office/powerpoint/2010/main" val="229459966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725799" y="683596"/>
            <a:ext cx="5680151" cy="5745163"/>
          </a:xfrm>
          <a:prstGeom prst="rect">
            <a:avLst/>
          </a:prstGeom>
        </p:spPr>
        <p:txBody>
          <a:bodyPr lIns="0" tIns="0" rIns="0" bIns="0" rtlCol="0" anchor="t">
            <a:spAutoFit/>
          </a:bodyPr>
          <a:lstStyle/>
          <a:p>
            <a:pPr>
              <a:lnSpc>
                <a:spcPts val="5568"/>
              </a:lnSpc>
              <a:spcBef>
                <a:spcPct val="0"/>
              </a:spcBef>
            </a:pPr>
            <a:r>
              <a:rPr lang="en-US" sz="3977" dirty="0" err="1">
                <a:solidFill>
                  <a:srgbClr val="000000"/>
                </a:solidFill>
                <a:latin typeface="Arial"/>
                <a:ea typeface="Arial"/>
                <a:cs typeface="Arial"/>
                <a:sym typeface="Arial"/>
              </a:rPr>
              <a:t>Bazı</a:t>
            </a:r>
            <a:r>
              <a:rPr lang="en-US" sz="3977" dirty="0">
                <a:solidFill>
                  <a:srgbClr val="000000"/>
                </a:solidFill>
                <a:latin typeface="Arial"/>
                <a:ea typeface="Arial"/>
                <a:cs typeface="Arial"/>
                <a:sym typeface="Arial"/>
              </a:rPr>
              <a:t> </a:t>
            </a:r>
            <a:r>
              <a:rPr lang="en-US" sz="3977" dirty="0" err="1">
                <a:solidFill>
                  <a:srgbClr val="000000"/>
                </a:solidFill>
                <a:latin typeface="Arial"/>
                <a:ea typeface="Arial"/>
                <a:cs typeface="Arial"/>
                <a:sym typeface="Arial"/>
              </a:rPr>
              <a:t>aynı</a:t>
            </a:r>
            <a:r>
              <a:rPr lang="en-US" sz="3977" dirty="0">
                <a:solidFill>
                  <a:srgbClr val="000000"/>
                </a:solidFill>
                <a:latin typeface="Arial"/>
                <a:ea typeface="Arial"/>
                <a:cs typeface="Arial"/>
                <a:sym typeface="Arial"/>
              </a:rPr>
              <a:t> </a:t>
            </a:r>
            <a:r>
              <a:rPr lang="en-US" sz="3977" dirty="0" err="1">
                <a:solidFill>
                  <a:srgbClr val="000000"/>
                </a:solidFill>
                <a:latin typeface="Arial"/>
                <a:ea typeface="Arial"/>
                <a:cs typeface="Arial"/>
                <a:sym typeface="Arial"/>
              </a:rPr>
              <a:t>cins</a:t>
            </a:r>
            <a:r>
              <a:rPr lang="en-US" sz="3977" dirty="0">
                <a:solidFill>
                  <a:srgbClr val="000000"/>
                </a:solidFill>
                <a:latin typeface="Arial"/>
                <a:ea typeface="Arial"/>
                <a:cs typeface="Arial"/>
                <a:sym typeface="Arial"/>
              </a:rPr>
              <a:t> ilk </a:t>
            </a:r>
            <a:r>
              <a:rPr lang="en-US" sz="3977" dirty="0" err="1">
                <a:solidFill>
                  <a:srgbClr val="000000"/>
                </a:solidFill>
                <a:latin typeface="Arial"/>
                <a:ea typeface="Arial"/>
                <a:cs typeface="Arial"/>
                <a:sym typeface="Arial"/>
              </a:rPr>
              <a:t>madde</a:t>
            </a:r>
            <a:r>
              <a:rPr lang="en-US" sz="3977" dirty="0">
                <a:solidFill>
                  <a:srgbClr val="000000"/>
                </a:solidFill>
                <a:latin typeface="Arial"/>
                <a:ea typeface="Arial"/>
                <a:cs typeface="Arial"/>
                <a:sym typeface="Arial"/>
              </a:rPr>
              <a:t> </a:t>
            </a:r>
            <a:r>
              <a:rPr lang="en-US" sz="3977" dirty="0" err="1">
                <a:solidFill>
                  <a:srgbClr val="000000"/>
                </a:solidFill>
                <a:latin typeface="Arial"/>
                <a:ea typeface="Arial"/>
                <a:cs typeface="Arial"/>
                <a:sym typeface="Arial"/>
              </a:rPr>
              <a:t>ve</a:t>
            </a:r>
            <a:r>
              <a:rPr lang="en-US" sz="3977" dirty="0">
                <a:solidFill>
                  <a:srgbClr val="000000"/>
                </a:solidFill>
                <a:latin typeface="Arial"/>
                <a:ea typeface="Arial"/>
                <a:cs typeface="Arial"/>
                <a:sym typeface="Arial"/>
              </a:rPr>
              <a:t> </a:t>
            </a:r>
            <a:r>
              <a:rPr lang="en-US" sz="3977" dirty="0" err="1">
                <a:solidFill>
                  <a:srgbClr val="000000"/>
                </a:solidFill>
                <a:latin typeface="Arial"/>
                <a:ea typeface="Arial"/>
                <a:cs typeface="Arial"/>
                <a:sym typeface="Arial"/>
              </a:rPr>
              <a:t>malzemenin</a:t>
            </a:r>
            <a:r>
              <a:rPr lang="en-US" sz="3977" dirty="0">
                <a:solidFill>
                  <a:srgbClr val="000000"/>
                </a:solidFill>
                <a:latin typeface="Arial"/>
                <a:ea typeface="Arial"/>
                <a:cs typeface="Arial"/>
                <a:sym typeface="Arial"/>
              </a:rPr>
              <a:t> </a:t>
            </a:r>
            <a:r>
              <a:rPr lang="en-US" sz="3977" dirty="0" err="1">
                <a:solidFill>
                  <a:srgbClr val="000000"/>
                </a:solidFill>
                <a:latin typeface="Arial"/>
                <a:ea typeface="Arial"/>
                <a:cs typeface="Arial"/>
                <a:sym typeface="Arial"/>
              </a:rPr>
              <a:t>ölçü</a:t>
            </a:r>
            <a:r>
              <a:rPr lang="en-US" sz="3977" dirty="0">
                <a:solidFill>
                  <a:srgbClr val="000000"/>
                </a:solidFill>
                <a:latin typeface="Arial"/>
                <a:ea typeface="Arial"/>
                <a:cs typeface="Arial"/>
                <a:sym typeface="Arial"/>
              </a:rPr>
              <a:t> </a:t>
            </a:r>
            <a:r>
              <a:rPr lang="en-US" sz="3977" dirty="0" err="1">
                <a:solidFill>
                  <a:srgbClr val="000000"/>
                </a:solidFill>
                <a:latin typeface="Arial"/>
                <a:ea typeface="Arial"/>
                <a:cs typeface="Arial"/>
                <a:sym typeface="Arial"/>
              </a:rPr>
              <a:t>birimlerinin</a:t>
            </a:r>
            <a:r>
              <a:rPr lang="en-US" sz="3977" dirty="0">
                <a:solidFill>
                  <a:srgbClr val="000000"/>
                </a:solidFill>
                <a:latin typeface="Arial"/>
                <a:ea typeface="Arial"/>
                <a:cs typeface="Arial"/>
                <a:sym typeface="Arial"/>
              </a:rPr>
              <a:t> </a:t>
            </a:r>
            <a:r>
              <a:rPr lang="en-US" sz="3977" dirty="0" err="1">
                <a:solidFill>
                  <a:srgbClr val="000000"/>
                </a:solidFill>
                <a:latin typeface="Arial"/>
                <a:ea typeface="Arial"/>
                <a:cs typeface="Arial"/>
                <a:sym typeface="Arial"/>
              </a:rPr>
              <a:t>farklı</a:t>
            </a:r>
            <a:r>
              <a:rPr lang="en-US" sz="3977" dirty="0">
                <a:solidFill>
                  <a:srgbClr val="000000"/>
                </a:solidFill>
                <a:latin typeface="Arial"/>
                <a:ea typeface="Arial"/>
                <a:cs typeface="Arial"/>
                <a:sym typeface="Arial"/>
              </a:rPr>
              <a:t> </a:t>
            </a:r>
            <a:r>
              <a:rPr lang="en-US" sz="3977" dirty="0" err="1">
                <a:solidFill>
                  <a:srgbClr val="000000"/>
                </a:solidFill>
                <a:latin typeface="Arial"/>
                <a:ea typeface="Arial"/>
                <a:cs typeface="Arial"/>
                <a:sym typeface="Arial"/>
              </a:rPr>
              <a:t>olduğu</a:t>
            </a:r>
            <a:r>
              <a:rPr lang="en-US" sz="3977" dirty="0">
                <a:solidFill>
                  <a:srgbClr val="000000"/>
                </a:solidFill>
                <a:latin typeface="Arial"/>
                <a:ea typeface="Arial"/>
                <a:cs typeface="Arial"/>
                <a:sym typeface="Arial"/>
              </a:rPr>
              <a:t>, </a:t>
            </a:r>
            <a:r>
              <a:rPr lang="en-US" sz="3977" dirty="0" err="1">
                <a:solidFill>
                  <a:srgbClr val="000000"/>
                </a:solidFill>
                <a:latin typeface="Arial"/>
                <a:ea typeface="Arial"/>
                <a:cs typeface="Arial"/>
                <a:sym typeface="Arial"/>
              </a:rPr>
              <a:t>bir</a:t>
            </a:r>
            <a:r>
              <a:rPr lang="en-US" sz="3977" dirty="0">
                <a:solidFill>
                  <a:srgbClr val="000000"/>
                </a:solidFill>
                <a:latin typeface="Arial"/>
                <a:ea typeface="Arial"/>
                <a:cs typeface="Arial"/>
                <a:sym typeface="Arial"/>
              </a:rPr>
              <a:t> </a:t>
            </a:r>
            <a:r>
              <a:rPr lang="en-US" sz="3977" dirty="0" err="1">
                <a:solidFill>
                  <a:srgbClr val="000000"/>
                </a:solidFill>
                <a:latin typeface="Arial"/>
                <a:ea typeface="Arial"/>
                <a:cs typeface="Arial"/>
                <a:sym typeface="Arial"/>
              </a:rPr>
              <a:t>kısım</a:t>
            </a:r>
            <a:r>
              <a:rPr lang="en-US" sz="3977" dirty="0">
                <a:solidFill>
                  <a:srgbClr val="000000"/>
                </a:solidFill>
                <a:latin typeface="Arial"/>
                <a:ea typeface="Arial"/>
                <a:cs typeface="Arial"/>
                <a:sym typeface="Arial"/>
              </a:rPr>
              <a:t> </a:t>
            </a:r>
            <a:r>
              <a:rPr lang="en-US" sz="3977" dirty="0" err="1">
                <a:solidFill>
                  <a:srgbClr val="000000"/>
                </a:solidFill>
                <a:latin typeface="Arial"/>
                <a:ea typeface="Arial"/>
                <a:cs typeface="Arial"/>
                <a:sym typeface="Arial"/>
              </a:rPr>
              <a:t>taşınırın</a:t>
            </a:r>
            <a:r>
              <a:rPr lang="en-US" sz="3977" dirty="0">
                <a:solidFill>
                  <a:srgbClr val="000000"/>
                </a:solidFill>
                <a:latin typeface="Arial"/>
                <a:ea typeface="Arial"/>
                <a:cs typeface="Arial"/>
                <a:sym typeface="Arial"/>
              </a:rPr>
              <a:t> "</a:t>
            </a:r>
            <a:r>
              <a:rPr lang="en-US" sz="3977" dirty="0" err="1">
                <a:solidFill>
                  <a:srgbClr val="000000"/>
                </a:solidFill>
                <a:latin typeface="Arial"/>
                <a:ea typeface="Arial"/>
                <a:cs typeface="Arial"/>
                <a:sym typeface="Arial"/>
              </a:rPr>
              <a:t>markasız</a:t>
            </a:r>
            <a:r>
              <a:rPr lang="en-US" sz="3977" dirty="0">
                <a:solidFill>
                  <a:srgbClr val="000000"/>
                </a:solidFill>
                <a:latin typeface="Arial"/>
                <a:ea typeface="Arial"/>
                <a:cs typeface="Arial"/>
                <a:sym typeface="Arial"/>
              </a:rPr>
              <a:t>" </a:t>
            </a:r>
            <a:r>
              <a:rPr lang="en-US" sz="3977" dirty="0" err="1">
                <a:solidFill>
                  <a:srgbClr val="000000"/>
                </a:solidFill>
                <a:latin typeface="Arial"/>
                <a:ea typeface="Arial"/>
                <a:cs typeface="Arial"/>
                <a:sym typeface="Arial"/>
              </a:rPr>
              <a:t>olarak</a:t>
            </a:r>
            <a:r>
              <a:rPr lang="en-US" sz="3977" dirty="0">
                <a:solidFill>
                  <a:srgbClr val="000000"/>
                </a:solidFill>
                <a:latin typeface="Arial"/>
                <a:ea typeface="Arial"/>
                <a:cs typeface="Arial"/>
                <a:sym typeface="Arial"/>
              </a:rPr>
              <a:t> </a:t>
            </a:r>
            <a:r>
              <a:rPr lang="en-US" sz="3977" dirty="0" err="1">
                <a:solidFill>
                  <a:srgbClr val="000000"/>
                </a:solidFill>
                <a:latin typeface="Arial"/>
                <a:ea typeface="Arial"/>
                <a:cs typeface="Arial"/>
                <a:sym typeface="Arial"/>
              </a:rPr>
              <a:t>kaydedildiği</a:t>
            </a:r>
            <a:r>
              <a:rPr lang="en-US" sz="3977" dirty="0">
                <a:solidFill>
                  <a:srgbClr val="000000"/>
                </a:solidFill>
                <a:latin typeface="Arial"/>
                <a:ea typeface="Arial"/>
                <a:cs typeface="Arial"/>
                <a:sym typeface="Arial"/>
              </a:rPr>
              <a:t> </a:t>
            </a:r>
            <a:r>
              <a:rPr lang="en-US" sz="3977" dirty="0" err="1">
                <a:solidFill>
                  <a:srgbClr val="000000"/>
                </a:solidFill>
                <a:latin typeface="Arial"/>
                <a:ea typeface="Arial"/>
                <a:cs typeface="Arial"/>
                <a:sym typeface="Arial"/>
              </a:rPr>
              <a:t>ve</a:t>
            </a:r>
            <a:r>
              <a:rPr lang="en-US" sz="3977" dirty="0">
                <a:solidFill>
                  <a:srgbClr val="000000"/>
                </a:solidFill>
                <a:latin typeface="Arial"/>
                <a:ea typeface="Arial"/>
                <a:cs typeface="Arial"/>
                <a:sym typeface="Arial"/>
              </a:rPr>
              <a:t> </a:t>
            </a:r>
            <a:r>
              <a:rPr lang="en-US" sz="3977" dirty="0" err="1">
                <a:solidFill>
                  <a:srgbClr val="000000"/>
                </a:solidFill>
                <a:latin typeface="Arial"/>
                <a:ea typeface="Arial"/>
                <a:cs typeface="Arial"/>
                <a:sym typeface="Arial"/>
              </a:rPr>
              <a:t>ayrıntılı</a:t>
            </a:r>
            <a:r>
              <a:rPr lang="en-US" sz="3977" dirty="0">
                <a:solidFill>
                  <a:srgbClr val="000000"/>
                </a:solidFill>
                <a:latin typeface="Arial"/>
                <a:ea typeface="Arial"/>
                <a:cs typeface="Arial"/>
                <a:sym typeface="Arial"/>
              </a:rPr>
              <a:t> </a:t>
            </a:r>
            <a:r>
              <a:rPr lang="en-US" sz="3977" dirty="0" err="1">
                <a:solidFill>
                  <a:srgbClr val="000000"/>
                </a:solidFill>
                <a:latin typeface="Arial"/>
                <a:ea typeface="Arial"/>
                <a:cs typeface="Arial"/>
                <a:sym typeface="Arial"/>
              </a:rPr>
              <a:t>bilgilerinin</a:t>
            </a:r>
            <a:r>
              <a:rPr lang="en-US" sz="3977" dirty="0">
                <a:solidFill>
                  <a:srgbClr val="000000"/>
                </a:solidFill>
                <a:latin typeface="Arial"/>
                <a:ea typeface="Arial"/>
                <a:cs typeface="Arial"/>
                <a:sym typeface="Arial"/>
              </a:rPr>
              <a:t> </a:t>
            </a:r>
            <a:r>
              <a:rPr lang="en-US" sz="3977" dirty="0" err="1">
                <a:solidFill>
                  <a:srgbClr val="000000"/>
                </a:solidFill>
                <a:latin typeface="Arial"/>
                <a:ea typeface="Arial"/>
                <a:cs typeface="Arial"/>
                <a:sym typeface="Arial"/>
              </a:rPr>
              <a:t>sistemde</a:t>
            </a:r>
            <a:r>
              <a:rPr lang="en-US" sz="3977" dirty="0">
                <a:solidFill>
                  <a:srgbClr val="000000"/>
                </a:solidFill>
                <a:latin typeface="Arial"/>
                <a:ea typeface="Arial"/>
                <a:cs typeface="Arial"/>
                <a:sym typeface="Arial"/>
              </a:rPr>
              <a:t> </a:t>
            </a:r>
            <a:r>
              <a:rPr lang="en-US" sz="3977" dirty="0" err="1">
                <a:solidFill>
                  <a:srgbClr val="000000"/>
                </a:solidFill>
                <a:latin typeface="Arial"/>
                <a:ea typeface="Arial"/>
                <a:cs typeface="Arial"/>
                <a:sym typeface="Arial"/>
              </a:rPr>
              <a:t>yer</a:t>
            </a:r>
            <a:r>
              <a:rPr lang="en-US" sz="3977" dirty="0">
                <a:solidFill>
                  <a:srgbClr val="000000"/>
                </a:solidFill>
                <a:latin typeface="Arial"/>
                <a:ea typeface="Arial"/>
                <a:cs typeface="Arial"/>
                <a:sym typeface="Arial"/>
              </a:rPr>
              <a:t> </a:t>
            </a:r>
            <a:r>
              <a:rPr lang="en-US" sz="3977" dirty="0" err="1">
                <a:solidFill>
                  <a:srgbClr val="000000"/>
                </a:solidFill>
                <a:latin typeface="Arial"/>
                <a:ea typeface="Arial"/>
                <a:cs typeface="Arial"/>
                <a:sym typeface="Arial"/>
              </a:rPr>
              <a:t>almadığı</a:t>
            </a:r>
            <a:r>
              <a:rPr lang="en-US" sz="3977" dirty="0">
                <a:solidFill>
                  <a:srgbClr val="000000"/>
                </a:solidFill>
                <a:latin typeface="Arial"/>
                <a:ea typeface="Arial"/>
                <a:cs typeface="Arial"/>
                <a:sym typeface="Arial"/>
              </a:rPr>
              <a:t>,</a:t>
            </a:r>
          </a:p>
        </p:txBody>
      </p:sp>
      <p:grpSp>
        <p:nvGrpSpPr>
          <p:cNvPr id="3" name="Group 3"/>
          <p:cNvGrpSpPr/>
          <p:nvPr/>
        </p:nvGrpSpPr>
        <p:grpSpPr>
          <a:xfrm>
            <a:off x="899920" y="2255548"/>
            <a:ext cx="4434128" cy="2144051"/>
            <a:chOff x="53945" y="683327"/>
            <a:chExt cx="8868257" cy="4288101"/>
          </a:xfrm>
        </p:grpSpPr>
        <p:sp>
          <p:nvSpPr>
            <p:cNvPr id="4" name="TextBox 4"/>
            <p:cNvSpPr txBox="1"/>
            <p:nvPr/>
          </p:nvSpPr>
          <p:spPr>
            <a:xfrm rot="209908">
              <a:off x="2704171" y="2598165"/>
              <a:ext cx="5251959" cy="1128514"/>
            </a:xfrm>
            <a:prstGeom prst="rect">
              <a:avLst/>
            </a:prstGeom>
          </p:spPr>
          <p:txBody>
            <a:bodyPr lIns="0" tIns="0" rIns="0" bIns="0" rtlCol="0" anchor="t">
              <a:spAutoFit/>
            </a:bodyPr>
            <a:lstStyle/>
            <a:p>
              <a:pPr algn="ctr">
                <a:lnSpc>
                  <a:spcPts val="4396"/>
                </a:lnSpc>
              </a:pPr>
              <a:r>
                <a:rPr lang="en-US" sz="4310" b="1">
                  <a:solidFill>
                    <a:srgbClr val="000000"/>
                  </a:solidFill>
                  <a:latin typeface="Cooper BT Bold"/>
                  <a:ea typeface="Cooper BT Bold"/>
                  <a:cs typeface="Cooper BT Bold"/>
                  <a:sym typeface="Cooper BT Bold"/>
                </a:rPr>
                <a:t>model</a:t>
              </a:r>
            </a:p>
          </p:txBody>
        </p:sp>
        <p:sp>
          <p:nvSpPr>
            <p:cNvPr id="5" name="TextBox 5"/>
            <p:cNvSpPr txBox="1"/>
            <p:nvPr/>
          </p:nvSpPr>
          <p:spPr>
            <a:xfrm rot="21181564">
              <a:off x="53945" y="683327"/>
              <a:ext cx="8868257" cy="1128514"/>
            </a:xfrm>
            <a:prstGeom prst="rect">
              <a:avLst/>
            </a:prstGeom>
          </p:spPr>
          <p:txBody>
            <a:bodyPr lIns="0" tIns="0" rIns="0" bIns="0" rtlCol="0" anchor="t">
              <a:spAutoFit/>
            </a:bodyPr>
            <a:lstStyle/>
            <a:p>
              <a:pPr algn="ctr">
                <a:lnSpc>
                  <a:spcPts val="4396"/>
                </a:lnSpc>
              </a:pPr>
              <a:r>
                <a:rPr lang="en-US" sz="4310" b="1">
                  <a:solidFill>
                    <a:srgbClr val="000000"/>
                  </a:solidFill>
                  <a:latin typeface="Cooper BT Bold"/>
                  <a:ea typeface="Cooper BT Bold"/>
                  <a:cs typeface="Cooper BT Bold"/>
                  <a:sym typeface="Cooper BT Bold"/>
                </a:rPr>
                <a:t>marka</a:t>
              </a:r>
              <a:r>
                <a:rPr lang="en-US" sz="4310" b="1">
                  <a:solidFill>
                    <a:srgbClr val="01B695"/>
                  </a:solidFill>
                  <a:latin typeface="Cooper BT Bold"/>
                  <a:ea typeface="Cooper BT Bold"/>
                  <a:cs typeface="Cooper BT Bold"/>
                  <a:sym typeface="Cooper BT Bold"/>
                </a:rPr>
                <a:t> </a:t>
              </a:r>
            </a:p>
          </p:txBody>
        </p:sp>
        <p:sp>
          <p:nvSpPr>
            <p:cNvPr id="6" name="TextBox 6"/>
            <p:cNvSpPr txBox="1"/>
            <p:nvPr/>
          </p:nvSpPr>
          <p:spPr>
            <a:xfrm rot="21413215">
              <a:off x="874265" y="4432820"/>
              <a:ext cx="7231529" cy="538608"/>
            </a:xfrm>
            <a:prstGeom prst="rect">
              <a:avLst/>
            </a:prstGeom>
          </p:spPr>
          <p:txBody>
            <a:bodyPr lIns="0" tIns="0" rIns="0" bIns="0" rtlCol="0" anchor="t">
              <a:spAutoFit/>
            </a:bodyPr>
            <a:lstStyle/>
            <a:p>
              <a:pPr algn="ctr">
                <a:lnSpc>
                  <a:spcPts val="2133"/>
                </a:lnSpc>
                <a:spcBef>
                  <a:spcPct val="0"/>
                </a:spcBef>
              </a:pPr>
              <a:r>
                <a:rPr lang="en-US" sz="1778" b="1" spc="60">
                  <a:solidFill>
                    <a:srgbClr val="000000"/>
                  </a:solidFill>
                  <a:latin typeface="Proxima Nova Bold"/>
                  <a:ea typeface="Proxima Nova Bold"/>
                  <a:cs typeface="Proxima Nova Bold"/>
                  <a:sym typeface="Proxima Nova Bold"/>
                </a:rPr>
                <a:t>BELIRTILMELI</a:t>
              </a:r>
            </a:p>
          </p:txBody>
        </p:sp>
      </p:grpSp>
      <p:pic>
        <p:nvPicPr>
          <p:cNvPr id="8" name="marka tani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394841" y="5037081"/>
            <a:ext cx="325821" cy="325821"/>
          </a:xfrm>
          <a:prstGeom prst="rect">
            <a:avLst/>
          </a:prstGeom>
        </p:spPr>
      </p:pic>
    </p:spTree>
    <p:extLst>
      <p:ext uri="{BB962C8B-B14F-4D97-AF65-F5344CB8AC3E}">
        <p14:creationId xmlns:p14="http://schemas.microsoft.com/office/powerpoint/2010/main" val="1672756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64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570723" y="571501"/>
            <a:ext cx="5935477" cy="4732065"/>
          </a:xfrm>
          <a:prstGeom prst="rect">
            <a:avLst/>
          </a:prstGeom>
        </p:spPr>
        <p:txBody>
          <a:bodyPr lIns="0" tIns="0" rIns="0" bIns="0" rtlCol="0" anchor="t">
            <a:spAutoFit/>
          </a:bodyPr>
          <a:lstStyle/>
          <a:p>
            <a:pPr algn="just">
              <a:lnSpc>
                <a:spcPts val="4110"/>
              </a:lnSpc>
              <a:spcBef>
                <a:spcPct val="0"/>
              </a:spcBef>
            </a:pPr>
            <a:r>
              <a:rPr lang="en-US" sz="2935">
                <a:solidFill>
                  <a:srgbClr val="000000"/>
                </a:solidFill>
                <a:latin typeface="Arial"/>
                <a:ea typeface="Arial"/>
                <a:cs typeface="Arial"/>
                <a:sym typeface="Arial"/>
              </a:rPr>
              <a:t>İstifa emekli, ölüm gibi nedenlerle görevden ayrılan personelin üzerine zimmetli taşınırları teslim etmeden kurumdan ayrılamayacağı 5018 Sayılı kanun kapsamında belirtilmiş olup, buna rağmen bazı birimlerde personelin kurumdan ayrıldığı halde üzerine zimmetli malzemeler olduğu ve teslim etmediği </a:t>
            </a:r>
          </a:p>
        </p:txBody>
      </p:sp>
      <p:grpSp>
        <p:nvGrpSpPr>
          <p:cNvPr id="3" name="Group 3"/>
          <p:cNvGrpSpPr/>
          <p:nvPr/>
        </p:nvGrpSpPr>
        <p:grpSpPr>
          <a:xfrm>
            <a:off x="327886" y="1843502"/>
            <a:ext cx="5231267" cy="2267937"/>
            <a:chOff x="33547" y="751340"/>
            <a:chExt cx="10462533" cy="4535873"/>
          </a:xfrm>
        </p:grpSpPr>
        <p:sp>
          <p:nvSpPr>
            <p:cNvPr id="4" name="TextBox 4"/>
            <p:cNvSpPr txBox="1"/>
            <p:nvPr/>
          </p:nvSpPr>
          <p:spPr>
            <a:xfrm rot="209908">
              <a:off x="2977317" y="2777660"/>
              <a:ext cx="6192303" cy="974626"/>
            </a:xfrm>
            <a:prstGeom prst="rect">
              <a:avLst/>
            </a:prstGeom>
          </p:spPr>
          <p:txBody>
            <a:bodyPr lIns="0" tIns="0" rIns="0" bIns="0" rtlCol="0" anchor="t">
              <a:spAutoFit/>
            </a:bodyPr>
            <a:lstStyle/>
            <a:p>
              <a:pPr algn="ctr">
                <a:lnSpc>
                  <a:spcPts val="3808"/>
                </a:lnSpc>
              </a:pPr>
              <a:r>
                <a:rPr lang="en-US" sz="3734" b="1">
                  <a:solidFill>
                    <a:srgbClr val="000000"/>
                  </a:solidFill>
                  <a:latin typeface="Cooper BT Bold"/>
                  <a:ea typeface="Cooper BT Bold"/>
                  <a:cs typeface="Cooper BT Bold"/>
                  <a:sym typeface="Cooper BT Bold"/>
                </a:rPr>
                <a:t>zimmetler</a:t>
              </a:r>
            </a:p>
          </p:txBody>
        </p:sp>
        <p:sp>
          <p:nvSpPr>
            <p:cNvPr id="5" name="TextBox 5"/>
            <p:cNvSpPr txBox="1"/>
            <p:nvPr/>
          </p:nvSpPr>
          <p:spPr>
            <a:xfrm rot="21181564">
              <a:off x="33547" y="751340"/>
              <a:ext cx="10462533" cy="948978"/>
            </a:xfrm>
            <a:prstGeom prst="rect">
              <a:avLst/>
            </a:prstGeom>
          </p:spPr>
          <p:txBody>
            <a:bodyPr lIns="0" tIns="0" rIns="0" bIns="0" rtlCol="0" anchor="t">
              <a:spAutoFit/>
            </a:bodyPr>
            <a:lstStyle/>
            <a:p>
              <a:pPr algn="ctr">
                <a:lnSpc>
                  <a:spcPts val="3672"/>
                </a:lnSpc>
              </a:pPr>
              <a:r>
                <a:rPr lang="en-US" sz="3600" b="1">
                  <a:solidFill>
                    <a:srgbClr val="000000"/>
                  </a:solidFill>
                  <a:latin typeface="Cooper BT Bold"/>
                  <a:ea typeface="Cooper BT Bold"/>
                  <a:cs typeface="Cooper BT Bold"/>
                  <a:sym typeface="Cooper BT Bold"/>
                </a:rPr>
                <a:t>istifa emekli ayrılışta</a:t>
              </a:r>
            </a:p>
          </p:txBody>
        </p:sp>
        <p:sp>
          <p:nvSpPr>
            <p:cNvPr id="6" name="TextBox 6"/>
            <p:cNvSpPr txBox="1"/>
            <p:nvPr/>
          </p:nvSpPr>
          <p:spPr>
            <a:xfrm rot="21413215">
              <a:off x="847191" y="4620363"/>
              <a:ext cx="8497613" cy="666850"/>
            </a:xfrm>
            <a:prstGeom prst="rect">
              <a:avLst/>
            </a:prstGeom>
          </p:spPr>
          <p:txBody>
            <a:bodyPr lIns="0" tIns="0" rIns="0" bIns="0" rtlCol="0" anchor="t">
              <a:spAutoFit/>
            </a:bodyPr>
            <a:lstStyle/>
            <a:p>
              <a:pPr algn="ctr">
                <a:lnSpc>
                  <a:spcPts val="2639"/>
                </a:lnSpc>
                <a:spcBef>
                  <a:spcPct val="0"/>
                </a:spcBef>
              </a:pPr>
              <a:r>
                <a:rPr lang="en-US" sz="2199" b="1" spc="75">
                  <a:solidFill>
                    <a:srgbClr val="000000"/>
                  </a:solidFill>
                  <a:latin typeface="Proxima Nova Bold"/>
                  <a:ea typeface="Proxima Nova Bold"/>
                  <a:cs typeface="Proxima Nova Bold"/>
                  <a:sym typeface="Proxima Nova Bold"/>
                </a:rPr>
                <a:t>KIŞI ÜZERINDEN DÜŞÜLMELI</a:t>
              </a:r>
            </a:p>
          </p:txBody>
        </p:sp>
      </p:grpSp>
      <p:pic>
        <p:nvPicPr>
          <p:cNvPr id="7" name="zimmet iad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016469" y="4501055"/>
            <a:ext cx="346841" cy="346841"/>
          </a:xfrm>
          <a:prstGeom prst="rect">
            <a:avLst/>
          </a:prstGeom>
        </p:spPr>
      </p:pic>
    </p:spTree>
    <p:extLst>
      <p:ext uri="{BB962C8B-B14F-4D97-AF65-F5344CB8AC3E}">
        <p14:creationId xmlns:p14="http://schemas.microsoft.com/office/powerpoint/2010/main" val="2851303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63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106124" y="998625"/>
            <a:ext cx="6400077" cy="4847481"/>
          </a:xfrm>
          <a:prstGeom prst="rect">
            <a:avLst/>
          </a:prstGeom>
        </p:spPr>
        <p:txBody>
          <a:bodyPr lIns="0" tIns="0" rIns="0" bIns="0" rtlCol="0" anchor="t">
            <a:spAutoFit/>
          </a:bodyPr>
          <a:lstStyle/>
          <a:p>
            <a:pPr>
              <a:lnSpc>
                <a:spcPts val="5447"/>
              </a:lnSpc>
              <a:spcBef>
                <a:spcPct val="0"/>
              </a:spcBef>
            </a:pPr>
            <a:r>
              <a:rPr lang="en-US" sz="3890" dirty="0">
                <a:solidFill>
                  <a:srgbClr val="000000"/>
                </a:solidFill>
                <a:latin typeface="Arial"/>
                <a:ea typeface="Arial"/>
                <a:cs typeface="Arial"/>
                <a:sym typeface="Arial"/>
              </a:rPr>
              <a:t>Taşınır </a:t>
            </a:r>
            <a:r>
              <a:rPr lang="en-US" sz="3890" dirty="0" err="1">
                <a:solidFill>
                  <a:srgbClr val="000000"/>
                </a:solidFill>
                <a:latin typeface="Arial"/>
                <a:ea typeface="Arial"/>
                <a:cs typeface="Arial"/>
                <a:sym typeface="Arial"/>
              </a:rPr>
              <a:t>kayıt</a:t>
            </a:r>
            <a:r>
              <a:rPr lang="en-US" sz="3890" dirty="0">
                <a:solidFill>
                  <a:srgbClr val="000000"/>
                </a:solidFill>
                <a:latin typeface="Arial"/>
                <a:ea typeface="Arial"/>
                <a:cs typeface="Arial"/>
                <a:sym typeface="Arial"/>
              </a:rPr>
              <a:t> </a:t>
            </a:r>
            <a:r>
              <a:rPr lang="en-US" sz="3890" dirty="0" err="1">
                <a:solidFill>
                  <a:srgbClr val="000000"/>
                </a:solidFill>
                <a:latin typeface="Arial"/>
                <a:ea typeface="Arial"/>
                <a:cs typeface="Arial"/>
                <a:sym typeface="Arial"/>
              </a:rPr>
              <a:t>yetkilisi</a:t>
            </a:r>
            <a:r>
              <a:rPr lang="en-US" sz="3890" dirty="0">
                <a:solidFill>
                  <a:srgbClr val="000000"/>
                </a:solidFill>
                <a:latin typeface="Arial"/>
                <a:ea typeface="Arial"/>
                <a:cs typeface="Arial"/>
                <a:sym typeface="Arial"/>
              </a:rPr>
              <a:t> </a:t>
            </a:r>
            <a:r>
              <a:rPr lang="en-US" sz="3890" dirty="0" err="1">
                <a:solidFill>
                  <a:srgbClr val="000000"/>
                </a:solidFill>
                <a:latin typeface="Arial"/>
                <a:ea typeface="Arial"/>
                <a:cs typeface="Arial"/>
                <a:sym typeface="Arial"/>
              </a:rPr>
              <a:t>değişikliğinde</a:t>
            </a:r>
            <a:r>
              <a:rPr lang="en-US" sz="3890" dirty="0">
                <a:solidFill>
                  <a:srgbClr val="000000"/>
                </a:solidFill>
                <a:latin typeface="Arial"/>
                <a:ea typeface="Arial"/>
                <a:cs typeface="Arial"/>
                <a:sym typeface="Arial"/>
              </a:rPr>
              <a:t> </a:t>
            </a:r>
            <a:r>
              <a:rPr lang="en-US" sz="3890" dirty="0" err="1">
                <a:solidFill>
                  <a:srgbClr val="000000"/>
                </a:solidFill>
                <a:latin typeface="Arial"/>
                <a:ea typeface="Arial"/>
                <a:cs typeface="Arial"/>
                <a:sym typeface="Arial"/>
              </a:rPr>
              <a:t>ambarda</a:t>
            </a:r>
            <a:r>
              <a:rPr lang="en-US" sz="3890" dirty="0">
                <a:solidFill>
                  <a:srgbClr val="000000"/>
                </a:solidFill>
                <a:latin typeface="Arial"/>
                <a:ea typeface="Arial"/>
                <a:cs typeface="Arial"/>
                <a:sym typeface="Arial"/>
              </a:rPr>
              <a:t> </a:t>
            </a:r>
            <a:r>
              <a:rPr lang="en-US" sz="3890" dirty="0" err="1">
                <a:solidFill>
                  <a:srgbClr val="000000"/>
                </a:solidFill>
                <a:latin typeface="Arial"/>
                <a:ea typeface="Arial"/>
                <a:cs typeface="Arial"/>
                <a:sym typeface="Arial"/>
              </a:rPr>
              <a:t>fiili</a:t>
            </a:r>
            <a:r>
              <a:rPr lang="en-US" sz="3890" dirty="0">
                <a:solidFill>
                  <a:srgbClr val="000000"/>
                </a:solidFill>
                <a:latin typeface="Arial"/>
                <a:ea typeface="Arial"/>
                <a:cs typeface="Arial"/>
                <a:sym typeface="Arial"/>
              </a:rPr>
              <a:t> </a:t>
            </a:r>
            <a:r>
              <a:rPr lang="en-US" sz="3890" dirty="0" err="1">
                <a:solidFill>
                  <a:srgbClr val="000000"/>
                </a:solidFill>
                <a:latin typeface="Arial"/>
                <a:ea typeface="Arial"/>
                <a:cs typeface="Arial"/>
                <a:sym typeface="Arial"/>
              </a:rPr>
              <a:t>sayım</a:t>
            </a:r>
            <a:r>
              <a:rPr lang="en-US" sz="3890" dirty="0">
                <a:solidFill>
                  <a:srgbClr val="000000"/>
                </a:solidFill>
                <a:latin typeface="Arial"/>
                <a:ea typeface="Arial"/>
                <a:cs typeface="Arial"/>
                <a:sym typeface="Arial"/>
              </a:rPr>
              <a:t> </a:t>
            </a:r>
            <a:r>
              <a:rPr lang="en-US" sz="3890" dirty="0" err="1">
                <a:solidFill>
                  <a:srgbClr val="000000"/>
                </a:solidFill>
                <a:latin typeface="Arial"/>
                <a:ea typeface="Arial"/>
                <a:cs typeface="Arial"/>
                <a:sym typeface="Arial"/>
              </a:rPr>
              <a:t>yapılmadan</a:t>
            </a:r>
            <a:r>
              <a:rPr lang="en-US" sz="3890" dirty="0">
                <a:solidFill>
                  <a:srgbClr val="000000"/>
                </a:solidFill>
                <a:latin typeface="Arial"/>
                <a:ea typeface="Arial"/>
                <a:cs typeface="Arial"/>
                <a:sym typeface="Arial"/>
              </a:rPr>
              <a:t> </a:t>
            </a:r>
            <a:r>
              <a:rPr lang="en-US" sz="3890" dirty="0" err="1">
                <a:solidFill>
                  <a:srgbClr val="000000"/>
                </a:solidFill>
                <a:latin typeface="Arial"/>
                <a:ea typeface="Arial"/>
                <a:cs typeface="Arial"/>
                <a:sym typeface="Arial"/>
              </a:rPr>
              <a:t>devir</a:t>
            </a:r>
            <a:r>
              <a:rPr lang="en-US" sz="3890" dirty="0">
                <a:solidFill>
                  <a:srgbClr val="000000"/>
                </a:solidFill>
                <a:latin typeface="Arial"/>
                <a:ea typeface="Arial"/>
                <a:cs typeface="Arial"/>
                <a:sym typeface="Arial"/>
              </a:rPr>
              <a:t> </a:t>
            </a:r>
            <a:r>
              <a:rPr lang="en-US" sz="3890" dirty="0" err="1">
                <a:solidFill>
                  <a:srgbClr val="000000"/>
                </a:solidFill>
                <a:latin typeface="Arial"/>
                <a:ea typeface="Arial"/>
                <a:cs typeface="Arial"/>
                <a:sym typeface="Arial"/>
              </a:rPr>
              <a:t>yapıldığı</a:t>
            </a:r>
            <a:r>
              <a:rPr lang="en-US" sz="3890" dirty="0">
                <a:solidFill>
                  <a:srgbClr val="000000"/>
                </a:solidFill>
                <a:latin typeface="Arial"/>
                <a:ea typeface="Arial"/>
                <a:cs typeface="Arial"/>
                <a:sym typeface="Arial"/>
              </a:rPr>
              <a:t>, </a:t>
            </a:r>
            <a:r>
              <a:rPr lang="en-US" sz="3890" dirty="0" err="1">
                <a:solidFill>
                  <a:srgbClr val="000000"/>
                </a:solidFill>
                <a:latin typeface="Arial"/>
                <a:ea typeface="Arial"/>
                <a:cs typeface="Arial"/>
                <a:sym typeface="Arial"/>
              </a:rPr>
              <a:t>yılsonu</a:t>
            </a:r>
            <a:r>
              <a:rPr lang="en-US" sz="3890" dirty="0">
                <a:solidFill>
                  <a:srgbClr val="000000"/>
                </a:solidFill>
                <a:latin typeface="Arial"/>
                <a:ea typeface="Arial"/>
                <a:cs typeface="Arial"/>
                <a:sym typeface="Arial"/>
              </a:rPr>
              <a:t> </a:t>
            </a:r>
            <a:r>
              <a:rPr lang="en-US" sz="3890" dirty="0" err="1">
                <a:solidFill>
                  <a:srgbClr val="000000"/>
                </a:solidFill>
                <a:latin typeface="Arial"/>
                <a:ea typeface="Arial"/>
                <a:cs typeface="Arial"/>
                <a:sym typeface="Arial"/>
              </a:rPr>
              <a:t>sayımlarının</a:t>
            </a:r>
            <a:r>
              <a:rPr lang="en-US" sz="3890" dirty="0">
                <a:solidFill>
                  <a:srgbClr val="000000"/>
                </a:solidFill>
                <a:latin typeface="Arial"/>
                <a:ea typeface="Arial"/>
                <a:cs typeface="Arial"/>
                <a:sym typeface="Arial"/>
              </a:rPr>
              <a:t> </a:t>
            </a:r>
            <a:r>
              <a:rPr lang="en-US" sz="3890" dirty="0" err="1">
                <a:solidFill>
                  <a:srgbClr val="000000"/>
                </a:solidFill>
                <a:latin typeface="Arial"/>
                <a:ea typeface="Arial"/>
                <a:cs typeface="Arial"/>
                <a:sym typeface="Arial"/>
              </a:rPr>
              <a:t>fiili</a:t>
            </a:r>
            <a:r>
              <a:rPr lang="en-US" sz="3890" dirty="0">
                <a:solidFill>
                  <a:srgbClr val="000000"/>
                </a:solidFill>
                <a:latin typeface="Arial"/>
                <a:ea typeface="Arial"/>
                <a:cs typeface="Arial"/>
                <a:sym typeface="Arial"/>
              </a:rPr>
              <a:t> </a:t>
            </a:r>
            <a:r>
              <a:rPr lang="en-US" sz="3890" dirty="0" err="1">
                <a:solidFill>
                  <a:srgbClr val="000000"/>
                </a:solidFill>
                <a:latin typeface="Arial"/>
                <a:ea typeface="Arial"/>
                <a:cs typeface="Arial"/>
                <a:sym typeface="Arial"/>
              </a:rPr>
              <a:t>olarak</a:t>
            </a:r>
            <a:r>
              <a:rPr lang="en-US" sz="3890" dirty="0">
                <a:solidFill>
                  <a:srgbClr val="000000"/>
                </a:solidFill>
                <a:latin typeface="Arial"/>
                <a:ea typeface="Arial"/>
                <a:cs typeface="Arial"/>
                <a:sym typeface="Arial"/>
              </a:rPr>
              <a:t> </a:t>
            </a:r>
            <a:r>
              <a:rPr lang="en-US" sz="3890" dirty="0" err="1">
                <a:solidFill>
                  <a:srgbClr val="000000"/>
                </a:solidFill>
                <a:latin typeface="Arial"/>
                <a:ea typeface="Arial"/>
                <a:cs typeface="Arial"/>
                <a:sym typeface="Arial"/>
              </a:rPr>
              <a:t>değil</a:t>
            </a:r>
            <a:r>
              <a:rPr lang="en-US" sz="3890" dirty="0">
                <a:solidFill>
                  <a:srgbClr val="000000"/>
                </a:solidFill>
                <a:latin typeface="Arial"/>
                <a:ea typeface="Arial"/>
                <a:cs typeface="Arial"/>
                <a:sym typeface="Arial"/>
              </a:rPr>
              <a:t> </a:t>
            </a:r>
            <a:r>
              <a:rPr lang="en-US" sz="3890" dirty="0" err="1">
                <a:solidFill>
                  <a:srgbClr val="000000"/>
                </a:solidFill>
                <a:latin typeface="Arial"/>
                <a:ea typeface="Arial"/>
                <a:cs typeface="Arial"/>
                <a:sym typeface="Arial"/>
              </a:rPr>
              <a:t>kaydı</a:t>
            </a:r>
            <a:r>
              <a:rPr lang="en-US" sz="3890" dirty="0">
                <a:solidFill>
                  <a:srgbClr val="000000"/>
                </a:solidFill>
                <a:latin typeface="Arial"/>
                <a:ea typeface="Arial"/>
                <a:cs typeface="Arial"/>
                <a:sym typeface="Arial"/>
              </a:rPr>
              <a:t> </a:t>
            </a:r>
            <a:r>
              <a:rPr lang="en-US" sz="3890" dirty="0" err="1">
                <a:solidFill>
                  <a:srgbClr val="000000"/>
                </a:solidFill>
                <a:latin typeface="Arial"/>
                <a:ea typeface="Arial"/>
                <a:cs typeface="Arial"/>
                <a:sym typeface="Arial"/>
              </a:rPr>
              <a:t>değerler</a:t>
            </a:r>
            <a:r>
              <a:rPr lang="en-US" sz="3890" dirty="0">
                <a:solidFill>
                  <a:srgbClr val="000000"/>
                </a:solidFill>
                <a:latin typeface="Arial"/>
                <a:ea typeface="Arial"/>
                <a:cs typeface="Arial"/>
                <a:sym typeface="Arial"/>
              </a:rPr>
              <a:t> </a:t>
            </a:r>
            <a:r>
              <a:rPr lang="en-US" sz="3890" dirty="0" err="1">
                <a:solidFill>
                  <a:srgbClr val="000000"/>
                </a:solidFill>
                <a:latin typeface="Arial"/>
                <a:ea typeface="Arial"/>
                <a:cs typeface="Arial"/>
                <a:sym typeface="Arial"/>
              </a:rPr>
              <a:t>üzerinden</a:t>
            </a:r>
            <a:r>
              <a:rPr lang="en-US" sz="3890" dirty="0">
                <a:solidFill>
                  <a:srgbClr val="000000"/>
                </a:solidFill>
                <a:latin typeface="Arial"/>
                <a:ea typeface="Arial"/>
                <a:cs typeface="Arial"/>
                <a:sym typeface="Arial"/>
              </a:rPr>
              <a:t> </a:t>
            </a:r>
            <a:r>
              <a:rPr lang="en-US" sz="3890" dirty="0" err="1">
                <a:solidFill>
                  <a:srgbClr val="000000"/>
                </a:solidFill>
                <a:latin typeface="Arial"/>
                <a:ea typeface="Arial"/>
                <a:cs typeface="Arial"/>
                <a:sym typeface="Arial"/>
              </a:rPr>
              <a:t>yapıldığının</a:t>
            </a:r>
            <a:r>
              <a:rPr lang="en-US" sz="3890" dirty="0">
                <a:solidFill>
                  <a:srgbClr val="000000"/>
                </a:solidFill>
                <a:latin typeface="Arial"/>
                <a:ea typeface="Arial"/>
                <a:cs typeface="Arial"/>
                <a:sym typeface="Arial"/>
              </a:rPr>
              <a:t> </a:t>
            </a:r>
            <a:r>
              <a:rPr lang="en-US" sz="3890" dirty="0" err="1">
                <a:solidFill>
                  <a:srgbClr val="000000"/>
                </a:solidFill>
                <a:latin typeface="Arial"/>
                <a:ea typeface="Arial"/>
                <a:cs typeface="Arial"/>
                <a:sym typeface="Arial"/>
              </a:rPr>
              <a:t>değerlendirildiği</a:t>
            </a:r>
            <a:r>
              <a:rPr lang="en-US" sz="3890" dirty="0">
                <a:solidFill>
                  <a:srgbClr val="000000"/>
                </a:solidFill>
                <a:latin typeface="Arial"/>
                <a:ea typeface="Arial"/>
                <a:cs typeface="Arial"/>
                <a:sym typeface="Arial"/>
              </a:rPr>
              <a:t>,</a:t>
            </a:r>
          </a:p>
        </p:txBody>
      </p:sp>
      <p:grpSp>
        <p:nvGrpSpPr>
          <p:cNvPr id="3" name="Group 3"/>
          <p:cNvGrpSpPr/>
          <p:nvPr/>
        </p:nvGrpSpPr>
        <p:grpSpPr>
          <a:xfrm>
            <a:off x="435727" y="2268146"/>
            <a:ext cx="4656701" cy="2282271"/>
            <a:chOff x="37798" y="681578"/>
            <a:chExt cx="9313403" cy="4564541"/>
          </a:xfrm>
        </p:grpSpPr>
        <p:sp>
          <p:nvSpPr>
            <p:cNvPr id="4" name="TextBox 4"/>
            <p:cNvSpPr txBox="1"/>
            <p:nvPr/>
          </p:nvSpPr>
          <p:spPr>
            <a:xfrm rot="209908">
              <a:off x="2825188" y="2649804"/>
              <a:ext cx="5517451" cy="948978"/>
            </a:xfrm>
            <a:prstGeom prst="rect">
              <a:avLst/>
            </a:prstGeom>
          </p:spPr>
          <p:txBody>
            <a:bodyPr lIns="0" tIns="0" rIns="0" bIns="0" rtlCol="0" anchor="t">
              <a:spAutoFit/>
            </a:bodyPr>
            <a:lstStyle/>
            <a:p>
              <a:pPr algn="ctr">
                <a:lnSpc>
                  <a:spcPts val="3672"/>
                </a:lnSpc>
              </a:pPr>
              <a:r>
                <a:rPr lang="en-US" sz="3600" b="1">
                  <a:solidFill>
                    <a:srgbClr val="000000"/>
                  </a:solidFill>
                  <a:latin typeface="Cooper BT Bold"/>
                  <a:ea typeface="Cooper BT Bold"/>
                  <a:cs typeface="Cooper BT Bold"/>
                  <a:sym typeface="Cooper BT Bold"/>
                </a:rPr>
                <a:t>Ambarlar</a:t>
              </a:r>
            </a:p>
          </p:txBody>
        </p:sp>
        <p:sp>
          <p:nvSpPr>
            <p:cNvPr id="5" name="TextBox 5"/>
            <p:cNvSpPr txBox="1"/>
            <p:nvPr/>
          </p:nvSpPr>
          <p:spPr>
            <a:xfrm rot="21181564">
              <a:off x="37798" y="681578"/>
              <a:ext cx="9313403" cy="948978"/>
            </a:xfrm>
            <a:prstGeom prst="rect">
              <a:avLst/>
            </a:prstGeom>
          </p:spPr>
          <p:txBody>
            <a:bodyPr lIns="0" tIns="0" rIns="0" bIns="0" rtlCol="0" anchor="t">
              <a:spAutoFit/>
            </a:bodyPr>
            <a:lstStyle/>
            <a:p>
              <a:pPr algn="ctr">
                <a:lnSpc>
                  <a:spcPts val="3672"/>
                </a:lnSpc>
              </a:pPr>
              <a:r>
                <a:rPr lang="en-US" sz="3600" b="1">
                  <a:solidFill>
                    <a:srgbClr val="000000"/>
                  </a:solidFill>
                  <a:latin typeface="Cooper BT Bold"/>
                  <a:ea typeface="Cooper BT Bold"/>
                  <a:cs typeface="Cooper BT Bold"/>
                  <a:sym typeface="Cooper BT Bold"/>
                </a:rPr>
                <a:t>Devir teslimlerde</a:t>
              </a:r>
            </a:p>
          </p:txBody>
        </p:sp>
        <p:sp>
          <p:nvSpPr>
            <p:cNvPr id="6" name="TextBox 6"/>
            <p:cNvSpPr txBox="1"/>
            <p:nvPr/>
          </p:nvSpPr>
          <p:spPr>
            <a:xfrm rot="21413215">
              <a:off x="894006" y="4579269"/>
              <a:ext cx="7609853" cy="666850"/>
            </a:xfrm>
            <a:prstGeom prst="rect">
              <a:avLst/>
            </a:prstGeom>
          </p:spPr>
          <p:txBody>
            <a:bodyPr lIns="0" tIns="0" rIns="0" bIns="0" rtlCol="0" anchor="t">
              <a:spAutoFit/>
            </a:bodyPr>
            <a:lstStyle/>
            <a:p>
              <a:pPr algn="ctr">
                <a:lnSpc>
                  <a:spcPts val="2560"/>
                </a:lnSpc>
                <a:spcBef>
                  <a:spcPct val="0"/>
                </a:spcBef>
              </a:pPr>
              <a:r>
                <a:rPr lang="en-US" sz="2133" b="1" spc="72">
                  <a:solidFill>
                    <a:srgbClr val="000000"/>
                  </a:solidFill>
                  <a:latin typeface="Proxima Nova Bold"/>
                  <a:ea typeface="Proxima Nova Bold"/>
                  <a:cs typeface="Proxima Nova Bold"/>
                  <a:sym typeface="Proxima Nova Bold"/>
                </a:rPr>
                <a:t>FIILI OLARAK SAYILMALI</a:t>
              </a:r>
            </a:p>
          </p:txBody>
        </p:sp>
      </p:grpSp>
      <p:pic>
        <p:nvPicPr>
          <p:cNvPr id="7" name="fiiili sayi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111063" y="5142187"/>
            <a:ext cx="252248" cy="252248"/>
          </a:xfrm>
          <a:prstGeom prst="rect">
            <a:avLst/>
          </a:prstGeom>
        </p:spPr>
      </p:pic>
    </p:spTree>
    <p:extLst>
      <p:ext uri="{BB962C8B-B14F-4D97-AF65-F5344CB8AC3E}">
        <p14:creationId xmlns:p14="http://schemas.microsoft.com/office/powerpoint/2010/main" val="1418298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32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49299" y="393006"/>
            <a:ext cx="6656604" cy="6001643"/>
          </a:xfrm>
          <a:prstGeom prst="rect">
            <a:avLst/>
          </a:prstGeom>
        </p:spPr>
        <p:txBody>
          <a:bodyPr lIns="0" tIns="0" rIns="0" bIns="0" rtlCol="0" anchor="t">
            <a:spAutoFit/>
          </a:bodyPr>
          <a:lstStyle/>
          <a:p>
            <a:pPr>
              <a:lnSpc>
                <a:spcPts val="5174"/>
              </a:lnSpc>
              <a:spcBef>
                <a:spcPct val="0"/>
              </a:spcBef>
            </a:pPr>
            <a:r>
              <a:rPr lang="en-US" sz="3695" dirty="0" err="1">
                <a:solidFill>
                  <a:srgbClr val="000000"/>
                </a:solidFill>
                <a:latin typeface="Arial"/>
                <a:ea typeface="Arial"/>
                <a:cs typeface="Arial"/>
                <a:sym typeface="Arial"/>
              </a:rPr>
              <a:t>Hurda</a:t>
            </a:r>
            <a:r>
              <a:rPr lang="en-US" sz="3695" dirty="0">
                <a:solidFill>
                  <a:srgbClr val="000000"/>
                </a:solidFill>
                <a:latin typeface="Arial"/>
                <a:ea typeface="Arial"/>
                <a:cs typeface="Arial"/>
                <a:sym typeface="Arial"/>
              </a:rPr>
              <a:t> </a:t>
            </a:r>
            <a:r>
              <a:rPr lang="en-US" sz="3695" dirty="0" err="1">
                <a:solidFill>
                  <a:srgbClr val="000000"/>
                </a:solidFill>
                <a:latin typeface="Arial"/>
                <a:ea typeface="Arial"/>
                <a:cs typeface="Arial"/>
                <a:sym typeface="Arial"/>
              </a:rPr>
              <a:t>olarak</a:t>
            </a:r>
            <a:r>
              <a:rPr lang="en-US" sz="3695" dirty="0">
                <a:solidFill>
                  <a:srgbClr val="000000"/>
                </a:solidFill>
                <a:latin typeface="Arial"/>
                <a:ea typeface="Arial"/>
                <a:cs typeface="Arial"/>
                <a:sym typeface="Arial"/>
              </a:rPr>
              <a:t> </a:t>
            </a:r>
            <a:r>
              <a:rPr lang="en-US" sz="3695" dirty="0" err="1">
                <a:solidFill>
                  <a:srgbClr val="000000"/>
                </a:solidFill>
                <a:latin typeface="Arial"/>
                <a:ea typeface="Arial"/>
                <a:cs typeface="Arial"/>
                <a:sym typeface="Arial"/>
              </a:rPr>
              <a:t>ayrılan</a:t>
            </a:r>
            <a:r>
              <a:rPr lang="en-US" sz="3695" dirty="0">
                <a:solidFill>
                  <a:srgbClr val="000000"/>
                </a:solidFill>
                <a:latin typeface="Arial"/>
                <a:ea typeface="Arial"/>
                <a:cs typeface="Arial"/>
                <a:sym typeface="Arial"/>
              </a:rPr>
              <a:t> </a:t>
            </a:r>
            <a:r>
              <a:rPr lang="en-US" sz="3695" dirty="0" err="1">
                <a:solidFill>
                  <a:srgbClr val="000000"/>
                </a:solidFill>
                <a:latin typeface="Arial"/>
                <a:ea typeface="Arial"/>
                <a:cs typeface="Arial"/>
                <a:sym typeface="Arial"/>
              </a:rPr>
              <a:t>taşınırların</a:t>
            </a:r>
            <a:r>
              <a:rPr lang="en-US" sz="3695" dirty="0">
                <a:solidFill>
                  <a:srgbClr val="000000"/>
                </a:solidFill>
                <a:latin typeface="Arial"/>
                <a:ea typeface="Arial"/>
                <a:cs typeface="Arial"/>
                <a:sym typeface="Arial"/>
              </a:rPr>
              <a:t> </a:t>
            </a:r>
            <a:r>
              <a:rPr lang="en-US" sz="3695" dirty="0" err="1">
                <a:solidFill>
                  <a:srgbClr val="000000"/>
                </a:solidFill>
                <a:latin typeface="Arial"/>
                <a:ea typeface="Arial"/>
                <a:cs typeface="Arial"/>
                <a:sym typeface="Arial"/>
              </a:rPr>
              <a:t>bir</a:t>
            </a:r>
            <a:r>
              <a:rPr lang="en-US" sz="3695" dirty="0">
                <a:solidFill>
                  <a:srgbClr val="000000"/>
                </a:solidFill>
                <a:latin typeface="Arial"/>
                <a:ea typeface="Arial"/>
                <a:cs typeface="Arial"/>
                <a:sym typeface="Arial"/>
              </a:rPr>
              <a:t> </a:t>
            </a:r>
            <a:r>
              <a:rPr lang="en-US" sz="3695" dirty="0" err="1">
                <a:solidFill>
                  <a:srgbClr val="000000"/>
                </a:solidFill>
                <a:latin typeface="Arial"/>
                <a:ea typeface="Arial"/>
                <a:cs typeface="Arial"/>
                <a:sym typeface="Arial"/>
              </a:rPr>
              <a:t>kısmının</a:t>
            </a:r>
            <a:r>
              <a:rPr lang="en-US" sz="3695" dirty="0">
                <a:solidFill>
                  <a:srgbClr val="000000"/>
                </a:solidFill>
                <a:latin typeface="Arial"/>
                <a:ea typeface="Arial"/>
                <a:cs typeface="Arial"/>
                <a:sym typeface="Arial"/>
              </a:rPr>
              <a:t> </a:t>
            </a:r>
            <a:r>
              <a:rPr lang="en-US" sz="3695" dirty="0" err="1">
                <a:solidFill>
                  <a:srgbClr val="000000"/>
                </a:solidFill>
                <a:latin typeface="Arial"/>
                <a:ea typeface="Arial"/>
                <a:cs typeface="Arial"/>
                <a:sym typeface="Arial"/>
              </a:rPr>
              <a:t>hurdaya</a:t>
            </a:r>
            <a:r>
              <a:rPr lang="en-US" sz="3695" dirty="0">
                <a:solidFill>
                  <a:srgbClr val="000000"/>
                </a:solidFill>
                <a:latin typeface="Arial"/>
                <a:ea typeface="Arial"/>
                <a:cs typeface="Arial"/>
                <a:sym typeface="Arial"/>
              </a:rPr>
              <a:t> </a:t>
            </a:r>
            <a:r>
              <a:rPr lang="en-US" sz="3695" dirty="0" err="1">
                <a:solidFill>
                  <a:srgbClr val="000000"/>
                </a:solidFill>
                <a:latin typeface="Arial"/>
                <a:ea typeface="Arial"/>
                <a:cs typeface="Arial"/>
                <a:sym typeface="Arial"/>
              </a:rPr>
              <a:t>ayırma</a:t>
            </a:r>
            <a:r>
              <a:rPr lang="en-US" sz="3695" dirty="0">
                <a:solidFill>
                  <a:srgbClr val="000000"/>
                </a:solidFill>
                <a:latin typeface="Arial"/>
                <a:ea typeface="Arial"/>
                <a:cs typeface="Arial"/>
                <a:sym typeface="Arial"/>
              </a:rPr>
              <a:t> </a:t>
            </a:r>
            <a:r>
              <a:rPr lang="en-US" sz="3695" dirty="0" err="1">
                <a:solidFill>
                  <a:srgbClr val="000000"/>
                </a:solidFill>
                <a:latin typeface="Arial"/>
                <a:ea typeface="Arial"/>
                <a:cs typeface="Arial"/>
                <a:sym typeface="Arial"/>
              </a:rPr>
              <a:t>kaydının</a:t>
            </a:r>
            <a:r>
              <a:rPr lang="en-US" sz="3695" dirty="0">
                <a:solidFill>
                  <a:srgbClr val="000000"/>
                </a:solidFill>
                <a:latin typeface="Arial"/>
                <a:ea typeface="Arial"/>
                <a:cs typeface="Arial"/>
                <a:sym typeface="Arial"/>
              </a:rPr>
              <a:t> </a:t>
            </a:r>
            <a:r>
              <a:rPr lang="en-US" sz="3695" dirty="0" err="1">
                <a:solidFill>
                  <a:srgbClr val="000000"/>
                </a:solidFill>
                <a:latin typeface="Arial"/>
                <a:ea typeface="Arial"/>
                <a:cs typeface="Arial"/>
                <a:sym typeface="Arial"/>
              </a:rPr>
              <a:t>olmadığı</a:t>
            </a:r>
            <a:r>
              <a:rPr lang="en-US" sz="3695" dirty="0">
                <a:solidFill>
                  <a:srgbClr val="000000"/>
                </a:solidFill>
                <a:latin typeface="Arial"/>
                <a:ea typeface="Arial"/>
                <a:cs typeface="Arial"/>
                <a:sym typeface="Arial"/>
              </a:rPr>
              <a:t>, </a:t>
            </a:r>
            <a:r>
              <a:rPr lang="en-US" sz="3695" dirty="0" err="1">
                <a:solidFill>
                  <a:srgbClr val="000000"/>
                </a:solidFill>
                <a:latin typeface="Arial"/>
                <a:ea typeface="Arial"/>
                <a:cs typeface="Arial"/>
                <a:sym typeface="Arial"/>
              </a:rPr>
              <a:t>hurda</a:t>
            </a:r>
            <a:r>
              <a:rPr lang="en-US" sz="3695" dirty="0">
                <a:solidFill>
                  <a:srgbClr val="000000"/>
                </a:solidFill>
                <a:latin typeface="Arial"/>
                <a:ea typeface="Arial"/>
                <a:cs typeface="Arial"/>
                <a:sym typeface="Arial"/>
              </a:rPr>
              <a:t> </a:t>
            </a:r>
            <a:r>
              <a:rPr lang="en-US" sz="3695" dirty="0" err="1">
                <a:solidFill>
                  <a:srgbClr val="000000"/>
                </a:solidFill>
                <a:latin typeface="Arial"/>
                <a:ea typeface="Arial"/>
                <a:cs typeface="Arial"/>
                <a:sym typeface="Arial"/>
              </a:rPr>
              <a:t>malzemeler</a:t>
            </a:r>
            <a:r>
              <a:rPr lang="en-US" sz="3695" dirty="0">
                <a:solidFill>
                  <a:srgbClr val="000000"/>
                </a:solidFill>
                <a:latin typeface="Arial"/>
                <a:ea typeface="Arial"/>
                <a:cs typeface="Arial"/>
                <a:sym typeface="Arial"/>
              </a:rPr>
              <a:t> </a:t>
            </a:r>
            <a:r>
              <a:rPr lang="en-US" sz="3695" dirty="0" err="1">
                <a:solidFill>
                  <a:srgbClr val="000000"/>
                </a:solidFill>
                <a:latin typeface="Arial"/>
                <a:ea typeface="Arial"/>
                <a:cs typeface="Arial"/>
                <a:sym typeface="Arial"/>
              </a:rPr>
              <a:t>ile</a:t>
            </a:r>
            <a:r>
              <a:rPr lang="en-US" sz="3695" dirty="0">
                <a:solidFill>
                  <a:srgbClr val="000000"/>
                </a:solidFill>
                <a:latin typeface="Arial"/>
                <a:ea typeface="Arial"/>
                <a:cs typeface="Arial"/>
                <a:sym typeface="Arial"/>
              </a:rPr>
              <a:t> </a:t>
            </a:r>
            <a:r>
              <a:rPr lang="en-US" sz="3695" dirty="0" err="1">
                <a:solidFill>
                  <a:srgbClr val="000000"/>
                </a:solidFill>
                <a:latin typeface="Arial"/>
                <a:ea typeface="Arial"/>
                <a:cs typeface="Arial"/>
                <a:sym typeface="Arial"/>
              </a:rPr>
              <a:t>kullanılabilir</a:t>
            </a:r>
            <a:r>
              <a:rPr lang="en-US" sz="3695" dirty="0">
                <a:solidFill>
                  <a:srgbClr val="000000"/>
                </a:solidFill>
                <a:latin typeface="Arial"/>
                <a:ea typeface="Arial"/>
                <a:cs typeface="Arial"/>
                <a:sym typeface="Arial"/>
              </a:rPr>
              <a:t> </a:t>
            </a:r>
            <a:r>
              <a:rPr lang="en-US" sz="3695" dirty="0" err="1">
                <a:solidFill>
                  <a:srgbClr val="000000"/>
                </a:solidFill>
                <a:latin typeface="Arial"/>
                <a:ea typeface="Arial"/>
                <a:cs typeface="Arial"/>
                <a:sym typeface="Arial"/>
              </a:rPr>
              <a:t>malzemelerin</a:t>
            </a:r>
            <a:r>
              <a:rPr lang="en-US" sz="3695" dirty="0">
                <a:solidFill>
                  <a:srgbClr val="000000"/>
                </a:solidFill>
                <a:latin typeface="Arial"/>
                <a:ea typeface="Arial"/>
                <a:cs typeface="Arial"/>
                <a:sym typeface="Arial"/>
              </a:rPr>
              <a:t> </a:t>
            </a:r>
            <a:r>
              <a:rPr lang="en-US" sz="3695" dirty="0" err="1">
                <a:solidFill>
                  <a:srgbClr val="000000"/>
                </a:solidFill>
                <a:latin typeface="Arial"/>
                <a:ea typeface="Arial"/>
                <a:cs typeface="Arial"/>
                <a:sym typeface="Arial"/>
              </a:rPr>
              <a:t>bir</a:t>
            </a:r>
            <a:r>
              <a:rPr lang="en-US" sz="3695" dirty="0">
                <a:solidFill>
                  <a:srgbClr val="000000"/>
                </a:solidFill>
                <a:latin typeface="Arial"/>
                <a:ea typeface="Arial"/>
                <a:cs typeface="Arial"/>
                <a:sym typeface="Arial"/>
              </a:rPr>
              <a:t> </a:t>
            </a:r>
            <a:r>
              <a:rPr lang="en-US" sz="3695" dirty="0" err="1">
                <a:solidFill>
                  <a:srgbClr val="000000"/>
                </a:solidFill>
                <a:latin typeface="Arial"/>
                <a:ea typeface="Arial"/>
                <a:cs typeface="Arial"/>
                <a:sym typeface="Arial"/>
              </a:rPr>
              <a:t>arada</a:t>
            </a:r>
            <a:r>
              <a:rPr lang="en-US" sz="3695" dirty="0">
                <a:solidFill>
                  <a:srgbClr val="000000"/>
                </a:solidFill>
                <a:latin typeface="Arial"/>
                <a:ea typeface="Arial"/>
                <a:cs typeface="Arial"/>
                <a:sym typeface="Arial"/>
              </a:rPr>
              <a:t> </a:t>
            </a:r>
            <a:r>
              <a:rPr lang="en-US" sz="3695" dirty="0" err="1">
                <a:solidFill>
                  <a:srgbClr val="000000"/>
                </a:solidFill>
                <a:latin typeface="Arial"/>
                <a:ea typeface="Arial"/>
                <a:cs typeface="Arial"/>
                <a:sym typeface="Arial"/>
              </a:rPr>
              <a:t>tutulduğu</a:t>
            </a:r>
            <a:r>
              <a:rPr lang="en-US" sz="3695" dirty="0">
                <a:solidFill>
                  <a:srgbClr val="000000"/>
                </a:solidFill>
                <a:latin typeface="Arial"/>
                <a:ea typeface="Arial"/>
                <a:cs typeface="Arial"/>
                <a:sym typeface="Arial"/>
              </a:rPr>
              <a:t>, MKE/</a:t>
            </a:r>
            <a:r>
              <a:rPr lang="en-US" sz="3695" dirty="0" err="1">
                <a:solidFill>
                  <a:srgbClr val="000000"/>
                </a:solidFill>
                <a:latin typeface="Arial"/>
                <a:ea typeface="Arial"/>
                <a:cs typeface="Arial"/>
                <a:sym typeface="Arial"/>
              </a:rPr>
              <a:t>Hurda</a:t>
            </a:r>
            <a:r>
              <a:rPr lang="en-US" sz="3695" dirty="0">
                <a:solidFill>
                  <a:srgbClr val="000000"/>
                </a:solidFill>
                <a:latin typeface="Arial"/>
                <a:ea typeface="Arial"/>
                <a:cs typeface="Arial"/>
                <a:sym typeface="Arial"/>
              </a:rPr>
              <a:t> </a:t>
            </a:r>
            <a:r>
              <a:rPr lang="en-US" sz="3695" dirty="0" err="1">
                <a:solidFill>
                  <a:srgbClr val="000000"/>
                </a:solidFill>
                <a:latin typeface="Arial"/>
                <a:ea typeface="Arial"/>
                <a:cs typeface="Arial"/>
                <a:sym typeface="Arial"/>
              </a:rPr>
              <a:t>İşletmesi</a:t>
            </a:r>
            <a:r>
              <a:rPr lang="en-US" sz="3695" dirty="0">
                <a:solidFill>
                  <a:srgbClr val="000000"/>
                </a:solidFill>
                <a:latin typeface="Arial"/>
                <a:ea typeface="Arial"/>
                <a:cs typeface="Arial"/>
                <a:sym typeface="Arial"/>
              </a:rPr>
              <a:t> </a:t>
            </a:r>
            <a:r>
              <a:rPr lang="en-US" sz="3695" dirty="0" err="1">
                <a:solidFill>
                  <a:srgbClr val="000000"/>
                </a:solidFill>
                <a:latin typeface="Arial"/>
                <a:ea typeface="Arial"/>
                <a:cs typeface="Arial"/>
                <a:sym typeface="Arial"/>
              </a:rPr>
              <a:t>Müdürlüğüne</a:t>
            </a:r>
            <a:r>
              <a:rPr lang="en-US" sz="3695" dirty="0">
                <a:solidFill>
                  <a:srgbClr val="000000"/>
                </a:solidFill>
                <a:latin typeface="Arial"/>
                <a:ea typeface="Arial"/>
                <a:cs typeface="Arial"/>
                <a:sym typeface="Arial"/>
              </a:rPr>
              <a:t> </a:t>
            </a:r>
            <a:r>
              <a:rPr lang="en-US" sz="3695" dirty="0" err="1">
                <a:solidFill>
                  <a:srgbClr val="000000"/>
                </a:solidFill>
                <a:latin typeface="Arial"/>
                <a:ea typeface="Arial"/>
                <a:cs typeface="Arial"/>
                <a:sym typeface="Arial"/>
              </a:rPr>
              <a:t>gönderilen</a:t>
            </a:r>
            <a:r>
              <a:rPr lang="en-US" sz="3695" dirty="0">
                <a:solidFill>
                  <a:srgbClr val="000000"/>
                </a:solidFill>
                <a:latin typeface="Arial"/>
                <a:ea typeface="Arial"/>
                <a:cs typeface="Arial"/>
                <a:sym typeface="Arial"/>
              </a:rPr>
              <a:t> </a:t>
            </a:r>
            <a:r>
              <a:rPr lang="en-US" sz="3695" dirty="0" err="1">
                <a:solidFill>
                  <a:srgbClr val="000000"/>
                </a:solidFill>
                <a:latin typeface="Arial"/>
                <a:ea typeface="Arial"/>
                <a:cs typeface="Arial"/>
                <a:sym typeface="Arial"/>
              </a:rPr>
              <a:t>hurda</a:t>
            </a:r>
            <a:r>
              <a:rPr lang="en-US" sz="3695" dirty="0">
                <a:solidFill>
                  <a:srgbClr val="000000"/>
                </a:solidFill>
                <a:latin typeface="Arial"/>
                <a:ea typeface="Arial"/>
                <a:cs typeface="Arial"/>
                <a:sym typeface="Arial"/>
              </a:rPr>
              <a:t> </a:t>
            </a:r>
            <a:r>
              <a:rPr lang="en-US" sz="3695" dirty="0" err="1">
                <a:solidFill>
                  <a:srgbClr val="000000"/>
                </a:solidFill>
                <a:latin typeface="Arial"/>
                <a:ea typeface="Arial"/>
                <a:cs typeface="Arial"/>
                <a:sym typeface="Arial"/>
              </a:rPr>
              <a:t>malzemelerin</a:t>
            </a:r>
            <a:r>
              <a:rPr lang="en-US" sz="3695" dirty="0">
                <a:solidFill>
                  <a:srgbClr val="000000"/>
                </a:solidFill>
                <a:latin typeface="Arial"/>
                <a:ea typeface="Arial"/>
                <a:cs typeface="Arial"/>
                <a:sym typeface="Arial"/>
              </a:rPr>
              <a:t> </a:t>
            </a:r>
            <a:r>
              <a:rPr lang="en-US" sz="3695" dirty="0" err="1">
                <a:solidFill>
                  <a:srgbClr val="000000"/>
                </a:solidFill>
                <a:latin typeface="Arial"/>
                <a:ea typeface="Arial"/>
                <a:cs typeface="Arial"/>
                <a:sym typeface="Arial"/>
              </a:rPr>
              <a:t>kayıtlardan</a:t>
            </a:r>
            <a:r>
              <a:rPr lang="en-US" sz="3695" dirty="0">
                <a:solidFill>
                  <a:srgbClr val="000000"/>
                </a:solidFill>
                <a:latin typeface="Arial"/>
                <a:ea typeface="Arial"/>
                <a:cs typeface="Arial"/>
                <a:sym typeface="Arial"/>
              </a:rPr>
              <a:t> </a:t>
            </a:r>
            <a:r>
              <a:rPr lang="en-US" sz="3695" dirty="0" err="1">
                <a:solidFill>
                  <a:srgbClr val="000000"/>
                </a:solidFill>
                <a:latin typeface="Arial"/>
                <a:ea typeface="Arial"/>
                <a:cs typeface="Arial"/>
                <a:sym typeface="Arial"/>
              </a:rPr>
              <a:t>düşülmediği</a:t>
            </a:r>
            <a:r>
              <a:rPr lang="en-US" sz="3695" dirty="0">
                <a:solidFill>
                  <a:srgbClr val="000000"/>
                </a:solidFill>
                <a:latin typeface="Arial"/>
                <a:ea typeface="Arial"/>
                <a:cs typeface="Arial"/>
                <a:sym typeface="Arial"/>
              </a:rPr>
              <a:t>,</a:t>
            </a:r>
          </a:p>
        </p:txBody>
      </p:sp>
      <p:grpSp>
        <p:nvGrpSpPr>
          <p:cNvPr id="3" name="Group 3"/>
          <p:cNvGrpSpPr/>
          <p:nvPr/>
        </p:nvGrpSpPr>
        <p:grpSpPr>
          <a:xfrm>
            <a:off x="421515" y="1309971"/>
            <a:ext cx="3944135" cy="1807339"/>
            <a:chOff x="0" y="-66675"/>
            <a:chExt cx="7888269" cy="3614680"/>
          </a:xfrm>
        </p:grpSpPr>
        <p:sp>
          <p:nvSpPr>
            <p:cNvPr id="4" name="TextBox 4"/>
            <p:cNvSpPr txBox="1"/>
            <p:nvPr/>
          </p:nvSpPr>
          <p:spPr>
            <a:xfrm>
              <a:off x="0" y="1598752"/>
              <a:ext cx="7888269" cy="1949253"/>
            </a:xfrm>
            <a:prstGeom prst="rect">
              <a:avLst/>
            </a:prstGeom>
          </p:spPr>
          <p:txBody>
            <a:bodyPr lIns="0" tIns="0" rIns="0" bIns="0" rtlCol="0" anchor="t">
              <a:spAutoFit/>
            </a:bodyPr>
            <a:lstStyle/>
            <a:p>
              <a:pPr algn="ctr">
                <a:lnSpc>
                  <a:spcPts val="3759"/>
                </a:lnSpc>
              </a:pPr>
              <a:r>
                <a:rPr lang="en-US" sz="3759">
                  <a:solidFill>
                    <a:srgbClr val="FC3901"/>
                  </a:solidFill>
                  <a:latin typeface="Peace Sans"/>
                  <a:ea typeface="Peace Sans"/>
                  <a:cs typeface="Peace Sans"/>
                  <a:sym typeface="Peace Sans"/>
                </a:rPr>
                <a:t>KAYITLARDAN DÜŞÜLMELİ</a:t>
              </a:r>
            </a:p>
          </p:txBody>
        </p:sp>
        <p:sp>
          <p:nvSpPr>
            <p:cNvPr id="5" name="TextBox 5"/>
            <p:cNvSpPr txBox="1"/>
            <p:nvPr/>
          </p:nvSpPr>
          <p:spPr>
            <a:xfrm>
              <a:off x="0" y="-66675"/>
              <a:ext cx="7888269" cy="795090"/>
            </a:xfrm>
            <a:prstGeom prst="rect">
              <a:avLst/>
            </a:prstGeom>
          </p:spPr>
          <p:txBody>
            <a:bodyPr lIns="0" tIns="0" rIns="0" bIns="0" rtlCol="0" anchor="t">
              <a:spAutoFit/>
            </a:bodyPr>
            <a:lstStyle/>
            <a:p>
              <a:pPr algn="ctr">
                <a:lnSpc>
                  <a:spcPts val="3065"/>
                </a:lnSpc>
              </a:pPr>
              <a:r>
                <a:rPr lang="en-US" sz="2189" b="1" spc="437">
                  <a:solidFill>
                    <a:srgbClr val="FC3901"/>
                  </a:solidFill>
                  <a:latin typeface="Aleo Bold"/>
                  <a:ea typeface="Aleo Bold"/>
                  <a:cs typeface="Aleo Bold"/>
                  <a:sym typeface="Aleo Bold"/>
                </a:rPr>
                <a:t>HURDA MALZEMELER</a:t>
              </a:r>
            </a:p>
          </p:txBody>
        </p:sp>
        <p:sp>
          <p:nvSpPr>
            <p:cNvPr id="6" name="TextBox 6"/>
            <p:cNvSpPr txBox="1"/>
            <p:nvPr/>
          </p:nvSpPr>
          <p:spPr>
            <a:xfrm>
              <a:off x="0" y="843428"/>
              <a:ext cx="7888269" cy="512960"/>
            </a:xfrm>
            <a:prstGeom prst="rect">
              <a:avLst/>
            </a:prstGeom>
          </p:spPr>
          <p:txBody>
            <a:bodyPr lIns="0" tIns="0" rIns="0" bIns="0" rtlCol="0" anchor="t">
              <a:spAutoFit/>
            </a:bodyPr>
            <a:lstStyle/>
            <a:p>
              <a:pPr algn="ctr">
                <a:lnSpc>
                  <a:spcPts val="1983"/>
                </a:lnSpc>
              </a:pPr>
              <a:endParaRPr sz="1200"/>
            </a:p>
          </p:txBody>
        </p:sp>
      </p:grpSp>
      <p:pic>
        <p:nvPicPr>
          <p:cNvPr id="7" name="hurdala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546428" y="5867399"/>
            <a:ext cx="357352" cy="357352"/>
          </a:xfrm>
          <a:prstGeom prst="rect">
            <a:avLst/>
          </a:prstGeom>
        </p:spPr>
      </p:pic>
    </p:spTree>
    <p:extLst>
      <p:ext uri="{BB962C8B-B14F-4D97-AF65-F5344CB8AC3E}">
        <p14:creationId xmlns:p14="http://schemas.microsoft.com/office/powerpoint/2010/main" val="2326414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38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84976" y="1152858"/>
            <a:ext cx="10622049" cy="4360168"/>
          </a:xfrm>
          <a:prstGeom prst="rect">
            <a:avLst/>
          </a:prstGeom>
        </p:spPr>
        <p:txBody>
          <a:bodyPr lIns="0" tIns="0" rIns="0" bIns="0" rtlCol="0" anchor="t">
            <a:spAutoFit/>
          </a:bodyPr>
          <a:lstStyle/>
          <a:p>
            <a:pPr>
              <a:lnSpc>
                <a:spcPts val="6834"/>
              </a:lnSpc>
              <a:spcBef>
                <a:spcPct val="0"/>
              </a:spcBef>
            </a:pPr>
            <a:r>
              <a:rPr lang="en-US" sz="4881" dirty="0">
                <a:solidFill>
                  <a:srgbClr val="000000"/>
                </a:solidFill>
                <a:latin typeface="Arial"/>
                <a:ea typeface="Arial"/>
                <a:cs typeface="Arial"/>
                <a:sym typeface="Arial"/>
              </a:rPr>
              <a:t>KBS </a:t>
            </a:r>
            <a:r>
              <a:rPr lang="en-US" sz="4881" dirty="0" err="1">
                <a:solidFill>
                  <a:srgbClr val="000000"/>
                </a:solidFill>
                <a:latin typeface="Arial"/>
                <a:ea typeface="Arial"/>
                <a:cs typeface="Arial"/>
                <a:sym typeface="Arial"/>
              </a:rPr>
              <a:t>üzerinde</a:t>
            </a:r>
            <a:r>
              <a:rPr lang="en-US" sz="4881" dirty="0">
                <a:solidFill>
                  <a:srgbClr val="000000"/>
                </a:solidFill>
                <a:latin typeface="Arial"/>
                <a:ea typeface="Arial"/>
                <a:cs typeface="Arial"/>
                <a:sym typeface="Arial"/>
              </a:rPr>
              <a:t> </a:t>
            </a:r>
            <a:r>
              <a:rPr lang="en-US" sz="4881" dirty="0" err="1">
                <a:solidFill>
                  <a:srgbClr val="000000"/>
                </a:solidFill>
                <a:latin typeface="Arial"/>
                <a:ea typeface="Arial"/>
                <a:cs typeface="Arial"/>
                <a:sym typeface="Arial"/>
              </a:rPr>
              <a:t>kayıt</a:t>
            </a:r>
            <a:r>
              <a:rPr lang="en-US" sz="4881" dirty="0">
                <a:solidFill>
                  <a:srgbClr val="000000"/>
                </a:solidFill>
                <a:latin typeface="Arial"/>
                <a:ea typeface="Arial"/>
                <a:cs typeface="Arial"/>
                <a:sym typeface="Arial"/>
              </a:rPr>
              <a:t> </a:t>
            </a:r>
            <a:r>
              <a:rPr lang="en-US" sz="4881" dirty="0" err="1">
                <a:solidFill>
                  <a:srgbClr val="000000"/>
                </a:solidFill>
                <a:latin typeface="Arial"/>
                <a:ea typeface="Arial"/>
                <a:cs typeface="Arial"/>
                <a:sym typeface="Arial"/>
              </a:rPr>
              <a:t>altına</a:t>
            </a:r>
            <a:r>
              <a:rPr lang="en-US" sz="4881" dirty="0">
                <a:solidFill>
                  <a:srgbClr val="000000"/>
                </a:solidFill>
                <a:latin typeface="Arial"/>
                <a:ea typeface="Arial"/>
                <a:cs typeface="Arial"/>
                <a:sym typeface="Arial"/>
              </a:rPr>
              <a:t> </a:t>
            </a:r>
            <a:r>
              <a:rPr lang="en-US" sz="4881" dirty="0" err="1">
                <a:solidFill>
                  <a:srgbClr val="000000"/>
                </a:solidFill>
                <a:latin typeface="Arial"/>
                <a:ea typeface="Arial"/>
                <a:cs typeface="Arial"/>
                <a:sym typeface="Arial"/>
              </a:rPr>
              <a:t>alınan</a:t>
            </a:r>
            <a:r>
              <a:rPr lang="en-US" sz="4881" dirty="0">
                <a:solidFill>
                  <a:srgbClr val="000000"/>
                </a:solidFill>
                <a:latin typeface="Arial"/>
                <a:ea typeface="Arial"/>
                <a:cs typeface="Arial"/>
                <a:sym typeface="Arial"/>
              </a:rPr>
              <a:t> </a:t>
            </a:r>
            <a:r>
              <a:rPr lang="en-US" sz="4881" dirty="0" err="1">
                <a:solidFill>
                  <a:srgbClr val="FF0000"/>
                </a:solidFill>
                <a:latin typeface="Arial"/>
                <a:ea typeface="Arial"/>
                <a:cs typeface="Arial"/>
                <a:sym typeface="Arial"/>
              </a:rPr>
              <a:t>teknolojik</a:t>
            </a:r>
            <a:r>
              <a:rPr lang="en-US" sz="4881" dirty="0">
                <a:solidFill>
                  <a:srgbClr val="FF0000"/>
                </a:solidFill>
                <a:latin typeface="Arial"/>
                <a:ea typeface="Arial"/>
                <a:cs typeface="Arial"/>
                <a:sym typeface="Arial"/>
              </a:rPr>
              <a:t> </a:t>
            </a:r>
            <a:r>
              <a:rPr lang="en-US" sz="4881" dirty="0" err="1">
                <a:solidFill>
                  <a:srgbClr val="FF0000"/>
                </a:solidFill>
                <a:latin typeface="Arial"/>
                <a:ea typeface="Arial"/>
                <a:cs typeface="Arial"/>
                <a:sym typeface="Arial"/>
              </a:rPr>
              <a:t>makine</a:t>
            </a:r>
            <a:r>
              <a:rPr lang="en-US" sz="4881" dirty="0">
                <a:solidFill>
                  <a:srgbClr val="FF0000"/>
                </a:solidFill>
                <a:latin typeface="Arial"/>
                <a:ea typeface="Arial"/>
                <a:cs typeface="Arial"/>
                <a:sym typeface="Arial"/>
              </a:rPr>
              <a:t> </a:t>
            </a:r>
            <a:r>
              <a:rPr lang="en-US" sz="4881" dirty="0" err="1">
                <a:solidFill>
                  <a:srgbClr val="FF0000"/>
                </a:solidFill>
                <a:latin typeface="Arial"/>
                <a:ea typeface="Arial"/>
                <a:cs typeface="Arial"/>
                <a:sym typeface="Arial"/>
              </a:rPr>
              <a:t>cihaz</a:t>
            </a:r>
            <a:r>
              <a:rPr lang="en-US" sz="4881" dirty="0">
                <a:solidFill>
                  <a:srgbClr val="FF0000"/>
                </a:solidFill>
                <a:latin typeface="Arial"/>
                <a:ea typeface="Arial"/>
                <a:cs typeface="Arial"/>
                <a:sym typeface="Arial"/>
              </a:rPr>
              <a:t> </a:t>
            </a:r>
            <a:r>
              <a:rPr lang="en-US" sz="4881" dirty="0" err="1">
                <a:solidFill>
                  <a:srgbClr val="FF0000"/>
                </a:solidFill>
                <a:latin typeface="Arial"/>
                <a:ea typeface="Arial"/>
                <a:cs typeface="Arial"/>
                <a:sym typeface="Arial"/>
              </a:rPr>
              <a:t>ve</a:t>
            </a:r>
            <a:r>
              <a:rPr lang="en-US" sz="4881" dirty="0">
                <a:solidFill>
                  <a:srgbClr val="FF0000"/>
                </a:solidFill>
                <a:latin typeface="Arial"/>
                <a:ea typeface="Arial"/>
                <a:cs typeface="Arial"/>
                <a:sym typeface="Arial"/>
              </a:rPr>
              <a:t> </a:t>
            </a:r>
            <a:r>
              <a:rPr lang="en-US" sz="4881" dirty="0" err="1">
                <a:solidFill>
                  <a:srgbClr val="FF0000"/>
                </a:solidFill>
                <a:latin typeface="Arial"/>
                <a:ea typeface="Arial"/>
                <a:cs typeface="Arial"/>
                <a:sym typeface="Arial"/>
              </a:rPr>
              <a:t>aletlerin</a:t>
            </a:r>
            <a:r>
              <a:rPr lang="en-US" sz="4881" dirty="0">
                <a:solidFill>
                  <a:srgbClr val="FF0000"/>
                </a:solidFill>
                <a:latin typeface="Arial"/>
                <a:ea typeface="Arial"/>
                <a:cs typeface="Arial"/>
                <a:sym typeface="Arial"/>
              </a:rPr>
              <a:t> </a:t>
            </a:r>
            <a:r>
              <a:rPr lang="en-US" sz="4881" dirty="0">
                <a:solidFill>
                  <a:srgbClr val="000000"/>
                </a:solidFill>
                <a:latin typeface="Arial"/>
                <a:ea typeface="Arial"/>
                <a:cs typeface="Arial"/>
                <a:sym typeface="Arial"/>
              </a:rPr>
              <a:t>KBS </a:t>
            </a:r>
            <a:r>
              <a:rPr lang="en-US" sz="4881" dirty="0" err="1">
                <a:solidFill>
                  <a:srgbClr val="000000"/>
                </a:solidFill>
                <a:latin typeface="Arial"/>
                <a:ea typeface="Arial"/>
                <a:cs typeface="Arial"/>
                <a:sym typeface="Arial"/>
              </a:rPr>
              <a:t>sistemi</a:t>
            </a:r>
            <a:r>
              <a:rPr lang="en-US" sz="4881" dirty="0">
                <a:solidFill>
                  <a:srgbClr val="000000"/>
                </a:solidFill>
                <a:latin typeface="Arial"/>
                <a:ea typeface="Arial"/>
                <a:cs typeface="Arial"/>
                <a:sym typeface="Arial"/>
              </a:rPr>
              <a:t> </a:t>
            </a:r>
            <a:r>
              <a:rPr lang="en-US" sz="4881" dirty="0" err="1">
                <a:solidFill>
                  <a:srgbClr val="000000"/>
                </a:solidFill>
                <a:latin typeface="Arial"/>
                <a:ea typeface="Arial"/>
                <a:cs typeface="Arial"/>
                <a:sym typeface="Arial"/>
              </a:rPr>
              <a:t>üzerinde</a:t>
            </a:r>
            <a:r>
              <a:rPr lang="en-US" sz="4881" dirty="0">
                <a:solidFill>
                  <a:srgbClr val="000000"/>
                </a:solidFill>
                <a:latin typeface="Arial"/>
                <a:ea typeface="Arial"/>
                <a:cs typeface="Arial"/>
                <a:sym typeface="Arial"/>
              </a:rPr>
              <a:t> </a:t>
            </a:r>
            <a:r>
              <a:rPr lang="en-US" sz="4881" dirty="0" err="1">
                <a:solidFill>
                  <a:srgbClr val="000000"/>
                </a:solidFill>
                <a:latin typeface="Arial"/>
                <a:ea typeface="Arial"/>
                <a:cs typeface="Arial"/>
                <a:sym typeface="Arial"/>
              </a:rPr>
              <a:t>ayrıntılı</a:t>
            </a:r>
            <a:r>
              <a:rPr lang="en-US" sz="4881" dirty="0">
                <a:solidFill>
                  <a:srgbClr val="000000"/>
                </a:solidFill>
                <a:latin typeface="Arial"/>
                <a:ea typeface="Arial"/>
                <a:cs typeface="Arial"/>
                <a:sym typeface="Arial"/>
              </a:rPr>
              <a:t> (</a:t>
            </a:r>
            <a:r>
              <a:rPr lang="en-US" sz="4881" dirty="0" err="1">
                <a:solidFill>
                  <a:srgbClr val="FF0000"/>
                </a:solidFill>
                <a:latin typeface="Arial"/>
                <a:ea typeface="Arial"/>
                <a:cs typeface="Arial"/>
                <a:sym typeface="Arial"/>
              </a:rPr>
              <a:t>Marka</a:t>
            </a:r>
            <a:r>
              <a:rPr lang="en-US" sz="4881" dirty="0">
                <a:solidFill>
                  <a:srgbClr val="FF0000"/>
                </a:solidFill>
                <a:latin typeface="Arial"/>
                <a:ea typeface="Arial"/>
                <a:cs typeface="Arial"/>
                <a:sym typeface="Arial"/>
              </a:rPr>
              <a:t>, Model</a:t>
            </a:r>
            <a:r>
              <a:rPr lang="en-US" sz="4881" dirty="0">
                <a:solidFill>
                  <a:srgbClr val="000000"/>
                </a:solidFill>
                <a:latin typeface="Arial"/>
                <a:ea typeface="Arial"/>
                <a:cs typeface="Arial"/>
                <a:sym typeface="Arial"/>
              </a:rPr>
              <a:t>, Seri No, </a:t>
            </a:r>
            <a:r>
              <a:rPr lang="en-US" sz="4881" dirty="0" err="1">
                <a:solidFill>
                  <a:srgbClr val="000000"/>
                </a:solidFill>
                <a:latin typeface="Arial"/>
                <a:ea typeface="Arial"/>
                <a:cs typeface="Arial"/>
                <a:sym typeface="Arial"/>
              </a:rPr>
              <a:t>Garanti</a:t>
            </a:r>
            <a:r>
              <a:rPr lang="en-US" sz="4881" dirty="0">
                <a:solidFill>
                  <a:srgbClr val="000000"/>
                </a:solidFill>
                <a:latin typeface="Arial"/>
                <a:ea typeface="Arial"/>
                <a:cs typeface="Arial"/>
                <a:sym typeface="Arial"/>
              </a:rPr>
              <a:t> </a:t>
            </a:r>
            <a:r>
              <a:rPr lang="en-US" sz="4881" dirty="0" err="1">
                <a:solidFill>
                  <a:srgbClr val="000000"/>
                </a:solidFill>
                <a:latin typeface="Arial"/>
                <a:ea typeface="Arial"/>
                <a:cs typeface="Arial"/>
                <a:sym typeface="Arial"/>
              </a:rPr>
              <a:t>Süresi</a:t>
            </a:r>
            <a:r>
              <a:rPr lang="en-US" sz="4881" dirty="0">
                <a:solidFill>
                  <a:srgbClr val="000000"/>
                </a:solidFill>
                <a:latin typeface="Arial"/>
                <a:ea typeface="Arial"/>
                <a:cs typeface="Arial"/>
                <a:sym typeface="Arial"/>
              </a:rPr>
              <a:t> vb.) </a:t>
            </a:r>
            <a:r>
              <a:rPr lang="en-US" sz="4881" dirty="0" err="1">
                <a:solidFill>
                  <a:srgbClr val="000000"/>
                </a:solidFill>
                <a:latin typeface="Arial"/>
                <a:ea typeface="Arial"/>
                <a:cs typeface="Arial"/>
                <a:sym typeface="Arial"/>
              </a:rPr>
              <a:t>bir</a:t>
            </a:r>
            <a:r>
              <a:rPr lang="en-US" sz="4881" dirty="0">
                <a:solidFill>
                  <a:srgbClr val="000000"/>
                </a:solidFill>
                <a:latin typeface="Arial"/>
                <a:ea typeface="Arial"/>
                <a:cs typeface="Arial"/>
                <a:sym typeface="Arial"/>
              </a:rPr>
              <a:t> </a:t>
            </a:r>
            <a:r>
              <a:rPr lang="en-US" sz="4881" dirty="0" err="1">
                <a:solidFill>
                  <a:srgbClr val="000000"/>
                </a:solidFill>
                <a:latin typeface="Arial"/>
                <a:ea typeface="Arial"/>
                <a:cs typeface="Arial"/>
                <a:sym typeface="Arial"/>
              </a:rPr>
              <a:t>şekilde</a:t>
            </a:r>
            <a:r>
              <a:rPr lang="en-US" sz="4881" dirty="0">
                <a:solidFill>
                  <a:srgbClr val="000000"/>
                </a:solidFill>
                <a:latin typeface="Arial"/>
                <a:ea typeface="Arial"/>
                <a:cs typeface="Arial"/>
                <a:sym typeface="Arial"/>
              </a:rPr>
              <a:t> </a:t>
            </a:r>
            <a:r>
              <a:rPr lang="en-US" sz="4881" dirty="0" err="1">
                <a:solidFill>
                  <a:srgbClr val="FF0000"/>
                </a:solidFill>
                <a:latin typeface="Arial"/>
                <a:ea typeface="Arial"/>
                <a:cs typeface="Arial"/>
                <a:sym typeface="Arial"/>
              </a:rPr>
              <a:t>kayıt</a:t>
            </a:r>
            <a:r>
              <a:rPr lang="en-US" sz="4881" dirty="0">
                <a:solidFill>
                  <a:srgbClr val="FF0000"/>
                </a:solidFill>
                <a:latin typeface="Arial"/>
                <a:ea typeface="Arial"/>
                <a:cs typeface="Arial"/>
                <a:sym typeface="Arial"/>
              </a:rPr>
              <a:t> </a:t>
            </a:r>
            <a:r>
              <a:rPr lang="en-US" sz="4881" dirty="0" err="1">
                <a:solidFill>
                  <a:srgbClr val="FF0000"/>
                </a:solidFill>
                <a:latin typeface="Arial"/>
                <a:ea typeface="Arial"/>
                <a:cs typeface="Arial"/>
                <a:sym typeface="Arial"/>
              </a:rPr>
              <a:t>altına</a:t>
            </a:r>
            <a:r>
              <a:rPr lang="en-US" sz="4881" dirty="0">
                <a:solidFill>
                  <a:srgbClr val="FF0000"/>
                </a:solidFill>
                <a:latin typeface="Arial"/>
                <a:ea typeface="Arial"/>
                <a:cs typeface="Arial"/>
                <a:sym typeface="Arial"/>
              </a:rPr>
              <a:t> </a:t>
            </a:r>
            <a:r>
              <a:rPr lang="en-US" sz="4881" dirty="0" err="1" smtClean="0">
                <a:solidFill>
                  <a:srgbClr val="FF0000"/>
                </a:solidFill>
                <a:latin typeface="Arial"/>
                <a:ea typeface="Arial"/>
                <a:cs typeface="Arial"/>
                <a:sym typeface="Arial"/>
              </a:rPr>
              <a:t>alınmadığı</a:t>
            </a:r>
            <a:r>
              <a:rPr lang="tr-TR" sz="4881" dirty="0" smtClean="0">
                <a:solidFill>
                  <a:srgbClr val="FF0000"/>
                </a:solidFill>
                <a:latin typeface="Arial"/>
                <a:ea typeface="Arial"/>
                <a:cs typeface="Arial"/>
                <a:sym typeface="Arial"/>
              </a:rPr>
              <a:t> </a:t>
            </a:r>
            <a:endParaRPr lang="en-US" sz="4881" dirty="0">
              <a:solidFill>
                <a:srgbClr val="FF0000"/>
              </a:solidFill>
              <a:latin typeface="Arial"/>
              <a:ea typeface="Arial"/>
              <a:cs typeface="Arial"/>
              <a:sym typeface="Arial"/>
            </a:endParaRPr>
          </a:p>
        </p:txBody>
      </p:sp>
      <p:pic>
        <p:nvPicPr>
          <p:cNvPr id="3" name="marka model ">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519745" y="5002924"/>
            <a:ext cx="317938" cy="317938"/>
          </a:xfrm>
          <a:prstGeom prst="rect">
            <a:avLst/>
          </a:prstGeom>
        </p:spPr>
      </p:pic>
    </p:spTree>
    <p:extLst>
      <p:ext uri="{BB962C8B-B14F-4D97-AF65-F5344CB8AC3E}">
        <p14:creationId xmlns:p14="http://schemas.microsoft.com/office/powerpoint/2010/main" val="135035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41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07476" y="3244334"/>
            <a:ext cx="8187558" cy="830997"/>
          </a:xfrm>
          <a:prstGeom prst="rect">
            <a:avLst/>
          </a:prstGeom>
        </p:spPr>
        <p:txBody>
          <a:bodyPr wrap="square">
            <a:spAutoFit/>
          </a:bodyPr>
          <a:lstStyle/>
          <a:p>
            <a:pPr algn="ctr"/>
            <a:r>
              <a:rPr lang="tr-TR" sz="4800" b="1" dirty="0" smtClean="0">
                <a:solidFill>
                  <a:srgbClr val="FF0000"/>
                </a:solidFill>
              </a:rPr>
              <a:t>TAŞINIR KONTROL YETKİLİLİĞİ</a:t>
            </a:r>
            <a:endParaRPr lang="tr-TR" sz="4800" b="1" dirty="0">
              <a:solidFill>
                <a:srgbClr val="FF0000"/>
              </a:solidFill>
            </a:endParaRPr>
          </a:p>
        </p:txBody>
      </p:sp>
    </p:spTree>
    <p:extLst>
      <p:ext uri="{BB962C8B-B14F-4D97-AF65-F5344CB8AC3E}">
        <p14:creationId xmlns:p14="http://schemas.microsoft.com/office/powerpoint/2010/main" val="259088298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10676" y="1927731"/>
            <a:ext cx="10095525" cy="1962076"/>
          </a:xfrm>
          <a:prstGeom prst="rect">
            <a:avLst/>
          </a:prstGeom>
        </p:spPr>
        <p:txBody>
          <a:bodyPr lIns="0" tIns="0" rIns="0" bIns="0" rtlCol="0" anchor="t">
            <a:spAutoFit/>
          </a:bodyPr>
          <a:lstStyle/>
          <a:p>
            <a:pPr>
              <a:lnSpc>
                <a:spcPts val="5050"/>
              </a:lnSpc>
              <a:spcBef>
                <a:spcPct val="0"/>
              </a:spcBef>
            </a:pPr>
            <a:r>
              <a:rPr lang="en-US" sz="3607" b="1" dirty="0">
                <a:solidFill>
                  <a:srgbClr val="FF0000"/>
                </a:solidFill>
                <a:latin typeface="Arial"/>
                <a:ea typeface="Arial"/>
                <a:cs typeface="Arial"/>
                <a:sym typeface="Arial"/>
              </a:rPr>
              <a:t>Ekonomik </a:t>
            </a:r>
            <a:r>
              <a:rPr lang="en-US" sz="3607" b="1" dirty="0" err="1">
                <a:solidFill>
                  <a:srgbClr val="FF0000"/>
                </a:solidFill>
                <a:latin typeface="Arial"/>
                <a:ea typeface="Arial"/>
                <a:cs typeface="Arial"/>
                <a:sym typeface="Arial"/>
              </a:rPr>
              <a:t>Ömrünü</a:t>
            </a:r>
            <a:r>
              <a:rPr lang="en-US" sz="3607" b="1" dirty="0">
                <a:solidFill>
                  <a:srgbClr val="FF0000"/>
                </a:solidFill>
                <a:latin typeface="Arial"/>
                <a:ea typeface="Arial"/>
                <a:cs typeface="Arial"/>
                <a:sym typeface="Arial"/>
              </a:rPr>
              <a:t> </a:t>
            </a:r>
            <a:r>
              <a:rPr lang="en-US" sz="5400" b="1" dirty="0" err="1">
                <a:solidFill>
                  <a:srgbClr val="FF0000"/>
                </a:solidFill>
                <a:latin typeface="Arial"/>
                <a:ea typeface="Arial"/>
                <a:cs typeface="Arial"/>
                <a:sym typeface="Arial"/>
              </a:rPr>
              <a:t>Tamamlamamış</a:t>
            </a:r>
            <a:r>
              <a:rPr lang="en-US" sz="3607" b="1" dirty="0">
                <a:solidFill>
                  <a:srgbClr val="FF0000"/>
                </a:solidFill>
                <a:latin typeface="Arial"/>
                <a:ea typeface="Arial"/>
                <a:cs typeface="Arial"/>
                <a:sym typeface="Arial"/>
              </a:rPr>
              <a:t> </a:t>
            </a:r>
            <a:r>
              <a:rPr lang="en-US" sz="3607" dirty="0" err="1">
                <a:solidFill>
                  <a:srgbClr val="000000"/>
                </a:solidFill>
                <a:latin typeface="Arial"/>
                <a:ea typeface="Arial"/>
                <a:cs typeface="Arial"/>
                <a:sym typeface="Arial"/>
              </a:rPr>
              <a:t>Taşınırların</a:t>
            </a:r>
            <a:r>
              <a:rPr lang="en-US" sz="3607" dirty="0">
                <a:solidFill>
                  <a:srgbClr val="000000"/>
                </a:solidFill>
                <a:latin typeface="Arial"/>
                <a:ea typeface="Arial"/>
                <a:cs typeface="Arial"/>
                <a:sym typeface="Arial"/>
              </a:rPr>
              <a:t> </a:t>
            </a:r>
            <a:r>
              <a:rPr lang="en-US" sz="3607" dirty="0" err="1">
                <a:solidFill>
                  <a:srgbClr val="000000"/>
                </a:solidFill>
                <a:latin typeface="Arial"/>
                <a:ea typeface="Arial"/>
                <a:cs typeface="Arial"/>
                <a:sym typeface="Arial"/>
              </a:rPr>
              <a:t>Hurdaya</a:t>
            </a:r>
            <a:r>
              <a:rPr lang="en-US" sz="3607" dirty="0">
                <a:solidFill>
                  <a:srgbClr val="000000"/>
                </a:solidFill>
                <a:latin typeface="Arial"/>
                <a:ea typeface="Arial"/>
                <a:cs typeface="Arial"/>
                <a:sym typeface="Arial"/>
              </a:rPr>
              <a:t> </a:t>
            </a:r>
            <a:r>
              <a:rPr lang="en-US" sz="3607" dirty="0" err="1">
                <a:solidFill>
                  <a:srgbClr val="000000"/>
                </a:solidFill>
                <a:latin typeface="Arial"/>
                <a:ea typeface="Arial"/>
                <a:cs typeface="Arial"/>
                <a:sym typeface="Arial"/>
              </a:rPr>
              <a:t>Ayrılma</a:t>
            </a:r>
            <a:r>
              <a:rPr lang="en-US" sz="3607" dirty="0">
                <a:solidFill>
                  <a:srgbClr val="000000"/>
                </a:solidFill>
                <a:latin typeface="Arial"/>
                <a:ea typeface="Arial"/>
                <a:cs typeface="Arial"/>
                <a:sym typeface="Arial"/>
              </a:rPr>
              <a:t> </a:t>
            </a:r>
            <a:r>
              <a:rPr lang="en-US" sz="3607" dirty="0" err="1">
                <a:solidFill>
                  <a:srgbClr val="000000"/>
                </a:solidFill>
                <a:latin typeface="Arial"/>
                <a:ea typeface="Arial"/>
                <a:cs typeface="Arial"/>
                <a:sym typeface="Arial"/>
              </a:rPr>
              <a:t>İşlemlerinde</a:t>
            </a:r>
            <a:r>
              <a:rPr lang="en-US" sz="3607" dirty="0">
                <a:solidFill>
                  <a:srgbClr val="000000"/>
                </a:solidFill>
                <a:latin typeface="Arial"/>
                <a:ea typeface="Arial"/>
                <a:cs typeface="Arial"/>
                <a:sym typeface="Arial"/>
              </a:rPr>
              <a:t> </a:t>
            </a:r>
            <a:r>
              <a:rPr lang="en-US" sz="3607" dirty="0" err="1">
                <a:solidFill>
                  <a:srgbClr val="000000"/>
                </a:solidFill>
                <a:latin typeface="Arial"/>
                <a:ea typeface="Arial"/>
                <a:cs typeface="Arial"/>
                <a:sym typeface="Arial"/>
              </a:rPr>
              <a:t>Yönetmeliğe</a:t>
            </a:r>
            <a:r>
              <a:rPr lang="en-US" sz="3607" dirty="0">
                <a:solidFill>
                  <a:srgbClr val="000000"/>
                </a:solidFill>
                <a:latin typeface="Arial"/>
                <a:ea typeface="Arial"/>
                <a:cs typeface="Arial"/>
                <a:sym typeface="Arial"/>
              </a:rPr>
              <a:t> </a:t>
            </a:r>
            <a:r>
              <a:rPr lang="en-US" sz="3607" dirty="0" err="1">
                <a:solidFill>
                  <a:srgbClr val="000000"/>
                </a:solidFill>
                <a:latin typeface="Arial"/>
                <a:ea typeface="Arial"/>
                <a:cs typeface="Arial"/>
                <a:sym typeface="Arial"/>
              </a:rPr>
              <a:t>Aykırı</a:t>
            </a:r>
            <a:r>
              <a:rPr lang="en-US" sz="3607" dirty="0">
                <a:solidFill>
                  <a:srgbClr val="000000"/>
                </a:solidFill>
                <a:latin typeface="Arial"/>
                <a:ea typeface="Arial"/>
                <a:cs typeface="Arial"/>
                <a:sym typeface="Arial"/>
              </a:rPr>
              <a:t> </a:t>
            </a:r>
            <a:r>
              <a:rPr lang="en-US" sz="3607" dirty="0" err="1">
                <a:solidFill>
                  <a:srgbClr val="000000"/>
                </a:solidFill>
                <a:latin typeface="Arial"/>
                <a:ea typeface="Arial"/>
                <a:cs typeface="Arial"/>
                <a:sym typeface="Arial"/>
              </a:rPr>
              <a:t>İşlemlerin</a:t>
            </a:r>
            <a:r>
              <a:rPr lang="en-US" sz="3607" dirty="0">
                <a:solidFill>
                  <a:srgbClr val="000000"/>
                </a:solidFill>
                <a:latin typeface="Arial"/>
                <a:ea typeface="Arial"/>
                <a:cs typeface="Arial"/>
                <a:sym typeface="Arial"/>
              </a:rPr>
              <a:t> </a:t>
            </a:r>
            <a:r>
              <a:rPr lang="en-US" sz="3607" dirty="0" err="1" smtClean="0">
                <a:solidFill>
                  <a:srgbClr val="000000"/>
                </a:solidFill>
                <a:latin typeface="Arial"/>
                <a:ea typeface="Arial"/>
                <a:cs typeface="Arial"/>
                <a:sym typeface="Arial"/>
              </a:rPr>
              <a:t>Bulunması</a:t>
            </a:r>
            <a:r>
              <a:rPr lang="tr-TR" sz="3607" dirty="0" smtClean="0">
                <a:solidFill>
                  <a:srgbClr val="000000"/>
                </a:solidFill>
                <a:latin typeface="Arial"/>
                <a:ea typeface="Arial"/>
                <a:cs typeface="Arial"/>
                <a:sym typeface="Arial"/>
              </a:rPr>
              <a:t> </a:t>
            </a:r>
            <a:endParaRPr lang="en-US" sz="3607" dirty="0">
              <a:solidFill>
                <a:srgbClr val="000000"/>
              </a:solidFill>
              <a:latin typeface="Arial"/>
              <a:ea typeface="Arial"/>
              <a:cs typeface="Arial"/>
              <a:sym typeface="Arial"/>
            </a:endParaRPr>
          </a:p>
        </p:txBody>
      </p:sp>
      <p:pic>
        <p:nvPicPr>
          <p:cNvPr id="3" name="ttsmaker-file-2026-7-7-10-54-4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911254" y="3418489"/>
            <a:ext cx="325821" cy="325821"/>
          </a:xfrm>
          <a:prstGeom prst="rect">
            <a:avLst/>
          </a:prstGeom>
        </p:spPr>
      </p:pic>
    </p:spTree>
    <p:extLst>
      <p:ext uri="{BB962C8B-B14F-4D97-AF65-F5344CB8AC3E}">
        <p14:creationId xmlns:p14="http://schemas.microsoft.com/office/powerpoint/2010/main" val="1281693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2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95366" y="1128945"/>
            <a:ext cx="10095525" cy="4546116"/>
          </a:xfrm>
          <a:prstGeom prst="rect">
            <a:avLst/>
          </a:prstGeom>
        </p:spPr>
        <p:txBody>
          <a:bodyPr lIns="0" tIns="0" rIns="0" bIns="0" rtlCol="0" anchor="t">
            <a:spAutoFit/>
          </a:bodyPr>
          <a:lstStyle/>
          <a:p>
            <a:pPr algn="just">
              <a:lnSpc>
                <a:spcPts val="5050"/>
              </a:lnSpc>
              <a:spcBef>
                <a:spcPct val="0"/>
              </a:spcBef>
            </a:pPr>
            <a:r>
              <a:rPr lang="tr-TR" sz="4000" dirty="0"/>
              <a:t>Ekonomik ömrünü </a:t>
            </a:r>
            <a:r>
              <a:rPr lang="tr-TR" sz="4000" dirty="0">
                <a:solidFill>
                  <a:srgbClr val="FF0000"/>
                </a:solidFill>
              </a:rPr>
              <a:t>tamamlamamış </a:t>
            </a:r>
            <a:r>
              <a:rPr lang="tr-TR" sz="4000" dirty="0"/>
              <a:t>olsa bile teknik, fiziki veya arıza kaynaklı nedenlerle kullanılamaz hale gelen taşınırlar </a:t>
            </a:r>
            <a:r>
              <a:rPr lang="tr-TR" sz="4000" b="1" dirty="0">
                <a:latin typeface="Google Sans"/>
              </a:rPr>
              <a:t>hurdaya ayrılabilir</a:t>
            </a:r>
            <a:r>
              <a:rPr lang="tr-TR" sz="4000" dirty="0"/>
              <a:t>. Bu durumdaki </a:t>
            </a:r>
            <a:r>
              <a:rPr lang="tr-TR" sz="4000" dirty="0" smtClean="0"/>
              <a:t>taşınırlar </a:t>
            </a:r>
            <a:r>
              <a:rPr lang="tr-TR" sz="4000" dirty="0"/>
              <a:t>için onarım maliyetinin yüksekliği, yedek parça eksikliği veya artık amaca hizmet etmeme şartlarının sağlanması gerekir</a:t>
            </a:r>
            <a:endParaRPr lang="en-US" sz="3607" dirty="0">
              <a:solidFill>
                <a:srgbClr val="000000"/>
              </a:solidFill>
              <a:latin typeface="Arial"/>
              <a:ea typeface="Arial"/>
              <a:cs typeface="Arial"/>
              <a:sym typeface="Arial"/>
            </a:endParaRPr>
          </a:p>
        </p:txBody>
      </p:sp>
      <p:pic>
        <p:nvPicPr>
          <p:cNvPr id="4" name="ttsmaker-file-2026-7-7-11-1-2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234152" y="5205249"/>
            <a:ext cx="315310" cy="315310"/>
          </a:xfrm>
          <a:prstGeom prst="rect">
            <a:avLst/>
          </a:prstGeom>
        </p:spPr>
      </p:pic>
    </p:spTree>
    <p:extLst>
      <p:ext uri="{BB962C8B-B14F-4D97-AF65-F5344CB8AC3E}">
        <p14:creationId xmlns:p14="http://schemas.microsoft.com/office/powerpoint/2010/main" val="1654182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67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25497" y="1367766"/>
            <a:ext cx="6662363" cy="4001095"/>
          </a:xfrm>
          <a:prstGeom prst="rect">
            <a:avLst/>
          </a:prstGeom>
        </p:spPr>
        <p:txBody>
          <a:bodyPr lIns="0" tIns="0" rIns="0" bIns="0" rtlCol="0" anchor="t">
            <a:spAutoFit/>
          </a:bodyPr>
          <a:lstStyle/>
          <a:p>
            <a:pPr>
              <a:lnSpc>
                <a:spcPts val="5186"/>
              </a:lnSpc>
              <a:spcBef>
                <a:spcPct val="0"/>
              </a:spcBef>
            </a:pPr>
            <a:r>
              <a:rPr lang="en-US" sz="3704" dirty="0" err="1">
                <a:solidFill>
                  <a:srgbClr val="000000"/>
                </a:solidFill>
                <a:latin typeface="Arial"/>
                <a:ea typeface="Arial"/>
                <a:cs typeface="Arial"/>
                <a:sym typeface="Arial"/>
              </a:rPr>
              <a:t>Döner</a:t>
            </a:r>
            <a:r>
              <a:rPr lang="en-US" sz="3704" dirty="0">
                <a:solidFill>
                  <a:srgbClr val="000000"/>
                </a:solidFill>
                <a:latin typeface="Arial"/>
                <a:ea typeface="Arial"/>
                <a:cs typeface="Arial"/>
                <a:sym typeface="Arial"/>
              </a:rPr>
              <a:t> </a:t>
            </a:r>
            <a:r>
              <a:rPr lang="en-US" sz="3704" dirty="0" err="1">
                <a:solidFill>
                  <a:srgbClr val="000000"/>
                </a:solidFill>
                <a:latin typeface="Arial"/>
                <a:ea typeface="Arial"/>
                <a:cs typeface="Arial"/>
                <a:sym typeface="Arial"/>
              </a:rPr>
              <a:t>Sermaye</a:t>
            </a:r>
            <a:r>
              <a:rPr lang="en-US" sz="3704" dirty="0">
                <a:solidFill>
                  <a:srgbClr val="000000"/>
                </a:solidFill>
                <a:latin typeface="Arial"/>
                <a:ea typeface="Arial"/>
                <a:cs typeface="Arial"/>
                <a:sym typeface="Arial"/>
              </a:rPr>
              <a:t> </a:t>
            </a:r>
            <a:r>
              <a:rPr lang="en-US" sz="3704" dirty="0" err="1">
                <a:solidFill>
                  <a:srgbClr val="000000"/>
                </a:solidFill>
                <a:latin typeface="Arial"/>
                <a:ea typeface="Arial"/>
                <a:cs typeface="Arial"/>
                <a:sym typeface="Arial"/>
              </a:rPr>
              <a:t>kaynakları</a:t>
            </a:r>
            <a:r>
              <a:rPr lang="en-US" sz="3704" dirty="0">
                <a:solidFill>
                  <a:srgbClr val="000000"/>
                </a:solidFill>
                <a:latin typeface="Arial"/>
                <a:ea typeface="Arial"/>
                <a:cs typeface="Arial"/>
                <a:sym typeface="Arial"/>
              </a:rPr>
              <a:t> </a:t>
            </a:r>
            <a:r>
              <a:rPr lang="en-US" sz="3704" dirty="0" err="1">
                <a:solidFill>
                  <a:srgbClr val="000000"/>
                </a:solidFill>
                <a:latin typeface="Arial"/>
                <a:ea typeface="Arial"/>
                <a:cs typeface="Arial"/>
                <a:sym typeface="Arial"/>
              </a:rPr>
              <a:t>tarafından</a:t>
            </a:r>
            <a:r>
              <a:rPr lang="en-US" sz="3704" dirty="0">
                <a:solidFill>
                  <a:srgbClr val="000000"/>
                </a:solidFill>
                <a:latin typeface="Arial"/>
                <a:ea typeface="Arial"/>
                <a:cs typeface="Arial"/>
                <a:sym typeface="Arial"/>
              </a:rPr>
              <a:t> satın </a:t>
            </a:r>
            <a:r>
              <a:rPr lang="en-US" sz="3704" dirty="0" err="1">
                <a:solidFill>
                  <a:srgbClr val="000000"/>
                </a:solidFill>
                <a:latin typeface="Arial"/>
                <a:ea typeface="Arial"/>
                <a:cs typeface="Arial"/>
                <a:sym typeface="Arial"/>
              </a:rPr>
              <a:t>alınmış</a:t>
            </a:r>
            <a:r>
              <a:rPr lang="en-US" sz="3704" dirty="0">
                <a:solidFill>
                  <a:srgbClr val="000000"/>
                </a:solidFill>
                <a:latin typeface="Arial"/>
                <a:ea typeface="Arial"/>
                <a:cs typeface="Arial"/>
                <a:sym typeface="Arial"/>
              </a:rPr>
              <a:t> </a:t>
            </a:r>
            <a:r>
              <a:rPr lang="en-US" sz="3704" dirty="0" err="1">
                <a:solidFill>
                  <a:srgbClr val="000000"/>
                </a:solidFill>
                <a:latin typeface="Arial"/>
                <a:ea typeface="Arial"/>
                <a:cs typeface="Arial"/>
                <a:sym typeface="Arial"/>
              </a:rPr>
              <a:t>taşınırlar</a:t>
            </a:r>
            <a:r>
              <a:rPr lang="en-US" sz="3704" dirty="0">
                <a:solidFill>
                  <a:srgbClr val="000000"/>
                </a:solidFill>
                <a:latin typeface="Arial"/>
                <a:ea typeface="Arial"/>
                <a:cs typeface="Arial"/>
                <a:sym typeface="Arial"/>
              </a:rPr>
              <a:t> </a:t>
            </a:r>
            <a:r>
              <a:rPr lang="en-US" sz="3704" dirty="0" err="1">
                <a:solidFill>
                  <a:srgbClr val="000000"/>
                </a:solidFill>
                <a:latin typeface="Arial"/>
                <a:ea typeface="Arial"/>
                <a:cs typeface="Arial"/>
                <a:sym typeface="Arial"/>
              </a:rPr>
              <a:t>alındığı</a:t>
            </a:r>
            <a:r>
              <a:rPr lang="en-US" sz="3704" dirty="0">
                <a:solidFill>
                  <a:srgbClr val="000000"/>
                </a:solidFill>
                <a:latin typeface="Arial"/>
                <a:ea typeface="Arial"/>
                <a:cs typeface="Arial"/>
                <a:sym typeface="Arial"/>
              </a:rPr>
              <a:t> </a:t>
            </a:r>
            <a:r>
              <a:rPr lang="en-US" sz="3704" dirty="0" err="1">
                <a:solidFill>
                  <a:srgbClr val="000000"/>
                </a:solidFill>
                <a:latin typeface="Arial"/>
                <a:ea typeface="Arial"/>
                <a:cs typeface="Arial"/>
                <a:sym typeface="Arial"/>
              </a:rPr>
              <a:t>ayın</a:t>
            </a:r>
            <a:r>
              <a:rPr lang="en-US" sz="3704" dirty="0">
                <a:solidFill>
                  <a:srgbClr val="000000"/>
                </a:solidFill>
                <a:latin typeface="Arial"/>
                <a:ea typeface="Arial"/>
                <a:cs typeface="Arial"/>
                <a:sym typeface="Arial"/>
              </a:rPr>
              <a:t> </a:t>
            </a:r>
            <a:r>
              <a:rPr lang="en-US" sz="3704" dirty="0" err="1">
                <a:solidFill>
                  <a:srgbClr val="000000"/>
                </a:solidFill>
                <a:latin typeface="Arial"/>
                <a:ea typeface="Arial"/>
                <a:cs typeface="Arial"/>
                <a:sym typeface="Arial"/>
              </a:rPr>
              <a:t>sonuna</a:t>
            </a:r>
            <a:r>
              <a:rPr lang="en-US" sz="3704" dirty="0">
                <a:solidFill>
                  <a:srgbClr val="000000"/>
                </a:solidFill>
                <a:latin typeface="Arial"/>
                <a:ea typeface="Arial"/>
                <a:cs typeface="Arial"/>
                <a:sym typeface="Arial"/>
              </a:rPr>
              <a:t> </a:t>
            </a:r>
            <a:r>
              <a:rPr lang="en-US" sz="3704" dirty="0" err="1">
                <a:solidFill>
                  <a:srgbClr val="000000"/>
                </a:solidFill>
                <a:latin typeface="Arial"/>
                <a:ea typeface="Arial"/>
                <a:cs typeface="Arial"/>
                <a:sym typeface="Arial"/>
              </a:rPr>
              <a:t>kadar</a:t>
            </a:r>
            <a:r>
              <a:rPr lang="en-US" sz="3704" dirty="0">
                <a:solidFill>
                  <a:srgbClr val="000000"/>
                </a:solidFill>
                <a:latin typeface="Arial"/>
                <a:ea typeface="Arial"/>
                <a:cs typeface="Arial"/>
                <a:sym typeface="Arial"/>
              </a:rPr>
              <a:t> </a:t>
            </a:r>
            <a:r>
              <a:rPr lang="en-US" sz="3704" dirty="0" err="1">
                <a:solidFill>
                  <a:srgbClr val="000000"/>
                </a:solidFill>
                <a:latin typeface="Arial"/>
                <a:ea typeface="Arial"/>
                <a:cs typeface="Arial"/>
                <a:sym typeface="Arial"/>
              </a:rPr>
              <a:t>özel</a:t>
            </a:r>
            <a:r>
              <a:rPr lang="en-US" sz="3704" dirty="0">
                <a:solidFill>
                  <a:srgbClr val="000000"/>
                </a:solidFill>
                <a:latin typeface="Arial"/>
                <a:ea typeface="Arial"/>
                <a:cs typeface="Arial"/>
                <a:sym typeface="Arial"/>
              </a:rPr>
              <a:t> </a:t>
            </a:r>
            <a:r>
              <a:rPr lang="en-US" sz="3704" dirty="0" err="1">
                <a:solidFill>
                  <a:srgbClr val="000000"/>
                </a:solidFill>
                <a:latin typeface="Arial"/>
                <a:ea typeface="Arial"/>
                <a:cs typeface="Arial"/>
                <a:sym typeface="Arial"/>
              </a:rPr>
              <a:t>bütçeye</a:t>
            </a:r>
            <a:r>
              <a:rPr lang="en-US" sz="3704" dirty="0">
                <a:solidFill>
                  <a:srgbClr val="000000"/>
                </a:solidFill>
                <a:latin typeface="Arial"/>
                <a:ea typeface="Arial"/>
                <a:cs typeface="Arial"/>
                <a:sym typeface="Arial"/>
              </a:rPr>
              <a:t> </a:t>
            </a:r>
            <a:r>
              <a:rPr lang="en-US" sz="3704" dirty="0" err="1">
                <a:solidFill>
                  <a:srgbClr val="000000"/>
                </a:solidFill>
                <a:latin typeface="Arial"/>
                <a:ea typeface="Arial"/>
                <a:cs typeface="Arial"/>
                <a:sym typeface="Arial"/>
              </a:rPr>
              <a:t>devredilme</a:t>
            </a:r>
            <a:r>
              <a:rPr lang="en-US" sz="3704" dirty="0">
                <a:solidFill>
                  <a:srgbClr val="000000"/>
                </a:solidFill>
                <a:latin typeface="Arial"/>
                <a:ea typeface="Arial"/>
                <a:cs typeface="Arial"/>
                <a:sym typeface="Arial"/>
              </a:rPr>
              <a:t> </a:t>
            </a:r>
            <a:r>
              <a:rPr lang="en-US" sz="3704" dirty="0" err="1">
                <a:solidFill>
                  <a:srgbClr val="000000"/>
                </a:solidFill>
                <a:latin typeface="Arial"/>
                <a:ea typeface="Arial"/>
                <a:cs typeface="Arial"/>
                <a:sym typeface="Arial"/>
              </a:rPr>
              <a:t>işleminin</a:t>
            </a:r>
            <a:r>
              <a:rPr lang="en-US" sz="3704" dirty="0">
                <a:solidFill>
                  <a:srgbClr val="000000"/>
                </a:solidFill>
                <a:latin typeface="Arial"/>
                <a:ea typeface="Arial"/>
                <a:cs typeface="Arial"/>
                <a:sym typeface="Arial"/>
              </a:rPr>
              <a:t> </a:t>
            </a:r>
            <a:r>
              <a:rPr lang="en-US" sz="3704" dirty="0" err="1">
                <a:solidFill>
                  <a:srgbClr val="000000"/>
                </a:solidFill>
                <a:latin typeface="Arial"/>
                <a:ea typeface="Arial"/>
                <a:cs typeface="Arial"/>
                <a:sym typeface="Arial"/>
              </a:rPr>
              <a:t>yapılmadığı</a:t>
            </a:r>
            <a:r>
              <a:rPr lang="en-US" sz="3704" dirty="0">
                <a:solidFill>
                  <a:srgbClr val="000000"/>
                </a:solidFill>
                <a:latin typeface="Arial"/>
                <a:ea typeface="Arial"/>
                <a:cs typeface="Arial"/>
                <a:sym typeface="Arial"/>
              </a:rPr>
              <a:t> </a:t>
            </a:r>
            <a:r>
              <a:rPr lang="en-US" sz="3704" dirty="0" err="1">
                <a:solidFill>
                  <a:srgbClr val="000000"/>
                </a:solidFill>
                <a:latin typeface="Arial"/>
                <a:ea typeface="Arial"/>
                <a:cs typeface="Arial"/>
                <a:sym typeface="Arial"/>
              </a:rPr>
              <a:t>tespit</a:t>
            </a:r>
            <a:r>
              <a:rPr lang="en-US" sz="3704" dirty="0">
                <a:solidFill>
                  <a:srgbClr val="000000"/>
                </a:solidFill>
                <a:latin typeface="Arial"/>
                <a:ea typeface="Arial"/>
                <a:cs typeface="Arial"/>
                <a:sym typeface="Arial"/>
              </a:rPr>
              <a:t> </a:t>
            </a:r>
            <a:r>
              <a:rPr lang="en-US" sz="3704" dirty="0" err="1">
                <a:solidFill>
                  <a:srgbClr val="000000"/>
                </a:solidFill>
                <a:latin typeface="Arial"/>
                <a:ea typeface="Arial"/>
                <a:cs typeface="Arial"/>
                <a:sym typeface="Arial"/>
              </a:rPr>
              <a:t>edilmiştir</a:t>
            </a:r>
            <a:r>
              <a:rPr lang="en-US" sz="3704" dirty="0">
                <a:solidFill>
                  <a:srgbClr val="000000"/>
                </a:solidFill>
                <a:latin typeface="Arial"/>
                <a:ea typeface="Arial"/>
                <a:cs typeface="Arial"/>
                <a:sym typeface="Arial"/>
              </a:rPr>
              <a:t>.</a:t>
            </a:r>
          </a:p>
        </p:txBody>
      </p:sp>
      <p:grpSp>
        <p:nvGrpSpPr>
          <p:cNvPr id="3" name="Group 3"/>
          <p:cNvGrpSpPr/>
          <p:nvPr/>
        </p:nvGrpSpPr>
        <p:grpSpPr>
          <a:xfrm>
            <a:off x="895674" y="1507466"/>
            <a:ext cx="3528264" cy="3485129"/>
            <a:chOff x="0" y="0"/>
            <a:chExt cx="7056529" cy="6970258"/>
          </a:xfrm>
        </p:grpSpPr>
        <p:sp>
          <p:nvSpPr>
            <p:cNvPr id="4" name="TextBox 4"/>
            <p:cNvSpPr txBox="1"/>
            <p:nvPr/>
          </p:nvSpPr>
          <p:spPr>
            <a:xfrm>
              <a:off x="37248" y="3482124"/>
              <a:ext cx="6982029" cy="3488134"/>
            </a:xfrm>
            <a:prstGeom prst="rect">
              <a:avLst/>
            </a:prstGeom>
          </p:spPr>
          <p:txBody>
            <a:bodyPr lIns="0" tIns="0" rIns="0" bIns="0" rtlCol="0" anchor="t">
              <a:spAutoFit/>
            </a:bodyPr>
            <a:lstStyle/>
            <a:p>
              <a:pPr algn="ctr">
                <a:lnSpc>
                  <a:spcPts val="3354"/>
                </a:lnSpc>
              </a:pPr>
              <a:r>
                <a:rPr lang="en-US" sz="2866" b="1" spc="221">
                  <a:solidFill>
                    <a:srgbClr val="000000"/>
                  </a:solidFill>
                  <a:latin typeface="Asap Regular Bold"/>
                  <a:ea typeface="Asap Regular Bold"/>
                  <a:cs typeface="Asap Regular Bold"/>
                  <a:sym typeface="Asap Regular Bold"/>
                </a:rPr>
                <a:t>O AYIN SONUNA KADAR ÖZEL BÜTÇEYE DEVREDİLMELİ</a:t>
              </a:r>
            </a:p>
          </p:txBody>
        </p:sp>
        <p:sp>
          <p:nvSpPr>
            <p:cNvPr id="5" name="TextBox 5"/>
            <p:cNvSpPr txBox="1"/>
            <p:nvPr/>
          </p:nvSpPr>
          <p:spPr>
            <a:xfrm>
              <a:off x="0" y="2348820"/>
              <a:ext cx="7056529" cy="872034"/>
            </a:xfrm>
            <a:prstGeom prst="rect">
              <a:avLst/>
            </a:prstGeom>
          </p:spPr>
          <p:txBody>
            <a:bodyPr lIns="0" tIns="0" rIns="0" bIns="0" rtlCol="0" anchor="t">
              <a:spAutoFit/>
            </a:bodyPr>
            <a:lstStyle/>
            <a:p>
              <a:pPr algn="ctr">
                <a:lnSpc>
                  <a:spcPts val="3351"/>
                </a:lnSpc>
              </a:pPr>
              <a:r>
                <a:rPr lang="en-US" sz="3990" spc="23">
                  <a:solidFill>
                    <a:srgbClr val="FC3901"/>
                  </a:solidFill>
                  <a:latin typeface="Vidaloka"/>
                  <a:ea typeface="Vidaloka"/>
                  <a:cs typeface="Vidaloka"/>
                  <a:sym typeface="Vidaloka"/>
                </a:rPr>
                <a:t>TAŞINIRLAR</a:t>
              </a:r>
            </a:p>
          </p:txBody>
        </p:sp>
        <p:sp>
          <p:nvSpPr>
            <p:cNvPr id="6" name="TextBox 6"/>
            <p:cNvSpPr txBox="1"/>
            <p:nvPr/>
          </p:nvSpPr>
          <p:spPr>
            <a:xfrm>
              <a:off x="37248" y="0"/>
              <a:ext cx="6982029" cy="2077492"/>
            </a:xfrm>
            <a:prstGeom prst="rect">
              <a:avLst/>
            </a:prstGeom>
          </p:spPr>
          <p:txBody>
            <a:bodyPr lIns="0" tIns="0" rIns="0" bIns="0" rtlCol="0" anchor="t">
              <a:spAutoFit/>
            </a:bodyPr>
            <a:lstStyle/>
            <a:p>
              <a:pPr algn="ctr">
                <a:lnSpc>
                  <a:spcPts val="2651"/>
                </a:lnSpc>
              </a:pPr>
              <a:r>
                <a:rPr lang="en-US" sz="2266" b="1" spc="174">
                  <a:solidFill>
                    <a:srgbClr val="000000"/>
                  </a:solidFill>
                  <a:latin typeface="Asap Regular Bold"/>
                  <a:ea typeface="Asap Regular Bold"/>
                  <a:cs typeface="Asap Regular Bold"/>
                  <a:sym typeface="Asap Regular Bold"/>
                </a:rPr>
                <a:t>DÖNER SERMAYE KAYNAKLARINDAN ALINAN</a:t>
              </a:r>
            </a:p>
          </p:txBody>
        </p:sp>
      </p:grpSp>
      <p:pic>
        <p:nvPicPr>
          <p:cNvPr id="7" name="doner sermay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976243" y="4908332"/>
            <a:ext cx="265385" cy="265385"/>
          </a:xfrm>
          <a:prstGeom prst="rect">
            <a:avLst/>
          </a:prstGeom>
        </p:spPr>
      </p:pic>
    </p:spTree>
    <p:extLst>
      <p:ext uri="{BB962C8B-B14F-4D97-AF65-F5344CB8AC3E}">
        <p14:creationId xmlns:p14="http://schemas.microsoft.com/office/powerpoint/2010/main" val="1559074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72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41073" y="2764220"/>
            <a:ext cx="10693879" cy="2192908"/>
          </a:xfrm>
          <a:prstGeom prst="rect">
            <a:avLst/>
          </a:prstGeom>
        </p:spPr>
        <p:txBody>
          <a:bodyPr wrap="square" lIns="0" tIns="0" rIns="0" bIns="0" rtlCol="0" anchor="t">
            <a:spAutoFit/>
          </a:bodyPr>
          <a:lstStyle/>
          <a:p>
            <a:pPr>
              <a:lnSpc>
                <a:spcPts val="5728"/>
              </a:lnSpc>
              <a:spcBef>
                <a:spcPct val="0"/>
              </a:spcBef>
            </a:pPr>
            <a:r>
              <a:rPr lang="en-US" sz="4091" dirty="0" err="1">
                <a:solidFill>
                  <a:srgbClr val="000000"/>
                </a:solidFill>
                <a:latin typeface="Arial"/>
                <a:ea typeface="Arial"/>
                <a:cs typeface="Arial"/>
                <a:sym typeface="Arial"/>
              </a:rPr>
              <a:t>Hırsızlık</a:t>
            </a:r>
            <a:r>
              <a:rPr lang="en-US" sz="4091" dirty="0">
                <a:solidFill>
                  <a:srgbClr val="000000"/>
                </a:solidFill>
                <a:latin typeface="Arial"/>
                <a:ea typeface="Arial"/>
                <a:cs typeface="Arial"/>
                <a:sym typeface="Arial"/>
              </a:rPr>
              <a:t> </a:t>
            </a:r>
            <a:r>
              <a:rPr lang="en-US" sz="4091" dirty="0" err="1">
                <a:solidFill>
                  <a:srgbClr val="000000"/>
                </a:solidFill>
                <a:latin typeface="Arial"/>
                <a:ea typeface="Arial"/>
                <a:cs typeface="Arial"/>
                <a:sym typeface="Arial"/>
              </a:rPr>
              <a:t>çalınma</a:t>
            </a:r>
            <a:r>
              <a:rPr lang="en-US" sz="4091" dirty="0">
                <a:solidFill>
                  <a:srgbClr val="000000"/>
                </a:solidFill>
                <a:latin typeface="Arial"/>
                <a:ea typeface="Arial"/>
                <a:cs typeface="Arial"/>
                <a:sym typeface="Arial"/>
              </a:rPr>
              <a:t> </a:t>
            </a:r>
            <a:r>
              <a:rPr lang="en-US" sz="4091" dirty="0" err="1">
                <a:solidFill>
                  <a:srgbClr val="000000"/>
                </a:solidFill>
                <a:latin typeface="Arial"/>
                <a:ea typeface="Arial"/>
                <a:cs typeface="Arial"/>
                <a:sym typeface="Arial"/>
              </a:rPr>
              <a:t>ve</a:t>
            </a:r>
            <a:r>
              <a:rPr lang="en-US" sz="4091" dirty="0">
                <a:solidFill>
                  <a:srgbClr val="000000"/>
                </a:solidFill>
                <a:latin typeface="Arial"/>
                <a:ea typeface="Arial"/>
                <a:cs typeface="Arial"/>
                <a:sym typeface="Arial"/>
              </a:rPr>
              <a:t> </a:t>
            </a:r>
            <a:r>
              <a:rPr lang="en-US" sz="4091" dirty="0" err="1">
                <a:solidFill>
                  <a:srgbClr val="000000"/>
                </a:solidFill>
                <a:latin typeface="Arial"/>
                <a:ea typeface="Arial"/>
                <a:cs typeface="Arial"/>
                <a:sym typeface="Arial"/>
              </a:rPr>
              <a:t>kaybolma</a:t>
            </a:r>
            <a:r>
              <a:rPr lang="en-US" sz="4091" dirty="0">
                <a:solidFill>
                  <a:srgbClr val="000000"/>
                </a:solidFill>
                <a:latin typeface="Arial"/>
                <a:ea typeface="Arial"/>
                <a:cs typeface="Arial"/>
                <a:sym typeface="Arial"/>
              </a:rPr>
              <a:t> </a:t>
            </a:r>
            <a:r>
              <a:rPr lang="en-US" sz="4091" dirty="0" err="1">
                <a:solidFill>
                  <a:srgbClr val="000000"/>
                </a:solidFill>
                <a:latin typeface="Arial"/>
                <a:ea typeface="Arial"/>
                <a:cs typeface="Arial"/>
                <a:sym typeface="Arial"/>
              </a:rPr>
              <a:t>gibi</a:t>
            </a:r>
            <a:r>
              <a:rPr lang="en-US" sz="4091" dirty="0">
                <a:solidFill>
                  <a:srgbClr val="000000"/>
                </a:solidFill>
                <a:latin typeface="Arial"/>
                <a:ea typeface="Arial"/>
                <a:cs typeface="Arial"/>
                <a:sym typeface="Arial"/>
              </a:rPr>
              <a:t> </a:t>
            </a:r>
            <a:r>
              <a:rPr lang="en-US" sz="4091" dirty="0" err="1">
                <a:solidFill>
                  <a:srgbClr val="000000"/>
                </a:solidFill>
                <a:latin typeface="Arial"/>
                <a:ea typeface="Arial"/>
                <a:cs typeface="Arial"/>
                <a:sym typeface="Arial"/>
              </a:rPr>
              <a:t>hallerde</a:t>
            </a:r>
            <a:r>
              <a:rPr lang="en-US" sz="4091" dirty="0">
                <a:solidFill>
                  <a:srgbClr val="000000"/>
                </a:solidFill>
                <a:latin typeface="Arial"/>
                <a:ea typeface="Arial"/>
                <a:cs typeface="Arial"/>
                <a:sym typeface="Arial"/>
              </a:rPr>
              <a:t> polis </a:t>
            </a:r>
            <a:r>
              <a:rPr lang="en-US" sz="4091" dirty="0" err="1">
                <a:solidFill>
                  <a:srgbClr val="000000"/>
                </a:solidFill>
                <a:latin typeface="Arial"/>
                <a:ea typeface="Arial"/>
                <a:cs typeface="Arial"/>
                <a:sym typeface="Arial"/>
              </a:rPr>
              <a:t>tutanağı</a:t>
            </a:r>
            <a:r>
              <a:rPr lang="en-US" sz="4091" dirty="0">
                <a:solidFill>
                  <a:srgbClr val="000000"/>
                </a:solidFill>
                <a:latin typeface="Arial"/>
                <a:ea typeface="Arial"/>
                <a:cs typeface="Arial"/>
                <a:sym typeface="Arial"/>
              </a:rPr>
              <a:t> </a:t>
            </a:r>
            <a:r>
              <a:rPr lang="en-US" sz="4091" dirty="0" err="1">
                <a:solidFill>
                  <a:srgbClr val="000000"/>
                </a:solidFill>
                <a:latin typeface="Arial"/>
                <a:ea typeface="Arial"/>
                <a:cs typeface="Arial"/>
                <a:sym typeface="Arial"/>
              </a:rPr>
              <a:t>olmadan</a:t>
            </a:r>
            <a:r>
              <a:rPr lang="en-US" sz="4091" dirty="0">
                <a:solidFill>
                  <a:srgbClr val="000000"/>
                </a:solidFill>
                <a:latin typeface="Arial"/>
                <a:ea typeface="Arial"/>
                <a:cs typeface="Arial"/>
                <a:sym typeface="Arial"/>
              </a:rPr>
              <a:t> </a:t>
            </a:r>
            <a:r>
              <a:rPr lang="en-US" sz="4091" dirty="0" err="1">
                <a:solidFill>
                  <a:srgbClr val="000000"/>
                </a:solidFill>
                <a:latin typeface="Arial"/>
                <a:ea typeface="Arial"/>
                <a:cs typeface="Arial"/>
                <a:sym typeface="Arial"/>
              </a:rPr>
              <a:t>kayıttan</a:t>
            </a:r>
            <a:r>
              <a:rPr lang="en-US" sz="4091" dirty="0">
                <a:solidFill>
                  <a:srgbClr val="000000"/>
                </a:solidFill>
                <a:latin typeface="Arial"/>
                <a:ea typeface="Arial"/>
                <a:cs typeface="Arial"/>
                <a:sym typeface="Arial"/>
              </a:rPr>
              <a:t> </a:t>
            </a:r>
            <a:r>
              <a:rPr lang="en-US" sz="4091" dirty="0" err="1">
                <a:solidFill>
                  <a:srgbClr val="000000"/>
                </a:solidFill>
                <a:latin typeface="Arial"/>
                <a:ea typeface="Arial"/>
                <a:cs typeface="Arial"/>
                <a:sym typeface="Arial"/>
              </a:rPr>
              <a:t>düşüm</a:t>
            </a:r>
            <a:r>
              <a:rPr lang="en-US" sz="4091" dirty="0">
                <a:solidFill>
                  <a:srgbClr val="000000"/>
                </a:solidFill>
                <a:latin typeface="Arial"/>
                <a:ea typeface="Arial"/>
                <a:cs typeface="Arial"/>
                <a:sym typeface="Arial"/>
              </a:rPr>
              <a:t> </a:t>
            </a:r>
            <a:r>
              <a:rPr lang="en-US" sz="4091" dirty="0" err="1">
                <a:solidFill>
                  <a:srgbClr val="000000"/>
                </a:solidFill>
                <a:latin typeface="Arial"/>
                <a:ea typeface="Arial"/>
                <a:cs typeface="Arial"/>
                <a:sym typeface="Arial"/>
              </a:rPr>
              <a:t>işlemi</a:t>
            </a:r>
            <a:r>
              <a:rPr lang="en-US" sz="4091" dirty="0">
                <a:solidFill>
                  <a:srgbClr val="000000"/>
                </a:solidFill>
                <a:latin typeface="Arial"/>
                <a:ea typeface="Arial"/>
                <a:cs typeface="Arial"/>
                <a:sym typeface="Arial"/>
              </a:rPr>
              <a:t> </a:t>
            </a:r>
            <a:r>
              <a:rPr lang="en-US" sz="4091" dirty="0" err="1" smtClean="0">
                <a:solidFill>
                  <a:srgbClr val="000000"/>
                </a:solidFill>
                <a:latin typeface="Arial"/>
                <a:ea typeface="Arial"/>
                <a:cs typeface="Arial"/>
                <a:sym typeface="Arial"/>
              </a:rPr>
              <a:t>gerçekleştirilemez</a:t>
            </a:r>
            <a:r>
              <a:rPr lang="tr-TR" sz="4091" dirty="0" smtClean="0">
                <a:solidFill>
                  <a:srgbClr val="000000"/>
                </a:solidFill>
                <a:latin typeface="Arial"/>
                <a:ea typeface="Arial"/>
                <a:cs typeface="Arial"/>
                <a:sym typeface="Arial"/>
              </a:rPr>
              <a:t> </a:t>
            </a:r>
            <a:endParaRPr lang="en-US" sz="4091" dirty="0">
              <a:solidFill>
                <a:srgbClr val="000000"/>
              </a:solidFill>
              <a:latin typeface="Arial"/>
              <a:ea typeface="Arial"/>
              <a:cs typeface="Arial"/>
              <a:sym typeface="Arial"/>
            </a:endParaRPr>
          </a:p>
        </p:txBody>
      </p:sp>
      <p:sp>
        <p:nvSpPr>
          <p:cNvPr id="3" name="TextBox 3"/>
          <p:cNvSpPr txBox="1"/>
          <p:nvPr/>
        </p:nvSpPr>
        <p:spPr>
          <a:xfrm>
            <a:off x="1492468" y="1292773"/>
            <a:ext cx="9553903" cy="1204304"/>
          </a:xfrm>
          <a:prstGeom prst="rect">
            <a:avLst/>
          </a:prstGeom>
        </p:spPr>
        <p:txBody>
          <a:bodyPr wrap="square" lIns="0" tIns="0" rIns="0" bIns="0" rtlCol="0" anchor="t">
            <a:spAutoFit/>
          </a:bodyPr>
          <a:lstStyle/>
          <a:p>
            <a:pPr algn="ctr">
              <a:lnSpc>
                <a:spcPts val="10659"/>
              </a:lnSpc>
            </a:pPr>
            <a:r>
              <a:rPr lang="en-US" sz="6000" dirty="0">
                <a:solidFill>
                  <a:srgbClr val="FF9F10"/>
                </a:solidFill>
                <a:latin typeface="Jeepers"/>
                <a:ea typeface="Jeepers"/>
                <a:cs typeface="Jeepers"/>
                <a:sym typeface="Jeepers"/>
              </a:rPr>
              <a:t>POLİS TUTANAGI</a:t>
            </a:r>
          </a:p>
        </p:txBody>
      </p:sp>
      <p:pic>
        <p:nvPicPr>
          <p:cNvPr id="4" name="polis tutana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462750" y="4477406"/>
            <a:ext cx="328449" cy="328449"/>
          </a:xfrm>
          <a:prstGeom prst="rect">
            <a:avLst/>
          </a:prstGeom>
        </p:spPr>
      </p:pic>
    </p:spTree>
    <p:extLst>
      <p:ext uri="{BB962C8B-B14F-4D97-AF65-F5344CB8AC3E}">
        <p14:creationId xmlns:p14="http://schemas.microsoft.com/office/powerpoint/2010/main" val="2619949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65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12691" y="1941524"/>
            <a:ext cx="9690426" cy="2769989"/>
          </a:xfrm>
          <a:prstGeom prst="rect">
            <a:avLst/>
          </a:prstGeom>
        </p:spPr>
        <p:txBody>
          <a:bodyPr lIns="0" tIns="0" rIns="0" bIns="0" rtlCol="0" anchor="t">
            <a:spAutoFit/>
          </a:bodyPr>
          <a:lstStyle/>
          <a:p>
            <a:pPr>
              <a:lnSpc>
                <a:spcPts val="7168"/>
              </a:lnSpc>
              <a:spcBef>
                <a:spcPct val="0"/>
              </a:spcBef>
            </a:pPr>
            <a:r>
              <a:rPr lang="tr-TR" sz="5120" dirty="0" smtClean="0">
                <a:solidFill>
                  <a:srgbClr val="FF0000"/>
                </a:solidFill>
                <a:latin typeface="Arial"/>
                <a:ea typeface="Arial"/>
                <a:cs typeface="Arial"/>
                <a:sym typeface="Arial"/>
              </a:rPr>
              <a:t>Bazı b</a:t>
            </a:r>
            <a:r>
              <a:rPr lang="en-US" sz="5120" dirty="0" err="1" smtClean="0">
                <a:solidFill>
                  <a:srgbClr val="FF0000"/>
                </a:solidFill>
                <a:latin typeface="Arial"/>
                <a:ea typeface="Arial"/>
                <a:cs typeface="Arial"/>
                <a:sym typeface="Arial"/>
              </a:rPr>
              <a:t>irim</a:t>
            </a:r>
            <a:r>
              <a:rPr lang="tr-TR" sz="5120" dirty="0" err="1" smtClean="0">
                <a:solidFill>
                  <a:srgbClr val="FF0000"/>
                </a:solidFill>
                <a:latin typeface="Arial"/>
                <a:ea typeface="Arial"/>
                <a:cs typeface="Arial"/>
                <a:sym typeface="Arial"/>
              </a:rPr>
              <a:t>ler</a:t>
            </a:r>
            <a:r>
              <a:rPr lang="en-US" sz="5120" dirty="0" smtClean="0">
                <a:solidFill>
                  <a:srgbClr val="FF0000"/>
                </a:solidFill>
                <a:latin typeface="Arial"/>
                <a:ea typeface="Arial"/>
                <a:cs typeface="Arial"/>
                <a:sym typeface="Arial"/>
              </a:rPr>
              <a:t>de  </a:t>
            </a:r>
            <a:r>
              <a:rPr lang="en-US" sz="5120" dirty="0" err="1">
                <a:solidFill>
                  <a:srgbClr val="FF0000"/>
                </a:solidFill>
                <a:latin typeface="Arial"/>
                <a:ea typeface="Arial"/>
                <a:cs typeface="Arial"/>
                <a:sym typeface="Arial"/>
              </a:rPr>
              <a:t>fiilen</a:t>
            </a:r>
            <a:r>
              <a:rPr lang="en-US" sz="5120" dirty="0">
                <a:solidFill>
                  <a:srgbClr val="FF0000"/>
                </a:solidFill>
                <a:latin typeface="Arial"/>
                <a:ea typeface="Arial"/>
                <a:cs typeface="Arial"/>
                <a:sym typeface="Arial"/>
              </a:rPr>
              <a:t> 4 </a:t>
            </a:r>
            <a:r>
              <a:rPr lang="en-US" sz="5120" dirty="0" err="1">
                <a:solidFill>
                  <a:srgbClr val="FF0000"/>
                </a:solidFill>
                <a:latin typeface="Arial"/>
                <a:ea typeface="Arial"/>
                <a:cs typeface="Arial"/>
                <a:sym typeface="Arial"/>
              </a:rPr>
              <a:t>ambar</a:t>
            </a:r>
            <a:r>
              <a:rPr lang="en-US" sz="5120" dirty="0">
                <a:solidFill>
                  <a:srgbClr val="FF0000"/>
                </a:solidFill>
                <a:latin typeface="Arial"/>
                <a:ea typeface="Arial"/>
                <a:cs typeface="Arial"/>
                <a:sym typeface="Arial"/>
              </a:rPr>
              <a:t> </a:t>
            </a:r>
            <a:r>
              <a:rPr lang="en-US" sz="5120" dirty="0" err="1">
                <a:solidFill>
                  <a:srgbClr val="FF0000"/>
                </a:solidFill>
                <a:latin typeface="Arial"/>
                <a:ea typeface="Arial"/>
                <a:cs typeface="Arial"/>
                <a:sym typeface="Arial"/>
              </a:rPr>
              <a:t>olmasına</a:t>
            </a:r>
            <a:r>
              <a:rPr lang="en-US" sz="5120" dirty="0">
                <a:solidFill>
                  <a:srgbClr val="FF0000"/>
                </a:solidFill>
                <a:latin typeface="Arial"/>
                <a:ea typeface="Arial"/>
                <a:cs typeface="Arial"/>
                <a:sym typeface="Arial"/>
              </a:rPr>
              <a:t> </a:t>
            </a:r>
            <a:r>
              <a:rPr lang="en-US" sz="5120" dirty="0" err="1">
                <a:solidFill>
                  <a:srgbClr val="FF0000"/>
                </a:solidFill>
                <a:latin typeface="Arial"/>
                <a:ea typeface="Arial"/>
                <a:cs typeface="Arial"/>
                <a:sym typeface="Arial"/>
              </a:rPr>
              <a:t>rağmen</a:t>
            </a:r>
            <a:r>
              <a:rPr lang="en-US" sz="5120" dirty="0">
                <a:solidFill>
                  <a:srgbClr val="FF0000"/>
                </a:solidFill>
                <a:latin typeface="Arial"/>
                <a:ea typeface="Arial"/>
                <a:cs typeface="Arial"/>
                <a:sym typeface="Arial"/>
              </a:rPr>
              <a:t> </a:t>
            </a:r>
            <a:r>
              <a:rPr lang="tr-TR" sz="5120" dirty="0" smtClean="0">
                <a:solidFill>
                  <a:srgbClr val="FF0000"/>
                </a:solidFill>
                <a:latin typeface="Arial"/>
                <a:ea typeface="Arial"/>
                <a:cs typeface="Arial"/>
                <a:sym typeface="Arial"/>
              </a:rPr>
              <a:t>Taşınır Sistemi</a:t>
            </a:r>
            <a:r>
              <a:rPr lang="en-US" sz="5120" dirty="0" smtClean="0">
                <a:solidFill>
                  <a:srgbClr val="FF0000"/>
                </a:solidFill>
                <a:latin typeface="Arial"/>
                <a:ea typeface="Arial"/>
                <a:cs typeface="Arial"/>
                <a:sym typeface="Arial"/>
              </a:rPr>
              <a:t> </a:t>
            </a:r>
            <a:r>
              <a:rPr lang="en-US" sz="5120" dirty="0" err="1">
                <a:solidFill>
                  <a:srgbClr val="FF0000"/>
                </a:solidFill>
                <a:latin typeface="Arial"/>
                <a:ea typeface="Arial"/>
                <a:cs typeface="Arial"/>
                <a:sym typeface="Arial"/>
              </a:rPr>
              <a:t>kayıtlarında</a:t>
            </a:r>
            <a:r>
              <a:rPr lang="en-US" sz="5120" dirty="0">
                <a:solidFill>
                  <a:srgbClr val="FF0000"/>
                </a:solidFill>
                <a:latin typeface="Arial"/>
                <a:ea typeface="Arial"/>
                <a:cs typeface="Arial"/>
                <a:sym typeface="Arial"/>
              </a:rPr>
              <a:t> </a:t>
            </a:r>
            <a:r>
              <a:rPr lang="en-US" sz="5120" dirty="0" err="1">
                <a:solidFill>
                  <a:srgbClr val="FF0000"/>
                </a:solidFill>
                <a:latin typeface="Arial"/>
                <a:ea typeface="Arial"/>
                <a:cs typeface="Arial"/>
                <a:sym typeface="Arial"/>
              </a:rPr>
              <a:t>tek</a:t>
            </a:r>
            <a:r>
              <a:rPr lang="en-US" sz="5120" dirty="0">
                <a:solidFill>
                  <a:srgbClr val="FF0000"/>
                </a:solidFill>
                <a:latin typeface="Arial"/>
                <a:ea typeface="Arial"/>
                <a:cs typeface="Arial"/>
                <a:sym typeface="Arial"/>
              </a:rPr>
              <a:t> </a:t>
            </a:r>
            <a:r>
              <a:rPr lang="en-US" sz="5120" dirty="0" err="1">
                <a:solidFill>
                  <a:srgbClr val="FF0000"/>
                </a:solidFill>
                <a:latin typeface="Arial"/>
                <a:ea typeface="Arial"/>
                <a:cs typeface="Arial"/>
                <a:sym typeface="Arial"/>
              </a:rPr>
              <a:t>ambar</a:t>
            </a:r>
            <a:r>
              <a:rPr lang="en-US" sz="5120" dirty="0">
                <a:solidFill>
                  <a:srgbClr val="FF0000"/>
                </a:solidFill>
                <a:latin typeface="Arial"/>
                <a:ea typeface="Arial"/>
                <a:cs typeface="Arial"/>
                <a:sym typeface="Arial"/>
              </a:rPr>
              <a:t> </a:t>
            </a:r>
            <a:r>
              <a:rPr lang="en-US" sz="5120" dirty="0" err="1">
                <a:solidFill>
                  <a:srgbClr val="FF0000"/>
                </a:solidFill>
                <a:latin typeface="Arial"/>
                <a:ea typeface="Arial"/>
                <a:cs typeface="Arial"/>
                <a:sym typeface="Arial"/>
              </a:rPr>
              <a:t>yer</a:t>
            </a:r>
            <a:r>
              <a:rPr lang="en-US" sz="5120" dirty="0">
                <a:solidFill>
                  <a:srgbClr val="FF0000"/>
                </a:solidFill>
                <a:latin typeface="Arial"/>
                <a:ea typeface="Arial"/>
                <a:cs typeface="Arial"/>
                <a:sym typeface="Arial"/>
              </a:rPr>
              <a:t> </a:t>
            </a:r>
            <a:r>
              <a:rPr lang="en-US" sz="5120" dirty="0" err="1">
                <a:solidFill>
                  <a:srgbClr val="FF0000"/>
                </a:solidFill>
                <a:latin typeface="Arial"/>
                <a:ea typeface="Arial"/>
                <a:cs typeface="Arial"/>
                <a:sym typeface="Arial"/>
              </a:rPr>
              <a:t>aldığı</a:t>
            </a:r>
            <a:r>
              <a:rPr lang="en-US" sz="5120" dirty="0">
                <a:solidFill>
                  <a:srgbClr val="FF0000"/>
                </a:solidFill>
                <a:latin typeface="Arial"/>
                <a:ea typeface="Arial"/>
                <a:cs typeface="Arial"/>
                <a:sym typeface="Arial"/>
              </a:rPr>
              <a:t>;</a:t>
            </a:r>
          </a:p>
        </p:txBody>
      </p:sp>
      <p:pic>
        <p:nvPicPr>
          <p:cNvPr id="3" name="tek amba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120446" y="4834758"/>
            <a:ext cx="349375" cy="359979"/>
          </a:xfrm>
          <a:prstGeom prst="rect">
            <a:avLst/>
          </a:prstGeom>
        </p:spPr>
      </p:pic>
    </p:spTree>
    <p:extLst>
      <p:ext uri="{BB962C8B-B14F-4D97-AF65-F5344CB8AC3E}">
        <p14:creationId xmlns:p14="http://schemas.microsoft.com/office/powerpoint/2010/main" val="3985227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84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5958" y="1270615"/>
            <a:ext cx="10725588" cy="3539430"/>
          </a:xfrm>
          <a:prstGeom prst="rect">
            <a:avLst/>
          </a:prstGeom>
        </p:spPr>
        <p:txBody>
          <a:bodyPr lIns="0" tIns="0" rIns="0" bIns="0" rtlCol="0" anchor="t">
            <a:spAutoFit/>
          </a:bodyPr>
          <a:lstStyle/>
          <a:p>
            <a:pPr>
              <a:lnSpc>
                <a:spcPts val="4620"/>
              </a:lnSpc>
              <a:spcBef>
                <a:spcPct val="0"/>
              </a:spcBef>
            </a:pPr>
            <a:r>
              <a:rPr lang="en-US" sz="3300" dirty="0" err="1">
                <a:solidFill>
                  <a:srgbClr val="000000"/>
                </a:solidFill>
                <a:latin typeface="Arial"/>
                <a:ea typeface="Arial"/>
                <a:cs typeface="Arial"/>
                <a:sym typeface="Arial"/>
              </a:rPr>
              <a:t>Sayımda</a:t>
            </a:r>
            <a:r>
              <a:rPr lang="en-US" sz="3300" dirty="0">
                <a:solidFill>
                  <a:srgbClr val="000000"/>
                </a:solidFill>
                <a:latin typeface="Arial"/>
                <a:ea typeface="Arial"/>
                <a:cs typeface="Arial"/>
                <a:sym typeface="Arial"/>
              </a:rPr>
              <a:t> </a:t>
            </a:r>
            <a:r>
              <a:rPr lang="en-US" sz="3300" dirty="0" err="1">
                <a:solidFill>
                  <a:srgbClr val="000000"/>
                </a:solidFill>
                <a:latin typeface="Arial"/>
                <a:ea typeface="Arial"/>
                <a:cs typeface="Arial"/>
                <a:sym typeface="Arial"/>
              </a:rPr>
              <a:t>noksan</a:t>
            </a:r>
            <a:r>
              <a:rPr lang="en-US" sz="3300" dirty="0">
                <a:solidFill>
                  <a:srgbClr val="000000"/>
                </a:solidFill>
                <a:latin typeface="Arial"/>
                <a:ea typeface="Arial"/>
                <a:cs typeface="Arial"/>
                <a:sym typeface="Arial"/>
              </a:rPr>
              <a:t> </a:t>
            </a:r>
            <a:r>
              <a:rPr lang="en-US" sz="3300" dirty="0" err="1">
                <a:solidFill>
                  <a:srgbClr val="000000"/>
                </a:solidFill>
                <a:latin typeface="Arial"/>
                <a:ea typeface="Arial"/>
                <a:cs typeface="Arial"/>
                <a:sym typeface="Arial"/>
              </a:rPr>
              <a:t>çıkan</a:t>
            </a:r>
            <a:r>
              <a:rPr lang="en-US" sz="3300" dirty="0">
                <a:solidFill>
                  <a:srgbClr val="000000"/>
                </a:solidFill>
                <a:latin typeface="Arial"/>
                <a:ea typeface="Arial"/>
                <a:cs typeface="Arial"/>
                <a:sym typeface="Arial"/>
              </a:rPr>
              <a:t>, </a:t>
            </a:r>
            <a:r>
              <a:rPr lang="en-US" sz="3300" dirty="0" err="1">
                <a:solidFill>
                  <a:srgbClr val="000000"/>
                </a:solidFill>
                <a:latin typeface="Arial"/>
                <a:ea typeface="Arial"/>
                <a:cs typeface="Arial"/>
                <a:sym typeface="Arial"/>
              </a:rPr>
              <a:t>çalınma</a:t>
            </a:r>
            <a:r>
              <a:rPr lang="en-US" sz="3300" dirty="0">
                <a:solidFill>
                  <a:srgbClr val="000000"/>
                </a:solidFill>
                <a:latin typeface="Arial"/>
                <a:ea typeface="Arial"/>
                <a:cs typeface="Arial"/>
                <a:sym typeface="Arial"/>
              </a:rPr>
              <a:t>, </a:t>
            </a:r>
            <a:r>
              <a:rPr lang="en-US" sz="3300" dirty="0" err="1">
                <a:solidFill>
                  <a:srgbClr val="000000"/>
                </a:solidFill>
                <a:latin typeface="Arial"/>
                <a:ea typeface="Arial"/>
                <a:cs typeface="Arial"/>
                <a:sym typeface="Arial"/>
              </a:rPr>
              <a:t>kaybolma</a:t>
            </a:r>
            <a:r>
              <a:rPr lang="en-US" sz="3300" dirty="0">
                <a:solidFill>
                  <a:srgbClr val="000000"/>
                </a:solidFill>
                <a:latin typeface="Arial"/>
                <a:ea typeface="Arial"/>
                <a:cs typeface="Arial"/>
                <a:sym typeface="Arial"/>
              </a:rPr>
              <a:t> </a:t>
            </a:r>
            <a:r>
              <a:rPr lang="en-US" sz="3300" dirty="0" err="1">
                <a:solidFill>
                  <a:srgbClr val="000000"/>
                </a:solidFill>
                <a:latin typeface="Arial"/>
                <a:ea typeface="Arial"/>
                <a:cs typeface="Arial"/>
                <a:sym typeface="Arial"/>
              </a:rPr>
              <a:t>gibi</a:t>
            </a:r>
            <a:r>
              <a:rPr lang="en-US" sz="3300" dirty="0">
                <a:solidFill>
                  <a:srgbClr val="000000"/>
                </a:solidFill>
                <a:latin typeface="Arial"/>
                <a:ea typeface="Arial"/>
                <a:cs typeface="Arial"/>
                <a:sym typeface="Arial"/>
              </a:rPr>
              <a:t> </a:t>
            </a:r>
            <a:r>
              <a:rPr lang="en-US" sz="3300" dirty="0" err="1">
                <a:solidFill>
                  <a:srgbClr val="000000"/>
                </a:solidFill>
                <a:latin typeface="Arial"/>
                <a:ea typeface="Arial"/>
                <a:cs typeface="Arial"/>
                <a:sym typeface="Arial"/>
              </a:rPr>
              <a:t>nedenlerle</a:t>
            </a:r>
            <a:r>
              <a:rPr lang="en-US" sz="3300" dirty="0">
                <a:solidFill>
                  <a:srgbClr val="000000"/>
                </a:solidFill>
                <a:latin typeface="Arial"/>
                <a:ea typeface="Arial"/>
                <a:cs typeface="Arial"/>
                <a:sym typeface="Arial"/>
              </a:rPr>
              <a:t> yok </a:t>
            </a:r>
            <a:r>
              <a:rPr lang="en-US" sz="3300" dirty="0" err="1">
                <a:solidFill>
                  <a:srgbClr val="000000"/>
                </a:solidFill>
                <a:latin typeface="Arial"/>
                <a:ea typeface="Arial"/>
                <a:cs typeface="Arial"/>
                <a:sym typeface="Arial"/>
              </a:rPr>
              <a:t>olan</a:t>
            </a:r>
            <a:r>
              <a:rPr lang="en-US" sz="3300" dirty="0">
                <a:solidFill>
                  <a:srgbClr val="000000"/>
                </a:solidFill>
                <a:latin typeface="Arial"/>
                <a:ea typeface="Arial"/>
                <a:cs typeface="Arial"/>
                <a:sym typeface="Arial"/>
              </a:rPr>
              <a:t> </a:t>
            </a:r>
            <a:r>
              <a:rPr lang="en-US" sz="3300" dirty="0" err="1">
                <a:solidFill>
                  <a:srgbClr val="000000"/>
                </a:solidFill>
                <a:latin typeface="Arial"/>
                <a:ea typeface="Arial"/>
                <a:cs typeface="Arial"/>
                <a:sym typeface="Arial"/>
              </a:rPr>
              <a:t>ya</a:t>
            </a:r>
            <a:r>
              <a:rPr lang="en-US" sz="3300" dirty="0">
                <a:solidFill>
                  <a:srgbClr val="000000"/>
                </a:solidFill>
                <a:latin typeface="Arial"/>
                <a:ea typeface="Arial"/>
                <a:cs typeface="Arial"/>
                <a:sym typeface="Arial"/>
              </a:rPr>
              <a:t> da </a:t>
            </a:r>
            <a:r>
              <a:rPr lang="en-US" sz="3300" dirty="0" err="1">
                <a:solidFill>
                  <a:srgbClr val="000000"/>
                </a:solidFill>
                <a:latin typeface="Arial"/>
                <a:ea typeface="Arial"/>
                <a:cs typeface="Arial"/>
                <a:sym typeface="Arial"/>
              </a:rPr>
              <a:t>yıpranma</a:t>
            </a:r>
            <a:r>
              <a:rPr lang="en-US" sz="3300" dirty="0">
                <a:solidFill>
                  <a:srgbClr val="000000"/>
                </a:solidFill>
                <a:latin typeface="Arial"/>
                <a:ea typeface="Arial"/>
                <a:cs typeface="Arial"/>
                <a:sym typeface="Arial"/>
              </a:rPr>
              <a:t>, </a:t>
            </a:r>
            <a:r>
              <a:rPr lang="en-US" sz="3300" dirty="0" err="1">
                <a:solidFill>
                  <a:srgbClr val="000000"/>
                </a:solidFill>
                <a:latin typeface="Arial"/>
                <a:ea typeface="Arial"/>
                <a:cs typeface="Arial"/>
                <a:sym typeface="Arial"/>
              </a:rPr>
              <a:t>kırılma</a:t>
            </a:r>
            <a:r>
              <a:rPr lang="en-US" sz="3300" dirty="0">
                <a:solidFill>
                  <a:srgbClr val="000000"/>
                </a:solidFill>
                <a:latin typeface="Arial"/>
                <a:ea typeface="Arial"/>
                <a:cs typeface="Arial"/>
                <a:sym typeface="Arial"/>
              </a:rPr>
              <a:t> </a:t>
            </a:r>
            <a:r>
              <a:rPr lang="en-US" sz="3300" dirty="0" err="1">
                <a:solidFill>
                  <a:srgbClr val="000000"/>
                </a:solidFill>
                <a:latin typeface="Arial"/>
                <a:ea typeface="Arial"/>
                <a:cs typeface="Arial"/>
                <a:sym typeface="Arial"/>
              </a:rPr>
              <a:t>veya</a:t>
            </a:r>
            <a:r>
              <a:rPr lang="en-US" sz="3300" dirty="0">
                <a:solidFill>
                  <a:srgbClr val="000000"/>
                </a:solidFill>
                <a:latin typeface="Arial"/>
                <a:ea typeface="Arial"/>
                <a:cs typeface="Arial"/>
                <a:sym typeface="Arial"/>
              </a:rPr>
              <a:t> </a:t>
            </a:r>
            <a:r>
              <a:rPr lang="en-US" sz="3300" dirty="0" err="1">
                <a:solidFill>
                  <a:srgbClr val="000000"/>
                </a:solidFill>
                <a:latin typeface="Arial"/>
                <a:ea typeface="Arial"/>
                <a:cs typeface="Arial"/>
                <a:sym typeface="Arial"/>
              </a:rPr>
              <a:t>bozulma</a:t>
            </a:r>
            <a:r>
              <a:rPr lang="en-US" sz="3300" dirty="0">
                <a:solidFill>
                  <a:srgbClr val="000000"/>
                </a:solidFill>
                <a:latin typeface="Arial"/>
                <a:ea typeface="Arial"/>
                <a:cs typeface="Arial"/>
                <a:sym typeface="Arial"/>
              </a:rPr>
              <a:t> </a:t>
            </a:r>
            <a:r>
              <a:rPr lang="en-US" sz="3300" dirty="0" err="1">
                <a:solidFill>
                  <a:srgbClr val="000000"/>
                </a:solidFill>
                <a:latin typeface="Arial"/>
                <a:ea typeface="Arial"/>
                <a:cs typeface="Arial"/>
                <a:sym typeface="Arial"/>
              </a:rPr>
              <a:t>gibi</a:t>
            </a:r>
            <a:r>
              <a:rPr lang="en-US" sz="3300" dirty="0">
                <a:solidFill>
                  <a:srgbClr val="000000"/>
                </a:solidFill>
                <a:latin typeface="Arial"/>
                <a:ea typeface="Arial"/>
                <a:cs typeface="Arial"/>
                <a:sym typeface="Arial"/>
              </a:rPr>
              <a:t> </a:t>
            </a:r>
            <a:r>
              <a:rPr lang="en-US" sz="3300" dirty="0" err="1">
                <a:solidFill>
                  <a:srgbClr val="000000"/>
                </a:solidFill>
                <a:latin typeface="Arial"/>
                <a:ea typeface="Arial"/>
                <a:cs typeface="Arial"/>
                <a:sym typeface="Arial"/>
              </a:rPr>
              <a:t>nedenlerle</a:t>
            </a:r>
            <a:r>
              <a:rPr lang="en-US" sz="3300" dirty="0">
                <a:solidFill>
                  <a:srgbClr val="000000"/>
                </a:solidFill>
                <a:latin typeface="Arial"/>
                <a:ea typeface="Arial"/>
                <a:cs typeface="Arial"/>
                <a:sym typeface="Arial"/>
              </a:rPr>
              <a:t> </a:t>
            </a:r>
            <a:r>
              <a:rPr lang="en-US" sz="3300" dirty="0" err="1">
                <a:solidFill>
                  <a:srgbClr val="000000"/>
                </a:solidFill>
                <a:latin typeface="Arial"/>
                <a:ea typeface="Arial"/>
                <a:cs typeface="Arial"/>
                <a:sym typeface="Arial"/>
              </a:rPr>
              <a:t>kullanılamaz</a:t>
            </a:r>
            <a:r>
              <a:rPr lang="en-US" sz="3300" dirty="0">
                <a:solidFill>
                  <a:srgbClr val="000000"/>
                </a:solidFill>
                <a:latin typeface="Arial"/>
                <a:ea typeface="Arial"/>
                <a:cs typeface="Arial"/>
                <a:sym typeface="Arial"/>
              </a:rPr>
              <a:t> hale </a:t>
            </a:r>
            <a:r>
              <a:rPr lang="en-US" sz="3300" dirty="0" err="1">
                <a:solidFill>
                  <a:srgbClr val="000000"/>
                </a:solidFill>
                <a:latin typeface="Arial"/>
                <a:ea typeface="Arial"/>
                <a:cs typeface="Arial"/>
                <a:sym typeface="Arial"/>
              </a:rPr>
              <a:t>gelen</a:t>
            </a:r>
            <a:r>
              <a:rPr lang="en-US" sz="3300" dirty="0">
                <a:solidFill>
                  <a:srgbClr val="000000"/>
                </a:solidFill>
                <a:latin typeface="Arial"/>
                <a:ea typeface="Arial"/>
                <a:cs typeface="Arial"/>
                <a:sym typeface="Arial"/>
              </a:rPr>
              <a:t> </a:t>
            </a:r>
            <a:r>
              <a:rPr lang="en-US" sz="3300" dirty="0" err="1">
                <a:solidFill>
                  <a:srgbClr val="000000"/>
                </a:solidFill>
                <a:latin typeface="Arial"/>
                <a:ea typeface="Arial"/>
                <a:cs typeface="Arial"/>
                <a:sym typeface="Arial"/>
              </a:rPr>
              <a:t>taşınırlarla</a:t>
            </a:r>
            <a:r>
              <a:rPr lang="en-US" sz="3300" dirty="0">
                <a:solidFill>
                  <a:srgbClr val="000000"/>
                </a:solidFill>
                <a:latin typeface="Arial"/>
                <a:ea typeface="Arial"/>
                <a:cs typeface="Arial"/>
                <a:sym typeface="Arial"/>
              </a:rPr>
              <a:t> </a:t>
            </a:r>
            <a:r>
              <a:rPr lang="en-US" sz="3300" dirty="0" err="1">
                <a:solidFill>
                  <a:srgbClr val="000000"/>
                </a:solidFill>
                <a:latin typeface="Arial"/>
                <a:ea typeface="Arial"/>
                <a:cs typeface="Arial"/>
                <a:sym typeface="Arial"/>
              </a:rPr>
              <a:t>ilgili</a:t>
            </a:r>
            <a:r>
              <a:rPr lang="en-US" sz="3300" dirty="0">
                <a:solidFill>
                  <a:srgbClr val="000000"/>
                </a:solidFill>
                <a:latin typeface="Arial"/>
                <a:ea typeface="Arial"/>
                <a:cs typeface="Arial"/>
                <a:sym typeface="Arial"/>
              </a:rPr>
              <a:t> </a:t>
            </a:r>
            <a:r>
              <a:rPr lang="en-US" sz="3300" dirty="0" err="1">
                <a:solidFill>
                  <a:srgbClr val="000000"/>
                </a:solidFill>
                <a:latin typeface="Arial"/>
                <a:ea typeface="Arial"/>
                <a:cs typeface="Arial"/>
                <a:sym typeface="Arial"/>
              </a:rPr>
              <a:t>olarak</a:t>
            </a:r>
            <a:r>
              <a:rPr lang="en-US" sz="3300" dirty="0">
                <a:solidFill>
                  <a:srgbClr val="000000"/>
                </a:solidFill>
                <a:latin typeface="Arial"/>
                <a:ea typeface="Arial"/>
                <a:cs typeface="Arial"/>
                <a:sym typeface="Arial"/>
              </a:rPr>
              <a:t> </a:t>
            </a:r>
            <a:r>
              <a:rPr lang="en-US" sz="3300" dirty="0" err="1">
                <a:solidFill>
                  <a:srgbClr val="FF0000"/>
                </a:solidFill>
                <a:latin typeface="Arial"/>
                <a:ea typeface="Arial"/>
                <a:cs typeface="Arial"/>
                <a:sym typeface="Arial"/>
              </a:rPr>
              <a:t>kasıt</a:t>
            </a:r>
            <a:r>
              <a:rPr lang="en-US" sz="3300" dirty="0">
                <a:solidFill>
                  <a:srgbClr val="FF0000"/>
                </a:solidFill>
                <a:latin typeface="Arial"/>
                <a:ea typeface="Arial"/>
                <a:cs typeface="Arial"/>
                <a:sym typeface="Arial"/>
              </a:rPr>
              <a:t>, </a:t>
            </a:r>
            <a:r>
              <a:rPr lang="en-US" sz="3300" dirty="0" err="1">
                <a:solidFill>
                  <a:srgbClr val="FF0000"/>
                </a:solidFill>
                <a:latin typeface="Arial"/>
                <a:ea typeface="Arial"/>
                <a:cs typeface="Arial"/>
                <a:sym typeface="Arial"/>
              </a:rPr>
              <a:t>kusur</a:t>
            </a:r>
            <a:r>
              <a:rPr lang="en-US" sz="3300" dirty="0">
                <a:solidFill>
                  <a:srgbClr val="FF0000"/>
                </a:solidFill>
                <a:latin typeface="Arial"/>
                <a:ea typeface="Arial"/>
                <a:cs typeface="Arial"/>
                <a:sym typeface="Arial"/>
              </a:rPr>
              <a:t>, </a:t>
            </a:r>
            <a:r>
              <a:rPr lang="en-US" sz="3300" dirty="0" err="1">
                <a:solidFill>
                  <a:srgbClr val="FF0000"/>
                </a:solidFill>
                <a:latin typeface="Arial"/>
                <a:ea typeface="Arial"/>
                <a:cs typeface="Arial"/>
                <a:sym typeface="Arial"/>
              </a:rPr>
              <a:t>ihmal</a:t>
            </a:r>
            <a:r>
              <a:rPr lang="en-US" sz="3300" dirty="0">
                <a:solidFill>
                  <a:srgbClr val="FF0000"/>
                </a:solidFill>
                <a:latin typeface="Arial"/>
                <a:ea typeface="Arial"/>
                <a:cs typeface="Arial"/>
                <a:sym typeface="Arial"/>
              </a:rPr>
              <a:t> </a:t>
            </a:r>
            <a:r>
              <a:rPr lang="en-US" sz="3300" dirty="0" err="1">
                <a:solidFill>
                  <a:srgbClr val="FF0000"/>
                </a:solidFill>
                <a:latin typeface="Arial"/>
                <a:ea typeface="Arial"/>
                <a:cs typeface="Arial"/>
                <a:sym typeface="Arial"/>
              </a:rPr>
              <a:t>veya</a:t>
            </a:r>
            <a:r>
              <a:rPr lang="en-US" sz="3300" dirty="0">
                <a:solidFill>
                  <a:srgbClr val="FF0000"/>
                </a:solidFill>
                <a:latin typeface="Arial"/>
                <a:ea typeface="Arial"/>
                <a:cs typeface="Arial"/>
                <a:sym typeface="Arial"/>
              </a:rPr>
              <a:t> </a:t>
            </a:r>
            <a:r>
              <a:rPr lang="en-US" sz="3300" dirty="0" err="1">
                <a:solidFill>
                  <a:srgbClr val="FF0000"/>
                </a:solidFill>
                <a:latin typeface="Arial"/>
                <a:ea typeface="Arial"/>
                <a:cs typeface="Arial"/>
                <a:sym typeface="Arial"/>
              </a:rPr>
              <a:t>tedbirsizlik</a:t>
            </a:r>
            <a:r>
              <a:rPr lang="en-US" sz="3300" dirty="0">
                <a:solidFill>
                  <a:srgbClr val="FF0000"/>
                </a:solidFill>
                <a:latin typeface="Arial"/>
                <a:ea typeface="Arial"/>
                <a:cs typeface="Arial"/>
                <a:sym typeface="Arial"/>
              </a:rPr>
              <a:t> </a:t>
            </a:r>
            <a:r>
              <a:rPr lang="en-US" sz="3300" dirty="0" err="1">
                <a:solidFill>
                  <a:srgbClr val="FF0000"/>
                </a:solidFill>
                <a:latin typeface="Arial"/>
                <a:ea typeface="Arial"/>
                <a:cs typeface="Arial"/>
                <a:sym typeface="Arial"/>
              </a:rPr>
              <a:t>olup</a:t>
            </a:r>
            <a:r>
              <a:rPr lang="en-US" sz="3300" dirty="0">
                <a:solidFill>
                  <a:srgbClr val="FF0000"/>
                </a:solidFill>
                <a:latin typeface="Arial"/>
                <a:ea typeface="Arial"/>
                <a:cs typeface="Arial"/>
                <a:sym typeface="Arial"/>
              </a:rPr>
              <a:t> </a:t>
            </a:r>
            <a:r>
              <a:rPr lang="en-US" sz="3300" dirty="0" err="1">
                <a:solidFill>
                  <a:srgbClr val="FF0000"/>
                </a:solidFill>
                <a:latin typeface="Arial"/>
                <a:ea typeface="Arial"/>
                <a:cs typeface="Arial"/>
                <a:sym typeface="Arial"/>
              </a:rPr>
              <a:t>olmadığının</a:t>
            </a:r>
            <a:r>
              <a:rPr lang="en-US" sz="3300" dirty="0">
                <a:solidFill>
                  <a:srgbClr val="FF0000"/>
                </a:solidFill>
                <a:latin typeface="Arial"/>
                <a:ea typeface="Arial"/>
                <a:cs typeface="Arial"/>
                <a:sym typeface="Arial"/>
              </a:rPr>
              <a:t> </a:t>
            </a:r>
            <a:r>
              <a:rPr lang="en-US" sz="3300" dirty="0" err="1">
                <a:solidFill>
                  <a:srgbClr val="FF0000"/>
                </a:solidFill>
                <a:latin typeface="Arial"/>
                <a:ea typeface="Arial"/>
                <a:cs typeface="Arial"/>
                <a:sym typeface="Arial"/>
              </a:rPr>
              <a:t>araştırılmadığı</a:t>
            </a:r>
            <a:r>
              <a:rPr lang="en-US" sz="3300" dirty="0">
                <a:solidFill>
                  <a:srgbClr val="FF0000"/>
                </a:solidFill>
                <a:latin typeface="Arial"/>
                <a:ea typeface="Arial"/>
                <a:cs typeface="Arial"/>
                <a:sym typeface="Arial"/>
              </a:rPr>
              <a:t> </a:t>
            </a:r>
            <a:r>
              <a:rPr lang="en-US" sz="3300" dirty="0" err="1">
                <a:solidFill>
                  <a:srgbClr val="FF0000"/>
                </a:solidFill>
                <a:latin typeface="Arial"/>
                <a:ea typeface="Arial"/>
                <a:cs typeface="Arial"/>
                <a:sym typeface="Arial"/>
              </a:rPr>
              <a:t>ve</a:t>
            </a:r>
            <a:r>
              <a:rPr lang="en-US" sz="3300" dirty="0">
                <a:solidFill>
                  <a:srgbClr val="FF0000"/>
                </a:solidFill>
                <a:latin typeface="Arial"/>
                <a:ea typeface="Arial"/>
                <a:cs typeface="Arial"/>
                <a:sym typeface="Arial"/>
              </a:rPr>
              <a:t> </a:t>
            </a:r>
            <a:r>
              <a:rPr lang="en-US" sz="3300" dirty="0" err="1">
                <a:solidFill>
                  <a:srgbClr val="FF0000"/>
                </a:solidFill>
                <a:latin typeface="Arial"/>
                <a:ea typeface="Arial"/>
                <a:cs typeface="Arial"/>
                <a:sym typeface="Arial"/>
              </a:rPr>
              <a:t>buna</a:t>
            </a:r>
            <a:r>
              <a:rPr lang="en-US" sz="3300" dirty="0">
                <a:solidFill>
                  <a:srgbClr val="FF0000"/>
                </a:solidFill>
                <a:latin typeface="Arial"/>
                <a:ea typeface="Arial"/>
                <a:cs typeface="Arial"/>
                <a:sym typeface="Arial"/>
              </a:rPr>
              <a:t> </a:t>
            </a:r>
            <a:r>
              <a:rPr lang="en-US" sz="3300" dirty="0" err="1">
                <a:solidFill>
                  <a:srgbClr val="FF0000"/>
                </a:solidFill>
                <a:latin typeface="Arial"/>
                <a:ea typeface="Arial"/>
                <a:cs typeface="Arial"/>
                <a:sym typeface="Arial"/>
              </a:rPr>
              <a:t>istinaden</a:t>
            </a:r>
            <a:r>
              <a:rPr lang="en-US" sz="3300" dirty="0">
                <a:solidFill>
                  <a:srgbClr val="FF0000"/>
                </a:solidFill>
                <a:latin typeface="Arial"/>
                <a:ea typeface="Arial"/>
                <a:cs typeface="Arial"/>
                <a:sym typeface="Arial"/>
              </a:rPr>
              <a:t> </a:t>
            </a:r>
            <a:r>
              <a:rPr lang="en-US" sz="3300" dirty="0" err="1">
                <a:solidFill>
                  <a:srgbClr val="FF0000"/>
                </a:solidFill>
                <a:latin typeface="Arial"/>
                <a:ea typeface="Arial"/>
                <a:cs typeface="Arial"/>
                <a:sym typeface="Arial"/>
              </a:rPr>
              <a:t>bir</a:t>
            </a:r>
            <a:r>
              <a:rPr lang="en-US" sz="3300" dirty="0">
                <a:solidFill>
                  <a:srgbClr val="FF0000"/>
                </a:solidFill>
                <a:latin typeface="Arial"/>
                <a:ea typeface="Arial"/>
                <a:cs typeface="Arial"/>
                <a:sym typeface="Arial"/>
              </a:rPr>
              <a:t> </a:t>
            </a:r>
            <a:r>
              <a:rPr lang="en-US" sz="3300" dirty="0" err="1">
                <a:solidFill>
                  <a:srgbClr val="FF0000"/>
                </a:solidFill>
                <a:latin typeface="Arial"/>
                <a:ea typeface="Arial"/>
                <a:cs typeface="Arial"/>
                <a:sym typeface="Arial"/>
              </a:rPr>
              <a:t>tutanak</a:t>
            </a:r>
            <a:r>
              <a:rPr lang="en-US" sz="3300" dirty="0">
                <a:solidFill>
                  <a:srgbClr val="FF0000"/>
                </a:solidFill>
                <a:latin typeface="Arial"/>
                <a:ea typeface="Arial"/>
                <a:cs typeface="Arial"/>
                <a:sym typeface="Arial"/>
              </a:rPr>
              <a:t> </a:t>
            </a:r>
            <a:r>
              <a:rPr lang="en-US" sz="3300" dirty="0" err="1">
                <a:solidFill>
                  <a:srgbClr val="FF0000"/>
                </a:solidFill>
                <a:latin typeface="Arial"/>
                <a:ea typeface="Arial"/>
                <a:cs typeface="Arial"/>
                <a:sym typeface="Arial"/>
              </a:rPr>
              <a:t>düzenlenmediği</a:t>
            </a:r>
            <a:r>
              <a:rPr lang="en-US" sz="3300" dirty="0">
                <a:solidFill>
                  <a:srgbClr val="FF0000"/>
                </a:solidFill>
                <a:latin typeface="Arial"/>
                <a:ea typeface="Arial"/>
                <a:cs typeface="Arial"/>
                <a:sym typeface="Arial"/>
              </a:rPr>
              <a:t>,</a:t>
            </a:r>
          </a:p>
        </p:txBody>
      </p:sp>
      <p:pic>
        <p:nvPicPr>
          <p:cNvPr id="3" name="kasit kusu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875283" y="4427483"/>
            <a:ext cx="357352" cy="357352"/>
          </a:xfrm>
          <a:prstGeom prst="rect">
            <a:avLst/>
          </a:prstGeom>
        </p:spPr>
      </p:pic>
    </p:spTree>
    <p:extLst>
      <p:ext uri="{BB962C8B-B14F-4D97-AF65-F5344CB8AC3E}">
        <p14:creationId xmlns:p14="http://schemas.microsoft.com/office/powerpoint/2010/main" val="9581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43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601212" y="1360765"/>
            <a:ext cx="9904989" cy="3898503"/>
          </a:xfrm>
          <a:prstGeom prst="rect">
            <a:avLst/>
          </a:prstGeom>
        </p:spPr>
        <p:txBody>
          <a:bodyPr lIns="0" tIns="0" rIns="0" bIns="0" rtlCol="0" anchor="t">
            <a:spAutoFit/>
          </a:bodyPr>
          <a:lstStyle/>
          <a:p>
            <a:pPr>
              <a:lnSpc>
                <a:spcPts val="7646"/>
              </a:lnSpc>
              <a:spcBef>
                <a:spcPct val="0"/>
              </a:spcBef>
            </a:pPr>
            <a:r>
              <a:rPr lang="en-US" sz="5462" dirty="0" err="1">
                <a:solidFill>
                  <a:srgbClr val="FF0000"/>
                </a:solidFill>
                <a:latin typeface="Arial"/>
                <a:ea typeface="Arial"/>
                <a:cs typeface="Arial"/>
                <a:sym typeface="Arial"/>
              </a:rPr>
              <a:t>Geçmiş</a:t>
            </a:r>
            <a:r>
              <a:rPr lang="en-US" sz="5462" dirty="0">
                <a:solidFill>
                  <a:srgbClr val="FF0000"/>
                </a:solidFill>
                <a:latin typeface="Arial"/>
                <a:ea typeface="Arial"/>
                <a:cs typeface="Arial"/>
                <a:sym typeface="Arial"/>
              </a:rPr>
              <a:t> </a:t>
            </a:r>
            <a:r>
              <a:rPr lang="en-US" sz="5462" dirty="0" err="1">
                <a:solidFill>
                  <a:srgbClr val="FF0000"/>
                </a:solidFill>
                <a:latin typeface="Arial"/>
                <a:ea typeface="Arial"/>
                <a:cs typeface="Arial"/>
                <a:sym typeface="Arial"/>
              </a:rPr>
              <a:t>Yıllarda</a:t>
            </a:r>
            <a:r>
              <a:rPr lang="en-US" sz="5462" dirty="0">
                <a:solidFill>
                  <a:srgbClr val="FF0000"/>
                </a:solidFill>
                <a:latin typeface="Arial"/>
                <a:ea typeface="Arial"/>
                <a:cs typeface="Arial"/>
                <a:sym typeface="Arial"/>
              </a:rPr>
              <a:t> </a:t>
            </a:r>
            <a:r>
              <a:rPr lang="en-US" sz="5462" dirty="0" err="1">
                <a:solidFill>
                  <a:srgbClr val="FF0000"/>
                </a:solidFill>
                <a:latin typeface="Arial"/>
                <a:ea typeface="Arial"/>
                <a:cs typeface="Arial"/>
                <a:sym typeface="Arial"/>
              </a:rPr>
              <a:t>Alınan</a:t>
            </a:r>
            <a:r>
              <a:rPr lang="en-US" sz="5462" dirty="0">
                <a:solidFill>
                  <a:srgbClr val="FF0000"/>
                </a:solidFill>
                <a:latin typeface="Arial"/>
                <a:ea typeface="Arial"/>
                <a:cs typeface="Arial"/>
                <a:sym typeface="Arial"/>
              </a:rPr>
              <a:t> </a:t>
            </a:r>
            <a:r>
              <a:rPr lang="en-US" sz="5462" dirty="0" err="1">
                <a:solidFill>
                  <a:srgbClr val="FF0000"/>
                </a:solidFill>
                <a:latin typeface="Arial"/>
                <a:ea typeface="Arial"/>
                <a:cs typeface="Arial"/>
                <a:sym typeface="Arial"/>
              </a:rPr>
              <a:t>Taşınırlardan</a:t>
            </a:r>
            <a:r>
              <a:rPr lang="en-US" sz="5462" dirty="0">
                <a:solidFill>
                  <a:srgbClr val="FF0000"/>
                </a:solidFill>
                <a:latin typeface="Arial"/>
                <a:ea typeface="Arial"/>
                <a:cs typeface="Arial"/>
                <a:sym typeface="Arial"/>
              </a:rPr>
              <a:t> </a:t>
            </a:r>
            <a:r>
              <a:rPr lang="en-US" sz="5462" dirty="0" err="1">
                <a:solidFill>
                  <a:srgbClr val="FF0000"/>
                </a:solidFill>
                <a:latin typeface="Arial"/>
                <a:ea typeface="Arial"/>
                <a:cs typeface="Arial"/>
                <a:sym typeface="Arial"/>
              </a:rPr>
              <a:t>Hiç</a:t>
            </a:r>
            <a:r>
              <a:rPr lang="en-US" sz="5462" dirty="0">
                <a:solidFill>
                  <a:srgbClr val="FF0000"/>
                </a:solidFill>
                <a:latin typeface="Arial"/>
                <a:ea typeface="Arial"/>
                <a:cs typeface="Arial"/>
                <a:sym typeface="Arial"/>
              </a:rPr>
              <a:t> </a:t>
            </a:r>
            <a:r>
              <a:rPr lang="en-US" sz="5462" dirty="0" err="1">
                <a:solidFill>
                  <a:srgbClr val="FF0000"/>
                </a:solidFill>
                <a:latin typeface="Arial"/>
                <a:ea typeface="Arial"/>
                <a:cs typeface="Arial"/>
                <a:sym typeface="Arial"/>
              </a:rPr>
              <a:t>Kullanılmamış</a:t>
            </a:r>
            <a:r>
              <a:rPr lang="en-US" sz="5462" dirty="0">
                <a:solidFill>
                  <a:srgbClr val="FF0000"/>
                </a:solidFill>
                <a:latin typeface="Arial"/>
                <a:ea typeface="Arial"/>
                <a:cs typeface="Arial"/>
                <a:sym typeface="Arial"/>
              </a:rPr>
              <a:t> </a:t>
            </a:r>
            <a:r>
              <a:rPr lang="en-US" sz="5462" dirty="0" err="1">
                <a:solidFill>
                  <a:srgbClr val="FF0000"/>
                </a:solidFill>
                <a:latin typeface="Arial"/>
                <a:ea typeface="Arial"/>
                <a:cs typeface="Arial"/>
                <a:sym typeface="Arial"/>
              </a:rPr>
              <a:t>ve</a:t>
            </a:r>
            <a:r>
              <a:rPr lang="en-US" sz="5462" dirty="0">
                <a:solidFill>
                  <a:srgbClr val="FF0000"/>
                </a:solidFill>
                <a:latin typeface="Arial"/>
                <a:ea typeface="Arial"/>
                <a:cs typeface="Arial"/>
                <a:sym typeface="Arial"/>
              </a:rPr>
              <a:t> </a:t>
            </a:r>
            <a:r>
              <a:rPr lang="en-US" sz="5462" dirty="0" err="1">
                <a:solidFill>
                  <a:srgbClr val="FF0000"/>
                </a:solidFill>
                <a:latin typeface="Arial"/>
                <a:ea typeface="Arial"/>
                <a:cs typeface="Arial"/>
                <a:sym typeface="Arial"/>
              </a:rPr>
              <a:t>Atıl</a:t>
            </a:r>
            <a:r>
              <a:rPr lang="en-US" sz="5462" dirty="0">
                <a:solidFill>
                  <a:srgbClr val="FF0000"/>
                </a:solidFill>
                <a:latin typeface="Arial"/>
                <a:ea typeface="Arial"/>
                <a:cs typeface="Arial"/>
                <a:sym typeface="Arial"/>
              </a:rPr>
              <a:t> </a:t>
            </a:r>
            <a:r>
              <a:rPr lang="en-US" sz="5462" dirty="0" err="1">
                <a:solidFill>
                  <a:srgbClr val="FF0000"/>
                </a:solidFill>
                <a:latin typeface="Arial"/>
                <a:ea typeface="Arial"/>
                <a:cs typeface="Arial"/>
                <a:sym typeface="Arial"/>
              </a:rPr>
              <a:t>Halde</a:t>
            </a:r>
            <a:r>
              <a:rPr lang="en-US" sz="5462" dirty="0">
                <a:solidFill>
                  <a:srgbClr val="FF0000"/>
                </a:solidFill>
                <a:latin typeface="Arial"/>
                <a:ea typeface="Arial"/>
                <a:cs typeface="Arial"/>
                <a:sym typeface="Arial"/>
              </a:rPr>
              <a:t> </a:t>
            </a:r>
            <a:r>
              <a:rPr lang="en-US" sz="5462" dirty="0" err="1">
                <a:solidFill>
                  <a:srgbClr val="FF0000"/>
                </a:solidFill>
                <a:latin typeface="Arial"/>
                <a:ea typeface="Arial"/>
                <a:cs typeface="Arial"/>
                <a:sym typeface="Arial"/>
              </a:rPr>
              <a:t>Bekleyenlerin</a:t>
            </a:r>
            <a:r>
              <a:rPr lang="en-US" sz="5462" dirty="0">
                <a:solidFill>
                  <a:srgbClr val="FF0000"/>
                </a:solidFill>
                <a:latin typeface="Arial"/>
                <a:ea typeface="Arial"/>
                <a:cs typeface="Arial"/>
                <a:sym typeface="Arial"/>
              </a:rPr>
              <a:t> </a:t>
            </a:r>
            <a:r>
              <a:rPr lang="en-US" sz="5462" dirty="0" err="1">
                <a:solidFill>
                  <a:srgbClr val="FF0000"/>
                </a:solidFill>
                <a:latin typeface="Arial"/>
                <a:ea typeface="Arial"/>
                <a:cs typeface="Arial"/>
                <a:sym typeface="Arial"/>
              </a:rPr>
              <a:t>Bulunması</a:t>
            </a:r>
            <a:endParaRPr lang="en-US" sz="5462" dirty="0">
              <a:solidFill>
                <a:srgbClr val="FF0000"/>
              </a:solidFill>
              <a:latin typeface="Arial"/>
              <a:ea typeface="Arial"/>
              <a:cs typeface="Arial"/>
              <a:sym typeface="Arial"/>
            </a:endParaRPr>
          </a:p>
        </p:txBody>
      </p:sp>
      <p:pic>
        <p:nvPicPr>
          <p:cNvPr id="3" name="ati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370786" y="4627180"/>
            <a:ext cx="304800" cy="304800"/>
          </a:xfrm>
          <a:prstGeom prst="rect">
            <a:avLst/>
          </a:prstGeom>
        </p:spPr>
      </p:pic>
    </p:spTree>
    <p:extLst>
      <p:ext uri="{BB962C8B-B14F-4D97-AF65-F5344CB8AC3E}">
        <p14:creationId xmlns:p14="http://schemas.microsoft.com/office/powerpoint/2010/main" val="3585689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4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120401" y="1349045"/>
            <a:ext cx="5423731" cy="4103688"/>
          </a:xfrm>
          <a:prstGeom prst="rect">
            <a:avLst/>
          </a:prstGeom>
        </p:spPr>
        <p:txBody>
          <a:bodyPr lIns="0" tIns="0" rIns="0" bIns="0" rtlCol="0" anchor="t">
            <a:spAutoFit/>
          </a:bodyPr>
          <a:lstStyle/>
          <a:p>
            <a:pPr algn="ctr">
              <a:lnSpc>
                <a:spcPts val="6442"/>
              </a:lnSpc>
              <a:spcBef>
                <a:spcPct val="0"/>
              </a:spcBef>
            </a:pPr>
            <a:r>
              <a:rPr lang="en-US" sz="4601">
                <a:solidFill>
                  <a:srgbClr val="000000"/>
                </a:solidFill>
                <a:latin typeface="Arial"/>
                <a:ea typeface="Arial"/>
                <a:cs typeface="Arial"/>
                <a:sym typeface="Arial"/>
              </a:rPr>
              <a:t>Hurdaya Ayrılan Dayanıklı Taşınırların Parçalarının Değerlendirilmemesi</a:t>
            </a:r>
          </a:p>
        </p:txBody>
      </p:sp>
      <p:grpSp>
        <p:nvGrpSpPr>
          <p:cNvPr id="3" name="Group 3"/>
          <p:cNvGrpSpPr/>
          <p:nvPr/>
        </p:nvGrpSpPr>
        <p:grpSpPr>
          <a:xfrm>
            <a:off x="685800" y="1505497"/>
            <a:ext cx="5320267" cy="4282214"/>
            <a:chOff x="0" y="-133350"/>
            <a:chExt cx="10640535" cy="8564426"/>
          </a:xfrm>
        </p:grpSpPr>
        <p:sp>
          <p:nvSpPr>
            <p:cNvPr id="4" name="TextBox 4"/>
            <p:cNvSpPr txBox="1"/>
            <p:nvPr/>
          </p:nvSpPr>
          <p:spPr>
            <a:xfrm>
              <a:off x="0" y="3506651"/>
              <a:ext cx="10315097" cy="4924425"/>
            </a:xfrm>
            <a:prstGeom prst="rect">
              <a:avLst/>
            </a:prstGeom>
          </p:spPr>
          <p:txBody>
            <a:bodyPr lIns="0" tIns="0" rIns="0" bIns="0" rtlCol="0" anchor="t">
              <a:spAutoFit/>
            </a:bodyPr>
            <a:lstStyle/>
            <a:p>
              <a:pPr algn="ctr">
                <a:lnSpc>
                  <a:spcPts val="5158"/>
                </a:lnSpc>
              </a:pPr>
              <a:r>
                <a:rPr lang="en-US" sz="6447">
                  <a:solidFill>
                    <a:srgbClr val="E02D02"/>
                  </a:solidFill>
                  <a:latin typeface="Futura Display"/>
                  <a:ea typeface="Futura Display"/>
                  <a:cs typeface="Futura Display"/>
                  <a:sym typeface="Futura Display"/>
                </a:rPr>
                <a:t>PARÇALARININ</a:t>
              </a:r>
            </a:p>
            <a:p>
              <a:pPr algn="ctr">
                <a:lnSpc>
                  <a:spcPts val="4411"/>
                </a:lnSpc>
              </a:pPr>
              <a:r>
                <a:rPr lang="en-US" sz="5514">
                  <a:solidFill>
                    <a:srgbClr val="FEBF00"/>
                  </a:solidFill>
                  <a:latin typeface="Futura Display"/>
                  <a:ea typeface="Futura Display"/>
                  <a:cs typeface="Futura Display"/>
                  <a:sym typeface="Futura Display"/>
                </a:rPr>
                <a:t>DEĞERLENDİRİLMESİ</a:t>
              </a:r>
            </a:p>
          </p:txBody>
        </p:sp>
        <p:sp>
          <p:nvSpPr>
            <p:cNvPr id="5" name="TextBox 5"/>
            <p:cNvSpPr txBox="1"/>
            <p:nvPr/>
          </p:nvSpPr>
          <p:spPr>
            <a:xfrm>
              <a:off x="271380" y="-133350"/>
              <a:ext cx="10369155" cy="3334245"/>
            </a:xfrm>
            <a:prstGeom prst="rect">
              <a:avLst/>
            </a:prstGeom>
          </p:spPr>
          <p:txBody>
            <a:bodyPr lIns="0" tIns="0" rIns="0" bIns="0" rtlCol="0" anchor="t">
              <a:spAutoFit/>
            </a:bodyPr>
            <a:lstStyle/>
            <a:p>
              <a:pPr algn="ctr">
                <a:lnSpc>
                  <a:spcPts val="6534"/>
                </a:lnSpc>
                <a:spcBef>
                  <a:spcPct val="0"/>
                </a:spcBef>
              </a:pPr>
              <a:r>
                <a:rPr lang="en-US" sz="4667" b="1" spc="350">
                  <a:solidFill>
                    <a:srgbClr val="FF6105"/>
                  </a:solidFill>
                  <a:latin typeface="Helvetica World Bold"/>
                  <a:ea typeface="Helvetica World Bold"/>
                  <a:cs typeface="Helvetica World Bold"/>
                  <a:sym typeface="Helvetica World Bold"/>
                </a:rPr>
                <a:t>HURDA TAŞINIR</a:t>
              </a:r>
            </a:p>
          </p:txBody>
        </p:sp>
      </p:grpSp>
      <p:pic>
        <p:nvPicPr>
          <p:cNvPr id="6" name="yedek parc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45213" y="5531068"/>
            <a:ext cx="220717" cy="220717"/>
          </a:xfrm>
          <a:prstGeom prst="rect">
            <a:avLst/>
          </a:prstGeom>
        </p:spPr>
      </p:pic>
    </p:spTree>
    <p:extLst>
      <p:ext uri="{BB962C8B-B14F-4D97-AF65-F5344CB8AC3E}">
        <p14:creationId xmlns:p14="http://schemas.microsoft.com/office/powerpoint/2010/main" val="3663453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42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06289" y="1400998"/>
            <a:ext cx="10411627" cy="4398640"/>
          </a:xfrm>
          <a:prstGeom prst="rect">
            <a:avLst/>
          </a:prstGeom>
        </p:spPr>
        <p:txBody>
          <a:bodyPr lIns="0" tIns="0" rIns="0" bIns="0" rtlCol="0" anchor="t">
            <a:spAutoFit/>
          </a:bodyPr>
          <a:lstStyle/>
          <a:p>
            <a:pPr>
              <a:lnSpc>
                <a:spcPts val="4883"/>
              </a:lnSpc>
              <a:spcBef>
                <a:spcPct val="0"/>
              </a:spcBef>
            </a:pPr>
            <a:r>
              <a:rPr lang="en-US" sz="3488" dirty="0">
                <a:solidFill>
                  <a:srgbClr val="000000"/>
                </a:solidFill>
                <a:latin typeface="Arial"/>
                <a:ea typeface="Arial"/>
                <a:cs typeface="Arial"/>
                <a:sym typeface="Arial"/>
              </a:rPr>
              <a:t>TÜBİTAK BAP </a:t>
            </a:r>
            <a:r>
              <a:rPr lang="en-US" sz="3488" dirty="0" err="1">
                <a:solidFill>
                  <a:srgbClr val="000000"/>
                </a:solidFill>
                <a:latin typeface="Arial"/>
                <a:ea typeface="Arial"/>
                <a:cs typeface="Arial"/>
                <a:sym typeface="Arial"/>
              </a:rPr>
              <a:t>Projelerinde</a:t>
            </a:r>
            <a:r>
              <a:rPr lang="en-US" sz="3488" dirty="0">
                <a:solidFill>
                  <a:srgbClr val="000000"/>
                </a:solidFill>
                <a:latin typeface="Arial"/>
                <a:ea typeface="Arial"/>
                <a:cs typeface="Arial"/>
                <a:sym typeface="Arial"/>
              </a:rPr>
              <a:t> </a:t>
            </a:r>
            <a:r>
              <a:rPr lang="en-US" sz="3488" dirty="0" err="1">
                <a:solidFill>
                  <a:srgbClr val="000000"/>
                </a:solidFill>
                <a:latin typeface="Arial"/>
                <a:ea typeface="Arial"/>
                <a:cs typeface="Arial"/>
                <a:sym typeface="Arial"/>
              </a:rPr>
              <a:t>Tüketime</a:t>
            </a:r>
            <a:r>
              <a:rPr lang="en-US" sz="3488" dirty="0">
                <a:solidFill>
                  <a:srgbClr val="000000"/>
                </a:solidFill>
                <a:latin typeface="Arial"/>
                <a:ea typeface="Arial"/>
                <a:cs typeface="Arial"/>
                <a:sym typeface="Arial"/>
              </a:rPr>
              <a:t> </a:t>
            </a:r>
            <a:r>
              <a:rPr lang="en-US" sz="3488" dirty="0" err="1">
                <a:solidFill>
                  <a:srgbClr val="000000"/>
                </a:solidFill>
                <a:latin typeface="Arial"/>
                <a:ea typeface="Arial"/>
                <a:cs typeface="Arial"/>
                <a:sym typeface="Arial"/>
              </a:rPr>
              <a:t>Yönelik</a:t>
            </a:r>
            <a:r>
              <a:rPr lang="en-US" sz="3488" dirty="0">
                <a:solidFill>
                  <a:srgbClr val="000000"/>
                </a:solidFill>
                <a:latin typeface="Arial"/>
                <a:ea typeface="Arial"/>
                <a:cs typeface="Arial"/>
                <a:sym typeface="Arial"/>
              </a:rPr>
              <a:t> </a:t>
            </a:r>
            <a:r>
              <a:rPr lang="en-US" sz="3488" dirty="0" err="1">
                <a:solidFill>
                  <a:srgbClr val="000000"/>
                </a:solidFill>
                <a:latin typeface="Arial"/>
                <a:ea typeface="Arial"/>
                <a:cs typeface="Arial"/>
                <a:sym typeface="Arial"/>
              </a:rPr>
              <a:t>Malzeme</a:t>
            </a:r>
            <a:r>
              <a:rPr lang="en-US" sz="3488" dirty="0">
                <a:solidFill>
                  <a:srgbClr val="000000"/>
                </a:solidFill>
                <a:latin typeface="Arial"/>
                <a:ea typeface="Arial"/>
                <a:cs typeface="Arial"/>
                <a:sym typeface="Arial"/>
              </a:rPr>
              <a:t> </a:t>
            </a:r>
            <a:r>
              <a:rPr lang="en-US" sz="3488" dirty="0" err="1">
                <a:solidFill>
                  <a:srgbClr val="000000"/>
                </a:solidFill>
                <a:latin typeface="Arial"/>
                <a:ea typeface="Arial"/>
                <a:cs typeface="Arial"/>
                <a:sym typeface="Arial"/>
              </a:rPr>
              <a:t>Alımlarında</a:t>
            </a:r>
            <a:r>
              <a:rPr lang="en-US" sz="3488" dirty="0">
                <a:solidFill>
                  <a:srgbClr val="000000"/>
                </a:solidFill>
                <a:latin typeface="Arial"/>
                <a:ea typeface="Arial"/>
                <a:cs typeface="Arial"/>
                <a:sym typeface="Arial"/>
              </a:rPr>
              <a:t>  </a:t>
            </a:r>
            <a:r>
              <a:rPr lang="en-US" sz="3488" dirty="0" err="1">
                <a:solidFill>
                  <a:srgbClr val="000000"/>
                </a:solidFill>
                <a:latin typeface="Arial"/>
                <a:ea typeface="Arial"/>
                <a:cs typeface="Arial"/>
                <a:sym typeface="Arial"/>
              </a:rPr>
              <a:t>harcama</a:t>
            </a:r>
            <a:r>
              <a:rPr lang="en-US" sz="3488" dirty="0">
                <a:solidFill>
                  <a:srgbClr val="000000"/>
                </a:solidFill>
                <a:latin typeface="Arial"/>
                <a:ea typeface="Arial"/>
                <a:cs typeface="Arial"/>
                <a:sym typeface="Arial"/>
              </a:rPr>
              <a:t> </a:t>
            </a:r>
            <a:r>
              <a:rPr lang="en-US" sz="3488" dirty="0" err="1">
                <a:solidFill>
                  <a:srgbClr val="000000"/>
                </a:solidFill>
                <a:latin typeface="Arial"/>
                <a:ea typeface="Arial"/>
                <a:cs typeface="Arial"/>
                <a:sym typeface="Arial"/>
              </a:rPr>
              <a:t>yetkilisine</a:t>
            </a:r>
            <a:r>
              <a:rPr lang="en-US" sz="3488" dirty="0">
                <a:solidFill>
                  <a:srgbClr val="000000"/>
                </a:solidFill>
                <a:latin typeface="Arial"/>
                <a:ea typeface="Arial"/>
                <a:cs typeface="Arial"/>
                <a:sym typeface="Arial"/>
              </a:rPr>
              <a:t> </a:t>
            </a:r>
            <a:r>
              <a:rPr lang="en-US" sz="3488" dirty="0" err="1">
                <a:solidFill>
                  <a:srgbClr val="000000"/>
                </a:solidFill>
                <a:latin typeface="Arial"/>
                <a:ea typeface="Arial"/>
                <a:cs typeface="Arial"/>
                <a:sym typeface="Arial"/>
              </a:rPr>
              <a:t>taşınır</a:t>
            </a:r>
            <a:r>
              <a:rPr lang="en-US" sz="3488" dirty="0">
                <a:solidFill>
                  <a:srgbClr val="000000"/>
                </a:solidFill>
                <a:latin typeface="Arial"/>
                <a:ea typeface="Arial"/>
                <a:cs typeface="Arial"/>
                <a:sym typeface="Arial"/>
              </a:rPr>
              <a:t> </a:t>
            </a:r>
            <a:r>
              <a:rPr lang="en-US" sz="3488" dirty="0" err="1">
                <a:solidFill>
                  <a:srgbClr val="000000"/>
                </a:solidFill>
                <a:latin typeface="Arial"/>
                <a:ea typeface="Arial"/>
                <a:cs typeface="Arial"/>
                <a:sym typeface="Arial"/>
              </a:rPr>
              <a:t>teslimininde</a:t>
            </a:r>
            <a:r>
              <a:rPr lang="en-US" sz="3488" dirty="0">
                <a:solidFill>
                  <a:srgbClr val="000000"/>
                </a:solidFill>
                <a:latin typeface="Arial"/>
                <a:ea typeface="Arial"/>
                <a:cs typeface="Arial"/>
                <a:sym typeface="Arial"/>
              </a:rPr>
              <a:t>  </a:t>
            </a:r>
            <a:r>
              <a:rPr lang="en-US" sz="3488" dirty="0" err="1">
                <a:solidFill>
                  <a:srgbClr val="000000"/>
                </a:solidFill>
                <a:latin typeface="Arial"/>
                <a:ea typeface="Arial"/>
                <a:cs typeface="Arial"/>
                <a:sym typeface="Arial"/>
              </a:rPr>
              <a:t>belge</a:t>
            </a:r>
            <a:r>
              <a:rPr lang="en-US" sz="3488" dirty="0">
                <a:solidFill>
                  <a:srgbClr val="000000"/>
                </a:solidFill>
                <a:latin typeface="Arial"/>
                <a:ea typeface="Arial"/>
                <a:cs typeface="Arial"/>
                <a:sym typeface="Arial"/>
              </a:rPr>
              <a:t> </a:t>
            </a:r>
            <a:r>
              <a:rPr lang="en-US" sz="3488" dirty="0" err="1">
                <a:solidFill>
                  <a:srgbClr val="000000"/>
                </a:solidFill>
                <a:latin typeface="Arial"/>
                <a:ea typeface="Arial"/>
                <a:cs typeface="Arial"/>
                <a:sym typeface="Arial"/>
              </a:rPr>
              <a:t>düzenlenip</a:t>
            </a:r>
            <a:r>
              <a:rPr lang="en-US" sz="3488" dirty="0">
                <a:solidFill>
                  <a:srgbClr val="000000"/>
                </a:solidFill>
                <a:latin typeface="Arial"/>
                <a:ea typeface="Arial"/>
                <a:cs typeface="Arial"/>
                <a:sym typeface="Arial"/>
              </a:rPr>
              <a:t> </a:t>
            </a:r>
            <a:r>
              <a:rPr lang="en-US" sz="3488" dirty="0" err="1">
                <a:solidFill>
                  <a:srgbClr val="000000"/>
                </a:solidFill>
                <a:latin typeface="Arial"/>
                <a:ea typeface="Arial"/>
                <a:cs typeface="Arial"/>
                <a:sym typeface="Arial"/>
              </a:rPr>
              <a:t>düzenlenmediği</a:t>
            </a:r>
            <a:r>
              <a:rPr lang="en-US" sz="3488" dirty="0">
                <a:solidFill>
                  <a:srgbClr val="000000"/>
                </a:solidFill>
                <a:latin typeface="Arial"/>
                <a:ea typeface="Arial"/>
                <a:cs typeface="Arial"/>
                <a:sym typeface="Arial"/>
              </a:rPr>
              <a:t>, </a:t>
            </a:r>
            <a:r>
              <a:rPr lang="en-US" sz="3488" dirty="0" err="1">
                <a:solidFill>
                  <a:srgbClr val="000000"/>
                </a:solidFill>
                <a:latin typeface="Arial"/>
                <a:ea typeface="Arial"/>
                <a:cs typeface="Arial"/>
                <a:sym typeface="Arial"/>
              </a:rPr>
              <a:t>malzemenin</a:t>
            </a:r>
            <a:r>
              <a:rPr lang="en-US" sz="3488" dirty="0">
                <a:solidFill>
                  <a:srgbClr val="000000"/>
                </a:solidFill>
                <a:latin typeface="Arial"/>
                <a:ea typeface="Arial"/>
                <a:cs typeface="Arial"/>
                <a:sym typeface="Arial"/>
              </a:rPr>
              <a:t> </a:t>
            </a:r>
            <a:r>
              <a:rPr lang="en-US" sz="3488" dirty="0" err="1">
                <a:solidFill>
                  <a:srgbClr val="000000"/>
                </a:solidFill>
                <a:latin typeface="Arial"/>
                <a:ea typeface="Arial"/>
                <a:cs typeface="Arial"/>
                <a:sym typeface="Arial"/>
              </a:rPr>
              <a:t>teslim</a:t>
            </a:r>
            <a:r>
              <a:rPr lang="en-US" sz="3488" dirty="0">
                <a:solidFill>
                  <a:srgbClr val="000000"/>
                </a:solidFill>
                <a:latin typeface="Arial"/>
                <a:ea typeface="Arial"/>
                <a:cs typeface="Arial"/>
                <a:sym typeface="Arial"/>
              </a:rPr>
              <a:t> </a:t>
            </a:r>
            <a:r>
              <a:rPr lang="en-US" sz="3488" dirty="0" err="1">
                <a:solidFill>
                  <a:srgbClr val="000000"/>
                </a:solidFill>
                <a:latin typeface="Arial"/>
                <a:ea typeface="Arial"/>
                <a:cs typeface="Arial"/>
                <a:sym typeface="Arial"/>
              </a:rPr>
              <a:t>edilip</a:t>
            </a:r>
            <a:r>
              <a:rPr lang="en-US" sz="3488" dirty="0">
                <a:solidFill>
                  <a:srgbClr val="000000"/>
                </a:solidFill>
                <a:latin typeface="Arial"/>
                <a:ea typeface="Arial"/>
                <a:cs typeface="Arial"/>
                <a:sym typeface="Arial"/>
              </a:rPr>
              <a:t> </a:t>
            </a:r>
            <a:r>
              <a:rPr lang="en-US" sz="3488" dirty="0" err="1">
                <a:solidFill>
                  <a:srgbClr val="000000"/>
                </a:solidFill>
                <a:latin typeface="Arial"/>
                <a:ea typeface="Arial"/>
                <a:cs typeface="Arial"/>
                <a:sym typeface="Arial"/>
              </a:rPr>
              <a:t>edilmediğinin</a:t>
            </a:r>
            <a:r>
              <a:rPr lang="en-US" sz="3488" dirty="0">
                <a:solidFill>
                  <a:srgbClr val="000000"/>
                </a:solidFill>
                <a:latin typeface="Arial"/>
                <a:ea typeface="Arial"/>
                <a:cs typeface="Arial"/>
                <a:sym typeface="Arial"/>
              </a:rPr>
              <a:t> </a:t>
            </a:r>
            <a:r>
              <a:rPr lang="en-US" sz="3488" dirty="0" err="1">
                <a:solidFill>
                  <a:srgbClr val="000000"/>
                </a:solidFill>
                <a:latin typeface="Arial"/>
                <a:ea typeface="Arial"/>
                <a:cs typeface="Arial"/>
                <a:sym typeface="Arial"/>
              </a:rPr>
              <a:t>belirsizliği</a:t>
            </a:r>
            <a:r>
              <a:rPr lang="en-US" sz="3488" dirty="0">
                <a:solidFill>
                  <a:srgbClr val="000000"/>
                </a:solidFill>
                <a:latin typeface="Arial"/>
                <a:ea typeface="Arial"/>
                <a:cs typeface="Arial"/>
                <a:sym typeface="Arial"/>
              </a:rPr>
              <a:t>, </a:t>
            </a:r>
            <a:r>
              <a:rPr lang="en-US" sz="3488" dirty="0" err="1">
                <a:solidFill>
                  <a:srgbClr val="000000"/>
                </a:solidFill>
                <a:latin typeface="Arial"/>
                <a:ea typeface="Arial"/>
                <a:cs typeface="Arial"/>
                <a:sym typeface="Arial"/>
              </a:rPr>
              <a:t>fatura</a:t>
            </a:r>
            <a:r>
              <a:rPr lang="en-US" sz="3488" dirty="0">
                <a:solidFill>
                  <a:srgbClr val="000000"/>
                </a:solidFill>
                <a:latin typeface="Arial"/>
                <a:ea typeface="Arial"/>
                <a:cs typeface="Arial"/>
                <a:sym typeface="Arial"/>
              </a:rPr>
              <a:t> </a:t>
            </a:r>
            <a:r>
              <a:rPr lang="en-US" sz="3488" dirty="0" err="1">
                <a:solidFill>
                  <a:srgbClr val="000000"/>
                </a:solidFill>
                <a:latin typeface="Arial"/>
                <a:ea typeface="Arial"/>
                <a:cs typeface="Arial"/>
                <a:sym typeface="Arial"/>
              </a:rPr>
              <a:t>haricinde</a:t>
            </a:r>
            <a:r>
              <a:rPr lang="en-US" sz="3488" dirty="0">
                <a:solidFill>
                  <a:srgbClr val="000000"/>
                </a:solidFill>
                <a:latin typeface="Arial"/>
                <a:ea typeface="Arial"/>
                <a:cs typeface="Arial"/>
                <a:sym typeface="Arial"/>
              </a:rPr>
              <a:t> </a:t>
            </a:r>
            <a:r>
              <a:rPr lang="en-US" sz="3488" dirty="0" err="1">
                <a:solidFill>
                  <a:srgbClr val="000000"/>
                </a:solidFill>
                <a:latin typeface="Arial"/>
                <a:ea typeface="Arial"/>
                <a:cs typeface="Arial"/>
                <a:sym typeface="Arial"/>
              </a:rPr>
              <a:t>belge</a:t>
            </a:r>
            <a:r>
              <a:rPr lang="en-US" sz="3488" dirty="0">
                <a:solidFill>
                  <a:srgbClr val="000000"/>
                </a:solidFill>
                <a:latin typeface="Arial"/>
                <a:ea typeface="Arial"/>
                <a:cs typeface="Arial"/>
                <a:sym typeface="Arial"/>
              </a:rPr>
              <a:t> </a:t>
            </a:r>
            <a:r>
              <a:rPr lang="en-US" sz="3488" dirty="0" err="1">
                <a:solidFill>
                  <a:srgbClr val="000000"/>
                </a:solidFill>
                <a:latin typeface="Arial"/>
                <a:ea typeface="Arial"/>
                <a:cs typeface="Arial"/>
                <a:sym typeface="Arial"/>
              </a:rPr>
              <a:t>bulunup</a:t>
            </a:r>
            <a:r>
              <a:rPr lang="en-US" sz="3488" dirty="0">
                <a:solidFill>
                  <a:srgbClr val="000000"/>
                </a:solidFill>
                <a:latin typeface="Arial"/>
                <a:ea typeface="Arial"/>
                <a:cs typeface="Arial"/>
                <a:sym typeface="Arial"/>
              </a:rPr>
              <a:t> </a:t>
            </a:r>
            <a:r>
              <a:rPr lang="en-US" sz="3488" dirty="0" err="1">
                <a:solidFill>
                  <a:srgbClr val="000000"/>
                </a:solidFill>
                <a:latin typeface="Arial"/>
                <a:ea typeface="Arial"/>
                <a:cs typeface="Arial"/>
                <a:sym typeface="Arial"/>
              </a:rPr>
              <a:t>bulunmadığı</a:t>
            </a:r>
            <a:r>
              <a:rPr lang="en-US" sz="3488" dirty="0">
                <a:solidFill>
                  <a:srgbClr val="000000"/>
                </a:solidFill>
                <a:latin typeface="Arial"/>
                <a:ea typeface="Arial"/>
                <a:cs typeface="Arial"/>
                <a:sym typeface="Arial"/>
              </a:rPr>
              <a:t>, </a:t>
            </a:r>
            <a:r>
              <a:rPr lang="en-US" sz="3488" dirty="0" err="1">
                <a:solidFill>
                  <a:srgbClr val="000000"/>
                </a:solidFill>
                <a:latin typeface="Arial"/>
                <a:ea typeface="Arial"/>
                <a:cs typeface="Arial"/>
                <a:sym typeface="Arial"/>
              </a:rPr>
              <a:t>irsaliyede</a:t>
            </a:r>
            <a:r>
              <a:rPr lang="en-US" sz="3488" dirty="0">
                <a:solidFill>
                  <a:srgbClr val="000000"/>
                </a:solidFill>
                <a:latin typeface="Arial"/>
                <a:ea typeface="Arial"/>
                <a:cs typeface="Arial"/>
                <a:sym typeface="Arial"/>
              </a:rPr>
              <a:t> </a:t>
            </a:r>
            <a:r>
              <a:rPr lang="en-US" sz="3488" dirty="0" err="1">
                <a:solidFill>
                  <a:srgbClr val="000000"/>
                </a:solidFill>
                <a:latin typeface="Arial"/>
                <a:ea typeface="Arial"/>
                <a:cs typeface="Arial"/>
                <a:sym typeface="Arial"/>
              </a:rPr>
              <a:t>teslim</a:t>
            </a:r>
            <a:r>
              <a:rPr lang="en-US" sz="3488" dirty="0">
                <a:solidFill>
                  <a:srgbClr val="000000"/>
                </a:solidFill>
                <a:latin typeface="Arial"/>
                <a:ea typeface="Arial"/>
                <a:cs typeface="Arial"/>
                <a:sym typeface="Arial"/>
              </a:rPr>
              <a:t> </a:t>
            </a:r>
            <a:r>
              <a:rPr lang="en-US" sz="3488" dirty="0" err="1">
                <a:solidFill>
                  <a:srgbClr val="000000"/>
                </a:solidFill>
                <a:latin typeface="Arial"/>
                <a:ea typeface="Arial"/>
                <a:cs typeface="Arial"/>
                <a:sym typeface="Arial"/>
              </a:rPr>
              <a:t>imzası</a:t>
            </a:r>
            <a:r>
              <a:rPr lang="en-US" sz="3488" dirty="0">
                <a:solidFill>
                  <a:srgbClr val="000000"/>
                </a:solidFill>
                <a:latin typeface="Arial"/>
                <a:ea typeface="Arial"/>
                <a:cs typeface="Arial"/>
                <a:sym typeface="Arial"/>
              </a:rPr>
              <a:t> </a:t>
            </a:r>
            <a:r>
              <a:rPr lang="en-US" sz="3488" dirty="0" err="1">
                <a:solidFill>
                  <a:srgbClr val="000000"/>
                </a:solidFill>
                <a:latin typeface="Arial"/>
                <a:ea typeface="Arial"/>
                <a:cs typeface="Arial"/>
                <a:sym typeface="Arial"/>
              </a:rPr>
              <a:t>bulunup</a:t>
            </a:r>
            <a:r>
              <a:rPr lang="en-US" sz="3488" dirty="0">
                <a:solidFill>
                  <a:srgbClr val="000000"/>
                </a:solidFill>
                <a:latin typeface="Arial"/>
                <a:ea typeface="Arial"/>
                <a:cs typeface="Arial"/>
                <a:sym typeface="Arial"/>
              </a:rPr>
              <a:t> </a:t>
            </a:r>
            <a:r>
              <a:rPr lang="en-US" sz="3488" dirty="0" err="1">
                <a:solidFill>
                  <a:srgbClr val="000000"/>
                </a:solidFill>
                <a:latin typeface="Arial"/>
                <a:ea typeface="Arial"/>
                <a:cs typeface="Arial"/>
                <a:sym typeface="Arial"/>
              </a:rPr>
              <a:t>bulunmadığı</a:t>
            </a:r>
            <a:r>
              <a:rPr lang="en-US" sz="3488" dirty="0">
                <a:solidFill>
                  <a:srgbClr val="000000"/>
                </a:solidFill>
                <a:latin typeface="Arial"/>
                <a:ea typeface="Arial"/>
                <a:cs typeface="Arial"/>
                <a:sym typeface="Arial"/>
              </a:rPr>
              <a:t>, Taşınır </a:t>
            </a:r>
            <a:r>
              <a:rPr lang="en-US" sz="3488" dirty="0" err="1">
                <a:solidFill>
                  <a:srgbClr val="000000"/>
                </a:solidFill>
                <a:latin typeface="Arial"/>
                <a:ea typeface="Arial"/>
                <a:cs typeface="Arial"/>
                <a:sym typeface="Arial"/>
              </a:rPr>
              <a:t>Teslim</a:t>
            </a:r>
            <a:r>
              <a:rPr lang="en-US" sz="3488" dirty="0">
                <a:solidFill>
                  <a:srgbClr val="000000"/>
                </a:solidFill>
                <a:latin typeface="Arial"/>
                <a:ea typeface="Arial"/>
                <a:cs typeface="Arial"/>
                <a:sym typeface="Arial"/>
              </a:rPr>
              <a:t> </a:t>
            </a:r>
            <a:r>
              <a:rPr lang="en-US" sz="3488" dirty="0" err="1">
                <a:solidFill>
                  <a:srgbClr val="000000"/>
                </a:solidFill>
                <a:latin typeface="Arial"/>
                <a:ea typeface="Arial"/>
                <a:cs typeface="Arial"/>
                <a:sym typeface="Arial"/>
              </a:rPr>
              <a:t>Belgelerinin</a:t>
            </a:r>
            <a:r>
              <a:rPr lang="en-US" sz="3488" dirty="0">
                <a:solidFill>
                  <a:srgbClr val="000000"/>
                </a:solidFill>
                <a:latin typeface="Arial"/>
                <a:ea typeface="Arial"/>
                <a:cs typeface="Arial"/>
                <a:sym typeface="Arial"/>
              </a:rPr>
              <a:t> </a:t>
            </a:r>
            <a:r>
              <a:rPr lang="en-US" sz="3488" dirty="0" err="1">
                <a:solidFill>
                  <a:srgbClr val="000000"/>
                </a:solidFill>
                <a:latin typeface="Arial"/>
                <a:ea typeface="Arial"/>
                <a:cs typeface="Arial"/>
                <a:sym typeface="Arial"/>
              </a:rPr>
              <a:t>düzenlenmemesi</a:t>
            </a:r>
            <a:endParaRPr lang="en-US" sz="3488" dirty="0">
              <a:solidFill>
                <a:srgbClr val="000000"/>
              </a:solidFill>
              <a:latin typeface="Arial"/>
              <a:ea typeface="Arial"/>
              <a:cs typeface="Arial"/>
              <a:sym typeface="Arial"/>
            </a:endParaRPr>
          </a:p>
        </p:txBody>
      </p:sp>
      <p:pic>
        <p:nvPicPr>
          <p:cNvPr id="3" name="tubitak bap">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18786" y="5299841"/>
            <a:ext cx="294290" cy="294290"/>
          </a:xfrm>
          <a:prstGeom prst="rect">
            <a:avLst/>
          </a:prstGeom>
        </p:spPr>
      </p:pic>
    </p:spTree>
    <p:extLst>
      <p:ext uri="{BB962C8B-B14F-4D97-AF65-F5344CB8AC3E}">
        <p14:creationId xmlns:p14="http://schemas.microsoft.com/office/powerpoint/2010/main" val="774482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52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17562" y="652600"/>
            <a:ext cx="10799259" cy="4308872"/>
          </a:xfrm>
          <a:prstGeom prst="rect">
            <a:avLst/>
          </a:prstGeom>
        </p:spPr>
        <p:txBody>
          <a:bodyPr lIns="0" tIns="0" rIns="0" bIns="0" rtlCol="0" anchor="t">
            <a:spAutoFit/>
          </a:bodyPr>
          <a:lstStyle/>
          <a:p>
            <a:pPr>
              <a:lnSpc>
                <a:spcPts val="8422"/>
              </a:lnSpc>
              <a:spcBef>
                <a:spcPct val="0"/>
              </a:spcBef>
            </a:pPr>
            <a:r>
              <a:rPr lang="en-US" sz="6016" dirty="0" err="1">
                <a:solidFill>
                  <a:srgbClr val="FF0000"/>
                </a:solidFill>
                <a:latin typeface="Arial"/>
                <a:ea typeface="Arial"/>
                <a:cs typeface="Arial"/>
                <a:sym typeface="Arial"/>
              </a:rPr>
              <a:t>Dayanıklı</a:t>
            </a:r>
            <a:r>
              <a:rPr lang="en-US" sz="6016" dirty="0">
                <a:solidFill>
                  <a:srgbClr val="FF0000"/>
                </a:solidFill>
                <a:latin typeface="Arial"/>
                <a:ea typeface="Arial"/>
                <a:cs typeface="Arial"/>
                <a:sym typeface="Arial"/>
              </a:rPr>
              <a:t> </a:t>
            </a:r>
            <a:r>
              <a:rPr lang="en-US" sz="6016" dirty="0" err="1">
                <a:solidFill>
                  <a:srgbClr val="FF0000"/>
                </a:solidFill>
                <a:latin typeface="Arial"/>
                <a:ea typeface="Arial"/>
                <a:cs typeface="Arial"/>
                <a:sym typeface="Arial"/>
              </a:rPr>
              <a:t>taşınırlara</a:t>
            </a:r>
            <a:r>
              <a:rPr lang="en-US" sz="6016" dirty="0">
                <a:solidFill>
                  <a:srgbClr val="FF0000"/>
                </a:solidFill>
                <a:latin typeface="Arial"/>
                <a:ea typeface="Arial"/>
                <a:cs typeface="Arial"/>
                <a:sym typeface="Arial"/>
              </a:rPr>
              <a:t> </a:t>
            </a:r>
            <a:r>
              <a:rPr lang="en-US" sz="6016" dirty="0" err="1">
                <a:solidFill>
                  <a:srgbClr val="FF0000"/>
                </a:solidFill>
                <a:latin typeface="Arial"/>
                <a:ea typeface="Arial"/>
                <a:cs typeface="Arial"/>
                <a:sym typeface="Arial"/>
              </a:rPr>
              <a:t>sicil</a:t>
            </a:r>
            <a:r>
              <a:rPr lang="en-US" sz="6016" dirty="0">
                <a:solidFill>
                  <a:srgbClr val="FF0000"/>
                </a:solidFill>
                <a:latin typeface="Arial"/>
                <a:ea typeface="Arial"/>
                <a:cs typeface="Arial"/>
                <a:sym typeface="Arial"/>
              </a:rPr>
              <a:t> </a:t>
            </a:r>
            <a:r>
              <a:rPr lang="en-US" sz="6016" dirty="0" err="1">
                <a:solidFill>
                  <a:srgbClr val="FF0000"/>
                </a:solidFill>
                <a:latin typeface="Arial"/>
                <a:ea typeface="Arial"/>
                <a:cs typeface="Arial"/>
                <a:sym typeface="Arial"/>
              </a:rPr>
              <a:t>numarası</a:t>
            </a:r>
            <a:r>
              <a:rPr lang="en-US" sz="6016" dirty="0">
                <a:solidFill>
                  <a:srgbClr val="FF0000"/>
                </a:solidFill>
                <a:latin typeface="Arial"/>
                <a:ea typeface="Arial"/>
                <a:cs typeface="Arial"/>
                <a:sym typeface="Arial"/>
              </a:rPr>
              <a:t> </a:t>
            </a:r>
            <a:r>
              <a:rPr lang="en-US" sz="6016" dirty="0" err="1">
                <a:solidFill>
                  <a:srgbClr val="FF0000"/>
                </a:solidFill>
                <a:latin typeface="Arial"/>
                <a:ea typeface="Arial"/>
                <a:cs typeface="Arial"/>
                <a:sym typeface="Arial"/>
              </a:rPr>
              <a:t>verilmediği</a:t>
            </a:r>
            <a:r>
              <a:rPr lang="en-US" sz="6016" dirty="0">
                <a:solidFill>
                  <a:srgbClr val="FF0000"/>
                </a:solidFill>
                <a:latin typeface="Arial"/>
                <a:ea typeface="Arial"/>
                <a:cs typeface="Arial"/>
                <a:sym typeface="Arial"/>
              </a:rPr>
              <a:t> </a:t>
            </a:r>
            <a:r>
              <a:rPr lang="en-US" sz="6016" dirty="0" err="1">
                <a:solidFill>
                  <a:srgbClr val="FF0000"/>
                </a:solidFill>
                <a:latin typeface="Arial"/>
                <a:ea typeface="Arial"/>
                <a:cs typeface="Arial"/>
                <a:sym typeface="Arial"/>
              </a:rPr>
              <a:t>veya</a:t>
            </a:r>
            <a:r>
              <a:rPr lang="en-US" sz="6016" dirty="0">
                <a:solidFill>
                  <a:srgbClr val="FF0000"/>
                </a:solidFill>
                <a:latin typeface="Arial"/>
                <a:ea typeface="Arial"/>
                <a:cs typeface="Arial"/>
                <a:sym typeface="Arial"/>
              </a:rPr>
              <a:t> </a:t>
            </a:r>
            <a:r>
              <a:rPr lang="en-US" sz="6016" dirty="0" err="1">
                <a:solidFill>
                  <a:srgbClr val="FF0000"/>
                </a:solidFill>
                <a:latin typeface="Arial"/>
                <a:ea typeface="Arial"/>
                <a:cs typeface="Arial"/>
                <a:sym typeface="Arial"/>
              </a:rPr>
              <a:t>sicil</a:t>
            </a:r>
            <a:r>
              <a:rPr lang="en-US" sz="6016" dirty="0">
                <a:solidFill>
                  <a:srgbClr val="FF0000"/>
                </a:solidFill>
                <a:latin typeface="Arial"/>
                <a:ea typeface="Arial"/>
                <a:cs typeface="Arial"/>
                <a:sym typeface="Arial"/>
              </a:rPr>
              <a:t> </a:t>
            </a:r>
            <a:r>
              <a:rPr lang="en-US" sz="6016" dirty="0" err="1">
                <a:solidFill>
                  <a:srgbClr val="FF0000"/>
                </a:solidFill>
                <a:latin typeface="Arial"/>
                <a:ea typeface="Arial"/>
                <a:cs typeface="Arial"/>
                <a:sym typeface="Arial"/>
              </a:rPr>
              <a:t>numaralarının</a:t>
            </a:r>
            <a:r>
              <a:rPr lang="en-US" sz="6016" dirty="0">
                <a:solidFill>
                  <a:srgbClr val="FF0000"/>
                </a:solidFill>
                <a:latin typeface="Arial"/>
                <a:ea typeface="Arial"/>
                <a:cs typeface="Arial"/>
                <a:sym typeface="Arial"/>
              </a:rPr>
              <a:t> </a:t>
            </a:r>
            <a:r>
              <a:rPr lang="en-US" sz="6016" dirty="0" err="1">
                <a:solidFill>
                  <a:srgbClr val="FF0000"/>
                </a:solidFill>
                <a:latin typeface="Arial"/>
                <a:ea typeface="Arial"/>
                <a:cs typeface="Arial"/>
                <a:sym typeface="Arial"/>
              </a:rPr>
              <a:t>taşınır</a:t>
            </a:r>
            <a:r>
              <a:rPr lang="en-US" sz="6016" dirty="0">
                <a:solidFill>
                  <a:srgbClr val="FF0000"/>
                </a:solidFill>
                <a:latin typeface="Arial"/>
                <a:ea typeface="Arial"/>
                <a:cs typeface="Arial"/>
                <a:sym typeface="Arial"/>
              </a:rPr>
              <a:t> </a:t>
            </a:r>
            <a:r>
              <a:rPr lang="en-US" sz="6016" dirty="0" err="1">
                <a:solidFill>
                  <a:srgbClr val="FF0000"/>
                </a:solidFill>
                <a:latin typeface="Arial"/>
                <a:ea typeface="Arial"/>
                <a:cs typeface="Arial"/>
                <a:sym typeface="Arial"/>
              </a:rPr>
              <a:t>üstünde</a:t>
            </a:r>
            <a:r>
              <a:rPr lang="en-US" sz="6016" dirty="0">
                <a:solidFill>
                  <a:srgbClr val="FF0000"/>
                </a:solidFill>
                <a:latin typeface="Arial"/>
                <a:ea typeface="Arial"/>
                <a:cs typeface="Arial"/>
                <a:sym typeface="Arial"/>
              </a:rPr>
              <a:t> </a:t>
            </a:r>
            <a:r>
              <a:rPr lang="en-US" sz="6016" dirty="0" err="1">
                <a:solidFill>
                  <a:srgbClr val="FF0000"/>
                </a:solidFill>
                <a:latin typeface="Arial"/>
                <a:ea typeface="Arial"/>
                <a:cs typeface="Arial"/>
                <a:sym typeface="Arial"/>
              </a:rPr>
              <a:t>bulunmadığı</a:t>
            </a:r>
            <a:r>
              <a:rPr lang="en-US" sz="6016" dirty="0">
                <a:solidFill>
                  <a:srgbClr val="FF0000"/>
                </a:solidFill>
                <a:latin typeface="Arial"/>
                <a:ea typeface="Arial"/>
                <a:cs typeface="Arial"/>
                <a:sym typeface="Arial"/>
              </a:rPr>
              <a:t>, </a:t>
            </a:r>
          </a:p>
        </p:txBody>
      </p:sp>
      <p:pic>
        <p:nvPicPr>
          <p:cNvPr id="3" name="sici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032938" y="4301359"/>
            <a:ext cx="315310" cy="315310"/>
          </a:xfrm>
          <a:prstGeom prst="rect">
            <a:avLst/>
          </a:prstGeom>
        </p:spPr>
      </p:pic>
    </p:spTree>
    <p:extLst>
      <p:ext uri="{BB962C8B-B14F-4D97-AF65-F5344CB8AC3E}">
        <p14:creationId xmlns:p14="http://schemas.microsoft.com/office/powerpoint/2010/main" val="62047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10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87669" y="1578105"/>
            <a:ext cx="9900745" cy="3785652"/>
          </a:xfrm>
          <a:prstGeom prst="rect">
            <a:avLst/>
          </a:prstGeom>
        </p:spPr>
        <p:txBody>
          <a:bodyPr wrap="square">
            <a:spAutoFit/>
          </a:bodyPr>
          <a:lstStyle/>
          <a:p>
            <a:pPr algn="just"/>
            <a:r>
              <a:rPr lang="tr-TR" sz="4000" b="1" dirty="0" smtClean="0">
                <a:solidFill>
                  <a:srgbClr val="FF0000"/>
                </a:solidFill>
              </a:rPr>
              <a:t>Taşınır Kontrol Yetkililiği </a:t>
            </a:r>
          </a:p>
          <a:p>
            <a:pPr algn="just"/>
            <a:r>
              <a:rPr lang="tr-TR" sz="4000" b="1" dirty="0" smtClean="0">
                <a:solidFill>
                  <a:srgbClr val="FF0000"/>
                </a:solidFill>
              </a:rPr>
              <a:t>Harcama yetkililerince</a:t>
            </a:r>
            <a:r>
              <a:rPr lang="tr-TR" sz="4000" dirty="0" smtClean="0"/>
              <a:t>, </a:t>
            </a:r>
            <a:r>
              <a:rPr lang="tr-TR" sz="4000" b="1" i="1" dirty="0" smtClean="0"/>
              <a:t>taşınır kayıt yetkilisinin yapmış olduğu kayıt ve işlemleri kontrol etmek üzere </a:t>
            </a:r>
            <a:r>
              <a:rPr lang="tr-TR" sz="4000" dirty="0" smtClean="0"/>
              <a:t>yardımcılarından veya bunların bir alt kademesindeki yöneticileri arasından </a:t>
            </a:r>
            <a:r>
              <a:rPr lang="tr-TR" sz="4000" b="1" dirty="0" smtClean="0"/>
              <a:t>görevlendirilir</a:t>
            </a:r>
            <a:r>
              <a:rPr lang="tr-TR" sz="4000" dirty="0" smtClean="0"/>
              <a:t>. </a:t>
            </a:r>
            <a:endParaRPr lang="tr-TR" sz="4000" dirty="0"/>
          </a:p>
        </p:txBody>
      </p:sp>
      <p:pic>
        <p:nvPicPr>
          <p:cNvPr id="3" name="Taşınır kontr yetkilisi">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814033" y="5286702"/>
            <a:ext cx="275897" cy="275897"/>
          </a:xfrm>
          <a:prstGeom prst="rect">
            <a:avLst/>
          </a:prstGeom>
        </p:spPr>
      </p:pic>
    </p:spTree>
    <p:extLst>
      <p:ext uri="{BB962C8B-B14F-4D97-AF65-F5344CB8AC3E}">
        <p14:creationId xmlns:p14="http://schemas.microsoft.com/office/powerpoint/2010/main" val="289046507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66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97861" y="1663965"/>
            <a:ext cx="9737607" cy="2846933"/>
          </a:xfrm>
          <a:prstGeom prst="rect">
            <a:avLst/>
          </a:prstGeom>
        </p:spPr>
        <p:txBody>
          <a:bodyPr lIns="0" tIns="0" rIns="0" bIns="0" rtlCol="0" anchor="t">
            <a:spAutoFit/>
          </a:bodyPr>
          <a:lstStyle/>
          <a:p>
            <a:pPr>
              <a:lnSpc>
                <a:spcPts val="7391"/>
              </a:lnSpc>
              <a:spcBef>
                <a:spcPct val="0"/>
              </a:spcBef>
            </a:pPr>
            <a:r>
              <a:rPr lang="en-US" sz="5279" dirty="0" err="1">
                <a:solidFill>
                  <a:srgbClr val="FF0000"/>
                </a:solidFill>
                <a:latin typeface="Arial"/>
                <a:ea typeface="Arial"/>
                <a:cs typeface="Arial"/>
                <a:sym typeface="Arial"/>
              </a:rPr>
              <a:t>Ortak</a:t>
            </a:r>
            <a:r>
              <a:rPr lang="en-US" sz="5279" dirty="0">
                <a:solidFill>
                  <a:srgbClr val="FF0000"/>
                </a:solidFill>
                <a:latin typeface="Arial"/>
                <a:ea typeface="Arial"/>
                <a:cs typeface="Arial"/>
                <a:sym typeface="Arial"/>
              </a:rPr>
              <a:t> </a:t>
            </a:r>
            <a:r>
              <a:rPr lang="en-US" sz="5279" dirty="0" err="1">
                <a:solidFill>
                  <a:srgbClr val="FF0000"/>
                </a:solidFill>
                <a:latin typeface="Arial"/>
                <a:ea typeface="Arial"/>
                <a:cs typeface="Arial"/>
                <a:sym typeface="Arial"/>
              </a:rPr>
              <a:t>kullanıma</a:t>
            </a:r>
            <a:r>
              <a:rPr lang="en-US" sz="5279" dirty="0">
                <a:solidFill>
                  <a:srgbClr val="FF0000"/>
                </a:solidFill>
                <a:latin typeface="Arial"/>
                <a:ea typeface="Arial"/>
                <a:cs typeface="Arial"/>
                <a:sym typeface="Arial"/>
              </a:rPr>
              <a:t> </a:t>
            </a:r>
            <a:r>
              <a:rPr lang="en-US" sz="5279" dirty="0" err="1">
                <a:solidFill>
                  <a:srgbClr val="FF0000"/>
                </a:solidFill>
                <a:latin typeface="Arial"/>
                <a:ea typeface="Arial"/>
                <a:cs typeface="Arial"/>
                <a:sym typeface="Arial"/>
              </a:rPr>
              <a:t>verilen</a:t>
            </a:r>
            <a:r>
              <a:rPr lang="en-US" sz="5279" dirty="0">
                <a:solidFill>
                  <a:srgbClr val="FF0000"/>
                </a:solidFill>
                <a:latin typeface="Arial"/>
                <a:ea typeface="Arial"/>
                <a:cs typeface="Arial"/>
                <a:sym typeface="Arial"/>
              </a:rPr>
              <a:t> </a:t>
            </a:r>
            <a:r>
              <a:rPr lang="en-US" sz="5279" dirty="0" err="1">
                <a:solidFill>
                  <a:srgbClr val="FF0000"/>
                </a:solidFill>
                <a:latin typeface="Arial"/>
                <a:ea typeface="Arial"/>
                <a:cs typeface="Arial"/>
                <a:sym typeface="Arial"/>
              </a:rPr>
              <a:t>taşınırlar</a:t>
            </a:r>
            <a:r>
              <a:rPr lang="en-US" sz="5279" dirty="0">
                <a:solidFill>
                  <a:srgbClr val="FF0000"/>
                </a:solidFill>
                <a:latin typeface="Arial"/>
                <a:ea typeface="Arial"/>
                <a:cs typeface="Arial"/>
                <a:sym typeface="Arial"/>
              </a:rPr>
              <a:t> </a:t>
            </a:r>
            <a:r>
              <a:rPr lang="en-US" sz="5279" dirty="0" err="1">
                <a:solidFill>
                  <a:srgbClr val="FF0000"/>
                </a:solidFill>
                <a:latin typeface="Arial"/>
                <a:ea typeface="Arial"/>
                <a:cs typeface="Arial"/>
                <a:sym typeface="Arial"/>
              </a:rPr>
              <a:t>için</a:t>
            </a:r>
            <a:r>
              <a:rPr lang="en-US" sz="5279" dirty="0">
                <a:solidFill>
                  <a:srgbClr val="FF0000"/>
                </a:solidFill>
                <a:latin typeface="Arial"/>
                <a:ea typeface="Arial"/>
                <a:cs typeface="Arial"/>
                <a:sym typeface="Arial"/>
              </a:rPr>
              <a:t> </a:t>
            </a:r>
            <a:r>
              <a:rPr lang="en-US" sz="5279" dirty="0" err="1">
                <a:solidFill>
                  <a:srgbClr val="FF0000"/>
                </a:solidFill>
                <a:latin typeface="Arial"/>
                <a:ea typeface="Arial"/>
                <a:cs typeface="Arial"/>
                <a:sym typeface="Arial"/>
              </a:rPr>
              <a:t>Dayanıklı</a:t>
            </a:r>
            <a:r>
              <a:rPr lang="en-US" sz="5279" dirty="0">
                <a:solidFill>
                  <a:srgbClr val="FF0000"/>
                </a:solidFill>
                <a:latin typeface="Arial"/>
                <a:ea typeface="Arial"/>
                <a:cs typeface="Arial"/>
                <a:sym typeface="Arial"/>
              </a:rPr>
              <a:t> Taşınır </a:t>
            </a:r>
            <a:r>
              <a:rPr lang="en-US" sz="5279" dirty="0" err="1">
                <a:solidFill>
                  <a:srgbClr val="FF0000"/>
                </a:solidFill>
                <a:latin typeface="Arial"/>
                <a:ea typeface="Arial"/>
                <a:cs typeface="Arial"/>
                <a:sym typeface="Arial"/>
              </a:rPr>
              <a:t>Listesi</a:t>
            </a:r>
            <a:r>
              <a:rPr lang="en-US" sz="5279" dirty="0">
                <a:solidFill>
                  <a:srgbClr val="FF0000"/>
                </a:solidFill>
                <a:latin typeface="Arial"/>
                <a:ea typeface="Arial"/>
                <a:cs typeface="Arial"/>
                <a:sym typeface="Arial"/>
              </a:rPr>
              <a:t> </a:t>
            </a:r>
            <a:r>
              <a:rPr lang="en-US" sz="5279" dirty="0" err="1" smtClean="0">
                <a:solidFill>
                  <a:srgbClr val="FF0000"/>
                </a:solidFill>
                <a:latin typeface="Arial"/>
                <a:ea typeface="Arial"/>
                <a:cs typeface="Arial"/>
                <a:sym typeface="Arial"/>
              </a:rPr>
              <a:t>düzenlenmediği</a:t>
            </a:r>
            <a:r>
              <a:rPr lang="tr-TR" sz="5279" dirty="0" smtClean="0">
                <a:solidFill>
                  <a:srgbClr val="FF0000"/>
                </a:solidFill>
                <a:latin typeface="Arial"/>
                <a:ea typeface="Arial"/>
                <a:cs typeface="Arial"/>
                <a:sym typeface="Arial"/>
              </a:rPr>
              <a:t> </a:t>
            </a:r>
            <a:endParaRPr lang="en-US" sz="5279" dirty="0">
              <a:solidFill>
                <a:srgbClr val="FF0000"/>
              </a:solidFill>
              <a:latin typeface="Arial"/>
              <a:ea typeface="Arial"/>
              <a:cs typeface="Arial"/>
              <a:sym typeface="Arial"/>
            </a:endParaRPr>
          </a:p>
        </p:txBody>
      </p:sp>
      <p:pic>
        <p:nvPicPr>
          <p:cNvPr id="3" name="dayanikli tas listeleri">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103882" y="3909846"/>
            <a:ext cx="233855" cy="233855"/>
          </a:xfrm>
          <a:prstGeom prst="rect">
            <a:avLst/>
          </a:prstGeom>
        </p:spPr>
      </p:pic>
    </p:spTree>
    <p:extLst>
      <p:ext uri="{BB962C8B-B14F-4D97-AF65-F5344CB8AC3E}">
        <p14:creationId xmlns:p14="http://schemas.microsoft.com/office/powerpoint/2010/main" val="2644105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96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80814" y="3094421"/>
            <a:ext cx="9737607" cy="948978"/>
          </a:xfrm>
          <a:prstGeom prst="rect">
            <a:avLst/>
          </a:prstGeom>
        </p:spPr>
        <p:txBody>
          <a:bodyPr lIns="0" tIns="0" rIns="0" bIns="0" rtlCol="0" anchor="t">
            <a:spAutoFit/>
          </a:bodyPr>
          <a:lstStyle/>
          <a:p>
            <a:pPr algn="ctr">
              <a:lnSpc>
                <a:spcPts val="7391"/>
              </a:lnSpc>
              <a:spcBef>
                <a:spcPct val="0"/>
              </a:spcBef>
            </a:pPr>
            <a:r>
              <a:rPr lang="tr-TR" sz="13067" dirty="0">
                <a:solidFill>
                  <a:srgbClr val="000000"/>
                </a:solidFill>
                <a:latin typeface="Arial"/>
                <a:ea typeface="Arial"/>
                <a:cs typeface="Arial"/>
                <a:sym typeface="Arial"/>
              </a:rPr>
              <a:t>DİKKAT</a:t>
            </a:r>
            <a:endParaRPr lang="en-US" sz="13067"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409188147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arcama Yetkilisin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347200" y="4902200"/>
            <a:ext cx="406400" cy="406400"/>
          </a:xfrm>
          <a:prstGeom prst="rect">
            <a:avLst/>
          </a:prstGeom>
        </p:spPr>
      </p:pic>
      <p:sp>
        <p:nvSpPr>
          <p:cNvPr id="2" name="Metin kutusu 1"/>
          <p:cNvSpPr txBox="1"/>
          <p:nvPr/>
        </p:nvSpPr>
        <p:spPr>
          <a:xfrm>
            <a:off x="651641" y="2667000"/>
            <a:ext cx="10668000" cy="1323632"/>
          </a:xfrm>
          <a:prstGeom prst="rect">
            <a:avLst/>
          </a:prstGeom>
          <a:noFill/>
        </p:spPr>
        <p:txBody>
          <a:bodyPr wrap="square" rtlCol="0">
            <a:spAutoFit/>
          </a:bodyPr>
          <a:lstStyle/>
          <a:p>
            <a:pPr algn="ctr"/>
            <a:r>
              <a:rPr lang="tr-TR" sz="2667" b="1" dirty="0">
                <a:solidFill>
                  <a:srgbClr val="FF0000"/>
                </a:solidFill>
              </a:rPr>
              <a:t>HARCAMA YETKİLİSİNİN ONAYI İLE KURULAN </a:t>
            </a:r>
          </a:p>
          <a:p>
            <a:pPr algn="ctr"/>
            <a:r>
              <a:rPr lang="tr-TR" sz="2667" b="1" dirty="0">
                <a:solidFill>
                  <a:srgbClr val="FF0000"/>
                </a:solidFill>
              </a:rPr>
              <a:t>DEĞER TESPİT KOMİSYONUNDA </a:t>
            </a:r>
          </a:p>
          <a:p>
            <a:pPr algn="ctr"/>
            <a:r>
              <a:rPr lang="tr-TR" sz="2667" b="1" dirty="0">
                <a:solidFill>
                  <a:srgbClr val="FF0000"/>
                </a:solidFill>
              </a:rPr>
              <a:t>TAŞINIR KAYIT YETKİLİSİNİN BULUNMASI ZORUNLUDUR</a:t>
            </a:r>
          </a:p>
        </p:txBody>
      </p:sp>
    </p:spTree>
    <p:extLst>
      <p:ext uri="{BB962C8B-B14F-4D97-AF65-F5344CB8AC3E}">
        <p14:creationId xmlns:p14="http://schemas.microsoft.com/office/powerpoint/2010/main" val="557758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73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336566" y="1563414"/>
            <a:ext cx="9699296" cy="3785652"/>
          </a:xfrm>
          <a:prstGeom prst="rect">
            <a:avLst/>
          </a:prstGeom>
          <a:noFill/>
        </p:spPr>
        <p:txBody>
          <a:bodyPr wrap="square" rtlCol="0">
            <a:spAutoFit/>
          </a:bodyPr>
          <a:lstStyle/>
          <a:p>
            <a:pPr algn="just"/>
            <a:r>
              <a:rPr lang="tr-TR" sz="4000" b="1" dirty="0">
                <a:solidFill>
                  <a:srgbClr val="FF0000"/>
                </a:solidFill>
              </a:rPr>
              <a:t>KENDİLERİNE TAŞINIR TESLİM EDİLEN </a:t>
            </a:r>
            <a:r>
              <a:rPr lang="tr-TR" sz="4000" b="1" dirty="0"/>
              <a:t>KAMU GÖREVLİLERİNİN KULLANIM KUSURUNDAN DOLAYI </a:t>
            </a:r>
            <a:r>
              <a:rPr lang="tr-TR" sz="4000" b="1" dirty="0">
                <a:solidFill>
                  <a:srgbClr val="FF0000"/>
                </a:solidFill>
              </a:rPr>
              <a:t>OLUŞAN KAMU ZARARININ TESPİTİNDE TAŞINIRIN DEĞERİ BELLİ DEĞİLSE DEĞER TESPİT KOMİSYONUNUN KURULMASI GEREKİR</a:t>
            </a:r>
          </a:p>
        </p:txBody>
      </p:sp>
    </p:spTree>
    <p:extLst>
      <p:ext uri="{BB962C8B-B14F-4D97-AF65-F5344CB8AC3E}">
        <p14:creationId xmlns:p14="http://schemas.microsoft.com/office/powerpoint/2010/main" val="2027165529"/>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016000" y="2108200"/>
            <a:ext cx="10617200" cy="3416320"/>
          </a:xfrm>
          <a:prstGeom prst="rect">
            <a:avLst/>
          </a:prstGeom>
          <a:noFill/>
        </p:spPr>
        <p:txBody>
          <a:bodyPr wrap="square" rtlCol="0">
            <a:spAutoFit/>
          </a:bodyPr>
          <a:lstStyle/>
          <a:p>
            <a:pPr algn="ctr"/>
            <a:r>
              <a:rPr lang="tr-TR" sz="4800" b="1" dirty="0">
                <a:solidFill>
                  <a:srgbClr val="FF0000"/>
                </a:solidFill>
              </a:rPr>
              <a:t>TAŞINIRLARIN SAYIMI: </a:t>
            </a:r>
          </a:p>
          <a:p>
            <a:r>
              <a:rPr lang="tr-TR" sz="2800" b="1" dirty="0">
                <a:solidFill>
                  <a:srgbClr val="FF0000"/>
                </a:solidFill>
              </a:rPr>
              <a:t>YIL SONLARINDA </a:t>
            </a:r>
          </a:p>
          <a:p>
            <a:r>
              <a:rPr lang="tr-TR" sz="2800" b="1" dirty="0">
                <a:solidFill>
                  <a:srgbClr val="FF0000"/>
                </a:solidFill>
              </a:rPr>
              <a:t>HARCAMA YETKİLİSİNİN GEREKLİ GÖRDÜĞÜ DURUM VE ZAMANLARDA </a:t>
            </a:r>
          </a:p>
          <a:p>
            <a:r>
              <a:rPr lang="tr-TR" sz="2800" b="1" dirty="0">
                <a:solidFill>
                  <a:srgbClr val="FF0000"/>
                </a:solidFill>
              </a:rPr>
              <a:t>TAŞINIR KAYIT YETKİLİLERİNİN GÖREVDEN AYRILMALARINDA </a:t>
            </a:r>
          </a:p>
          <a:p>
            <a:r>
              <a:rPr lang="tr-TR" sz="2800" b="1" dirty="0">
                <a:solidFill>
                  <a:srgbClr val="FF0000"/>
                </a:solidFill>
              </a:rPr>
              <a:t>TAŞINIR KAYIT YETKİLİSİNİN GEREKLİ GÖRDÜĞÜ DURUMLARDA YAPILIR</a:t>
            </a:r>
          </a:p>
        </p:txBody>
      </p:sp>
      <p:pic>
        <p:nvPicPr>
          <p:cNvPr id="3" name="tasinir sayimlari">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635469" y="5160579"/>
            <a:ext cx="254875" cy="254875"/>
          </a:xfrm>
          <a:prstGeom prst="rect">
            <a:avLst/>
          </a:prstGeom>
        </p:spPr>
      </p:pic>
    </p:spTree>
    <p:extLst>
      <p:ext uri="{BB962C8B-B14F-4D97-AF65-F5344CB8AC3E}">
        <p14:creationId xmlns:p14="http://schemas.microsoft.com/office/powerpoint/2010/main" val="1410291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34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019503" y="2217682"/>
            <a:ext cx="10100441" cy="3416320"/>
          </a:xfrm>
          <a:prstGeom prst="rect">
            <a:avLst/>
          </a:prstGeom>
          <a:noFill/>
        </p:spPr>
        <p:txBody>
          <a:bodyPr wrap="square" rtlCol="0">
            <a:spAutoFit/>
          </a:bodyPr>
          <a:lstStyle/>
          <a:p>
            <a:pPr algn="just"/>
            <a:r>
              <a:rPr lang="tr-TR" sz="3600" b="1" dirty="0">
                <a:solidFill>
                  <a:srgbClr val="FF0000"/>
                </a:solidFill>
              </a:rPr>
              <a:t>DÜZENLENEN VE İŞLEMLERİ YAPILAN VARLIK İŞLEM FİŞİNİN TAŞINIRIN KODUNDA, BİRİM MALİYET BEDELİNDE, MİKTARINDA HATA YAPILMIŞSA  </a:t>
            </a:r>
            <a:r>
              <a:rPr lang="tr-TR" sz="3600" b="1" dirty="0"/>
              <a:t>HATALI VİF’İN İPTALİ VE DOĞRU OLAN VİF’İN OLUŞTURULMASINDA HARCAMA YETKİLİSİNDEN ONAY ALINMALIDIR. </a:t>
            </a:r>
          </a:p>
        </p:txBody>
      </p:sp>
      <p:pic>
        <p:nvPicPr>
          <p:cNvPr id="3" name="harc yet oluru">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389179" y="5171090"/>
            <a:ext cx="328448" cy="328448"/>
          </a:xfrm>
          <a:prstGeom prst="rect">
            <a:avLst/>
          </a:prstGeom>
        </p:spPr>
      </p:pic>
    </p:spTree>
    <p:extLst>
      <p:ext uri="{BB962C8B-B14F-4D97-AF65-F5344CB8AC3E}">
        <p14:creationId xmlns:p14="http://schemas.microsoft.com/office/powerpoint/2010/main" val="168776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42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798786" y="2264769"/>
            <a:ext cx="10047890" cy="1938992"/>
          </a:xfrm>
          <a:prstGeom prst="rect">
            <a:avLst/>
          </a:prstGeom>
        </p:spPr>
        <p:txBody>
          <a:bodyPr wrap="square">
            <a:spAutoFit/>
          </a:bodyPr>
          <a:lstStyle/>
          <a:p>
            <a:pPr algn="ctr"/>
            <a:r>
              <a:rPr lang="tr-TR" sz="6000" b="1" dirty="0" smtClean="0">
                <a:solidFill>
                  <a:srgbClr val="C00000"/>
                </a:solidFill>
              </a:rPr>
              <a:t>AMBARLAR VE </a:t>
            </a:r>
          </a:p>
          <a:p>
            <a:pPr algn="ctr"/>
            <a:r>
              <a:rPr lang="tr-TR" sz="6000" b="1" dirty="0" smtClean="0">
                <a:solidFill>
                  <a:srgbClr val="C00000"/>
                </a:solidFill>
              </a:rPr>
              <a:t>AMBARLARIN DÜZENİ</a:t>
            </a:r>
            <a:endParaRPr lang="tr-TR" sz="6000" b="1" dirty="0">
              <a:solidFill>
                <a:srgbClr val="C00000"/>
              </a:solidFill>
            </a:endParaRPr>
          </a:p>
        </p:txBody>
      </p:sp>
    </p:spTree>
    <p:extLst>
      <p:ext uri="{BB962C8B-B14F-4D97-AF65-F5344CB8AC3E}">
        <p14:creationId xmlns:p14="http://schemas.microsoft.com/office/powerpoint/2010/main" val="5446315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4092"/>
            <a:ext cx="12192000" cy="5969816"/>
          </a:xfrm>
          <a:prstGeom prst="rect">
            <a:avLst/>
          </a:prstGeom>
        </p:spPr>
      </p:pic>
      <p:sp>
        <p:nvSpPr>
          <p:cNvPr id="3" name="Oval 2"/>
          <p:cNvSpPr/>
          <p:nvPr/>
        </p:nvSpPr>
        <p:spPr>
          <a:xfrm>
            <a:off x="5454869" y="4582510"/>
            <a:ext cx="2606565" cy="1618593"/>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tr-TR" dirty="0" smtClean="0"/>
              <a:t>Denetime uygun olmayan bir depo görüntüsü</a:t>
            </a:r>
            <a:endParaRPr lang="tr-TR" dirty="0"/>
          </a:p>
        </p:txBody>
      </p:sp>
    </p:spTree>
    <p:extLst>
      <p:ext uri="{BB962C8B-B14F-4D97-AF65-F5344CB8AC3E}">
        <p14:creationId xmlns:p14="http://schemas.microsoft.com/office/powerpoint/2010/main" val="309073613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8830"/>
            <a:ext cx="12192000" cy="5960339"/>
          </a:xfrm>
          <a:prstGeom prst="rect">
            <a:avLst/>
          </a:prstGeom>
        </p:spPr>
      </p:pic>
      <p:sp>
        <p:nvSpPr>
          <p:cNvPr id="3" name="Oval 2"/>
          <p:cNvSpPr/>
          <p:nvPr/>
        </p:nvSpPr>
        <p:spPr>
          <a:xfrm>
            <a:off x="1082565" y="3930870"/>
            <a:ext cx="2921876" cy="2049517"/>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tr-TR" sz="2400" dirty="0" smtClean="0"/>
              <a:t>Ortak alanda bulunan demirbaşlar</a:t>
            </a:r>
            <a:endParaRPr lang="tr-TR" sz="2400" dirty="0"/>
          </a:p>
        </p:txBody>
      </p:sp>
    </p:spTree>
    <p:extLst>
      <p:ext uri="{BB962C8B-B14F-4D97-AF65-F5344CB8AC3E}">
        <p14:creationId xmlns:p14="http://schemas.microsoft.com/office/powerpoint/2010/main" val="67182568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87" y="152400"/>
            <a:ext cx="12011025" cy="6553200"/>
          </a:xfrm>
          <a:prstGeom prst="rect">
            <a:avLst/>
          </a:prstGeom>
        </p:spPr>
      </p:pic>
      <p:sp>
        <p:nvSpPr>
          <p:cNvPr id="3" name="Sağ Ok Belirtme Çizgisi 2"/>
          <p:cNvSpPr/>
          <p:nvPr/>
        </p:nvSpPr>
        <p:spPr>
          <a:xfrm>
            <a:off x="1555532" y="4750675"/>
            <a:ext cx="5055476" cy="1807780"/>
          </a:xfrm>
          <a:prstGeom prst="rightArrow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dirty="0" smtClean="0"/>
              <a:t>Hurdaya ayrılması gereken ancak hurda işlemi yapılmayan ve dayanıklı taşınır deposunda bulunması gerekirken temizlik deposunda bulunan bir taşınır  </a:t>
            </a:r>
          </a:p>
          <a:p>
            <a:pPr algn="ctr"/>
            <a:endParaRPr lang="tr-TR" dirty="0"/>
          </a:p>
        </p:txBody>
      </p:sp>
    </p:spTree>
    <p:extLst>
      <p:ext uri="{BB962C8B-B14F-4D97-AF65-F5344CB8AC3E}">
        <p14:creationId xmlns:p14="http://schemas.microsoft.com/office/powerpoint/2010/main" val="331103753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918</TotalTime>
  <Words>2557</Words>
  <Application>Microsoft Office PowerPoint</Application>
  <PresentationFormat>Geniş ekran</PresentationFormat>
  <Paragraphs>231</Paragraphs>
  <Slides>103</Slides>
  <Notes>0</Notes>
  <HiddenSlides>0</HiddenSlides>
  <MMClips>67</MMClips>
  <ScaleCrop>false</ScaleCrop>
  <HeadingPairs>
    <vt:vector size="8" baseType="variant">
      <vt:variant>
        <vt:lpstr>Kullanılan Yazı Tipleri</vt:lpstr>
      </vt:variant>
      <vt:variant>
        <vt:i4>21</vt:i4>
      </vt:variant>
      <vt:variant>
        <vt:lpstr>Tema</vt:lpstr>
      </vt:variant>
      <vt:variant>
        <vt:i4>1</vt:i4>
      </vt:variant>
      <vt:variant>
        <vt:lpstr>Eklenmiş OLE Hizmet Programları</vt:lpstr>
      </vt:variant>
      <vt:variant>
        <vt:i4>1</vt:i4>
      </vt:variant>
      <vt:variant>
        <vt:lpstr>Slayt Başlıkları</vt:lpstr>
      </vt:variant>
      <vt:variant>
        <vt:i4>103</vt:i4>
      </vt:variant>
    </vt:vector>
  </HeadingPairs>
  <TitlesOfParts>
    <vt:vector size="126" baseType="lpstr">
      <vt:lpstr>Aleo Bold</vt:lpstr>
      <vt:lpstr>Arial</vt:lpstr>
      <vt:lpstr>Arial Black</vt:lpstr>
      <vt:lpstr>Arimo Bold</vt:lpstr>
      <vt:lpstr>Arista Pro</vt:lpstr>
      <vt:lpstr>Asap Regular Bold</vt:lpstr>
      <vt:lpstr>Barlow SemiCondensed Heavy</vt:lpstr>
      <vt:lpstr>Calibri</vt:lpstr>
      <vt:lpstr>Calibri Light</vt:lpstr>
      <vt:lpstr>Carollo Playscript</vt:lpstr>
      <vt:lpstr>Cooper BT Bold</vt:lpstr>
      <vt:lpstr>Futura Display</vt:lpstr>
      <vt:lpstr>Google Sans</vt:lpstr>
      <vt:lpstr>Helvetica World Bold</vt:lpstr>
      <vt:lpstr>Jeepers</vt:lpstr>
      <vt:lpstr>Peace Sans</vt:lpstr>
      <vt:lpstr>Proxima Nova Bold</vt:lpstr>
      <vt:lpstr>The Seasons Bold</vt:lpstr>
      <vt:lpstr>The Seasons Light</vt:lpstr>
      <vt:lpstr>Times New Roman</vt:lpstr>
      <vt:lpstr>Vidaloka</vt:lpstr>
      <vt:lpstr>Office Teması</vt:lpstr>
      <vt:lpstr>Acrobat Document</vt:lpstr>
      <vt:lpstr>TAŞINIR İŞLEMLERİ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DAYANIKLI TAŞINIR LİSTELERİ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nakyel</dc:creator>
  <cp:lastModifiedBy>ESOGU</cp:lastModifiedBy>
  <cp:revision>162</cp:revision>
  <dcterms:created xsi:type="dcterms:W3CDTF">2026-06-10T06:53:35Z</dcterms:created>
  <dcterms:modified xsi:type="dcterms:W3CDTF">2026-07-16T11:20:48Z</dcterms:modified>
</cp:coreProperties>
</file>