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94"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5" r:id="rId38"/>
    <p:sldId id="293" r:id="rId3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F470D0FE-D036-412A-B64A-3500C45F800B}" type="datetimeFigureOut">
              <a:rPr lang="tr-TR" smtClean="0"/>
              <a:t>16.02.2024</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BE8CFC90-CE3C-4305-8403-A6B00199A9CF}" type="slidenum">
              <a:rPr lang="tr-TR" smtClean="0"/>
              <a:t>‹#›</a:t>
            </a:fld>
            <a:endParaRPr lang="tr-TR"/>
          </a:p>
        </p:txBody>
      </p:sp>
    </p:spTree>
    <p:extLst>
      <p:ext uri="{BB962C8B-B14F-4D97-AF65-F5344CB8AC3E}">
        <p14:creationId xmlns:p14="http://schemas.microsoft.com/office/powerpoint/2010/main" val="2738669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470D0FE-D036-412A-B64A-3500C45F800B}" type="datetimeFigureOut">
              <a:rPr lang="tr-TR" smtClean="0"/>
              <a:t>16.02.2024</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E8CFC90-CE3C-4305-8403-A6B00199A9CF}" type="slidenum">
              <a:rPr lang="tr-TR" smtClean="0"/>
              <a:t>‹#›</a:t>
            </a:fld>
            <a:endParaRPr lang="tr-TR"/>
          </a:p>
        </p:txBody>
      </p:sp>
    </p:spTree>
    <p:extLst>
      <p:ext uri="{BB962C8B-B14F-4D97-AF65-F5344CB8AC3E}">
        <p14:creationId xmlns:p14="http://schemas.microsoft.com/office/powerpoint/2010/main" val="1354729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470D0FE-D036-412A-B64A-3500C45F800B}" type="datetimeFigureOut">
              <a:rPr lang="tr-TR" smtClean="0"/>
              <a:t>16.02.2024</a:t>
            </a:fld>
            <a:endParaRPr lang="tr-TR"/>
          </a:p>
        </p:txBody>
      </p:sp>
      <p:sp>
        <p:nvSpPr>
          <p:cNvPr id="5" name="Footer Placeholder 4"/>
          <p:cNvSpPr>
            <a:spLocks noGrp="1"/>
          </p:cNvSpPr>
          <p:nvPr>
            <p:ph type="ftr" sz="quarter" idx="11"/>
          </p:nvPr>
        </p:nvSpPr>
        <p:spPr/>
        <p:txBody>
          <a:bodyPr/>
          <a:lstStyle/>
          <a:p>
            <a:endParaRPr lang="tr-T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E8CFC90-CE3C-4305-8403-A6B00199A9CF}" type="slidenum">
              <a:rPr lang="tr-TR" smtClean="0"/>
              <a:t>‹#›</a:t>
            </a:fld>
            <a:endParaRPr lang="tr-TR"/>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606611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F470D0FE-D036-412A-B64A-3500C45F800B}" type="datetimeFigureOut">
              <a:rPr lang="tr-TR" smtClean="0"/>
              <a:t>16.02.2024</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E8CFC90-CE3C-4305-8403-A6B00199A9CF}" type="slidenum">
              <a:rPr lang="tr-TR" smtClean="0"/>
              <a:t>‹#›</a:t>
            </a:fld>
            <a:endParaRPr lang="tr-TR"/>
          </a:p>
        </p:txBody>
      </p:sp>
    </p:spTree>
    <p:extLst>
      <p:ext uri="{BB962C8B-B14F-4D97-AF65-F5344CB8AC3E}">
        <p14:creationId xmlns:p14="http://schemas.microsoft.com/office/powerpoint/2010/main" val="35743663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F470D0FE-D036-412A-B64A-3500C45F800B}" type="datetimeFigureOut">
              <a:rPr lang="tr-TR" smtClean="0"/>
              <a:t>16.02.2024</a:t>
            </a:fld>
            <a:endParaRPr lang="tr-TR"/>
          </a:p>
        </p:txBody>
      </p:sp>
      <p:sp>
        <p:nvSpPr>
          <p:cNvPr id="6" name="Footer Placeholder 5"/>
          <p:cNvSpPr>
            <a:spLocks noGrp="1"/>
          </p:cNvSpPr>
          <p:nvPr>
            <p:ph type="ftr" sz="quarter" idx="11"/>
          </p:nvPr>
        </p:nvSpPr>
        <p:spPr/>
        <p:txBody>
          <a:bodyPr/>
          <a:lstStyle/>
          <a:p>
            <a:endParaRPr lang="tr-T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E8CFC90-CE3C-4305-8403-A6B00199A9CF}" type="slidenum">
              <a:rPr lang="tr-TR" smtClean="0"/>
              <a:t>‹#›</a:t>
            </a:fld>
            <a:endParaRPr lang="tr-TR"/>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96195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F470D0FE-D036-412A-B64A-3500C45F800B}" type="datetimeFigureOut">
              <a:rPr lang="tr-TR" smtClean="0"/>
              <a:t>16.02.2024</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E8CFC90-CE3C-4305-8403-A6B00199A9CF}" type="slidenum">
              <a:rPr lang="tr-TR" smtClean="0"/>
              <a:t>‹#›</a:t>
            </a:fld>
            <a:endParaRPr lang="tr-TR"/>
          </a:p>
        </p:txBody>
      </p:sp>
    </p:spTree>
    <p:extLst>
      <p:ext uri="{BB962C8B-B14F-4D97-AF65-F5344CB8AC3E}">
        <p14:creationId xmlns:p14="http://schemas.microsoft.com/office/powerpoint/2010/main" val="36084088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470D0FE-D036-412A-B64A-3500C45F800B}" type="datetimeFigureOut">
              <a:rPr lang="tr-TR" smtClean="0"/>
              <a:t>16.02.2024</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E8CFC90-CE3C-4305-8403-A6B00199A9CF}" type="slidenum">
              <a:rPr lang="tr-TR" smtClean="0"/>
              <a:t>‹#›</a:t>
            </a:fld>
            <a:endParaRPr lang="tr-TR"/>
          </a:p>
        </p:txBody>
      </p:sp>
    </p:spTree>
    <p:extLst>
      <p:ext uri="{BB962C8B-B14F-4D97-AF65-F5344CB8AC3E}">
        <p14:creationId xmlns:p14="http://schemas.microsoft.com/office/powerpoint/2010/main" val="35665279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470D0FE-D036-412A-B64A-3500C45F800B}" type="datetimeFigureOut">
              <a:rPr lang="tr-TR" smtClean="0"/>
              <a:t>16.02.2024</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E8CFC90-CE3C-4305-8403-A6B00199A9CF}" type="slidenum">
              <a:rPr lang="tr-TR" smtClean="0"/>
              <a:t>‹#›</a:t>
            </a:fld>
            <a:endParaRPr lang="tr-TR"/>
          </a:p>
        </p:txBody>
      </p:sp>
    </p:spTree>
    <p:extLst>
      <p:ext uri="{BB962C8B-B14F-4D97-AF65-F5344CB8AC3E}">
        <p14:creationId xmlns:p14="http://schemas.microsoft.com/office/powerpoint/2010/main" val="2866549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470D0FE-D036-412A-B64A-3500C45F800B}" type="datetimeFigureOut">
              <a:rPr lang="tr-TR" smtClean="0"/>
              <a:t>16.02.2024</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E8CFC90-CE3C-4305-8403-A6B00199A9CF}" type="slidenum">
              <a:rPr lang="tr-TR" smtClean="0"/>
              <a:t>‹#›</a:t>
            </a:fld>
            <a:endParaRPr lang="tr-TR"/>
          </a:p>
        </p:txBody>
      </p:sp>
    </p:spTree>
    <p:extLst>
      <p:ext uri="{BB962C8B-B14F-4D97-AF65-F5344CB8AC3E}">
        <p14:creationId xmlns:p14="http://schemas.microsoft.com/office/powerpoint/2010/main" val="189347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470D0FE-D036-412A-B64A-3500C45F800B}" type="datetimeFigureOut">
              <a:rPr lang="tr-TR" smtClean="0"/>
              <a:t>16.02.2024</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E8CFC90-CE3C-4305-8403-A6B00199A9CF}" type="slidenum">
              <a:rPr lang="tr-TR" smtClean="0"/>
              <a:t>‹#›</a:t>
            </a:fld>
            <a:endParaRPr lang="tr-TR"/>
          </a:p>
        </p:txBody>
      </p:sp>
    </p:spTree>
    <p:extLst>
      <p:ext uri="{BB962C8B-B14F-4D97-AF65-F5344CB8AC3E}">
        <p14:creationId xmlns:p14="http://schemas.microsoft.com/office/powerpoint/2010/main" val="2347072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F470D0FE-D036-412A-B64A-3500C45F800B}" type="datetimeFigureOut">
              <a:rPr lang="tr-TR" smtClean="0"/>
              <a:t>16.02.2024</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BE8CFC90-CE3C-4305-8403-A6B00199A9CF}" type="slidenum">
              <a:rPr lang="tr-TR" smtClean="0"/>
              <a:t>‹#›</a:t>
            </a:fld>
            <a:endParaRPr lang="tr-TR"/>
          </a:p>
        </p:txBody>
      </p:sp>
    </p:spTree>
    <p:extLst>
      <p:ext uri="{BB962C8B-B14F-4D97-AF65-F5344CB8AC3E}">
        <p14:creationId xmlns:p14="http://schemas.microsoft.com/office/powerpoint/2010/main" val="3440442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F470D0FE-D036-412A-B64A-3500C45F800B}" type="datetimeFigureOut">
              <a:rPr lang="tr-TR" smtClean="0"/>
              <a:t>16.02.2024</a:t>
            </a:fld>
            <a:endParaRPr lang="tr-TR"/>
          </a:p>
        </p:txBody>
      </p:sp>
      <p:sp>
        <p:nvSpPr>
          <p:cNvPr id="8" name="Footer Placeholder 7"/>
          <p:cNvSpPr>
            <a:spLocks noGrp="1"/>
          </p:cNvSpPr>
          <p:nvPr>
            <p:ph type="ftr" sz="quarter" idx="11"/>
          </p:nvPr>
        </p:nvSpPr>
        <p:spPr/>
        <p:txBody>
          <a:bodyPr/>
          <a:lstStyle/>
          <a:p>
            <a:endParaRPr lang="tr-T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BE8CFC90-CE3C-4305-8403-A6B00199A9CF}" type="slidenum">
              <a:rPr lang="tr-TR" smtClean="0"/>
              <a:t>‹#›</a:t>
            </a:fld>
            <a:endParaRPr lang="tr-TR"/>
          </a:p>
        </p:txBody>
      </p:sp>
    </p:spTree>
    <p:extLst>
      <p:ext uri="{BB962C8B-B14F-4D97-AF65-F5344CB8AC3E}">
        <p14:creationId xmlns:p14="http://schemas.microsoft.com/office/powerpoint/2010/main" val="12580665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F470D0FE-D036-412A-B64A-3500C45F800B}" type="datetimeFigureOut">
              <a:rPr lang="tr-TR" smtClean="0"/>
              <a:t>16.02.2024</a:t>
            </a:fld>
            <a:endParaRPr lang="tr-TR"/>
          </a:p>
        </p:txBody>
      </p:sp>
      <p:sp>
        <p:nvSpPr>
          <p:cNvPr id="4" name="Footer Placeholder 3"/>
          <p:cNvSpPr>
            <a:spLocks noGrp="1"/>
          </p:cNvSpPr>
          <p:nvPr>
            <p:ph type="ftr" sz="quarter" idx="11"/>
          </p:nvPr>
        </p:nvSpPr>
        <p:spPr/>
        <p:txBody>
          <a:bodyPr/>
          <a:lstStyle/>
          <a:p>
            <a:endParaRPr lang="tr-T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E8CFC90-CE3C-4305-8403-A6B00199A9CF}" type="slidenum">
              <a:rPr lang="tr-TR" smtClean="0"/>
              <a:t>‹#›</a:t>
            </a:fld>
            <a:endParaRPr lang="tr-TR"/>
          </a:p>
        </p:txBody>
      </p:sp>
    </p:spTree>
    <p:extLst>
      <p:ext uri="{BB962C8B-B14F-4D97-AF65-F5344CB8AC3E}">
        <p14:creationId xmlns:p14="http://schemas.microsoft.com/office/powerpoint/2010/main" val="1100018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70D0FE-D036-412A-B64A-3500C45F800B}" type="datetimeFigureOut">
              <a:rPr lang="tr-TR" smtClean="0"/>
              <a:t>16.02.2024</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E8CFC90-CE3C-4305-8403-A6B00199A9CF}" type="slidenum">
              <a:rPr lang="tr-TR" smtClean="0"/>
              <a:t>‹#›</a:t>
            </a:fld>
            <a:endParaRPr lang="tr-TR"/>
          </a:p>
        </p:txBody>
      </p:sp>
    </p:spTree>
    <p:extLst>
      <p:ext uri="{BB962C8B-B14F-4D97-AF65-F5344CB8AC3E}">
        <p14:creationId xmlns:p14="http://schemas.microsoft.com/office/powerpoint/2010/main" val="35713662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F470D0FE-D036-412A-B64A-3500C45F800B}" type="datetimeFigureOut">
              <a:rPr lang="tr-TR" smtClean="0"/>
              <a:t>16.02.2024</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E8CFC90-CE3C-4305-8403-A6B00199A9CF}" type="slidenum">
              <a:rPr lang="tr-TR" smtClean="0"/>
              <a:t>‹#›</a:t>
            </a:fld>
            <a:endParaRPr lang="tr-TR"/>
          </a:p>
        </p:txBody>
      </p:sp>
    </p:spTree>
    <p:extLst>
      <p:ext uri="{BB962C8B-B14F-4D97-AF65-F5344CB8AC3E}">
        <p14:creationId xmlns:p14="http://schemas.microsoft.com/office/powerpoint/2010/main" val="1062732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F470D0FE-D036-412A-B64A-3500C45F800B}" type="datetimeFigureOut">
              <a:rPr lang="tr-TR" smtClean="0"/>
              <a:t>16.02.2024</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E8CFC90-CE3C-4305-8403-A6B00199A9CF}" type="slidenum">
              <a:rPr lang="tr-TR" smtClean="0"/>
              <a:t>‹#›</a:t>
            </a:fld>
            <a:endParaRPr lang="tr-TR"/>
          </a:p>
        </p:txBody>
      </p:sp>
    </p:spTree>
    <p:extLst>
      <p:ext uri="{BB962C8B-B14F-4D97-AF65-F5344CB8AC3E}">
        <p14:creationId xmlns:p14="http://schemas.microsoft.com/office/powerpoint/2010/main" val="9134246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F470D0FE-D036-412A-B64A-3500C45F800B}" type="datetimeFigureOut">
              <a:rPr lang="tr-TR" smtClean="0"/>
              <a:t>16.02.2024</a:t>
            </a:fld>
            <a:endParaRPr lang="tr-T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BE8CFC90-CE3C-4305-8403-A6B00199A9CF}" type="slidenum">
              <a:rPr lang="tr-TR" smtClean="0"/>
              <a:t>‹#›</a:t>
            </a:fld>
            <a:endParaRPr lang="tr-TR"/>
          </a:p>
        </p:txBody>
      </p:sp>
    </p:spTree>
    <p:extLst>
      <p:ext uri="{BB962C8B-B14F-4D97-AF65-F5344CB8AC3E}">
        <p14:creationId xmlns:p14="http://schemas.microsoft.com/office/powerpoint/2010/main" val="3981796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63688" y="764704"/>
            <a:ext cx="6591985" cy="4464496"/>
          </a:xfrm>
        </p:spPr>
        <p:txBody>
          <a:bodyPr/>
          <a:lstStyle/>
          <a:p>
            <a:endParaRPr lang="tr-TR" dirty="0" smtClean="0"/>
          </a:p>
          <a:p>
            <a:endParaRPr lang="tr-TR" dirty="0"/>
          </a:p>
          <a:p>
            <a:endParaRPr lang="tr-TR" dirty="0" smtClean="0"/>
          </a:p>
          <a:p>
            <a:pPr marL="0" indent="0">
              <a:buNone/>
            </a:pPr>
            <a:r>
              <a:rPr lang="tr-TR" sz="3200" dirty="0" smtClean="0">
                <a:latin typeface="Calibri Light" panose="020F0302020204030204" pitchFamily="34" charset="0"/>
                <a:cs typeface="Calibri Light" panose="020F0302020204030204" pitchFamily="34" charset="0"/>
              </a:rPr>
              <a:t>            </a:t>
            </a:r>
            <a:r>
              <a:rPr lang="tr-TR" sz="3200" b="1" dirty="0" smtClean="0">
                <a:solidFill>
                  <a:srgbClr val="C00000"/>
                </a:solidFill>
                <a:latin typeface="Arial Black" panose="020B0A04020102020204" pitchFamily="34" charset="0"/>
                <a:cs typeface="Calibri Light" panose="020F0302020204030204" pitchFamily="34" charset="0"/>
              </a:rPr>
              <a:t>DOĞRUDAN TEMİN</a:t>
            </a:r>
          </a:p>
          <a:p>
            <a:pPr marL="0" indent="0">
              <a:buNone/>
            </a:pPr>
            <a:r>
              <a:rPr lang="tr-TR" sz="3200" b="1" dirty="0">
                <a:solidFill>
                  <a:srgbClr val="C00000"/>
                </a:solidFill>
                <a:latin typeface="Arial Black" panose="020B0A04020102020204" pitchFamily="34" charset="0"/>
              </a:rPr>
              <a:t> </a:t>
            </a:r>
            <a:r>
              <a:rPr lang="tr-TR" sz="3200" b="1" dirty="0" smtClean="0">
                <a:solidFill>
                  <a:srgbClr val="C00000"/>
                </a:solidFill>
                <a:latin typeface="Arial Black" panose="020B0A04020102020204" pitchFamily="34" charset="0"/>
              </a:rPr>
              <a:t>                   </a:t>
            </a:r>
            <a:r>
              <a:rPr lang="tr-TR" sz="3200" b="1" dirty="0" smtClean="0">
                <a:solidFill>
                  <a:srgbClr val="C00000"/>
                </a:solidFill>
                <a:latin typeface="Arial Black" panose="020B0A04020102020204" pitchFamily="34" charset="0"/>
                <a:cs typeface="Calibri Light" panose="020F0302020204030204" pitchFamily="34" charset="0"/>
              </a:rPr>
              <a:t>2024</a:t>
            </a:r>
          </a:p>
          <a:p>
            <a:pPr marL="0" indent="0">
              <a:buNone/>
            </a:pPr>
            <a:r>
              <a:rPr lang="tr-TR" sz="2800" b="1" dirty="0">
                <a:solidFill>
                  <a:srgbClr val="FF0000"/>
                </a:solidFill>
                <a:latin typeface="Arial Black" panose="020B0A04020102020204" pitchFamily="34" charset="0"/>
                <a:cs typeface="Calibri Light" panose="020F0302020204030204" pitchFamily="34" charset="0"/>
              </a:rPr>
              <a:t> </a:t>
            </a:r>
            <a:r>
              <a:rPr lang="tr-TR" sz="2800" b="1" dirty="0" smtClean="0">
                <a:solidFill>
                  <a:srgbClr val="FF0000"/>
                </a:solidFill>
                <a:latin typeface="Arial Black" panose="020B0A04020102020204" pitchFamily="34" charset="0"/>
                <a:cs typeface="Calibri Light" panose="020F0302020204030204" pitchFamily="34" charset="0"/>
              </a:rPr>
              <a:t>        </a:t>
            </a:r>
            <a:r>
              <a:rPr lang="tr-TR" sz="2800" b="1" dirty="0" smtClean="0">
                <a:solidFill>
                  <a:schemeClr val="tx1"/>
                </a:solidFill>
                <a:latin typeface="Arial Black" panose="020B0A04020102020204" pitchFamily="34" charset="0"/>
                <a:cs typeface="Calibri Light" panose="020F0302020204030204" pitchFamily="34" charset="0"/>
              </a:rPr>
              <a:t>NECMETTİN BAŞKUT</a:t>
            </a:r>
          </a:p>
          <a:p>
            <a:pPr marL="0" indent="0">
              <a:buNone/>
            </a:pPr>
            <a:r>
              <a:rPr lang="tr-TR" sz="3200" b="1" dirty="0">
                <a:solidFill>
                  <a:srgbClr val="FF0000"/>
                </a:solidFill>
              </a:rPr>
              <a:t> </a:t>
            </a:r>
            <a:r>
              <a:rPr lang="tr-TR" sz="3200" b="1" dirty="0" smtClean="0">
                <a:solidFill>
                  <a:srgbClr val="FF0000"/>
                </a:solidFill>
              </a:rPr>
              <a:t>                                       </a:t>
            </a:r>
            <a:endParaRPr lang="tr-TR" sz="3200" b="1" dirty="0"/>
          </a:p>
        </p:txBody>
      </p:sp>
    </p:spTree>
    <p:extLst>
      <p:ext uri="{BB962C8B-B14F-4D97-AF65-F5344CB8AC3E}">
        <p14:creationId xmlns:p14="http://schemas.microsoft.com/office/powerpoint/2010/main" val="914355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07704" y="548680"/>
            <a:ext cx="6768752" cy="5904656"/>
          </a:xfrm>
        </p:spPr>
        <p:txBody>
          <a:bodyPr>
            <a:normAutofit/>
          </a:bodyPr>
          <a:lstStyle/>
          <a:p>
            <a:r>
              <a:rPr lang="tr-TR" sz="2000" b="1" dirty="0" smtClean="0">
                <a:latin typeface="Times New Roman" panose="02020603050405020304" pitchFamily="18" charset="0"/>
                <a:cs typeface="Times New Roman" panose="02020603050405020304" pitchFamily="18" charset="0"/>
              </a:rPr>
              <a:t>b) Sadece gerçek veya tüzel </a:t>
            </a:r>
            <a:r>
              <a:rPr lang="tr-TR" sz="2000" b="1" dirty="0" smtClean="0">
                <a:solidFill>
                  <a:srgbClr val="C00000"/>
                </a:solidFill>
                <a:latin typeface="Times New Roman" panose="02020603050405020304" pitchFamily="18" charset="0"/>
                <a:cs typeface="Times New Roman" panose="02020603050405020304" pitchFamily="18" charset="0"/>
              </a:rPr>
              <a:t>tek kişinin </a:t>
            </a:r>
            <a:r>
              <a:rPr lang="tr-TR" sz="2000" b="1" dirty="0" smtClean="0">
                <a:latin typeface="Times New Roman" panose="02020603050405020304" pitchFamily="18" charset="0"/>
                <a:cs typeface="Times New Roman" panose="02020603050405020304" pitchFamily="18" charset="0"/>
              </a:rPr>
              <a:t>ihtiyaç ile ilgili özel bir hakka sahip olması;</a:t>
            </a:r>
          </a:p>
          <a:p>
            <a:r>
              <a:rPr lang="tr-TR" sz="2000" b="1" dirty="0" smtClean="0">
                <a:latin typeface="Times New Roman" panose="02020603050405020304" pitchFamily="18" charset="0"/>
                <a:cs typeface="Times New Roman" panose="02020603050405020304" pitchFamily="18" charset="0"/>
              </a:rPr>
              <a:t>İhale konusu mal veya hizmet, bilimsel, teknik, fikri veya sanatsal vb. nedenlerle ve münhasır hakların korunması nedeniyle sadece belirli bir mal tedarikçisi veya hizmet sunucusu tarafından sağlanabiliyorsa, ilan yapılmaksızın anılan madde hükmüne göre doğrudan temin yoluyla ihtiyaçların karşılanması mümkün bulunmaktadır.</a:t>
            </a:r>
          </a:p>
          <a:p>
            <a:r>
              <a:rPr lang="tr-TR" sz="2000" b="1" dirty="0" smtClean="0">
                <a:latin typeface="Times New Roman" panose="02020603050405020304" pitchFamily="18" charset="0"/>
                <a:cs typeface="Times New Roman" panose="02020603050405020304" pitchFamily="18" charset="0"/>
              </a:rPr>
              <a:t>Bu bent kapsamında yapılan alımlarda </a:t>
            </a:r>
            <a:r>
              <a:rPr lang="tr-TR" sz="2000" b="1" dirty="0" smtClean="0">
                <a:solidFill>
                  <a:srgbClr val="C00000"/>
                </a:solidFill>
                <a:latin typeface="Times New Roman" panose="02020603050405020304" pitchFamily="18" charset="0"/>
                <a:cs typeface="Times New Roman" panose="02020603050405020304" pitchFamily="18" charset="0"/>
              </a:rPr>
              <a:t>Tek Kaynaktan </a:t>
            </a:r>
            <a:r>
              <a:rPr lang="tr-TR" sz="2000" b="1" dirty="0" smtClean="0">
                <a:latin typeface="Times New Roman" panose="02020603050405020304" pitchFamily="18" charset="0"/>
                <a:cs typeface="Times New Roman" panose="02020603050405020304" pitchFamily="18" charset="0"/>
              </a:rPr>
              <a:t>Temin Edilen Mallara/Hizmetlere İlişkin Form (KİK022.0/M ve KİK021.0/H) kullanılacaktır. (Forma ihtiyacın neden sadece tek gerçek veya tüzel kişi tarafından karşılanacağı detaylı olarak yazılacak)</a:t>
            </a:r>
          </a:p>
          <a:p>
            <a:r>
              <a:rPr lang="tr-TR" sz="2000" b="1" dirty="0" smtClean="0">
                <a:latin typeface="Times New Roman" panose="02020603050405020304" pitchFamily="18" charset="0"/>
                <a:cs typeface="Times New Roman" panose="02020603050405020304" pitchFamily="18" charset="0"/>
              </a:rPr>
              <a:t>Bu bent kapsamında yapılan alımlarda da fiyat araştırması yapılarak, ihtiyaç konusu malın veya hizmetin nitelikleri tarif edilecek ve bu hususlara ilişkin bütün belgeler standart forma eklenecektir.</a:t>
            </a:r>
          </a:p>
          <a:p>
            <a:endParaRPr lang="tr-TR" dirty="0" smtClean="0"/>
          </a:p>
          <a:p>
            <a:endParaRPr lang="tr-TR" dirty="0"/>
          </a:p>
        </p:txBody>
      </p:sp>
    </p:spTree>
    <p:extLst>
      <p:ext uri="{BB962C8B-B14F-4D97-AF65-F5344CB8AC3E}">
        <p14:creationId xmlns:p14="http://schemas.microsoft.com/office/powerpoint/2010/main" val="16941016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91680" y="548680"/>
            <a:ext cx="6591985" cy="6048672"/>
          </a:xfrm>
        </p:spPr>
        <p:txBody>
          <a:bodyPr>
            <a:normAutofit fontScale="92500" lnSpcReduction="20000"/>
          </a:bodyPr>
          <a:lstStyle/>
          <a:p>
            <a:r>
              <a:rPr lang="tr-TR" sz="2200" b="1" dirty="0" smtClean="0">
                <a:latin typeface="Times New Roman" panose="02020603050405020304" pitchFamily="18" charset="0"/>
                <a:cs typeface="Times New Roman" panose="02020603050405020304" pitchFamily="18" charset="0"/>
              </a:rPr>
              <a:t>c) Standardizasyon ve Uyum Zorunluluğuna Dayalı Alımlar</a:t>
            </a:r>
          </a:p>
          <a:p>
            <a:r>
              <a:rPr lang="tr-TR" sz="2200" b="1" dirty="0" smtClean="0">
                <a:latin typeface="Times New Roman" panose="02020603050405020304" pitchFamily="18" charset="0"/>
                <a:cs typeface="Times New Roman" panose="02020603050405020304" pitchFamily="18" charset="0"/>
              </a:rPr>
              <a:t>Mevcut mal, ekipman, teknoloji veya hizmetlerle uyumun ve standardizasyonun sağlanması için zorunlu bir alım olmalı, </a:t>
            </a:r>
          </a:p>
          <a:p>
            <a:r>
              <a:rPr lang="tr-TR" sz="2200" b="1" dirty="0" smtClean="0">
                <a:latin typeface="Times New Roman" panose="02020603050405020304" pitchFamily="18" charset="0"/>
                <a:cs typeface="Times New Roman" panose="02020603050405020304" pitchFamily="18" charset="0"/>
              </a:rPr>
              <a:t>Önceli alım ile arasında doğal ve kabul edilebilir bir bağlantı olmalı, </a:t>
            </a:r>
          </a:p>
          <a:p>
            <a:r>
              <a:rPr lang="tr-TR" sz="2200" b="1" dirty="0" smtClean="0">
                <a:latin typeface="Times New Roman" panose="02020603050405020304" pitchFamily="18" charset="0"/>
                <a:cs typeface="Times New Roman" panose="02020603050405020304" pitchFamily="18" charset="0"/>
              </a:rPr>
              <a:t>Esas bir sözleşme olmalı, </a:t>
            </a:r>
          </a:p>
          <a:p>
            <a:r>
              <a:rPr lang="tr-TR" sz="2200" b="1" dirty="0" smtClean="0">
                <a:latin typeface="Times New Roman" panose="02020603050405020304" pitchFamily="18" charset="0"/>
                <a:cs typeface="Times New Roman" panose="02020603050405020304" pitchFamily="18" charset="0"/>
              </a:rPr>
              <a:t>İlk alımın ne şekilde yapıldığı, kapsam dahilinde olup olmadığı, sözleşmenin şekli vs. önemi yoktur. </a:t>
            </a:r>
          </a:p>
          <a:p>
            <a:r>
              <a:rPr lang="tr-TR" sz="2200" b="1" dirty="0" smtClean="0">
                <a:latin typeface="Times New Roman" panose="02020603050405020304" pitchFamily="18" charset="0"/>
                <a:cs typeface="Times New Roman" panose="02020603050405020304" pitchFamily="18" charset="0"/>
              </a:rPr>
              <a:t>Düzenlenecek yeni sözleşmelerin toplam süresi 3 yılı geçmemeli, </a:t>
            </a:r>
          </a:p>
          <a:p>
            <a:r>
              <a:rPr lang="tr-TR" sz="2200" b="1" dirty="0" smtClean="0">
                <a:latin typeface="Times New Roman" panose="02020603050405020304" pitchFamily="18" charset="0"/>
                <a:cs typeface="Times New Roman" panose="02020603050405020304" pitchFamily="18" charset="0"/>
              </a:rPr>
              <a:t>Uyumun ve standardizasyonun sağlanmasının zorunlu olduğunun idarelerin teknik birimlerince ya da ilgili kuruluşlardan teknik yardım alınarak belirlenmesi gerekmektedir.</a:t>
            </a:r>
          </a:p>
          <a:p>
            <a:r>
              <a:rPr lang="tr-TR" sz="2200" b="1" dirty="0" smtClean="0">
                <a:latin typeface="Times New Roman" panose="02020603050405020304" pitchFamily="18" charset="0"/>
                <a:cs typeface="Times New Roman" panose="02020603050405020304" pitchFamily="18" charset="0"/>
              </a:rPr>
              <a:t>Bu bent kapsamında alım yapılması, piyasadan fiyat araştırması yapılması zorunluluğunu ortadan kaldırmamaktadır.</a:t>
            </a:r>
          </a:p>
          <a:p>
            <a:endParaRPr lang="tr-TR" b="1" dirty="0"/>
          </a:p>
        </p:txBody>
      </p:sp>
    </p:spTree>
    <p:extLst>
      <p:ext uri="{BB962C8B-B14F-4D97-AF65-F5344CB8AC3E}">
        <p14:creationId xmlns:p14="http://schemas.microsoft.com/office/powerpoint/2010/main" val="12920038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35696" y="1052736"/>
            <a:ext cx="6591985" cy="4608512"/>
          </a:xfrm>
        </p:spPr>
        <p:txBody>
          <a:bodyPr>
            <a:normAutofit lnSpcReduction="10000"/>
          </a:bodyPr>
          <a:lstStyle/>
          <a:p>
            <a:r>
              <a:rPr lang="tr-TR" sz="2400" b="1" dirty="0" smtClean="0">
                <a:latin typeface="Times New Roman" panose="02020603050405020304" pitchFamily="18" charset="0"/>
                <a:cs typeface="Times New Roman" panose="02020603050405020304" pitchFamily="18" charset="0"/>
              </a:rPr>
              <a:t>a, b, c bentleri</a:t>
            </a:r>
          </a:p>
          <a:p>
            <a:r>
              <a:rPr lang="tr-TR" sz="2400" b="1" dirty="0" smtClean="0">
                <a:latin typeface="Times New Roman" panose="02020603050405020304" pitchFamily="18" charset="0"/>
                <a:cs typeface="Times New Roman" panose="02020603050405020304" pitchFamily="18" charset="0"/>
              </a:rPr>
              <a:t>Bu üç bent kapsamında yapılan alımlarda «Tek Kaynaktan Temin  Edilen Mallara/Hizmetlere İlişkin Form» doldurulacaktır. (Form örnekleri ilgili mevzuat eklerinde mevcuttur.)</a:t>
            </a:r>
          </a:p>
          <a:p>
            <a:r>
              <a:rPr lang="tr-TR" sz="2400" b="1" dirty="0" smtClean="0">
                <a:latin typeface="Times New Roman" panose="02020603050405020304" pitchFamily="18" charset="0"/>
                <a:cs typeface="Times New Roman" panose="02020603050405020304" pitchFamily="18" charset="0"/>
              </a:rPr>
              <a:t>Sebepleri ayrıntılı, net ve objektif biçimde ortaya konulacak, detaylı olarak yazılacak, bunlara ilişkin belgeler de anılan forma eklenecektir.</a:t>
            </a:r>
          </a:p>
          <a:p>
            <a:r>
              <a:rPr lang="tr-TR" sz="2400" b="1" dirty="0" smtClean="0">
                <a:latin typeface="Times New Roman" panose="02020603050405020304" pitchFamily="18" charset="0"/>
                <a:cs typeface="Times New Roman" panose="02020603050405020304" pitchFamily="18" charset="0"/>
              </a:rPr>
              <a:t>Üçer yıllık sözleşmelerin birden çok olması mümkündür</a:t>
            </a:r>
            <a:r>
              <a:rPr lang="tr-TR" sz="2400" dirty="0" smtClean="0">
                <a:latin typeface="Times New Roman" panose="02020603050405020304" pitchFamily="18" charset="0"/>
                <a:cs typeface="Times New Roman" panose="02020603050405020304" pitchFamily="18" charset="0"/>
              </a:rPr>
              <a:t>. </a:t>
            </a:r>
          </a:p>
          <a:p>
            <a:endParaRPr lang="tr-TR" dirty="0" smtClean="0"/>
          </a:p>
          <a:p>
            <a:endParaRPr lang="tr-TR" dirty="0"/>
          </a:p>
        </p:txBody>
      </p:sp>
    </p:spTree>
    <p:extLst>
      <p:ext uri="{BB962C8B-B14F-4D97-AF65-F5344CB8AC3E}">
        <p14:creationId xmlns:p14="http://schemas.microsoft.com/office/powerpoint/2010/main" val="26936276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35696" y="908720"/>
            <a:ext cx="6591985" cy="5328592"/>
          </a:xfrm>
        </p:spPr>
        <p:txBody>
          <a:bodyPr>
            <a:normAutofit/>
          </a:bodyPr>
          <a:lstStyle/>
          <a:p>
            <a:r>
              <a:rPr lang="tr-TR" sz="2000" b="1" dirty="0" smtClean="0">
                <a:latin typeface="Times New Roman" panose="02020603050405020304" pitchFamily="18" charset="0"/>
                <a:cs typeface="Times New Roman" panose="02020603050405020304" pitchFamily="18" charset="0"/>
              </a:rPr>
              <a:t>d) Parasal Limit + Temsil Ağırlama; (22/d)</a:t>
            </a:r>
          </a:p>
          <a:p>
            <a:r>
              <a:rPr lang="tr-TR" sz="2000" b="1" dirty="0" smtClean="0">
                <a:latin typeface="Times New Roman" panose="02020603050405020304" pitchFamily="18" charset="0"/>
                <a:cs typeface="Times New Roman" panose="02020603050405020304" pitchFamily="18" charset="0"/>
              </a:rPr>
              <a:t>Büyükşehir belediyesi sınırları dahilinde bulunan idarelerin (2023 için) 431.810 TL, diğer idarelerin 143.845, TL tutarını aşmayan ihtiyaçları ile temsil ağırlama faaliyetleri kapsamında yapılacak konaklama, seyahat ve iaşeye ilişkin alımlar,</a:t>
            </a:r>
          </a:p>
          <a:p>
            <a:r>
              <a:rPr lang="tr-TR" sz="2000" b="1" dirty="0" smtClean="0">
                <a:latin typeface="Times New Roman" panose="02020603050405020304" pitchFamily="18" charset="0"/>
                <a:cs typeface="Times New Roman" panose="02020603050405020304" pitchFamily="18" charset="0"/>
              </a:rPr>
              <a:t>Bu bent kapsamında mal, hizmet, yapım ve danışmanlık hizmet alımları mümkündür. </a:t>
            </a:r>
          </a:p>
          <a:p>
            <a:r>
              <a:rPr lang="tr-TR" sz="2000" b="1" dirty="0" smtClean="0">
                <a:latin typeface="Times New Roman" panose="02020603050405020304" pitchFamily="18" charset="0"/>
                <a:cs typeface="Times New Roman" panose="02020603050405020304" pitchFamily="18" charset="0"/>
              </a:rPr>
              <a:t>Temsil ağırlama faaliyetleri kapsamında yapılacak konaklama, seyahat ve iaşeye ilişkin alımlar parasal limit kapsamında değildir. </a:t>
            </a:r>
          </a:p>
          <a:p>
            <a:r>
              <a:rPr lang="tr-TR" sz="2000" b="1" dirty="0" smtClean="0">
                <a:latin typeface="Times New Roman" panose="02020603050405020304" pitchFamily="18" charset="0"/>
                <a:cs typeface="Times New Roman" panose="02020603050405020304" pitchFamily="18" charset="0"/>
              </a:rPr>
              <a:t>Limitlere KDV dahil değildir. İhtiyacın KDV hariç bedelinin parasal limitleri aşıp aşmadığı önemlidir. </a:t>
            </a:r>
          </a:p>
          <a:p>
            <a:endParaRPr lang="tr-TR" b="1" dirty="0"/>
          </a:p>
        </p:txBody>
      </p:sp>
    </p:spTree>
    <p:extLst>
      <p:ext uri="{BB962C8B-B14F-4D97-AF65-F5344CB8AC3E}">
        <p14:creationId xmlns:p14="http://schemas.microsoft.com/office/powerpoint/2010/main" val="2388951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63688" y="836712"/>
            <a:ext cx="6591985" cy="4752528"/>
          </a:xfrm>
        </p:spPr>
        <p:txBody>
          <a:bodyPr>
            <a:normAutofit/>
          </a:bodyPr>
          <a:lstStyle/>
          <a:p>
            <a:r>
              <a:rPr lang="tr-TR" sz="2400" b="1" dirty="0" smtClean="0">
                <a:latin typeface="Times New Roman" panose="02020603050405020304" pitchFamily="18" charset="0"/>
                <a:cs typeface="Times New Roman" panose="02020603050405020304" pitchFamily="18" charset="0"/>
              </a:rPr>
              <a:t>d) Parasal Limit + Temsil Ağırlama</a:t>
            </a:r>
          </a:p>
          <a:p>
            <a:r>
              <a:rPr lang="tr-TR" sz="2400" b="1" dirty="0" smtClean="0">
                <a:latin typeface="Times New Roman" panose="02020603050405020304" pitchFamily="18" charset="0"/>
                <a:cs typeface="Times New Roman" panose="02020603050405020304" pitchFamily="18" charset="0"/>
              </a:rPr>
              <a:t>Limitlerin belirlenmesinde, ihtiyacı karşılayacak idarenin büyükşehir belediyesi mücavir alan sınırları içerisinde bulunup bulunmadığına göre belirleme yapılacaktır. </a:t>
            </a:r>
          </a:p>
          <a:p>
            <a:r>
              <a:rPr lang="tr-TR" sz="2400" b="1" dirty="0" smtClean="0">
                <a:latin typeface="Times New Roman" panose="02020603050405020304" pitchFamily="18" charset="0"/>
                <a:cs typeface="Times New Roman" panose="02020603050405020304" pitchFamily="18" charset="0"/>
              </a:rPr>
              <a:t>Bu bent kapsamında yapılacak günlük ve küçük ölçekli alımlar için genel bir onay belgesi düzenlenebileceği gibi, her bir alım için de onay belgesi düzenlenebilir.</a:t>
            </a:r>
            <a:endParaRPr lang="tr-T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18482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91680" y="836712"/>
            <a:ext cx="6591985" cy="5328592"/>
          </a:xfrm>
        </p:spPr>
        <p:txBody>
          <a:bodyPr>
            <a:normAutofit/>
          </a:bodyPr>
          <a:lstStyle/>
          <a:p>
            <a:r>
              <a:rPr lang="tr-TR" sz="2000" b="1" dirty="0" smtClean="0">
                <a:latin typeface="Times New Roman" panose="02020603050405020304" pitchFamily="18" charset="0"/>
                <a:cs typeface="Times New Roman" panose="02020603050405020304" pitchFamily="18" charset="0"/>
              </a:rPr>
              <a:t>d) Parasal Limit + Temsil Ağırlama</a:t>
            </a:r>
          </a:p>
          <a:p>
            <a:r>
              <a:rPr lang="tr-TR" sz="2000" b="1" dirty="0" smtClean="0">
                <a:latin typeface="Times New Roman" panose="02020603050405020304" pitchFamily="18" charset="0"/>
                <a:cs typeface="Times New Roman" panose="02020603050405020304" pitchFamily="18" charset="0"/>
              </a:rPr>
              <a:t>Bu bent kapsamında da fiyat araştırması yapılacaktır.</a:t>
            </a:r>
          </a:p>
          <a:p>
            <a:r>
              <a:rPr lang="tr-TR" sz="2000" b="1" dirty="0" smtClean="0">
                <a:latin typeface="Times New Roman" panose="02020603050405020304" pitchFamily="18" charset="0"/>
                <a:cs typeface="Times New Roman" panose="02020603050405020304" pitchFamily="18" charset="0"/>
              </a:rPr>
              <a:t>Tebliğde, 4734 sayılı Kanunun 22. maddesinin d bendi gereğince karşılanacak </a:t>
            </a:r>
            <a:r>
              <a:rPr lang="tr-TR" sz="2000" b="1" dirty="0" smtClean="0">
                <a:solidFill>
                  <a:srgbClr val="C00000"/>
                </a:solidFill>
                <a:latin typeface="Times New Roman" panose="02020603050405020304" pitchFamily="18" charset="0"/>
                <a:cs typeface="Times New Roman" panose="02020603050405020304" pitchFamily="18" charset="0"/>
              </a:rPr>
              <a:t>yapım işleri için </a:t>
            </a:r>
            <a:r>
              <a:rPr lang="tr-TR" sz="2000" b="1" dirty="0" smtClean="0">
                <a:latin typeface="Times New Roman" panose="02020603050405020304" pitchFamily="18" charset="0"/>
                <a:cs typeface="Times New Roman" panose="02020603050405020304" pitchFamily="18" charset="0"/>
              </a:rPr>
              <a:t>özel düzenlemeler öngörülmüş ve söz konusu düzenlemede "…Ancak bu bent kapsamında gerçekleştirilecek yapım işlerinde fiyat araştırmasının, Yapım İşleri İhaleleri Uygulama Yönetmeliğinde belirlenen yaklaşık maliyetin hesaplanmasına ilişkin esas ve usullere göre yapılması zorunludur." açıklaması yapılmıştır.</a:t>
            </a:r>
          </a:p>
          <a:p>
            <a:r>
              <a:rPr lang="tr-TR" sz="2000" b="1" dirty="0" smtClean="0">
                <a:latin typeface="Times New Roman" panose="02020603050405020304" pitchFamily="18" charset="0"/>
                <a:cs typeface="Times New Roman" panose="02020603050405020304" pitchFamily="18" charset="0"/>
              </a:rPr>
              <a:t>Temsil ağırlama faaliyetleri kapsamında yapılacak konaklama, seyahat ve iaşeye ilişkin alımlarda parasal limit sınırı yoktur. </a:t>
            </a:r>
          </a:p>
          <a:p>
            <a:endParaRPr lang="tr-TR" b="1" dirty="0"/>
          </a:p>
        </p:txBody>
      </p:sp>
    </p:spTree>
    <p:extLst>
      <p:ext uri="{BB962C8B-B14F-4D97-AF65-F5344CB8AC3E}">
        <p14:creationId xmlns:p14="http://schemas.microsoft.com/office/powerpoint/2010/main" val="5121161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63688" y="908720"/>
            <a:ext cx="6591985" cy="4248472"/>
          </a:xfrm>
        </p:spPr>
        <p:txBody>
          <a:bodyPr>
            <a:normAutofit/>
          </a:bodyPr>
          <a:lstStyle/>
          <a:p>
            <a:r>
              <a:rPr lang="tr-TR" sz="2400" b="1" dirty="0" smtClean="0">
                <a:latin typeface="Times New Roman" panose="02020603050405020304" pitchFamily="18" charset="0"/>
                <a:cs typeface="Times New Roman" panose="02020603050405020304" pitchFamily="18" charset="0"/>
              </a:rPr>
              <a:t>d) Parasal Limit + Temsil Ağırlama ;</a:t>
            </a:r>
          </a:p>
          <a:p>
            <a:r>
              <a:rPr lang="tr-TR" sz="2400" b="1" dirty="0" smtClean="0">
                <a:latin typeface="Times New Roman" panose="02020603050405020304" pitchFamily="18" charset="0"/>
                <a:cs typeface="Times New Roman" panose="02020603050405020304" pitchFamily="18" charset="0"/>
              </a:rPr>
              <a:t>İdareler tarafından Kanunun 22/1-d bendinde belirlenen parasal limitlerin altında kalmak suretiyle doğrudan temin yöntemini kullanabilmek amacıyla aynı ihale konusu olabilecek yapım işlerinin kısımlara bölünmesi Kanunun temel ilkelerine aykırılık teşkil etmektedir.</a:t>
            </a:r>
            <a:endParaRPr lang="tr-T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90617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63688" y="836712"/>
            <a:ext cx="6591985" cy="5184576"/>
          </a:xfrm>
        </p:spPr>
        <p:txBody>
          <a:bodyPr>
            <a:normAutofit/>
          </a:bodyPr>
          <a:lstStyle/>
          <a:p>
            <a:r>
              <a:rPr lang="tr-TR" sz="2000" b="1" dirty="0" smtClean="0">
                <a:latin typeface="Times New Roman" panose="02020603050405020304" pitchFamily="18" charset="0"/>
                <a:cs typeface="Times New Roman" panose="02020603050405020304" pitchFamily="18" charset="0"/>
              </a:rPr>
              <a:t>d) Parasal Limit + Temsil Ağırlama;</a:t>
            </a:r>
          </a:p>
          <a:p>
            <a:r>
              <a:rPr lang="tr-TR" sz="2000" b="1" dirty="0" smtClean="0">
                <a:latin typeface="Times New Roman" panose="02020603050405020304" pitchFamily="18" charset="0"/>
                <a:cs typeface="Times New Roman" panose="02020603050405020304" pitchFamily="18" charset="0"/>
              </a:rPr>
              <a:t>İdarelerce işletilen eğitim ve dinlenme tesisi, ordu evi, askeri gazino, misafirhane, çocuk bakımevi, kreş, spor tesisi, kantin ve benzeri sosyal tesisler tarafından, bu tesislerden yararlananların tercihine göre satılmak üzere, 4734 sayılı Kanunun 22 </a:t>
            </a:r>
            <a:r>
              <a:rPr lang="tr-TR" sz="2000" b="1" dirty="0" err="1" smtClean="0">
                <a:latin typeface="Times New Roman" panose="02020603050405020304" pitchFamily="18" charset="0"/>
                <a:cs typeface="Times New Roman" panose="02020603050405020304" pitchFamily="18" charset="0"/>
              </a:rPr>
              <a:t>nci</a:t>
            </a:r>
            <a:r>
              <a:rPr lang="tr-TR" sz="2000" b="1" dirty="0" smtClean="0">
                <a:latin typeface="Times New Roman" panose="02020603050405020304" pitchFamily="18" charset="0"/>
                <a:cs typeface="Times New Roman" panose="02020603050405020304" pitchFamily="18" charset="0"/>
              </a:rPr>
              <a:t> maddesinin (d) bendi kapsamında </a:t>
            </a:r>
            <a:r>
              <a:rPr lang="tr-TR" sz="2000" b="1" i="1" dirty="0" smtClean="0">
                <a:solidFill>
                  <a:srgbClr val="C00000"/>
                </a:solidFill>
                <a:latin typeface="Times New Roman" panose="02020603050405020304" pitchFamily="18" charset="0"/>
                <a:cs typeface="Times New Roman" panose="02020603050405020304" pitchFamily="18" charset="0"/>
              </a:rPr>
              <a:t>yapılacak mamul mal alımlarında marka belirtilmeden yararlananların tercihinin karşılanamayacağı hallerde marka belirtilmek suretiyle alım yapılabilir.</a:t>
            </a:r>
          </a:p>
          <a:p>
            <a:endParaRPr lang="tr-TR" dirty="0"/>
          </a:p>
        </p:txBody>
      </p:sp>
    </p:spTree>
    <p:extLst>
      <p:ext uri="{BB962C8B-B14F-4D97-AF65-F5344CB8AC3E}">
        <p14:creationId xmlns:p14="http://schemas.microsoft.com/office/powerpoint/2010/main" val="30573804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07704" y="836712"/>
            <a:ext cx="6591985" cy="5184576"/>
          </a:xfrm>
        </p:spPr>
        <p:txBody>
          <a:bodyPr>
            <a:normAutofit/>
          </a:bodyPr>
          <a:lstStyle/>
          <a:p>
            <a:r>
              <a:rPr lang="tr-TR" sz="2000" b="1" dirty="0" smtClean="0">
                <a:latin typeface="Times New Roman" panose="02020603050405020304" pitchFamily="18" charset="0"/>
                <a:cs typeface="Times New Roman" panose="02020603050405020304" pitchFamily="18" charset="0"/>
              </a:rPr>
              <a:t>e) İdarelerin ihtiyacına uygun taşınmaz mal alımı veya kiralanması ;</a:t>
            </a:r>
          </a:p>
          <a:p>
            <a:r>
              <a:rPr lang="tr-TR" sz="2000" b="1" dirty="0" smtClean="0">
                <a:latin typeface="Times New Roman" panose="02020603050405020304" pitchFamily="18" charset="0"/>
                <a:cs typeface="Times New Roman" panose="02020603050405020304" pitchFamily="18" charset="0"/>
              </a:rPr>
              <a:t>Taşınmaz mal alımı ve kiralanmasında;</a:t>
            </a:r>
          </a:p>
          <a:p>
            <a:r>
              <a:rPr lang="tr-TR" sz="2000" b="1" dirty="0" smtClean="0">
                <a:latin typeface="Times New Roman" panose="02020603050405020304" pitchFamily="18" charset="0"/>
                <a:cs typeface="Times New Roman" panose="02020603050405020304" pitchFamily="18" charset="0"/>
              </a:rPr>
              <a:t>Alım veya kiralamaya ihtiyaç duyulmasına ilişkin gerekçenin belirtilmesi,</a:t>
            </a:r>
          </a:p>
          <a:p>
            <a:r>
              <a:rPr lang="tr-TR" sz="2000" b="1" dirty="0" smtClean="0">
                <a:latin typeface="Times New Roman" panose="02020603050405020304" pitchFamily="18" charset="0"/>
                <a:cs typeface="Times New Roman" panose="02020603050405020304" pitchFamily="18" charset="0"/>
              </a:rPr>
              <a:t>Alınması veya kiralanması düşünülen taşınmazın yeri ve sahip olması gereken özelliklerin belirlenmesi,</a:t>
            </a:r>
          </a:p>
          <a:p>
            <a:r>
              <a:rPr lang="tr-TR" sz="2000" b="1" dirty="0" smtClean="0">
                <a:latin typeface="Times New Roman" panose="02020603050405020304" pitchFamily="18" charset="0"/>
                <a:cs typeface="Times New Roman" panose="02020603050405020304" pitchFamily="18" charset="0"/>
              </a:rPr>
              <a:t>Alım veya kiralamaya ilişkin rayiçlerin tespit edilmesi,</a:t>
            </a:r>
          </a:p>
          <a:p>
            <a:r>
              <a:rPr lang="tr-TR" sz="2000" b="1" dirty="0" smtClean="0">
                <a:latin typeface="Times New Roman" panose="02020603050405020304" pitchFamily="18" charset="0"/>
                <a:cs typeface="Times New Roman" panose="02020603050405020304" pitchFamily="18" charset="0"/>
              </a:rPr>
              <a:t>Bu konulardaki bilgilerin alıma veya kiralamaya ilişkin onay belgesine eklenmesi gerekmektedir.</a:t>
            </a:r>
          </a:p>
          <a:p>
            <a:r>
              <a:rPr lang="tr-TR" sz="2000" b="1" dirty="0" smtClean="0">
                <a:latin typeface="Times New Roman" panose="02020603050405020304" pitchFamily="18" charset="0"/>
                <a:cs typeface="Times New Roman" panose="02020603050405020304" pitchFamily="18" charset="0"/>
              </a:rPr>
              <a:t>Kamu İdarelerinin Taşınmaz Mal Kiralamalarına İlişkin Genelge esas alınacaktır. </a:t>
            </a:r>
          </a:p>
          <a:p>
            <a:endParaRPr lang="tr-TR" b="1" dirty="0"/>
          </a:p>
        </p:txBody>
      </p:sp>
    </p:spTree>
    <p:extLst>
      <p:ext uri="{BB962C8B-B14F-4D97-AF65-F5344CB8AC3E}">
        <p14:creationId xmlns:p14="http://schemas.microsoft.com/office/powerpoint/2010/main" val="12061112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63688" y="764704"/>
            <a:ext cx="6591985" cy="5688632"/>
          </a:xfrm>
        </p:spPr>
        <p:txBody>
          <a:bodyPr>
            <a:normAutofit fontScale="92500" lnSpcReduction="20000"/>
          </a:bodyPr>
          <a:lstStyle/>
          <a:p>
            <a:r>
              <a:rPr lang="tr-TR" b="1" dirty="0" smtClean="0">
                <a:latin typeface="Times New Roman" panose="02020603050405020304" pitchFamily="18" charset="0"/>
                <a:cs typeface="Times New Roman" panose="02020603050405020304" pitchFamily="18" charset="0"/>
              </a:rPr>
              <a:t>e) İdarelerin ihtiyacına uygun taşınmaz mal alımı veya kiralanması,</a:t>
            </a:r>
          </a:p>
          <a:p>
            <a:r>
              <a:rPr lang="tr-TR" b="1" dirty="0" smtClean="0">
                <a:latin typeface="Times New Roman" panose="02020603050405020304" pitchFamily="18" charset="0"/>
                <a:cs typeface="Times New Roman" panose="02020603050405020304" pitchFamily="18" charset="0"/>
              </a:rPr>
              <a:t> Kamu İdarelerinin Taşınmaz Mal Kiralamalarına İlişkin </a:t>
            </a:r>
            <a:r>
              <a:rPr lang="tr-TR" b="1" dirty="0" smtClean="0">
                <a:solidFill>
                  <a:srgbClr val="C00000"/>
                </a:solidFill>
                <a:latin typeface="Times New Roman" panose="02020603050405020304" pitchFamily="18" charset="0"/>
                <a:cs typeface="Times New Roman" panose="02020603050405020304" pitchFamily="18" charset="0"/>
              </a:rPr>
              <a:t>Genelge (2019) </a:t>
            </a:r>
            <a:r>
              <a:rPr lang="tr-TR" b="1" dirty="0" smtClean="0">
                <a:latin typeface="Times New Roman" panose="02020603050405020304" pitchFamily="18" charset="0"/>
                <a:cs typeface="Times New Roman" panose="02020603050405020304" pitchFamily="18" charset="0"/>
              </a:rPr>
              <a:t>esas alınacaktır. </a:t>
            </a:r>
          </a:p>
          <a:p>
            <a:r>
              <a:rPr lang="tr-TR" b="1" dirty="0" smtClean="0">
                <a:latin typeface="Times New Roman" panose="02020603050405020304" pitchFamily="18" charset="0"/>
                <a:cs typeface="Times New Roman" panose="02020603050405020304" pitchFamily="18" charset="0"/>
              </a:rPr>
              <a:t> Genelgeye göre; </a:t>
            </a:r>
          </a:p>
          <a:p>
            <a:r>
              <a:rPr lang="tr-TR" b="1" dirty="0" smtClean="0">
                <a:latin typeface="Times New Roman" panose="02020603050405020304" pitchFamily="18" charset="0"/>
                <a:cs typeface="Times New Roman" panose="02020603050405020304" pitchFamily="18" charset="0"/>
              </a:rPr>
              <a:t>kamu idarelerinin kiraladığı taşınmazların kira artışları, artışın yapılacağı ayda yayımlanan Tüketici Fiyatları Endeksi’nin(TÜFE) 12 aylık ortalamasına göre yüzde değişim oranını geçmeyecek şekilde yapılacak. </a:t>
            </a:r>
          </a:p>
          <a:p>
            <a:r>
              <a:rPr lang="tr-TR" b="1" dirty="0" smtClean="0">
                <a:latin typeface="Times New Roman" panose="02020603050405020304" pitchFamily="18" charset="0"/>
                <a:cs typeface="Times New Roman" panose="02020603050405020304" pitchFamily="18" charset="0"/>
              </a:rPr>
              <a:t>Söz konusu yüzde değişim oranının negatif çıkması halinde kira bedelinde bir değişiklik yapılmayacak. </a:t>
            </a:r>
          </a:p>
          <a:p>
            <a:r>
              <a:rPr lang="tr-TR" b="1" dirty="0" smtClean="0">
                <a:latin typeface="Times New Roman" panose="02020603050405020304" pitchFamily="18" charset="0"/>
                <a:cs typeface="Times New Roman" panose="02020603050405020304" pitchFamily="18" charset="0"/>
              </a:rPr>
              <a:t>Bir yıllık kullanım süresi tamamlanmamış kiralamalar için kira artışı yapılmayacak. </a:t>
            </a:r>
          </a:p>
          <a:p>
            <a:r>
              <a:rPr lang="tr-TR" b="1" dirty="0" smtClean="0">
                <a:latin typeface="Times New Roman" panose="02020603050405020304" pitchFamily="18" charset="0"/>
                <a:cs typeface="Times New Roman" panose="02020603050405020304" pitchFamily="18" charset="0"/>
              </a:rPr>
              <a:t>Yeni yapılacak kira sözleşmelerinde, yıllık kira bedeli en fazla üçer aylık eşit taksitler halinde ve dönem başlarında ödenecek.</a:t>
            </a:r>
          </a:p>
          <a:p>
            <a:r>
              <a:rPr lang="tr-TR" b="1" dirty="0" smtClean="0">
                <a:latin typeface="Times New Roman" panose="02020603050405020304" pitchFamily="18" charset="0"/>
                <a:cs typeface="Times New Roman" panose="02020603050405020304" pitchFamily="18" charset="0"/>
              </a:rPr>
              <a:t>Bir yıllık sözleşme sonunda kira sözleşmesi devam ettirilecekse artış oranı artışın yapılacağı ayda yayımlanan TÜFE endeksinin 12 aylık ortalamasına göre yüzde değişim oranını geçmeyecek şekilde yapılacak. </a:t>
            </a:r>
          </a:p>
          <a:p>
            <a:r>
              <a:rPr lang="tr-TR" b="1" dirty="0" smtClean="0">
                <a:latin typeface="Times New Roman" panose="02020603050405020304" pitchFamily="18" charset="0"/>
                <a:cs typeface="Times New Roman" panose="02020603050405020304" pitchFamily="18" charset="0"/>
              </a:rPr>
              <a:t>Kiralama ile ilgili vergi, resim ve harçlar kiraya verene ait olacak.</a:t>
            </a:r>
          </a:p>
          <a:p>
            <a:endParaRPr lang="tr-TR" b="1" dirty="0" smtClean="0"/>
          </a:p>
          <a:p>
            <a:endParaRPr lang="tr-TR" dirty="0"/>
          </a:p>
        </p:txBody>
      </p:sp>
    </p:spTree>
    <p:extLst>
      <p:ext uri="{BB962C8B-B14F-4D97-AF65-F5344CB8AC3E}">
        <p14:creationId xmlns:p14="http://schemas.microsoft.com/office/powerpoint/2010/main" val="2743047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pic>
        <p:nvPicPr>
          <p:cNvPr id="1026" name="Picture 2" descr="C:\Users\NECMETTİN\Desktop\maxresdefault - Kopy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0"/>
            <a:ext cx="8964488"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4503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35696" y="764704"/>
            <a:ext cx="6591985" cy="5688632"/>
          </a:xfrm>
        </p:spPr>
        <p:txBody>
          <a:bodyPr>
            <a:normAutofit/>
          </a:bodyPr>
          <a:lstStyle/>
          <a:p>
            <a:r>
              <a:rPr lang="tr-TR" b="1" dirty="0" smtClean="0">
                <a:latin typeface="Times New Roman" panose="02020603050405020304" pitchFamily="18" charset="0"/>
                <a:cs typeface="Times New Roman" panose="02020603050405020304" pitchFamily="18" charset="0"/>
              </a:rPr>
              <a:t>22/f) Özelliğinden ve belli süre içinde kullanılma zorunluluğundan dolayı stoklanması ekonomik olmayan veya acil durumlarda kullanılacak olan ilaç, aşı, serum, anti-serum, kan ve kan ürünleri ile </a:t>
            </a:r>
            <a:r>
              <a:rPr lang="tr-TR" b="1" dirty="0" err="1" smtClean="0">
                <a:latin typeface="Times New Roman" panose="02020603050405020304" pitchFamily="18" charset="0"/>
                <a:cs typeface="Times New Roman" panose="02020603050405020304" pitchFamily="18" charset="0"/>
              </a:rPr>
              <a:t>ortez</a:t>
            </a:r>
            <a:r>
              <a:rPr lang="tr-TR" b="1" dirty="0" smtClean="0">
                <a:latin typeface="Times New Roman" panose="02020603050405020304" pitchFamily="18" charset="0"/>
                <a:cs typeface="Times New Roman" panose="02020603050405020304" pitchFamily="18" charset="0"/>
              </a:rPr>
              <a:t>, protez gibi uygulama esnasında hastaya göre belirlenebilen ve hastaya özgü tıbbî sarf malzemeleri, test ve tetkik sarf malzemeleri alımları. </a:t>
            </a:r>
          </a:p>
          <a:p>
            <a:r>
              <a:rPr lang="tr-TR" b="1" dirty="0" smtClean="0">
                <a:latin typeface="Times New Roman" panose="02020603050405020304" pitchFamily="18" charset="0"/>
                <a:cs typeface="Times New Roman" panose="02020603050405020304" pitchFamily="18" charset="0"/>
              </a:rPr>
              <a:t>Bu bent ile ihtiyaç oldukça alım yapabilme imkanı getirilmiştir. </a:t>
            </a:r>
          </a:p>
          <a:p>
            <a:r>
              <a:rPr lang="tr-TR" b="1" dirty="0" smtClean="0">
                <a:latin typeface="Times New Roman" panose="02020603050405020304" pitchFamily="18" charset="0"/>
                <a:cs typeface="Times New Roman" panose="02020603050405020304" pitchFamily="18" charset="0"/>
              </a:rPr>
              <a:t>Özellikle hayati önemi haiz olan ve acil müdahale gerektiren kalp ve ortopedi ameliyatlarında kullanılan ilaç ve malzemelerin özellikleri, boyutları ve nitelikleri kullanılacak hastaya göre değiştiğinden ya da belli bir kullanım süresi bulunmasından dolayı bu süre içinde kullanılmaları zorunlu olduğundan; hem idarenin yararı, hem de hastaların mağdur edilmemesi açısından bu gibi ilaç ve malzemelerin ihale yoluyla önceden temin edilip stoklanması yerine, ihtiyaç duyulduğunda doğrudan temin edilmesi sağlanmıştır.</a:t>
            </a:r>
          </a:p>
          <a:p>
            <a:endParaRPr lang="tr-TR" i="1" dirty="0" smtClean="0"/>
          </a:p>
          <a:p>
            <a:endParaRPr lang="tr-TR" dirty="0" smtClean="0"/>
          </a:p>
          <a:p>
            <a:endParaRPr lang="tr-TR" dirty="0"/>
          </a:p>
        </p:txBody>
      </p:sp>
    </p:spTree>
    <p:extLst>
      <p:ext uri="{BB962C8B-B14F-4D97-AF65-F5344CB8AC3E}">
        <p14:creationId xmlns:p14="http://schemas.microsoft.com/office/powerpoint/2010/main" val="18225551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63688" y="836712"/>
            <a:ext cx="6591985" cy="5760640"/>
          </a:xfrm>
        </p:spPr>
        <p:txBody>
          <a:bodyPr>
            <a:normAutofit/>
          </a:bodyPr>
          <a:lstStyle/>
          <a:p>
            <a:pPr marL="0" indent="0">
              <a:buNone/>
            </a:pPr>
            <a:r>
              <a:rPr lang="tr-TR" b="1" dirty="0" smtClean="0">
                <a:solidFill>
                  <a:srgbClr val="C00000"/>
                </a:solidFill>
                <a:latin typeface="Times New Roman" panose="02020603050405020304" pitchFamily="18" charset="0"/>
                <a:cs typeface="Times New Roman" panose="02020603050405020304" pitchFamily="18" charset="0"/>
              </a:rPr>
              <a:t>      Doğrudan temin süreci:</a:t>
            </a:r>
          </a:p>
          <a:p>
            <a:r>
              <a:rPr lang="tr-TR" b="1" dirty="0" smtClean="0">
                <a:latin typeface="Times New Roman" panose="02020603050405020304" pitchFamily="18" charset="0"/>
                <a:cs typeface="Times New Roman" panose="02020603050405020304" pitchFamily="18" charset="0"/>
              </a:rPr>
              <a:t> İhtiyacın ortaya çıkması</a:t>
            </a:r>
          </a:p>
          <a:p>
            <a:r>
              <a:rPr lang="tr-TR" b="1" dirty="0" smtClean="0">
                <a:latin typeface="Times New Roman" panose="02020603050405020304" pitchFamily="18" charset="0"/>
                <a:cs typeface="Times New Roman" panose="02020603050405020304" pitchFamily="18" charset="0"/>
              </a:rPr>
              <a:t> Yaklaşık maliyet tespiti Zorunlu değildir, ancak parasal limit dahilinde kalıp kalmadığını tespit için gereklidir)</a:t>
            </a:r>
          </a:p>
          <a:p>
            <a:r>
              <a:rPr lang="tr-TR" b="1" dirty="0" smtClean="0">
                <a:latin typeface="Times New Roman" panose="02020603050405020304" pitchFamily="18" charset="0"/>
                <a:cs typeface="Times New Roman" panose="02020603050405020304" pitchFamily="18" charset="0"/>
              </a:rPr>
              <a:t> İhale yetkilisince imzalanan onay belgesi</a:t>
            </a:r>
          </a:p>
          <a:p>
            <a:r>
              <a:rPr lang="tr-TR" b="1" dirty="0" smtClean="0">
                <a:latin typeface="Times New Roman" panose="02020603050405020304" pitchFamily="18" charset="0"/>
                <a:cs typeface="Times New Roman" panose="02020603050405020304" pitchFamily="18" charset="0"/>
              </a:rPr>
              <a:t> İhale yetkilisince yapılacak görevlendirme</a:t>
            </a:r>
          </a:p>
          <a:p>
            <a:r>
              <a:rPr lang="tr-TR" b="1" dirty="0" smtClean="0">
                <a:latin typeface="Times New Roman" panose="02020603050405020304" pitchFamily="18" charset="0"/>
                <a:cs typeface="Times New Roman" panose="02020603050405020304" pitchFamily="18" charset="0"/>
              </a:rPr>
              <a:t> Görevlendirilen kişilerce gerçekleştirilecek piyasa fiyat araştırması </a:t>
            </a:r>
          </a:p>
          <a:p>
            <a:r>
              <a:rPr lang="tr-TR" b="1" dirty="0" smtClean="0">
                <a:latin typeface="Times New Roman" panose="02020603050405020304" pitchFamily="18" charset="0"/>
                <a:cs typeface="Times New Roman" panose="02020603050405020304" pitchFamily="18" charset="0"/>
              </a:rPr>
              <a:t> İhale yetkilisinin ikinci onayı (oluru)</a:t>
            </a:r>
          </a:p>
          <a:p>
            <a:r>
              <a:rPr lang="tr-TR" b="1" dirty="0" smtClean="0">
                <a:latin typeface="Times New Roman" panose="02020603050405020304" pitchFamily="18" charset="0"/>
                <a:cs typeface="Times New Roman" panose="02020603050405020304" pitchFamily="18" charset="0"/>
              </a:rPr>
              <a:t> Görevlendirilen kişi veya kişilerce alımın gerçekleştirilmesi</a:t>
            </a:r>
            <a:br>
              <a:rPr lang="tr-TR" b="1" dirty="0" smtClean="0">
                <a:latin typeface="Times New Roman" panose="02020603050405020304" pitchFamily="18" charset="0"/>
                <a:cs typeface="Times New Roman" panose="02020603050405020304" pitchFamily="18" charset="0"/>
              </a:rPr>
            </a:br>
            <a:r>
              <a:rPr lang="tr-TR" b="1" dirty="0" smtClean="0">
                <a:latin typeface="Times New Roman" panose="02020603050405020304" pitchFamily="18" charset="0"/>
                <a:cs typeface="Times New Roman" panose="02020603050405020304" pitchFamily="18" charset="0"/>
              </a:rPr>
              <a:t>  Düzenlenmesi gerekli görülmüş ise sözleşmenin imzalanması</a:t>
            </a:r>
          </a:p>
          <a:p>
            <a:r>
              <a:rPr lang="tr-TR" b="1" dirty="0" smtClean="0">
                <a:latin typeface="Times New Roman" panose="02020603050405020304" pitchFamily="18" charset="0"/>
                <a:cs typeface="Times New Roman" panose="02020603050405020304" pitchFamily="18" charset="0"/>
              </a:rPr>
              <a:t> Muayene kabul işlemleri ve teslim alma</a:t>
            </a:r>
          </a:p>
          <a:p>
            <a:r>
              <a:rPr lang="tr-TR" b="1" dirty="0" smtClean="0">
                <a:latin typeface="Times New Roman" panose="02020603050405020304" pitchFamily="18" charset="0"/>
                <a:cs typeface="Times New Roman" panose="02020603050405020304" pitchFamily="18" charset="0"/>
              </a:rPr>
              <a:t> Ödemeye ilişkin belgelerin hazırlanarak muhasebe birimine gönderimi</a:t>
            </a:r>
          </a:p>
          <a:p>
            <a:r>
              <a:rPr lang="tr-TR" b="1" dirty="0" smtClean="0">
                <a:latin typeface="Times New Roman" panose="02020603050405020304" pitchFamily="18" charset="0"/>
                <a:cs typeface="Times New Roman" panose="02020603050405020304" pitchFamily="18" charset="0"/>
              </a:rPr>
              <a:t> Muhasebe birimince tutarın hak sahibine ödenmesi ve belgelerin onay belgesine eklenmesi </a:t>
            </a:r>
          </a:p>
          <a:p>
            <a:endParaRPr lang="tr-TR" b="1" dirty="0"/>
          </a:p>
        </p:txBody>
      </p:sp>
    </p:spTree>
    <p:extLst>
      <p:ext uri="{BB962C8B-B14F-4D97-AF65-F5344CB8AC3E}">
        <p14:creationId xmlns:p14="http://schemas.microsoft.com/office/powerpoint/2010/main" val="23456358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35696" y="620688"/>
            <a:ext cx="6696744" cy="5904656"/>
          </a:xfrm>
        </p:spPr>
        <p:txBody>
          <a:bodyPr>
            <a:normAutofit/>
          </a:bodyPr>
          <a:lstStyle/>
          <a:p>
            <a:pPr marL="0" indent="0">
              <a:buNone/>
            </a:pPr>
            <a:r>
              <a:rPr lang="tr-TR" sz="3200" b="1" dirty="0" smtClean="0">
                <a:solidFill>
                  <a:srgbClr val="C00000"/>
                </a:solidFill>
                <a:latin typeface="Times New Roman" panose="02020603050405020304" pitchFamily="18" charset="0"/>
                <a:cs typeface="Times New Roman" panose="02020603050405020304" pitchFamily="18" charset="0"/>
              </a:rPr>
              <a:t>       Onay</a:t>
            </a:r>
          </a:p>
          <a:p>
            <a:r>
              <a:rPr lang="tr-TR" sz="2000" dirty="0" smtClean="0">
                <a:latin typeface="Times New Roman" panose="02020603050405020304" pitchFamily="18" charset="0"/>
                <a:cs typeface="Times New Roman" panose="02020603050405020304" pitchFamily="18" charset="0"/>
              </a:rPr>
              <a:t> </a:t>
            </a:r>
            <a:r>
              <a:rPr lang="tr-TR" sz="2000" b="1" dirty="0" smtClean="0">
                <a:latin typeface="Times New Roman" panose="02020603050405020304" pitchFamily="18" charset="0"/>
                <a:cs typeface="Times New Roman" panose="02020603050405020304" pitchFamily="18" charset="0"/>
              </a:rPr>
              <a:t>Doğrudan temin yöntemi ile gerçekleştirilecek alımlarda «onay belgesi» düzenlenmesi </a:t>
            </a:r>
            <a:r>
              <a:rPr lang="tr-TR" sz="2000" b="1" dirty="0" smtClean="0">
                <a:solidFill>
                  <a:srgbClr val="C00000"/>
                </a:solidFill>
                <a:latin typeface="Times New Roman" panose="02020603050405020304" pitchFamily="18" charset="0"/>
                <a:cs typeface="Times New Roman" panose="02020603050405020304" pitchFamily="18" charset="0"/>
              </a:rPr>
              <a:t>zorunludur.</a:t>
            </a:r>
            <a:r>
              <a:rPr lang="tr-TR" sz="2000" b="1" dirty="0" smtClean="0">
                <a:latin typeface="Times New Roman" panose="02020603050405020304" pitchFamily="18" charset="0"/>
                <a:cs typeface="Times New Roman" panose="02020603050405020304" pitchFamily="18" charset="0"/>
              </a:rPr>
              <a:t> Bu onay, ihtiyacın doğrudan temin yöntemi ile karşılanabileceği yönünde gerekli izindir. </a:t>
            </a:r>
          </a:p>
          <a:p>
            <a:r>
              <a:rPr lang="tr-TR" sz="2000" b="1" dirty="0" smtClean="0">
                <a:latin typeface="Times New Roman" panose="02020603050405020304" pitchFamily="18" charset="0"/>
                <a:cs typeface="Times New Roman" panose="02020603050405020304" pitchFamily="18" charset="0"/>
              </a:rPr>
              <a:t>   Herhangi bir alımın doğrudan temin kapsamına girip girmediği, ödenek durumu, işin nev'i, niteliği, varsa proje numarası, miktarı vb. hususlarının tespiti onay belgesi ile somutlaştırılır. </a:t>
            </a:r>
          </a:p>
          <a:p>
            <a:endParaRPr lang="tr-TR" sz="2000" b="1" dirty="0" smtClean="0">
              <a:latin typeface="Times New Roman" panose="02020603050405020304" pitchFamily="18" charset="0"/>
              <a:cs typeface="Times New Roman" panose="02020603050405020304" pitchFamily="18" charset="0"/>
            </a:endParaRPr>
          </a:p>
          <a:p>
            <a:r>
              <a:rPr lang="tr-TR" sz="2000" b="1" dirty="0" smtClean="0">
                <a:latin typeface="Times New Roman" panose="02020603050405020304" pitchFamily="18" charset="0"/>
                <a:cs typeface="Times New Roman" panose="02020603050405020304" pitchFamily="18" charset="0"/>
              </a:rPr>
              <a:t> İkinci olarak tespit edilen en uygun fiyattan alımın yapılabilmesi için harcama yetkilisince bir onay daha verilmesi gerekmektedir. (İhale yetkilisinin oluru)</a:t>
            </a:r>
          </a:p>
          <a:p>
            <a:endParaRPr lang="tr-TR" dirty="0"/>
          </a:p>
        </p:txBody>
      </p:sp>
    </p:spTree>
    <p:extLst>
      <p:ext uri="{BB962C8B-B14F-4D97-AF65-F5344CB8AC3E}">
        <p14:creationId xmlns:p14="http://schemas.microsoft.com/office/powerpoint/2010/main" val="40224374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35696" y="764704"/>
            <a:ext cx="6591985" cy="5040560"/>
          </a:xfrm>
        </p:spPr>
        <p:txBody>
          <a:bodyPr>
            <a:normAutofit lnSpcReduction="10000"/>
          </a:bodyPr>
          <a:lstStyle/>
          <a:p>
            <a:pPr marL="0" indent="0">
              <a:buNone/>
            </a:pPr>
            <a:r>
              <a:rPr lang="tr-TR" b="1" dirty="0" smtClean="0">
                <a:solidFill>
                  <a:srgbClr val="C00000"/>
                </a:solidFill>
              </a:rPr>
              <a:t>       </a:t>
            </a:r>
            <a:r>
              <a:rPr lang="tr-TR" sz="3200" b="1" dirty="0" smtClean="0">
                <a:solidFill>
                  <a:srgbClr val="C00000"/>
                </a:solidFill>
                <a:latin typeface="Times New Roman" panose="02020603050405020304" pitchFamily="18" charset="0"/>
                <a:cs typeface="Times New Roman" panose="02020603050405020304" pitchFamily="18" charset="0"/>
              </a:rPr>
              <a:t>Onay</a:t>
            </a:r>
          </a:p>
          <a:p>
            <a:r>
              <a:rPr lang="tr-TR" sz="2400" b="1" dirty="0" smtClean="0">
                <a:latin typeface="Times New Roman" panose="02020603050405020304" pitchFamily="18" charset="0"/>
                <a:cs typeface="Times New Roman" panose="02020603050405020304" pitchFamily="18" charset="0"/>
              </a:rPr>
              <a:t>Alım konusu işin nev’i, niteliği, </a:t>
            </a:r>
          </a:p>
          <a:p>
            <a:r>
              <a:rPr lang="tr-TR" sz="2400" b="1" dirty="0" smtClean="0">
                <a:latin typeface="Times New Roman" panose="02020603050405020304" pitchFamily="18" charset="0"/>
                <a:cs typeface="Times New Roman" panose="02020603050405020304" pitchFamily="18" charset="0"/>
              </a:rPr>
              <a:t> Varsa proje numarası, </a:t>
            </a:r>
          </a:p>
          <a:p>
            <a:r>
              <a:rPr lang="tr-TR" sz="2400" b="1" dirty="0" smtClean="0">
                <a:latin typeface="Times New Roman" panose="02020603050405020304" pitchFamily="18" charset="0"/>
                <a:cs typeface="Times New Roman" panose="02020603050405020304" pitchFamily="18" charset="0"/>
              </a:rPr>
              <a:t> Miktarı, </a:t>
            </a:r>
          </a:p>
          <a:p>
            <a:r>
              <a:rPr lang="tr-TR" sz="2400" b="1" dirty="0" smtClean="0">
                <a:latin typeface="Times New Roman" panose="02020603050405020304" pitchFamily="18" charset="0"/>
                <a:cs typeface="Times New Roman" panose="02020603050405020304" pitchFamily="18" charset="0"/>
              </a:rPr>
              <a:t> Gereken hallerde yaklaşık maliyeti, </a:t>
            </a:r>
          </a:p>
          <a:p>
            <a:r>
              <a:rPr lang="tr-TR" sz="2400" b="1" dirty="0" smtClean="0">
                <a:latin typeface="Times New Roman" panose="02020603050405020304" pitchFamily="18" charset="0"/>
                <a:cs typeface="Times New Roman" panose="02020603050405020304" pitchFamily="18" charset="0"/>
              </a:rPr>
              <a:t> Kullanılabilir ödeneği ve tertibi, </a:t>
            </a:r>
          </a:p>
          <a:p>
            <a:r>
              <a:rPr lang="tr-TR" sz="2400" b="1" dirty="0" smtClean="0">
                <a:latin typeface="Times New Roman" panose="02020603050405020304" pitchFamily="18" charset="0"/>
                <a:cs typeface="Times New Roman" panose="02020603050405020304" pitchFamily="18" charset="0"/>
              </a:rPr>
              <a:t> Alımda uygulanacak usulü, </a:t>
            </a:r>
          </a:p>
          <a:p>
            <a:r>
              <a:rPr lang="tr-TR" sz="2400" b="1" dirty="0" smtClean="0">
                <a:latin typeface="Times New Roman" panose="02020603050405020304" pitchFamily="18" charset="0"/>
                <a:cs typeface="Times New Roman" panose="02020603050405020304" pitchFamily="18" charset="0"/>
              </a:rPr>
              <a:t> Avans ve fiyat farkı verilecekse şartlarını gösteren</a:t>
            </a:r>
          </a:p>
          <a:p>
            <a:r>
              <a:rPr lang="tr-TR" sz="2400" b="1" dirty="0" smtClean="0">
                <a:latin typeface="Times New Roman" panose="02020603050405020304" pitchFamily="18" charset="0"/>
                <a:cs typeface="Times New Roman" panose="02020603050405020304" pitchFamily="18" charset="0"/>
              </a:rPr>
              <a:t> Harcama yetkilisinin imzasını taşıyan belge olarak tanımlanmıştır</a:t>
            </a:r>
            <a:r>
              <a:rPr lang="tr-TR" sz="2400" dirty="0" smtClean="0">
                <a:latin typeface="Times New Roman" panose="02020603050405020304" pitchFamily="18" charset="0"/>
                <a:cs typeface="Times New Roman" panose="02020603050405020304" pitchFamily="18" charset="0"/>
              </a:rPr>
              <a:t>. </a:t>
            </a:r>
          </a:p>
          <a:p>
            <a:endParaRPr lang="tr-TR" dirty="0" smtClean="0"/>
          </a:p>
          <a:p>
            <a:endParaRPr lang="tr-TR" dirty="0"/>
          </a:p>
        </p:txBody>
      </p:sp>
    </p:spTree>
    <p:extLst>
      <p:ext uri="{BB962C8B-B14F-4D97-AF65-F5344CB8AC3E}">
        <p14:creationId xmlns:p14="http://schemas.microsoft.com/office/powerpoint/2010/main" val="19586861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07704" y="764704"/>
            <a:ext cx="6591985" cy="4608512"/>
          </a:xfrm>
        </p:spPr>
        <p:txBody>
          <a:bodyPr>
            <a:normAutofit/>
          </a:bodyPr>
          <a:lstStyle/>
          <a:p>
            <a:pPr marL="0" indent="0">
              <a:buNone/>
            </a:pPr>
            <a:r>
              <a:rPr lang="tr-TR" b="1" dirty="0" smtClean="0">
                <a:solidFill>
                  <a:srgbClr val="C00000"/>
                </a:solidFill>
              </a:rPr>
              <a:t>       </a:t>
            </a:r>
            <a:r>
              <a:rPr lang="tr-TR" sz="3200" b="1" dirty="0" smtClean="0">
                <a:solidFill>
                  <a:srgbClr val="C00000"/>
                </a:solidFill>
                <a:latin typeface="Times New Roman" panose="02020603050405020304" pitchFamily="18" charset="0"/>
                <a:cs typeface="Times New Roman" panose="02020603050405020304" pitchFamily="18" charset="0"/>
              </a:rPr>
              <a:t>Onay</a:t>
            </a:r>
          </a:p>
          <a:p>
            <a:r>
              <a:rPr lang="tr-TR" sz="2400" dirty="0" smtClean="0">
                <a:latin typeface="Times New Roman" panose="02020603050405020304" pitchFamily="18" charset="0"/>
                <a:cs typeface="Times New Roman" panose="02020603050405020304" pitchFamily="18" charset="0"/>
              </a:rPr>
              <a:t> </a:t>
            </a:r>
            <a:r>
              <a:rPr lang="tr-TR" sz="2400" b="1" dirty="0" smtClean="0">
                <a:latin typeface="Times New Roman" panose="02020603050405020304" pitchFamily="18" charset="0"/>
                <a:cs typeface="Times New Roman" panose="02020603050405020304" pitchFamily="18" charset="0"/>
              </a:rPr>
              <a:t>Onay belgesinde piyasa fiyat araştırmasını yapacak kişilerin de belirtilmesi gerekir. </a:t>
            </a:r>
          </a:p>
          <a:p>
            <a:r>
              <a:rPr lang="tr-TR" sz="2400" b="1" dirty="0" smtClean="0">
                <a:latin typeface="Times New Roman" panose="02020603050405020304" pitchFamily="18" charset="0"/>
                <a:cs typeface="Times New Roman" panose="02020603050405020304" pitchFamily="18" charset="0"/>
              </a:rPr>
              <a:t> Birden fazla kişi görevlendirilebilir. </a:t>
            </a:r>
          </a:p>
          <a:p>
            <a:r>
              <a:rPr lang="tr-TR" sz="2400" b="1" dirty="0" smtClean="0">
                <a:latin typeface="Times New Roman" panose="02020603050405020304" pitchFamily="18" charset="0"/>
                <a:cs typeface="Times New Roman" panose="02020603050405020304" pitchFamily="18" charset="0"/>
              </a:rPr>
              <a:t> İhale yetkilisi, nereden ve ne şekilde fiyat araştırması yapılabileceğini de belirleme yetkisine sahiptir. </a:t>
            </a:r>
          </a:p>
          <a:p>
            <a:endParaRPr lang="tr-TR" dirty="0" smtClean="0"/>
          </a:p>
          <a:p>
            <a:endParaRPr lang="tr-TR" dirty="0" smtClean="0"/>
          </a:p>
          <a:p>
            <a:endParaRPr lang="tr-TR" dirty="0"/>
          </a:p>
        </p:txBody>
      </p:sp>
    </p:spTree>
    <p:extLst>
      <p:ext uri="{BB962C8B-B14F-4D97-AF65-F5344CB8AC3E}">
        <p14:creationId xmlns:p14="http://schemas.microsoft.com/office/powerpoint/2010/main" val="11185663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945201" y="692696"/>
            <a:ext cx="6589199" cy="1280890"/>
          </a:xfrm>
        </p:spPr>
        <p:txBody>
          <a:bodyPr/>
          <a:lstStyle/>
          <a:p>
            <a:r>
              <a:rPr lang="tr-TR" b="1" dirty="0" smtClean="0">
                <a:solidFill>
                  <a:srgbClr val="C00000"/>
                </a:solidFill>
                <a:latin typeface="Times New Roman" panose="02020603050405020304" pitchFamily="18" charset="0"/>
                <a:cs typeface="Times New Roman" panose="02020603050405020304" pitchFamily="18" charset="0"/>
              </a:rPr>
              <a:t>Yaklaşık Maliyet</a:t>
            </a:r>
            <a:endParaRPr lang="tr-TR" b="1"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1547664" y="1556792"/>
            <a:ext cx="6591985" cy="3777622"/>
          </a:xfrm>
        </p:spPr>
        <p:txBody>
          <a:bodyPr>
            <a:normAutofit lnSpcReduction="10000"/>
          </a:bodyPr>
          <a:lstStyle/>
          <a:p>
            <a:r>
              <a:rPr lang="tr-TR" sz="2000" b="1" dirty="0" smtClean="0">
                <a:latin typeface="Times New Roman" panose="02020603050405020304" pitchFamily="18" charset="0"/>
                <a:cs typeface="Times New Roman" panose="02020603050405020304" pitchFamily="18" charset="0"/>
              </a:rPr>
              <a:t>Doğrudan temin kapsamında, idareler tarafından alımdan önce yaklaşık maliyet hesaplaması zorunlu değildir. </a:t>
            </a:r>
          </a:p>
          <a:p>
            <a:r>
              <a:rPr lang="tr-TR" sz="2000" b="1" dirty="0" smtClean="0">
                <a:latin typeface="Times New Roman" panose="02020603050405020304" pitchFamily="18" charset="0"/>
                <a:cs typeface="Times New Roman" panose="02020603050405020304" pitchFamily="18" charset="0"/>
              </a:rPr>
              <a:t>Ancak idareler isterse herhangi bir şekil şartı olmaksızın yaklaşık maliyet hesabı yapabilir. </a:t>
            </a:r>
          </a:p>
          <a:p>
            <a:r>
              <a:rPr lang="tr-TR" sz="2000" b="1" dirty="0" smtClean="0">
                <a:latin typeface="Times New Roman" panose="02020603050405020304" pitchFamily="18" charset="0"/>
                <a:cs typeface="Times New Roman" panose="02020603050405020304" pitchFamily="18" charset="0"/>
              </a:rPr>
              <a:t>Yine idareler isterlerse piyasa fiyat araştırmalarını da uygulama yönetmeliklerinde yer alan yaklaşık maliyet hesaplama yöntemleri ile de yapabilir. </a:t>
            </a:r>
          </a:p>
          <a:p>
            <a:r>
              <a:rPr lang="tr-TR" sz="2000" b="1" dirty="0" smtClean="0">
                <a:latin typeface="Times New Roman" panose="02020603050405020304" pitchFamily="18" charset="0"/>
                <a:cs typeface="Times New Roman" panose="02020603050405020304" pitchFamily="18" charset="0"/>
              </a:rPr>
              <a:t>Yalnızca parasal limit kapsamında yapılan alımlarda, parasal limitlerin geçilip geçilmediğinin tespiti açısından alımın yaklaşık maliyetinin hesaplanması gerekir. </a:t>
            </a:r>
          </a:p>
          <a:p>
            <a:endParaRPr lang="tr-TR" dirty="0"/>
          </a:p>
        </p:txBody>
      </p:sp>
    </p:spTree>
    <p:extLst>
      <p:ext uri="{BB962C8B-B14F-4D97-AF65-F5344CB8AC3E}">
        <p14:creationId xmlns:p14="http://schemas.microsoft.com/office/powerpoint/2010/main" val="24557407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63688" y="1196752"/>
            <a:ext cx="6591985" cy="5112568"/>
          </a:xfrm>
        </p:spPr>
        <p:txBody>
          <a:bodyPr>
            <a:normAutofit/>
          </a:bodyPr>
          <a:lstStyle/>
          <a:p>
            <a:r>
              <a:rPr lang="tr-TR" sz="2000" b="1" dirty="0" smtClean="0">
                <a:latin typeface="Times New Roman" panose="02020603050405020304" pitchFamily="18" charset="0"/>
                <a:cs typeface="Times New Roman" panose="02020603050405020304" pitchFamily="18" charset="0"/>
              </a:rPr>
              <a:t>Ancak idarelerce, 22(d) – parasal limitler kapsamında gerçekleştirilen yapım işlerinde fiyat araştırmasının Yapım İşleri İhaleleri Uygulama Yönetmeliği’nde yer alan yaklaşık maliyet hesaplanmasına ilişkin esas ve usullere göre yapılması zorunludur. </a:t>
            </a:r>
            <a:endParaRPr lang="tr-TR" sz="2000" dirty="0" smtClean="0">
              <a:latin typeface="Times New Roman" panose="02020603050405020304" pitchFamily="18" charset="0"/>
              <a:cs typeface="Times New Roman" panose="02020603050405020304" pitchFamily="18" charset="0"/>
            </a:endParaRPr>
          </a:p>
          <a:p>
            <a:r>
              <a:rPr lang="tr-TR" sz="2000" b="1" dirty="0" smtClean="0">
                <a:solidFill>
                  <a:schemeClr val="tx1"/>
                </a:solidFill>
                <a:latin typeface="Times New Roman" panose="02020603050405020304" pitchFamily="18" charset="0"/>
                <a:cs typeface="Times New Roman" panose="02020603050405020304" pitchFamily="18" charset="0"/>
              </a:rPr>
              <a:t>Kamu İhale Genel Tebliği</a:t>
            </a:r>
          </a:p>
          <a:p>
            <a:r>
              <a:rPr lang="tr-TR" sz="2000" b="1" dirty="0" smtClean="0">
                <a:solidFill>
                  <a:schemeClr val="tx1"/>
                </a:solidFill>
                <a:latin typeface="Times New Roman" panose="02020603050405020304" pitchFamily="18" charset="0"/>
                <a:cs typeface="Times New Roman" panose="02020603050405020304" pitchFamily="18" charset="0"/>
              </a:rPr>
              <a:t>22.5. 4734 sayılı Kanunun 22 </a:t>
            </a:r>
            <a:r>
              <a:rPr lang="tr-TR" sz="2000" b="1" dirty="0" err="1" smtClean="0">
                <a:solidFill>
                  <a:schemeClr val="tx1"/>
                </a:solidFill>
                <a:latin typeface="Times New Roman" panose="02020603050405020304" pitchFamily="18" charset="0"/>
                <a:cs typeface="Times New Roman" panose="02020603050405020304" pitchFamily="18" charset="0"/>
              </a:rPr>
              <a:t>nci</a:t>
            </a:r>
            <a:r>
              <a:rPr lang="tr-TR" sz="2000" b="1" dirty="0" smtClean="0">
                <a:solidFill>
                  <a:schemeClr val="tx1"/>
                </a:solidFill>
                <a:latin typeface="Times New Roman" panose="02020603050405020304" pitchFamily="18" charset="0"/>
                <a:cs typeface="Times New Roman" panose="02020603050405020304" pitchFamily="18" charset="0"/>
              </a:rPr>
              <a:t> maddesinin (d) bendi gereğince ihtiyaçların temini</a:t>
            </a:r>
          </a:p>
          <a:p>
            <a:r>
              <a:rPr lang="tr-TR" sz="2000" b="1" dirty="0" smtClean="0">
                <a:solidFill>
                  <a:schemeClr val="tx1"/>
                </a:solidFill>
                <a:latin typeface="Times New Roman" panose="02020603050405020304" pitchFamily="18" charset="0"/>
                <a:cs typeface="Times New Roman" panose="02020603050405020304" pitchFamily="18" charset="0"/>
              </a:rPr>
              <a:t>22.5.1. … Ancak bu bent kapsamında gerçekleştirilecek yapım işlerinde fiyat araştırmasının, Yapım İşleri İhaleleri Uygulama Yönetmeliğinde belirlenen yaklaşık maliyetin hesaplanmasına ilişkin esas ve usullere göre yapılması zorunludur.</a:t>
            </a:r>
            <a:endParaRPr lang="tr-TR" sz="20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561580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07704" y="1196752"/>
            <a:ext cx="6591985" cy="4968552"/>
          </a:xfrm>
        </p:spPr>
        <p:txBody>
          <a:bodyPr>
            <a:noAutofit/>
          </a:bodyPr>
          <a:lstStyle/>
          <a:p>
            <a:r>
              <a:rPr lang="tr-TR" sz="2000" b="1" dirty="0" smtClean="0">
                <a:latin typeface="Times New Roman" panose="02020603050405020304" pitchFamily="18" charset="0"/>
                <a:cs typeface="Times New Roman" panose="02020603050405020304" pitchFamily="18" charset="0"/>
              </a:rPr>
              <a:t>İhale yetkilisince görevlendirilecek kişi veya kişiler tarafından yapılır. </a:t>
            </a:r>
          </a:p>
          <a:p>
            <a:r>
              <a:rPr lang="tr-TR" sz="2000" b="1" dirty="0" smtClean="0">
                <a:latin typeface="Times New Roman" panose="02020603050405020304" pitchFamily="18" charset="0"/>
                <a:cs typeface="Times New Roman" panose="02020603050405020304" pitchFamily="18" charset="0"/>
              </a:rPr>
              <a:t>İdarece gerek görülmesi durumunda fiyat araştırması, ilgili ihale uygulama yönetmeliklerinde yaklaşık maliyetin belirlenmesine ilişkin esas ve usuller çerçevesinde de yapılabilir. (22/d – Yapım – Zorunlu)</a:t>
            </a:r>
          </a:p>
          <a:p>
            <a:r>
              <a:rPr lang="tr-TR" sz="2000" b="1" dirty="0" smtClean="0">
                <a:latin typeface="Times New Roman" panose="02020603050405020304" pitchFamily="18" charset="0"/>
                <a:cs typeface="Times New Roman" panose="02020603050405020304" pitchFamily="18" charset="0"/>
              </a:rPr>
              <a:t>Herhangi bir teklif sayısı zorunluluğu bulunmamaktadır. </a:t>
            </a:r>
          </a:p>
          <a:p>
            <a:r>
              <a:rPr lang="tr-TR" sz="2000" b="1" dirty="0" smtClean="0">
                <a:latin typeface="Times New Roman" panose="02020603050405020304" pitchFamily="18" charset="0"/>
                <a:cs typeface="Times New Roman" panose="02020603050405020304" pitchFamily="18" charset="0"/>
              </a:rPr>
              <a:t>Piyasa fiyat araştırmasında teklifler yazılı olarak alınabileceği gibi, internet üzerinden fiyat araştırması yapılabilir, fiyatlar sözlü olarak da alınabilir. </a:t>
            </a:r>
          </a:p>
          <a:p>
            <a:r>
              <a:rPr lang="tr-TR" sz="2000" b="1" dirty="0" smtClean="0">
                <a:latin typeface="Times New Roman" panose="02020603050405020304" pitchFamily="18" charset="0"/>
                <a:cs typeface="Times New Roman" panose="02020603050405020304" pitchFamily="18" charset="0"/>
              </a:rPr>
              <a:t>Piyasadan teklifler KDV hariç olarak alınır. </a:t>
            </a:r>
            <a:endParaRPr lang="tr-TR"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26683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07704" y="764704"/>
            <a:ext cx="6591985" cy="4968552"/>
          </a:xfrm>
        </p:spPr>
        <p:txBody>
          <a:bodyPr>
            <a:normAutofit/>
          </a:bodyPr>
          <a:lstStyle/>
          <a:p>
            <a:r>
              <a:rPr lang="tr-TR" sz="2400" b="1" dirty="0" smtClean="0">
                <a:latin typeface="Times New Roman" panose="02020603050405020304" pitchFamily="18" charset="0"/>
                <a:cs typeface="Times New Roman" panose="02020603050405020304" pitchFamily="18" charset="0"/>
              </a:rPr>
              <a:t>Doğrudan temin kapsamında, idareler tarafından sözleşme imzalanması zorunlu değildir. </a:t>
            </a:r>
          </a:p>
          <a:p>
            <a:r>
              <a:rPr lang="tr-TR" sz="2400" b="1" dirty="0" smtClean="0">
                <a:solidFill>
                  <a:srgbClr val="C00000"/>
                </a:solidFill>
                <a:latin typeface="Times New Roman" panose="02020603050405020304" pitchFamily="18" charset="0"/>
                <a:cs typeface="Times New Roman" panose="02020603050405020304" pitchFamily="18" charset="0"/>
              </a:rPr>
              <a:t>İstisna: </a:t>
            </a:r>
          </a:p>
          <a:p>
            <a:r>
              <a:rPr lang="tr-TR" sz="2400" b="1" dirty="0" smtClean="0">
                <a:latin typeface="Times New Roman" panose="02020603050405020304" pitchFamily="18" charset="0"/>
                <a:cs typeface="Times New Roman" panose="02020603050405020304" pitchFamily="18" charset="0"/>
              </a:rPr>
              <a:t>İdarelerce, (c) bendi kapsamında (uyum ve standardizasyon için alım yapılan kişiden temin) sözleşme imzalanması zorunludur. Bu sözleşmenin 3 yılı geçmemesi gerekmektedir. </a:t>
            </a:r>
          </a:p>
          <a:p>
            <a:r>
              <a:rPr lang="tr-TR" sz="2400" b="1" dirty="0" smtClean="0">
                <a:latin typeface="Times New Roman" panose="02020603050405020304" pitchFamily="18" charset="0"/>
                <a:cs typeface="Times New Roman" panose="02020603050405020304" pitchFamily="18" charset="0"/>
              </a:rPr>
              <a:t>Alımı yapılacak malın teslimi veya hizmetin ya da yapım işinin belli bir süreyi gerektirmesi durumunda alımın sözleşmeye bağlanması zorunludur. </a:t>
            </a:r>
          </a:p>
          <a:p>
            <a:endParaRPr lang="tr-TR" dirty="0"/>
          </a:p>
        </p:txBody>
      </p:sp>
    </p:spTree>
    <p:extLst>
      <p:ext uri="{BB962C8B-B14F-4D97-AF65-F5344CB8AC3E}">
        <p14:creationId xmlns:p14="http://schemas.microsoft.com/office/powerpoint/2010/main" val="16487356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35696" y="764704"/>
            <a:ext cx="6591985" cy="5256584"/>
          </a:xfrm>
        </p:spPr>
        <p:txBody>
          <a:bodyPr>
            <a:normAutofit/>
          </a:bodyPr>
          <a:lstStyle/>
          <a:p>
            <a:r>
              <a:rPr lang="tr-TR" sz="2400" b="1" dirty="0" smtClean="0">
                <a:latin typeface="Times New Roman" panose="02020603050405020304" pitchFamily="18" charset="0"/>
                <a:cs typeface="Times New Roman" panose="02020603050405020304" pitchFamily="18" charset="0"/>
              </a:rPr>
              <a:t>Ancak gerekli gördükleri takdirde sözleşme imzalayabilecekleri gibi, idareler kamu ihale mevzuatında yer alan sözleşmeler ile bağlı değildir. </a:t>
            </a:r>
            <a:br>
              <a:rPr lang="tr-TR" sz="2400" b="1" dirty="0" smtClean="0">
                <a:latin typeface="Times New Roman" panose="02020603050405020304" pitchFamily="18" charset="0"/>
                <a:cs typeface="Times New Roman" panose="02020603050405020304" pitchFamily="18" charset="0"/>
              </a:rPr>
            </a:br>
            <a:r>
              <a:rPr lang="tr-TR" sz="2400" b="1" dirty="0" smtClean="0">
                <a:latin typeface="Times New Roman" panose="02020603050405020304" pitchFamily="18" charset="0"/>
                <a:cs typeface="Times New Roman" panose="02020603050405020304" pitchFamily="18" charset="0"/>
              </a:rPr>
              <a:t>   İşin niteliğine göre sözleşmenin konusu, bedeli, süresi ile tarafların karşılıklı hak ve yükümlülükleri sözleşmede belirtilmesi yeterlidir. </a:t>
            </a:r>
          </a:p>
          <a:p>
            <a:endParaRPr lang="tr-TR" sz="2400" b="1" dirty="0" smtClean="0">
              <a:latin typeface="Times New Roman" panose="02020603050405020304" pitchFamily="18" charset="0"/>
              <a:cs typeface="Times New Roman" panose="02020603050405020304" pitchFamily="18" charset="0"/>
            </a:endParaRPr>
          </a:p>
          <a:p>
            <a:r>
              <a:rPr lang="tr-TR" sz="2400" b="1" dirty="0" smtClean="0">
                <a:latin typeface="Times New Roman" panose="02020603050405020304" pitchFamily="18" charset="0"/>
                <a:cs typeface="Times New Roman" panose="02020603050405020304" pitchFamily="18" charset="0"/>
              </a:rPr>
              <a:t>İdareler, sözleşmelerin düzenlenmesinde ihale mevzuatında yer alan tip sözleşmelerden yararlanma konusunda da serbesttir. </a:t>
            </a:r>
          </a:p>
          <a:p>
            <a:endParaRPr lang="tr-TR" dirty="0"/>
          </a:p>
        </p:txBody>
      </p:sp>
    </p:spTree>
    <p:extLst>
      <p:ext uri="{BB962C8B-B14F-4D97-AF65-F5344CB8AC3E}">
        <p14:creationId xmlns:p14="http://schemas.microsoft.com/office/powerpoint/2010/main" val="3574103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C00000"/>
                </a:solidFill>
                <a:latin typeface="Times New Roman" panose="02020603050405020304" pitchFamily="18" charset="0"/>
                <a:cs typeface="Times New Roman" panose="02020603050405020304" pitchFamily="18" charset="0"/>
              </a:rPr>
              <a:t>TANIM</a:t>
            </a:r>
            <a:endParaRPr lang="tr-TR" b="1"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1763688" y="1124744"/>
            <a:ext cx="6591985" cy="4824536"/>
          </a:xfrm>
        </p:spPr>
        <p:txBody>
          <a:bodyPr>
            <a:normAutofit fontScale="92500"/>
          </a:bodyPr>
          <a:lstStyle/>
          <a:p>
            <a:pPr marL="0" indent="0">
              <a:buNone/>
            </a:pPr>
            <a:endParaRPr lang="tr-TR" dirty="0" smtClean="0"/>
          </a:p>
          <a:p>
            <a:r>
              <a:rPr lang="tr-TR" sz="2200" b="1" dirty="0" smtClean="0">
                <a:latin typeface="Times New Roman" panose="02020603050405020304" pitchFamily="18" charset="0"/>
                <a:cs typeface="Times New Roman" panose="02020603050405020304" pitchFamily="18" charset="0"/>
              </a:rPr>
              <a:t>Kanun’un “Tanımlar” başlıklı 4’üncü maddesinde doğrudan temin “Bu Kanunda belirtilen hallerde ihtiyaçların, idare tarafından davet edilen isteklilerle teknik şartların ve fiyatın görüşülerek doğrudan temin edilebildiği usul” olarak tanımlanmıştır. </a:t>
            </a:r>
          </a:p>
          <a:p>
            <a:r>
              <a:rPr lang="tr-TR" sz="2200" b="1" dirty="0" smtClean="0">
                <a:latin typeface="Times New Roman" panose="02020603050405020304" pitchFamily="18" charset="0"/>
                <a:cs typeface="Times New Roman" panose="02020603050405020304" pitchFamily="18" charset="0"/>
              </a:rPr>
              <a:t>Aynı Kanun’un 22’nci maddesinde; </a:t>
            </a:r>
          </a:p>
          <a:p>
            <a:r>
              <a:rPr lang="tr-TR" sz="2200" b="1" i="1" dirty="0" smtClean="0">
                <a:latin typeface="Times New Roman" panose="02020603050405020304" pitchFamily="18" charset="0"/>
                <a:cs typeface="Times New Roman" panose="02020603050405020304" pitchFamily="18" charset="0"/>
              </a:rPr>
              <a:t>«Bu maddeye göre yapılacak alımlarda, ihale komisyonu kurma ve 10 uncu maddede sayılan yeterlik kurallarını arama zorunluluğu bulunmaksızın, ihale yetkilisince görevlendirilecek kişi veya kişiler tarafından piyasada fiyat araştırması yapılarak ihtiyaçlar temin edilir.» denilmektedir. </a:t>
            </a:r>
          </a:p>
          <a:p>
            <a:endParaRPr lang="tr-TR" i="1" dirty="0">
              <a:latin typeface="+mj-lt"/>
            </a:endParaRPr>
          </a:p>
        </p:txBody>
      </p:sp>
    </p:spTree>
    <p:extLst>
      <p:ext uri="{BB962C8B-B14F-4D97-AF65-F5344CB8AC3E}">
        <p14:creationId xmlns:p14="http://schemas.microsoft.com/office/powerpoint/2010/main" val="6154617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solidFill>
                  <a:srgbClr val="C00000"/>
                </a:solidFill>
                <a:latin typeface="Times New Roman" panose="02020603050405020304" pitchFamily="18" charset="0"/>
                <a:cs typeface="Times New Roman" panose="02020603050405020304" pitchFamily="18" charset="0"/>
              </a:rPr>
              <a:t>Damga Vergisi</a:t>
            </a:r>
            <a:endParaRPr lang="tr-TR" b="1"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1691680" y="1264555"/>
            <a:ext cx="6591985" cy="5184576"/>
          </a:xfrm>
        </p:spPr>
        <p:txBody>
          <a:bodyPr>
            <a:noAutofit/>
          </a:bodyPr>
          <a:lstStyle/>
          <a:p>
            <a:r>
              <a:rPr lang="tr-TR" b="1" dirty="0" smtClean="0">
                <a:latin typeface="Times New Roman" panose="02020603050405020304" pitchFamily="18" charset="0"/>
                <a:cs typeface="Times New Roman" panose="02020603050405020304" pitchFamily="18" charset="0"/>
              </a:rPr>
              <a:t>Doğrudan teminle karşılanan alım için 4734 sayılı Kanunun 6. maddesinde belirtildiği şekilde bir komisyonun oluşturulduğu, alım kararının komisyon tarafından verildiği ve bu kararın ihale yetkilisince onaylandığı durumda, binde 5,69 oranında damga vergisi tahsil edilmesi gerekmektedir.</a:t>
            </a:r>
          </a:p>
          <a:p>
            <a:r>
              <a:rPr lang="tr-TR" b="1" dirty="0" smtClean="0">
                <a:latin typeface="Times New Roman" panose="02020603050405020304" pitchFamily="18" charset="0"/>
                <a:cs typeface="Times New Roman" panose="02020603050405020304" pitchFamily="18" charset="0"/>
              </a:rPr>
              <a:t>Damga Vergisine Tabi Kağıtlar – Cetvel – II. Kararlar ve Mazbatalar</a:t>
            </a:r>
          </a:p>
          <a:p>
            <a:r>
              <a:rPr lang="tr-TR" b="1" dirty="0" smtClean="0">
                <a:latin typeface="Times New Roman" panose="02020603050405020304" pitchFamily="18" charset="0"/>
                <a:cs typeface="Times New Roman" panose="02020603050405020304" pitchFamily="18" charset="0"/>
              </a:rPr>
              <a:t>1. İhale Kanunlarına tabi olan veya olmayan resmi daire ve kamu tüzel kişiliğini haiz kurumların her türlü ihale kararları</a:t>
            </a:r>
            <a:endParaRPr lang="tr-TR" b="1" i="1" dirty="0" smtClean="0">
              <a:latin typeface="Times New Roman" panose="02020603050405020304" pitchFamily="18" charset="0"/>
              <a:cs typeface="Times New Roman" panose="02020603050405020304" pitchFamily="18" charset="0"/>
            </a:endParaRPr>
          </a:p>
          <a:p>
            <a:r>
              <a:rPr lang="tr-TR" b="1" i="1" dirty="0" smtClean="0">
                <a:latin typeface="Times New Roman" panose="02020603050405020304" pitchFamily="18" charset="0"/>
                <a:cs typeface="Times New Roman" panose="02020603050405020304" pitchFamily="18" charset="0"/>
              </a:rPr>
              <a:t>Doğrudan temin yöntemiyle gerçekleştirilen alımlara ilişkin olarak sözleşme imzalanmış </a:t>
            </a:r>
            <a:r>
              <a:rPr lang="tr-TR" b="1" i="1" dirty="0" smtClean="0">
                <a:solidFill>
                  <a:srgbClr val="C00000"/>
                </a:solidFill>
                <a:latin typeface="Times New Roman" panose="02020603050405020304" pitchFamily="18" charset="0"/>
                <a:cs typeface="Times New Roman" panose="02020603050405020304" pitchFamily="18" charset="0"/>
              </a:rPr>
              <a:t>ise, binde 9,48 oranında </a:t>
            </a:r>
            <a:r>
              <a:rPr lang="tr-TR" b="1" i="1" dirty="0" smtClean="0">
                <a:latin typeface="Times New Roman" panose="02020603050405020304" pitchFamily="18" charset="0"/>
                <a:cs typeface="Times New Roman" panose="02020603050405020304" pitchFamily="18" charset="0"/>
              </a:rPr>
              <a:t>damga vergisi tahsil edilmesi gerekmektedir. </a:t>
            </a:r>
            <a:br>
              <a:rPr lang="tr-TR" b="1" i="1" dirty="0" smtClean="0">
                <a:latin typeface="Times New Roman" panose="02020603050405020304" pitchFamily="18" charset="0"/>
                <a:cs typeface="Times New Roman" panose="02020603050405020304" pitchFamily="18" charset="0"/>
              </a:rPr>
            </a:br>
            <a:r>
              <a:rPr lang="tr-TR" b="1" i="1" dirty="0" smtClean="0">
                <a:latin typeface="Times New Roman" panose="02020603050405020304" pitchFamily="18" charset="0"/>
                <a:cs typeface="Times New Roman" panose="02020603050405020304" pitchFamily="18" charset="0"/>
              </a:rPr>
              <a:t> Sözleşme düzenlenmemiş olması durumunda ise damga vergisi tahsil edilmesine gerek bulunmamaktadır.</a:t>
            </a:r>
          </a:p>
          <a:p>
            <a:r>
              <a:rPr lang="tr-TR" b="1" i="1" dirty="0" smtClean="0">
                <a:latin typeface="Times New Roman" panose="02020603050405020304" pitchFamily="18" charset="0"/>
                <a:cs typeface="Times New Roman" panose="02020603050405020304" pitchFamily="18" charset="0"/>
              </a:rPr>
              <a:t>Damga Vergisine Tabi Kağıtlar – Cetvel – I. Akitlerle ilgili kağıtlar</a:t>
            </a:r>
          </a:p>
          <a:p>
            <a:endParaRPr lang="tr-TR" dirty="0"/>
          </a:p>
        </p:txBody>
      </p:sp>
    </p:spTree>
    <p:extLst>
      <p:ext uri="{BB962C8B-B14F-4D97-AF65-F5344CB8AC3E}">
        <p14:creationId xmlns:p14="http://schemas.microsoft.com/office/powerpoint/2010/main" val="24091708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07704" y="836712"/>
            <a:ext cx="6591985" cy="5040560"/>
          </a:xfrm>
        </p:spPr>
        <p:txBody>
          <a:bodyPr>
            <a:normAutofit/>
          </a:bodyPr>
          <a:lstStyle/>
          <a:p>
            <a:r>
              <a:rPr lang="tr-TR" sz="2000" b="1" dirty="0" smtClean="0">
                <a:latin typeface="Times New Roman" panose="02020603050405020304" pitchFamily="18" charset="0"/>
                <a:cs typeface="Times New Roman" panose="02020603050405020304" pitchFamily="18" charset="0"/>
              </a:rPr>
              <a:t>Doğrudan temin ile yapılan alımlar, «Doğrudan Temin Kayıt Formu» kullanılarak EKAP üzerinden bildirilir.</a:t>
            </a:r>
          </a:p>
          <a:p>
            <a:r>
              <a:rPr lang="tr-TR" sz="2000" b="1" dirty="0" smtClean="0">
                <a:solidFill>
                  <a:schemeClr val="tx1"/>
                </a:solidFill>
                <a:latin typeface="Times New Roman" panose="02020603050405020304" pitchFamily="18" charset="0"/>
                <a:cs typeface="Times New Roman" panose="02020603050405020304" pitchFamily="18" charset="0"/>
              </a:rPr>
              <a:t>Kamu İhale Genel Tebliği – madde 30.9.2</a:t>
            </a:r>
          </a:p>
          <a:p>
            <a:r>
              <a:rPr lang="tr-TR" sz="2000" b="1" dirty="0" smtClean="0">
                <a:solidFill>
                  <a:schemeClr val="tx1"/>
                </a:solidFill>
                <a:latin typeface="Times New Roman" panose="02020603050405020304" pitchFamily="18" charset="0"/>
                <a:cs typeface="Times New Roman" panose="02020603050405020304" pitchFamily="18" charset="0"/>
              </a:rPr>
              <a:t>«Doğrudan temin yoluyla yapılan alımlar, takip eden ayın onuncu gününe kadar “Doğrudan Temin Kayıt Formu” doldurularak EKAP üzerinde kayıt altına alınır.»</a:t>
            </a:r>
          </a:p>
          <a:p>
            <a:r>
              <a:rPr lang="tr-TR" sz="2000" b="1" dirty="0" smtClean="0">
                <a:solidFill>
                  <a:schemeClr val="tx1"/>
                </a:solidFill>
                <a:latin typeface="Times New Roman" panose="02020603050405020304" pitchFamily="18" charset="0"/>
                <a:cs typeface="Times New Roman" panose="02020603050405020304" pitchFamily="18" charset="0"/>
              </a:rPr>
              <a:t>Madde metninden «Bilgilerini tam ve düzenli olarak göndermeyen idarelerin 4734 sayılı Kanunun 62 </a:t>
            </a:r>
            <a:r>
              <a:rPr lang="tr-TR" sz="2000" b="1" dirty="0" err="1" smtClean="0">
                <a:solidFill>
                  <a:schemeClr val="tx1"/>
                </a:solidFill>
                <a:latin typeface="Times New Roman" panose="02020603050405020304" pitchFamily="18" charset="0"/>
                <a:cs typeface="Times New Roman" panose="02020603050405020304" pitchFamily="18" charset="0"/>
              </a:rPr>
              <a:t>nci</a:t>
            </a:r>
            <a:r>
              <a:rPr lang="tr-TR" sz="2000" b="1" dirty="0" smtClean="0">
                <a:solidFill>
                  <a:schemeClr val="tx1"/>
                </a:solidFill>
                <a:latin typeface="Times New Roman" panose="02020603050405020304" pitchFamily="18" charset="0"/>
                <a:cs typeface="Times New Roman" panose="02020603050405020304" pitchFamily="18" charset="0"/>
              </a:rPr>
              <a:t> maddesinin birinci fıkrasının (ı) bendi çerçevesinde yapacakları başvuruların değerlendirilmesi sırasında bu husus dikkate alınacaktır.» cümlesi 31.12.2020 tarihli değişiklik ile kaldırılmıştır. </a:t>
            </a:r>
          </a:p>
          <a:p>
            <a:endParaRPr lang="tr-TR" i="1" dirty="0"/>
          </a:p>
        </p:txBody>
      </p:sp>
    </p:spTree>
    <p:extLst>
      <p:ext uri="{BB962C8B-B14F-4D97-AF65-F5344CB8AC3E}">
        <p14:creationId xmlns:p14="http://schemas.microsoft.com/office/powerpoint/2010/main" val="7105572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35696" y="836712"/>
            <a:ext cx="6591985" cy="4896544"/>
          </a:xfrm>
        </p:spPr>
        <p:txBody>
          <a:bodyPr>
            <a:normAutofit/>
          </a:bodyPr>
          <a:lstStyle/>
          <a:p>
            <a:r>
              <a:rPr lang="tr-TR" sz="2400" b="1" dirty="0" smtClean="0">
                <a:latin typeface="Times New Roman" panose="02020603050405020304" pitchFamily="18" charset="0"/>
                <a:cs typeface="Times New Roman" panose="02020603050405020304" pitchFamily="18" charset="0"/>
              </a:rPr>
              <a:t>Doğrudan temin alımlarında, kişilerin SGK borçlarının bulunup bulunmadığının sorgulanmasına gerek yoktur</a:t>
            </a:r>
            <a:r>
              <a:rPr lang="tr-TR" sz="2400" dirty="0" smtClean="0">
                <a:latin typeface="Times New Roman" panose="02020603050405020304" pitchFamily="18" charset="0"/>
                <a:cs typeface="Times New Roman" panose="02020603050405020304" pitchFamily="18" charset="0"/>
              </a:rPr>
              <a:t>. </a:t>
            </a:r>
          </a:p>
          <a:p>
            <a:endParaRPr lang="tr-TR" sz="2400" dirty="0" smtClean="0">
              <a:latin typeface="Times New Roman" panose="02020603050405020304" pitchFamily="18" charset="0"/>
              <a:cs typeface="Times New Roman" panose="02020603050405020304" pitchFamily="18" charset="0"/>
            </a:endParaRPr>
          </a:p>
          <a:p>
            <a:r>
              <a:rPr lang="tr-TR" sz="2400" b="1" dirty="0" smtClean="0">
                <a:solidFill>
                  <a:schemeClr val="tx1"/>
                </a:solidFill>
                <a:latin typeface="Times New Roman" panose="02020603050405020304" pitchFamily="18" charset="0"/>
                <a:cs typeface="Times New Roman" panose="02020603050405020304" pitchFamily="18" charset="0"/>
              </a:rPr>
              <a:t>Ancak Tahsilat Genel Tebliği uyarınca 5.000 TL’yi geçen doğrudan temin alımlarında, vergi borcunun bulunup bulunmadığının araştırılması gerekmektedir. </a:t>
            </a:r>
            <a:endParaRPr lang="tr-TR" sz="2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426150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solidFill>
                  <a:srgbClr val="C00000"/>
                </a:solidFill>
              </a:rPr>
              <a:t>Parasal Limitler 21/f 22/d</a:t>
            </a:r>
            <a:endParaRPr lang="tr-TR" b="1" dirty="0">
              <a:solidFill>
                <a:srgbClr val="C00000"/>
              </a:solidFill>
            </a:endParaRPr>
          </a:p>
        </p:txBody>
      </p:sp>
      <p:sp>
        <p:nvSpPr>
          <p:cNvPr id="3" name="İçerik Yer Tutucusu 2"/>
          <p:cNvSpPr>
            <a:spLocks noGrp="1"/>
          </p:cNvSpPr>
          <p:nvPr>
            <p:ph idx="1"/>
          </p:nvPr>
        </p:nvSpPr>
        <p:spPr>
          <a:xfrm>
            <a:off x="1942415" y="1628800"/>
            <a:ext cx="6591985" cy="4680520"/>
          </a:xfrm>
        </p:spPr>
        <p:txBody>
          <a:bodyPr>
            <a:normAutofit/>
          </a:bodyPr>
          <a:lstStyle/>
          <a:p>
            <a:r>
              <a:rPr lang="tr-TR" sz="2000" b="1" dirty="0" smtClean="0">
                <a:latin typeface="Times New Roman" panose="02020603050405020304" pitchFamily="18" charset="0"/>
                <a:cs typeface="Times New Roman" panose="02020603050405020304" pitchFamily="18" charset="0"/>
              </a:rPr>
              <a:t>Doğrudan teminde sadece 22(d) maddesinde parasal limit öngörülmüş olup, diğer bentler bir parasal limite tabi değildir</a:t>
            </a:r>
            <a:r>
              <a:rPr lang="tr-TR" sz="2000" dirty="0" smtClean="0">
                <a:latin typeface="Times New Roman" panose="02020603050405020304" pitchFamily="18" charset="0"/>
                <a:cs typeface="Times New Roman" panose="02020603050405020304" pitchFamily="18" charset="0"/>
              </a:rPr>
              <a:t>. </a:t>
            </a:r>
          </a:p>
          <a:p>
            <a:r>
              <a:rPr lang="tr-TR" sz="2000" b="1" dirty="0" smtClean="0">
                <a:solidFill>
                  <a:schemeClr val="tx1"/>
                </a:solidFill>
                <a:latin typeface="Times New Roman" panose="02020603050405020304" pitchFamily="18" charset="0"/>
                <a:cs typeface="Times New Roman" panose="02020603050405020304" pitchFamily="18" charset="0"/>
              </a:rPr>
              <a:t>21/f </a:t>
            </a:r>
            <a:r>
              <a:rPr lang="tr-TR" sz="2000" b="1" dirty="0" smtClean="0">
                <a:solidFill>
                  <a:schemeClr val="tx1"/>
                </a:solidFill>
                <a:latin typeface="Times New Roman" panose="02020603050405020304" pitchFamily="18" charset="0"/>
                <a:cs typeface="Times New Roman" panose="02020603050405020304" pitchFamily="18" charset="0"/>
              </a:rPr>
              <a:t>– 2.076.108-TL’ye </a:t>
            </a:r>
            <a:r>
              <a:rPr lang="tr-TR" sz="2000" b="1" dirty="0" smtClean="0">
                <a:solidFill>
                  <a:schemeClr val="tx1"/>
                </a:solidFill>
                <a:latin typeface="Times New Roman" panose="02020603050405020304" pitchFamily="18" charset="0"/>
                <a:cs typeface="Times New Roman" panose="02020603050405020304" pitchFamily="18" charset="0"/>
              </a:rPr>
              <a:t>(</a:t>
            </a:r>
            <a:r>
              <a:rPr lang="tr-TR" sz="2000" b="1" dirty="0" smtClean="0">
                <a:solidFill>
                  <a:schemeClr val="tx1"/>
                </a:solidFill>
                <a:latin typeface="Times New Roman" panose="02020603050405020304" pitchFamily="18" charset="0"/>
                <a:cs typeface="Times New Roman" panose="02020603050405020304" pitchFamily="18" charset="0"/>
              </a:rPr>
              <a:t>2024) </a:t>
            </a:r>
            <a:r>
              <a:rPr lang="tr-TR" sz="2000" b="1" dirty="0" smtClean="0">
                <a:solidFill>
                  <a:schemeClr val="tx1"/>
                </a:solidFill>
                <a:latin typeface="Times New Roman" panose="02020603050405020304" pitchFamily="18" charset="0"/>
                <a:cs typeface="Times New Roman" panose="02020603050405020304" pitchFamily="18" charset="0"/>
              </a:rPr>
              <a:t>kadar mal, malzeme, hizmet alımları</a:t>
            </a:r>
          </a:p>
          <a:p>
            <a:r>
              <a:rPr lang="tr-TR" sz="2000" b="1" dirty="0" smtClean="0">
                <a:solidFill>
                  <a:schemeClr val="tx1"/>
                </a:solidFill>
                <a:latin typeface="Times New Roman" panose="02020603050405020304" pitchFamily="18" charset="0"/>
                <a:cs typeface="Times New Roman" panose="02020603050405020304" pitchFamily="18" charset="0"/>
              </a:rPr>
              <a:t>22/d - Büyükşehir belediyesi sınırları dahilinde bulunan idarelerin (</a:t>
            </a:r>
            <a:r>
              <a:rPr lang="tr-TR" sz="2000" b="1" dirty="0" smtClean="0">
                <a:solidFill>
                  <a:schemeClr val="tx1"/>
                </a:solidFill>
                <a:latin typeface="Times New Roman" panose="02020603050405020304" pitchFamily="18" charset="0"/>
                <a:cs typeface="Times New Roman" panose="02020603050405020304" pitchFamily="18" charset="0"/>
              </a:rPr>
              <a:t>2024 </a:t>
            </a:r>
            <a:r>
              <a:rPr lang="tr-TR" sz="2000" b="1" dirty="0" smtClean="0">
                <a:solidFill>
                  <a:schemeClr val="tx1"/>
                </a:solidFill>
                <a:latin typeface="Times New Roman" panose="02020603050405020304" pitchFamily="18" charset="0"/>
                <a:cs typeface="Times New Roman" panose="02020603050405020304" pitchFamily="18" charset="0"/>
              </a:rPr>
              <a:t>için) </a:t>
            </a:r>
            <a:r>
              <a:rPr lang="tr-TR" sz="2000" b="1" dirty="0" smtClean="0">
                <a:solidFill>
                  <a:schemeClr val="tx1"/>
                </a:solidFill>
                <a:latin typeface="Times New Roman" panose="02020603050405020304" pitchFamily="18" charset="0"/>
                <a:cs typeface="Times New Roman" panose="02020603050405020304" pitchFamily="18" charset="0"/>
              </a:rPr>
              <a:t>622.756-TL</a:t>
            </a:r>
            <a:r>
              <a:rPr lang="tr-TR" sz="2000" b="1" dirty="0" smtClean="0">
                <a:solidFill>
                  <a:schemeClr val="tx1"/>
                </a:solidFill>
                <a:latin typeface="Times New Roman" panose="02020603050405020304" pitchFamily="18" charset="0"/>
                <a:cs typeface="Times New Roman" panose="02020603050405020304" pitchFamily="18" charset="0"/>
              </a:rPr>
              <a:t>, diğer idarelerin </a:t>
            </a:r>
            <a:r>
              <a:rPr lang="tr-TR" sz="2000" b="1" dirty="0" smtClean="0">
                <a:solidFill>
                  <a:schemeClr val="tx1"/>
                </a:solidFill>
                <a:latin typeface="Times New Roman" panose="02020603050405020304" pitchFamily="18" charset="0"/>
                <a:cs typeface="Times New Roman" panose="02020603050405020304" pitchFamily="18" charset="0"/>
              </a:rPr>
              <a:t>207.453-TL </a:t>
            </a:r>
            <a:r>
              <a:rPr lang="tr-TR" sz="2000" b="1" dirty="0" smtClean="0">
                <a:solidFill>
                  <a:schemeClr val="tx1"/>
                </a:solidFill>
                <a:latin typeface="Times New Roman" panose="02020603050405020304" pitchFamily="18" charset="0"/>
                <a:cs typeface="Times New Roman" panose="02020603050405020304" pitchFamily="18" charset="0"/>
              </a:rPr>
              <a:t>tutarını aşmayan ihtiyaçları</a:t>
            </a:r>
            <a:endParaRPr lang="tr-TR" sz="2000" dirty="0" smtClean="0">
              <a:latin typeface="Times New Roman" panose="02020603050405020304" pitchFamily="18" charset="0"/>
              <a:cs typeface="Times New Roman" panose="02020603050405020304" pitchFamily="18" charset="0"/>
            </a:endParaRPr>
          </a:p>
          <a:p>
            <a:r>
              <a:rPr lang="tr-TR" sz="2000" b="1" dirty="0" smtClean="0">
                <a:latin typeface="Times New Roman" panose="02020603050405020304" pitchFamily="18" charset="0"/>
                <a:cs typeface="Times New Roman" panose="02020603050405020304" pitchFamily="18" charset="0"/>
              </a:rPr>
              <a:t>4734/ 62(I) - Bu Kanunun 21 ve 22 </a:t>
            </a:r>
            <a:r>
              <a:rPr lang="tr-TR" sz="2000" b="1" dirty="0" err="1" smtClean="0">
                <a:latin typeface="Times New Roman" panose="02020603050405020304" pitchFamily="18" charset="0"/>
                <a:cs typeface="Times New Roman" panose="02020603050405020304" pitchFamily="18" charset="0"/>
              </a:rPr>
              <a:t>nci</a:t>
            </a:r>
            <a:r>
              <a:rPr lang="tr-TR" sz="2000" b="1" dirty="0" smtClean="0">
                <a:latin typeface="Times New Roman" panose="02020603050405020304" pitchFamily="18" charset="0"/>
                <a:cs typeface="Times New Roman" panose="02020603050405020304" pitchFamily="18" charset="0"/>
              </a:rPr>
              <a:t> maddelerindeki parasal limitler dahilinde yapılacak harcamaların yıllık toplamı, idarelerin bütçelerine bu amaçla konulacak ödeneklerin %10'unu Kamu İhale Kurulunun uygun görüşü olmadıkça aşamaz.</a:t>
            </a:r>
            <a:endParaRPr lang="tr-TR"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7778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35696" y="692696"/>
            <a:ext cx="6591985" cy="5904656"/>
          </a:xfrm>
        </p:spPr>
        <p:txBody>
          <a:bodyPr>
            <a:normAutofit lnSpcReduction="10000"/>
          </a:bodyPr>
          <a:lstStyle/>
          <a:p>
            <a:r>
              <a:rPr lang="tr-TR" b="1" dirty="0" smtClean="0">
                <a:latin typeface="Times New Roman" panose="02020603050405020304" pitchFamily="18" charset="0"/>
                <a:cs typeface="Times New Roman" panose="02020603050405020304" pitchFamily="18" charset="0"/>
              </a:rPr>
              <a:t>4734 Sayılı Kamu İhale Kanununun 62’nci Maddesinin (ı) Bendi Kapsamında Yapılacak Başvurulara İlişkin Tebliğ esas alınacaktır. </a:t>
            </a:r>
          </a:p>
          <a:p>
            <a:endParaRPr lang="tr-TR" b="1" dirty="0" smtClean="0">
              <a:latin typeface="Times New Roman" panose="02020603050405020304" pitchFamily="18" charset="0"/>
              <a:cs typeface="Times New Roman" panose="02020603050405020304" pitchFamily="18" charset="0"/>
            </a:endParaRPr>
          </a:p>
          <a:p>
            <a:r>
              <a:rPr lang="tr-TR" b="1" dirty="0" smtClean="0">
                <a:latin typeface="Times New Roman" panose="02020603050405020304" pitchFamily="18" charset="0"/>
                <a:cs typeface="Times New Roman" panose="02020603050405020304" pitchFamily="18" charset="0"/>
              </a:rPr>
              <a:t>Kanunun 62 </a:t>
            </a:r>
            <a:r>
              <a:rPr lang="tr-TR" b="1" dirty="0" err="1" smtClean="0">
                <a:latin typeface="Times New Roman" panose="02020603050405020304" pitchFamily="18" charset="0"/>
                <a:cs typeface="Times New Roman" panose="02020603050405020304" pitchFamily="18" charset="0"/>
              </a:rPr>
              <a:t>nci</a:t>
            </a:r>
            <a:r>
              <a:rPr lang="tr-TR" b="1" dirty="0" smtClean="0">
                <a:latin typeface="Times New Roman" panose="02020603050405020304" pitchFamily="18" charset="0"/>
                <a:cs typeface="Times New Roman" panose="02020603050405020304" pitchFamily="18" charset="0"/>
              </a:rPr>
              <a:t> maddesinin (ı) bendine göre, Kanun kapsamında yer alan ve bütçe sahibi olan kamu idareleri; Kanunun gerek 21 inci maddesinin (f) bendi, gerekse </a:t>
            </a:r>
            <a:r>
              <a:rPr lang="tr-TR" b="1" dirty="0" smtClean="0">
                <a:solidFill>
                  <a:srgbClr val="C00000"/>
                </a:solidFill>
                <a:latin typeface="Times New Roman" panose="02020603050405020304" pitchFamily="18" charset="0"/>
                <a:cs typeface="Times New Roman" panose="02020603050405020304" pitchFamily="18" charset="0"/>
              </a:rPr>
              <a:t>temsil ağırlama faaliyetleri kapsamında yapılacak konaklama, seyahat ve iaşeye ilişkin alımlar hariç</a:t>
            </a:r>
            <a:r>
              <a:rPr lang="tr-TR" b="1" dirty="0" smtClean="0">
                <a:latin typeface="Times New Roman" panose="02020603050405020304" pitchFamily="18" charset="0"/>
                <a:cs typeface="Times New Roman" panose="02020603050405020304" pitchFamily="18" charset="0"/>
              </a:rPr>
              <a:t> 22 </a:t>
            </a:r>
            <a:r>
              <a:rPr lang="tr-TR" b="1" dirty="0" err="1" smtClean="0">
                <a:latin typeface="Times New Roman" panose="02020603050405020304" pitchFamily="18" charset="0"/>
                <a:cs typeface="Times New Roman" panose="02020603050405020304" pitchFamily="18" charset="0"/>
              </a:rPr>
              <a:t>nci</a:t>
            </a:r>
            <a:r>
              <a:rPr lang="tr-TR" b="1" dirty="0" smtClean="0">
                <a:latin typeface="Times New Roman" panose="02020603050405020304" pitchFamily="18" charset="0"/>
                <a:cs typeface="Times New Roman" panose="02020603050405020304" pitchFamily="18" charset="0"/>
              </a:rPr>
              <a:t> maddesinin (d) bendi kapsamında yapacakları harcamalarda, bütçelerine bu amaçla konulan ödeneklerin % 10’unu Kurulun uygun görüşü olmadan aşamaz. Bu oran aşılarak Kuruma yapılan başvurular reddedilir.</a:t>
            </a:r>
          </a:p>
          <a:p>
            <a:endParaRPr lang="tr-TR" b="1" dirty="0" smtClean="0">
              <a:latin typeface="Times New Roman" panose="02020603050405020304" pitchFamily="18" charset="0"/>
              <a:cs typeface="Times New Roman" panose="02020603050405020304" pitchFamily="18" charset="0"/>
            </a:endParaRPr>
          </a:p>
          <a:p>
            <a:r>
              <a:rPr lang="tr-TR" b="1" dirty="0" smtClean="0">
                <a:latin typeface="Times New Roman" panose="02020603050405020304" pitchFamily="18" charset="0"/>
                <a:cs typeface="Times New Roman" panose="02020603050405020304" pitchFamily="18" charset="0"/>
              </a:rPr>
              <a:t>Kanunun 21 inci maddesinin (f) bendi ve 22 </a:t>
            </a:r>
            <a:r>
              <a:rPr lang="tr-TR" b="1" dirty="0" err="1" smtClean="0">
                <a:latin typeface="Times New Roman" panose="02020603050405020304" pitchFamily="18" charset="0"/>
                <a:cs typeface="Times New Roman" panose="02020603050405020304" pitchFamily="18" charset="0"/>
              </a:rPr>
              <a:t>nci</a:t>
            </a:r>
            <a:r>
              <a:rPr lang="tr-TR" b="1" dirty="0" smtClean="0">
                <a:latin typeface="Times New Roman" panose="02020603050405020304" pitchFamily="18" charset="0"/>
                <a:cs typeface="Times New Roman" panose="02020603050405020304" pitchFamily="18" charset="0"/>
              </a:rPr>
              <a:t> maddesinin (d) bendine göre ihtiyaçların temininde bütçe sahibi olan kamu idareleri tarafından, yıllık bütçelerine bu amaçla konulan </a:t>
            </a:r>
            <a:r>
              <a:rPr lang="tr-TR" b="1" dirty="0" smtClean="0">
                <a:solidFill>
                  <a:srgbClr val="C00000"/>
                </a:solidFill>
                <a:latin typeface="Times New Roman" panose="02020603050405020304" pitchFamily="18" charset="0"/>
                <a:cs typeface="Times New Roman" panose="02020603050405020304" pitchFamily="18" charset="0"/>
              </a:rPr>
              <a:t>toplam ödenek tutarı dikkate alınır. Ma</a:t>
            </a:r>
            <a:r>
              <a:rPr lang="tr-TR" b="1" dirty="0" smtClean="0">
                <a:latin typeface="Times New Roman" panose="02020603050405020304" pitchFamily="18" charset="0"/>
                <a:cs typeface="Times New Roman" panose="02020603050405020304" pitchFamily="18" charset="0"/>
              </a:rPr>
              <a:t>l alımı, </a:t>
            </a:r>
            <a:r>
              <a:rPr lang="tr-TR" b="1" dirty="0" smtClean="0">
                <a:solidFill>
                  <a:srgbClr val="C00000"/>
                </a:solidFill>
                <a:latin typeface="Times New Roman" panose="02020603050405020304" pitchFamily="18" charset="0"/>
                <a:cs typeface="Times New Roman" panose="02020603050405020304" pitchFamily="18" charset="0"/>
              </a:rPr>
              <a:t>hizmet </a:t>
            </a:r>
            <a:r>
              <a:rPr lang="tr-TR" b="1" dirty="0" smtClean="0">
                <a:latin typeface="Times New Roman" panose="02020603050405020304" pitchFamily="18" charset="0"/>
                <a:cs typeface="Times New Roman" panose="02020603050405020304" pitchFamily="18" charset="0"/>
              </a:rPr>
              <a:t>alımı veya </a:t>
            </a:r>
            <a:r>
              <a:rPr lang="tr-TR" b="1" dirty="0" smtClean="0">
                <a:solidFill>
                  <a:srgbClr val="C00000"/>
                </a:solidFill>
                <a:latin typeface="Times New Roman" panose="02020603050405020304" pitchFamily="18" charset="0"/>
                <a:cs typeface="Times New Roman" panose="02020603050405020304" pitchFamily="18" charset="0"/>
              </a:rPr>
              <a:t>yapım</a:t>
            </a:r>
            <a:r>
              <a:rPr lang="tr-TR" b="1" dirty="0" smtClean="0">
                <a:latin typeface="Times New Roman" panose="02020603050405020304" pitchFamily="18" charset="0"/>
                <a:cs typeface="Times New Roman" panose="02020603050405020304" pitchFamily="18" charset="0"/>
              </a:rPr>
              <a:t> işleri için bütçelerine bu amaçla konan yıllık toplam ödenekleri üzerinden her biri için ayrı ayrı % 10 oranı hesaplanır.</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80861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63688" y="764704"/>
            <a:ext cx="6591985" cy="5688632"/>
          </a:xfrm>
        </p:spPr>
        <p:txBody>
          <a:bodyPr>
            <a:normAutofit fontScale="92500" lnSpcReduction="10000"/>
          </a:bodyPr>
          <a:lstStyle/>
          <a:p>
            <a:r>
              <a:rPr lang="tr-TR" sz="2000" b="1" dirty="0" smtClean="0">
                <a:latin typeface="Times New Roman" panose="02020603050405020304" pitchFamily="18" charset="0"/>
                <a:cs typeface="Times New Roman" panose="02020603050405020304" pitchFamily="18" charset="0"/>
              </a:rPr>
              <a:t>Uygun görüş başvuruları, Kurum tarafından standartları belirlenen ve EKAP üzerinden doldurulacak talep formu ile yapılır.</a:t>
            </a:r>
          </a:p>
          <a:p>
            <a:r>
              <a:rPr lang="tr-TR" sz="2000" b="1" dirty="0" smtClean="0">
                <a:latin typeface="Times New Roman" panose="02020603050405020304" pitchFamily="18" charset="0"/>
                <a:cs typeface="Times New Roman" panose="02020603050405020304" pitchFamily="18" charset="0"/>
              </a:rPr>
              <a:t>EKAP’ tan talep formu için alınan talep kayıt numarası, yetkili amirce imzalı izin yazısıyla birlikte Kuruma bildirilir. Bu yazı dışında talep formu dâhil Kuruma herhangi bir evrak gönderilmez. Başvuru, talep kayıt numarası içeren yazının Kurum kayıtlarına alınması ile tamamlanır.</a:t>
            </a:r>
          </a:p>
          <a:p>
            <a:r>
              <a:rPr lang="tr-TR" sz="2000" b="1" dirty="0" smtClean="0">
                <a:latin typeface="Times New Roman" panose="02020603050405020304" pitchFamily="18" charset="0"/>
                <a:cs typeface="Times New Roman" panose="02020603050405020304" pitchFamily="18" charset="0"/>
              </a:rPr>
              <a:t>Kurul tarafından uygun görüş talepleri değerlendirilirken, idarelerin ihale ve doğrudan temin yoluyla yaptıkları alım ve işlere ilişkin olarak Kuruma gönderdikleri bilgiler de dikkate alınır.</a:t>
            </a:r>
          </a:p>
          <a:p>
            <a:r>
              <a:rPr lang="tr-TR" sz="2000" b="1" dirty="0" smtClean="0">
                <a:latin typeface="Times New Roman" panose="02020603050405020304" pitchFamily="18" charset="0"/>
                <a:cs typeface="Times New Roman" panose="02020603050405020304" pitchFamily="18" charset="0"/>
              </a:rPr>
              <a:t>Kurul tarafından verilen uygun görüş, içinde bulunulan takvim yılı için geçerli ve talepte bulunulan hususlar ile sınırlıdır.</a:t>
            </a:r>
          </a:p>
          <a:p>
            <a:r>
              <a:rPr lang="tr-TR" sz="2000" b="1" dirty="0" smtClean="0">
                <a:latin typeface="Times New Roman" panose="02020603050405020304" pitchFamily="18" charset="0"/>
                <a:cs typeface="Times New Roman" panose="02020603050405020304" pitchFamily="18" charset="0"/>
              </a:rPr>
              <a:t>Başvuruya ilişkin alınan Kurul kararları idareye EKAP üzerinden bildirilir.</a:t>
            </a:r>
          </a:p>
          <a:p>
            <a:endParaRPr lang="tr-TR" dirty="0"/>
          </a:p>
        </p:txBody>
      </p:sp>
    </p:spTree>
    <p:extLst>
      <p:ext uri="{BB962C8B-B14F-4D97-AF65-F5344CB8AC3E}">
        <p14:creationId xmlns:p14="http://schemas.microsoft.com/office/powerpoint/2010/main" val="36898668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63688" y="764704"/>
            <a:ext cx="6591985" cy="5976664"/>
          </a:xfrm>
        </p:spPr>
        <p:txBody>
          <a:bodyPr>
            <a:normAutofit/>
          </a:bodyPr>
          <a:lstStyle/>
          <a:p>
            <a:r>
              <a:rPr lang="tr-TR" b="1" dirty="0" smtClean="0">
                <a:latin typeface="Times New Roman" panose="02020603050405020304" pitchFamily="18" charset="0"/>
                <a:cs typeface="Times New Roman" panose="02020603050405020304" pitchFamily="18" charset="0"/>
              </a:rPr>
              <a:t>4734 sayılı Kamu İhale Kanunu’nun 22’nci maddesi kapsamında yapılacak </a:t>
            </a:r>
            <a:r>
              <a:rPr lang="tr-TR" b="1" dirty="0" smtClean="0">
                <a:solidFill>
                  <a:srgbClr val="C00000"/>
                </a:solidFill>
                <a:latin typeface="Times New Roman" panose="02020603050405020304" pitchFamily="18" charset="0"/>
                <a:cs typeface="Times New Roman" panose="02020603050405020304" pitchFamily="18" charset="0"/>
              </a:rPr>
              <a:t>doğrudan teminler ile istisna ve kapsam dışındaki doğrudan teminlerin </a:t>
            </a:r>
            <a:r>
              <a:rPr lang="tr-TR" b="1" dirty="0" smtClean="0">
                <a:latin typeface="Times New Roman" panose="02020603050405020304" pitchFamily="18" charset="0"/>
                <a:cs typeface="Times New Roman" panose="02020603050405020304" pitchFamily="18" charset="0"/>
              </a:rPr>
              <a:t>alım öncesi EKAP üzerinden duyurulabilmesine yönelik uygulama 1 Şubat 2022 itibariyle devreye alınmıştır. </a:t>
            </a:r>
          </a:p>
          <a:p>
            <a:r>
              <a:rPr lang="tr-TR" b="1" dirty="0" smtClean="0">
                <a:latin typeface="Times New Roman" panose="02020603050405020304" pitchFamily="18" charset="0"/>
                <a:cs typeface="Times New Roman" panose="02020603050405020304" pitchFamily="18" charset="0"/>
              </a:rPr>
              <a:t>Bu kapsamda; doğrudan temin yoluyla yapılacak alımların, alım öncesi ilgililere duyurulması, varsa alıma ilişkin dokümanlara duyuru ile birlikte erişilmesi ve duyuruya çıkan alımların farklı kriterlerle aranmasına yönelik geliştirmeler tamamlanmış ve Doğrudan Temin Arama Sayfası ekap.kik.gov.tr adresinde “İhale İşlemleri” menüsü altında erişime açılmıştır. Geliştirme ile alımlara duyuru imkânı getirilmesinin yanı sıra, alıma ilişkin bilgilerin </a:t>
            </a:r>
            <a:r>
              <a:rPr lang="tr-TR" b="1" dirty="0" err="1" smtClean="0">
                <a:latin typeface="Times New Roman" panose="02020603050405020304" pitchFamily="18" charset="0"/>
                <a:cs typeface="Times New Roman" panose="02020603050405020304" pitchFamily="18" charset="0"/>
              </a:rPr>
              <a:t>EKAP’a</a:t>
            </a:r>
            <a:r>
              <a:rPr lang="tr-TR" b="1" dirty="0" smtClean="0">
                <a:latin typeface="Times New Roman" panose="02020603050405020304" pitchFamily="18" charset="0"/>
                <a:cs typeface="Times New Roman" panose="02020603050405020304" pitchFamily="18" charset="0"/>
              </a:rPr>
              <a:t> kayıt edilmesi ve sonuç bilgisinin gönderilmesine ilişkin işlemler de sadeleştirilmiştir.</a:t>
            </a:r>
          </a:p>
          <a:p>
            <a:r>
              <a:rPr lang="tr-TR" b="1" dirty="0" smtClean="0">
                <a:latin typeface="Times New Roman" panose="02020603050405020304" pitchFamily="18" charset="0"/>
                <a:cs typeface="Times New Roman" panose="02020603050405020304" pitchFamily="18" charset="0"/>
              </a:rPr>
              <a:t>Doğrudan temin yoluyla yapılacak alımların duyurulması idarelerin takdirinde olup söz konusu alımlar duyuru yapılmaksızın da neticelendirilebilecektir.</a:t>
            </a:r>
          </a:p>
          <a:p>
            <a:endParaRPr lang="tr-TR" dirty="0"/>
          </a:p>
        </p:txBody>
      </p:sp>
    </p:spTree>
    <p:extLst>
      <p:ext uri="{BB962C8B-B14F-4D97-AF65-F5344CB8AC3E}">
        <p14:creationId xmlns:p14="http://schemas.microsoft.com/office/powerpoint/2010/main" val="19724183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051720" y="1556792"/>
            <a:ext cx="6591985" cy="3777622"/>
          </a:xfrm>
        </p:spPr>
        <p:txBody>
          <a:bodyPr/>
          <a:lstStyle/>
          <a:p>
            <a:r>
              <a:rPr lang="tr-TR" sz="2400" b="1" dirty="0">
                <a:latin typeface="Times New Roman" panose="02020603050405020304" pitchFamily="18" charset="0"/>
                <a:cs typeface="Times New Roman" panose="02020603050405020304" pitchFamily="18" charset="0"/>
              </a:rPr>
              <a:t>Başarının Sırrı;</a:t>
            </a:r>
          </a:p>
          <a:p>
            <a:r>
              <a:rPr lang="tr-TR" sz="2400" b="1" dirty="0">
                <a:latin typeface="Times New Roman" panose="02020603050405020304" pitchFamily="18" charset="0"/>
                <a:cs typeface="Times New Roman" panose="02020603050405020304" pitchFamily="18" charset="0"/>
              </a:rPr>
              <a:t>Birlikte çalıştığınız her bir bireyin değerli olduğunu hissettirmek ve kişinin kendisinin de değerli olduğunu bilmesini sağlamak.</a:t>
            </a:r>
          </a:p>
          <a:p>
            <a:r>
              <a:rPr lang="tr-TR" sz="2400" b="1" dirty="0">
                <a:latin typeface="Times New Roman" panose="02020603050405020304" pitchFamily="18" charset="0"/>
                <a:cs typeface="Times New Roman" panose="02020603050405020304" pitchFamily="18" charset="0"/>
              </a:rPr>
              <a:t>İlk sunudaki fotoğrafta olduğu gibi en üstteki kişinin başarısının, omuzlarında yükseldiği kişilerin emek ve gayretiyle olacağını bilmek, ve birlikte çalıştığı ekibe güvenmek.</a:t>
            </a:r>
          </a:p>
          <a:p>
            <a:pPr marL="0" indent="0">
              <a:buNone/>
            </a:pPr>
            <a:r>
              <a:rPr lang="tr-TR" sz="2400" b="1" dirty="0">
                <a:latin typeface="Times New Roman" panose="02020603050405020304" pitchFamily="18" charset="0"/>
                <a:cs typeface="Times New Roman" panose="02020603050405020304" pitchFamily="18" charset="0"/>
              </a:rPr>
              <a:t>                                   Necmettin BAŞKUT  </a:t>
            </a:r>
          </a:p>
          <a:p>
            <a:endParaRPr lang="tr-TR" dirty="0"/>
          </a:p>
        </p:txBody>
      </p:sp>
    </p:spTree>
    <p:extLst>
      <p:ext uri="{BB962C8B-B14F-4D97-AF65-F5344CB8AC3E}">
        <p14:creationId xmlns:p14="http://schemas.microsoft.com/office/powerpoint/2010/main" val="30953458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endParaRPr lang="tr-TR" dirty="0" smtClean="0"/>
          </a:p>
          <a:p>
            <a:endParaRPr lang="tr-TR" dirty="0"/>
          </a:p>
          <a:p>
            <a:endParaRPr lang="tr-TR" dirty="0" smtClean="0"/>
          </a:p>
          <a:p>
            <a:pPr marL="0" indent="0">
              <a:buNone/>
            </a:pPr>
            <a:r>
              <a:rPr lang="tr-TR" b="1" dirty="0" smtClean="0"/>
              <a:t>                                </a:t>
            </a:r>
            <a:r>
              <a:rPr lang="tr-TR" sz="2000" b="1" dirty="0" smtClean="0"/>
              <a:t>TEŞEKKÜRLER</a:t>
            </a:r>
            <a:r>
              <a:rPr lang="tr-TR" b="1" dirty="0" smtClean="0"/>
              <a:t>…</a:t>
            </a:r>
            <a:endParaRPr lang="tr-TR" b="1" dirty="0"/>
          </a:p>
        </p:txBody>
      </p:sp>
    </p:spTree>
    <p:extLst>
      <p:ext uri="{BB962C8B-B14F-4D97-AF65-F5344CB8AC3E}">
        <p14:creationId xmlns:p14="http://schemas.microsoft.com/office/powerpoint/2010/main" val="25133741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07704" y="764704"/>
            <a:ext cx="6591985" cy="5328592"/>
          </a:xfrm>
        </p:spPr>
        <p:txBody>
          <a:bodyPr>
            <a:normAutofit/>
          </a:bodyPr>
          <a:lstStyle/>
          <a:p>
            <a:pPr marL="0" indent="0">
              <a:buNone/>
            </a:pPr>
            <a:r>
              <a:rPr lang="tr-TR" b="1" dirty="0" smtClean="0">
                <a:solidFill>
                  <a:srgbClr val="C00000"/>
                </a:solidFill>
              </a:rPr>
              <a:t>     </a:t>
            </a:r>
            <a:r>
              <a:rPr lang="tr-TR" sz="3200" b="1" dirty="0" smtClean="0">
                <a:solidFill>
                  <a:srgbClr val="C00000"/>
                </a:solidFill>
                <a:latin typeface="Times New Roman" panose="02020603050405020304" pitchFamily="18" charset="0"/>
                <a:cs typeface="Times New Roman" panose="02020603050405020304" pitchFamily="18" charset="0"/>
              </a:rPr>
              <a:t>Kamu Alımlarında İhale Usulleri </a:t>
            </a:r>
          </a:p>
          <a:p>
            <a:r>
              <a:rPr lang="tr-TR" sz="2400" b="1" dirty="0" smtClean="0">
                <a:latin typeface="Times New Roman" panose="02020603050405020304" pitchFamily="18" charset="0"/>
                <a:cs typeface="Times New Roman" panose="02020603050405020304" pitchFamily="18" charset="0"/>
              </a:rPr>
              <a:t>4734 sayılı Kamu İhale Kanunu uyarınca, idarelerce mal veya hizmet alımları ile yapım işlerinin ihalelerinde kullanılacak usuller: </a:t>
            </a:r>
          </a:p>
          <a:p>
            <a:r>
              <a:rPr lang="tr-TR" sz="2400" b="1" i="1" dirty="0" smtClean="0">
                <a:latin typeface="Times New Roman" panose="02020603050405020304" pitchFamily="18" charset="0"/>
                <a:cs typeface="Times New Roman" panose="02020603050405020304" pitchFamily="18" charset="0"/>
              </a:rPr>
              <a:t>Açık İhale Usulü,</a:t>
            </a:r>
          </a:p>
          <a:p>
            <a:r>
              <a:rPr lang="tr-TR" sz="2400" b="1" i="1" dirty="0" smtClean="0">
                <a:latin typeface="Times New Roman" panose="02020603050405020304" pitchFamily="18" charset="0"/>
                <a:cs typeface="Times New Roman" panose="02020603050405020304" pitchFamily="18" charset="0"/>
              </a:rPr>
              <a:t>Belli İstekliler Arasında İhale Usulü, </a:t>
            </a:r>
          </a:p>
          <a:p>
            <a:r>
              <a:rPr lang="tr-TR" sz="2400" b="1" i="1" dirty="0" smtClean="0">
                <a:latin typeface="Times New Roman" panose="02020603050405020304" pitchFamily="18" charset="0"/>
                <a:cs typeface="Times New Roman" panose="02020603050405020304" pitchFamily="18" charset="0"/>
              </a:rPr>
              <a:t>Pazarlık Usulü </a:t>
            </a:r>
            <a:endParaRPr lang="tr-TR" sz="2400" b="1" dirty="0" smtClean="0">
              <a:latin typeface="Times New Roman" panose="02020603050405020304" pitchFamily="18" charset="0"/>
              <a:cs typeface="Times New Roman" panose="02020603050405020304" pitchFamily="18" charset="0"/>
            </a:endParaRPr>
          </a:p>
          <a:p>
            <a:r>
              <a:rPr lang="tr-TR" sz="2400" b="1" dirty="0" smtClean="0">
                <a:latin typeface="Times New Roman" panose="02020603050405020304" pitchFamily="18" charset="0"/>
                <a:cs typeface="Times New Roman" panose="02020603050405020304" pitchFamily="18" charset="0"/>
              </a:rPr>
              <a:t>4734 sayılı Kanunda yapılan değişiklik ile </a:t>
            </a:r>
            <a:r>
              <a:rPr lang="tr-TR" sz="2400" b="1" dirty="0" smtClean="0">
                <a:solidFill>
                  <a:srgbClr val="C00000"/>
                </a:solidFill>
                <a:latin typeface="Times New Roman" panose="02020603050405020304" pitchFamily="18" charset="0"/>
                <a:cs typeface="Times New Roman" panose="02020603050405020304" pitchFamily="18" charset="0"/>
              </a:rPr>
              <a:t>Doğrudan Temin,</a:t>
            </a:r>
            <a:r>
              <a:rPr lang="tr-TR" sz="2400" b="1" dirty="0" smtClean="0">
                <a:latin typeface="Times New Roman" panose="02020603050405020304" pitchFamily="18" charset="0"/>
                <a:cs typeface="Times New Roman" panose="02020603050405020304" pitchFamily="18" charset="0"/>
              </a:rPr>
              <a:t> ihale usulleri arasından çıkartılmıştır. Doğrudan temin, esas itibariyle bir ihale usulü değil, </a:t>
            </a:r>
            <a:r>
              <a:rPr lang="tr-TR" sz="2400" b="1" dirty="0" smtClean="0">
                <a:solidFill>
                  <a:srgbClr val="C00000"/>
                </a:solidFill>
                <a:latin typeface="Times New Roman" panose="02020603050405020304" pitchFamily="18" charset="0"/>
                <a:cs typeface="Times New Roman" panose="02020603050405020304" pitchFamily="18" charset="0"/>
              </a:rPr>
              <a:t>«temin </a:t>
            </a:r>
            <a:r>
              <a:rPr lang="tr-TR" sz="2400" b="1" dirty="0" err="1" smtClean="0">
                <a:solidFill>
                  <a:srgbClr val="C00000"/>
                </a:solidFill>
                <a:latin typeface="Times New Roman" panose="02020603050405020304" pitchFamily="18" charset="0"/>
                <a:cs typeface="Times New Roman" panose="02020603050405020304" pitchFamily="18" charset="0"/>
              </a:rPr>
              <a:t>usulü»</a:t>
            </a:r>
            <a:r>
              <a:rPr lang="tr-TR" sz="2400" b="1" dirty="0" err="1" smtClean="0">
                <a:latin typeface="Times New Roman" panose="02020603050405020304" pitchFamily="18" charset="0"/>
                <a:cs typeface="Times New Roman" panose="02020603050405020304" pitchFamily="18" charset="0"/>
              </a:rPr>
              <a:t>dür</a:t>
            </a:r>
            <a:r>
              <a:rPr lang="tr-TR" sz="2400" b="1" dirty="0" smtClean="0">
                <a:latin typeface="Times New Roman" panose="02020603050405020304" pitchFamily="18" charset="0"/>
                <a:cs typeface="Times New Roman" panose="02020603050405020304" pitchFamily="18" charset="0"/>
              </a:rPr>
              <a:t>. </a:t>
            </a:r>
            <a:endParaRPr lang="tr-T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64076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07704" y="836712"/>
            <a:ext cx="6591985" cy="5256584"/>
          </a:xfrm>
        </p:spPr>
        <p:txBody>
          <a:bodyPr>
            <a:normAutofit fontScale="92500" lnSpcReduction="10000"/>
          </a:bodyPr>
          <a:lstStyle/>
          <a:p>
            <a:pPr marL="0" indent="0">
              <a:buNone/>
            </a:pPr>
            <a:r>
              <a:rPr lang="tr-TR" sz="3800" b="1" dirty="0" smtClean="0">
                <a:solidFill>
                  <a:srgbClr val="C00000"/>
                </a:solidFill>
              </a:rPr>
              <a:t>   </a:t>
            </a:r>
            <a:r>
              <a:rPr lang="tr-TR" sz="3800" b="1" dirty="0" smtClean="0">
                <a:solidFill>
                  <a:srgbClr val="C00000"/>
                </a:solidFill>
                <a:latin typeface="Times New Roman" panose="02020603050405020304" pitchFamily="18" charset="0"/>
                <a:cs typeface="Times New Roman" panose="02020603050405020304" pitchFamily="18" charset="0"/>
              </a:rPr>
              <a:t>Doğrudan Teminde;</a:t>
            </a:r>
            <a:endParaRPr lang="tr-TR" dirty="0" smtClean="0">
              <a:latin typeface="Times New Roman" panose="02020603050405020304" pitchFamily="18" charset="0"/>
              <a:cs typeface="Times New Roman" panose="02020603050405020304" pitchFamily="18" charset="0"/>
            </a:endParaRPr>
          </a:p>
          <a:p>
            <a:r>
              <a:rPr lang="tr-TR" b="1" i="1" dirty="0" smtClean="0">
                <a:latin typeface="Times New Roman" panose="02020603050405020304" pitchFamily="18" charset="0"/>
                <a:cs typeface="Times New Roman" panose="02020603050405020304" pitchFamily="18" charset="0"/>
              </a:rPr>
              <a:t>İhale usulleri için geçerli kurallara uyma,</a:t>
            </a:r>
          </a:p>
          <a:p>
            <a:r>
              <a:rPr lang="tr-TR" b="1" i="1" dirty="0" smtClean="0">
                <a:latin typeface="Times New Roman" panose="02020603050405020304" pitchFamily="18" charset="0"/>
                <a:cs typeface="Times New Roman" panose="02020603050405020304" pitchFamily="18" charset="0"/>
              </a:rPr>
              <a:t>Şartname, ihale dokümanı hazırlama,</a:t>
            </a:r>
          </a:p>
          <a:p>
            <a:r>
              <a:rPr lang="tr-TR" b="1" i="1" dirty="0" smtClean="0">
                <a:latin typeface="Times New Roman" panose="02020603050405020304" pitchFamily="18" charset="0"/>
                <a:cs typeface="Times New Roman" panose="02020603050405020304" pitchFamily="18" charset="0"/>
              </a:rPr>
              <a:t>Yaklaşık maliyet tespiti,</a:t>
            </a:r>
          </a:p>
          <a:p>
            <a:r>
              <a:rPr lang="tr-TR" b="1" i="1" dirty="0" smtClean="0">
                <a:latin typeface="Times New Roman" panose="02020603050405020304" pitchFamily="18" charset="0"/>
                <a:cs typeface="Times New Roman" panose="02020603050405020304" pitchFamily="18" charset="0"/>
              </a:rPr>
              <a:t>İlan etme,</a:t>
            </a:r>
          </a:p>
          <a:p>
            <a:r>
              <a:rPr lang="tr-TR" b="1" i="1" dirty="0" smtClean="0">
                <a:latin typeface="Times New Roman" panose="02020603050405020304" pitchFamily="18" charset="0"/>
                <a:cs typeface="Times New Roman" panose="02020603050405020304" pitchFamily="18" charset="0"/>
              </a:rPr>
              <a:t>Teminat alma,</a:t>
            </a:r>
          </a:p>
          <a:p>
            <a:r>
              <a:rPr lang="tr-TR" b="1" i="1" dirty="0" smtClean="0">
                <a:latin typeface="Times New Roman" panose="02020603050405020304" pitchFamily="18" charset="0"/>
                <a:cs typeface="Times New Roman" panose="02020603050405020304" pitchFamily="18" charset="0"/>
              </a:rPr>
              <a:t>İhale komisyonu kurma,</a:t>
            </a:r>
          </a:p>
          <a:p>
            <a:r>
              <a:rPr lang="tr-TR" b="1" i="1" dirty="0" smtClean="0">
                <a:latin typeface="Times New Roman" panose="02020603050405020304" pitchFamily="18" charset="0"/>
                <a:cs typeface="Times New Roman" panose="02020603050405020304" pitchFamily="18" charset="0"/>
              </a:rPr>
              <a:t>Yeterlik kriterlerini arama, </a:t>
            </a:r>
          </a:p>
          <a:p>
            <a:r>
              <a:rPr lang="tr-TR" b="1" dirty="0" smtClean="0">
                <a:latin typeface="Times New Roman" panose="02020603050405020304" pitchFamily="18" charset="0"/>
                <a:cs typeface="Times New Roman" panose="02020603050405020304" pitchFamily="18" charset="0"/>
              </a:rPr>
              <a:t>Zorunlulukları bulunmaksızın, ihale yetkilisi tarafından görevlendirilecek personel vasıtasıyla piyasa araştırması yapılarak ihtiyacın temin edilmesidir. </a:t>
            </a:r>
            <a:r>
              <a:rPr lang="tr-TR" b="1" dirty="0" smtClean="0">
                <a:solidFill>
                  <a:srgbClr val="C00000"/>
                </a:solidFill>
                <a:latin typeface="Times New Roman" panose="02020603050405020304" pitchFamily="18" charset="0"/>
                <a:cs typeface="Times New Roman" panose="02020603050405020304" pitchFamily="18" charset="0"/>
              </a:rPr>
              <a:t>ANCAK;</a:t>
            </a:r>
            <a:r>
              <a:rPr lang="tr-TR" b="1" dirty="0" smtClean="0">
                <a:latin typeface="Times New Roman" panose="02020603050405020304" pitchFamily="18" charset="0"/>
                <a:cs typeface="Times New Roman" panose="02020603050405020304" pitchFamily="18" charset="0"/>
              </a:rPr>
              <a:t> </a:t>
            </a:r>
          </a:p>
          <a:p>
            <a:r>
              <a:rPr lang="tr-TR" b="1" dirty="0" smtClean="0">
                <a:latin typeface="Times New Roman" panose="02020603050405020304" pitchFamily="18" charset="0"/>
                <a:cs typeface="Times New Roman" panose="02020603050405020304" pitchFamily="18" charset="0"/>
              </a:rPr>
              <a:t>İdareler, dilerlerse ilan edebilir, teminat alabilir, komisyonlar kurabilir veya isteklilerde bazı yeterlilikleri arayabilirler. </a:t>
            </a:r>
          </a:p>
          <a:p>
            <a:r>
              <a:rPr lang="tr-TR" b="1" dirty="0" smtClean="0">
                <a:latin typeface="Times New Roman" panose="02020603050405020304" pitchFamily="18" charset="0"/>
                <a:cs typeface="Times New Roman" panose="02020603050405020304" pitchFamily="18" charset="0"/>
              </a:rPr>
              <a:t>Bu ihtiyaçlar, mal ve hizmet alımı olabileceği gibi, yapım işi de olabilir. </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06062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07704" y="836712"/>
            <a:ext cx="6591985" cy="5256584"/>
          </a:xfrm>
        </p:spPr>
        <p:txBody>
          <a:bodyPr>
            <a:normAutofit/>
          </a:bodyPr>
          <a:lstStyle/>
          <a:p>
            <a:r>
              <a:rPr lang="tr-TR" b="1" dirty="0" smtClean="0">
                <a:latin typeface="Times New Roman" panose="02020603050405020304" pitchFamily="18" charset="0"/>
                <a:cs typeface="Times New Roman" panose="02020603050405020304" pitchFamily="18" charset="0"/>
              </a:rPr>
              <a:t>Dolayısıyla;</a:t>
            </a:r>
          </a:p>
          <a:p>
            <a:r>
              <a:rPr lang="tr-TR" b="1" dirty="0" smtClean="0">
                <a:latin typeface="Times New Roman" panose="02020603050405020304" pitchFamily="18" charset="0"/>
                <a:cs typeface="Times New Roman" panose="02020603050405020304" pitchFamily="18" charset="0"/>
              </a:rPr>
              <a:t>Teminat alınması,</a:t>
            </a:r>
          </a:p>
          <a:p>
            <a:r>
              <a:rPr lang="tr-TR" b="1" dirty="0" smtClean="0">
                <a:latin typeface="Times New Roman" panose="02020603050405020304" pitchFamily="18" charset="0"/>
                <a:cs typeface="Times New Roman" panose="02020603050405020304" pitchFamily="18" charset="0"/>
              </a:rPr>
              <a:t>Komisyon kurulması, ihale kararı alınması, </a:t>
            </a:r>
          </a:p>
          <a:p>
            <a:r>
              <a:rPr lang="tr-TR" b="1" dirty="0" smtClean="0">
                <a:latin typeface="Times New Roman" panose="02020603050405020304" pitchFamily="18" charset="0"/>
                <a:cs typeface="Times New Roman" panose="02020603050405020304" pitchFamily="18" charset="0"/>
              </a:rPr>
              <a:t>Doküman hazırlanması, yaklaşık maliyet tespiti (22/d-Yapım hariç), </a:t>
            </a:r>
          </a:p>
          <a:p>
            <a:r>
              <a:rPr lang="tr-TR" b="1" dirty="0" smtClean="0">
                <a:latin typeface="Times New Roman" panose="02020603050405020304" pitchFamily="18" charset="0"/>
                <a:cs typeface="Times New Roman" panose="02020603050405020304" pitchFamily="18" charset="0"/>
              </a:rPr>
              <a:t>Şartname hazırlanması, sözleşme yapılması, </a:t>
            </a:r>
          </a:p>
          <a:p>
            <a:r>
              <a:rPr lang="tr-TR" b="1" dirty="0" smtClean="0">
                <a:latin typeface="Times New Roman" panose="02020603050405020304" pitchFamily="18" charset="0"/>
                <a:cs typeface="Times New Roman" panose="02020603050405020304" pitchFamily="18" charset="0"/>
              </a:rPr>
              <a:t>Yazılı teklif alınması, pazarlık yapılması, </a:t>
            </a:r>
          </a:p>
          <a:p>
            <a:r>
              <a:rPr lang="tr-TR" b="1" dirty="0" smtClean="0">
                <a:latin typeface="Times New Roman" panose="02020603050405020304" pitchFamily="18" charset="0"/>
                <a:cs typeface="Times New Roman" panose="02020603050405020304" pitchFamily="18" charset="0"/>
              </a:rPr>
              <a:t>Yeterlik kriterlerinin aranması, </a:t>
            </a:r>
          </a:p>
          <a:p>
            <a:r>
              <a:rPr lang="tr-TR" b="1" dirty="0" smtClean="0">
                <a:latin typeface="Times New Roman" panose="02020603050405020304" pitchFamily="18" charset="0"/>
                <a:cs typeface="Times New Roman" panose="02020603050405020304" pitchFamily="18" charset="0"/>
              </a:rPr>
              <a:t>Yasaklılık teyidi, (22/d hariç)</a:t>
            </a:r>
          </a:p>
          <a:p>
            <a:r>
              <a:rPr lang="tr-TR" b="1" dirty="0" smtClean="0">
                <a:solidFill>
                  <a:srgbClr val="C00000"/>
                </a:solidFill>
                <a:latin typeface="Times New Roman" panose="02020603050405020304" pitchFamily="18" charset="0"/>
                <a:cs typeface="Times New Roman" panose="02020603050405020304" pitchFamily="18" charset="0"/>
              </a:rPr>
              <a:t>Zorunlu değildir. </a:t>
            </a:r>
          </a:p>
          <a:p>
            <a:endParaRPr lang="tr-TR" dirty="0" smtClean="0"/>
          </a:p>
          <a:p>
            <a:endParaRPr lang="tr-TR" dirty="0"/>
          </a:p>
        </p:txBody>
      </p:sp>
    </p:spTree>
    <p:extLst>
      <p:ext uri="{BB962C8B-B14F-4D97-AF65-F5344CB8AC3E}">
        <p14:creationId xmlns:p14="http://schemas.microsoft.com/office/powerpoint/2010/main" val="452924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051721" y="764704"/>
            <a:ext cx="6480720" cy="4824536"/>
          </a:xfrm>
        </p:spPr>
        <p:txBody>
          <a:bodyPr>
            <a:normAutofit/>
          </a:bodyPr>
          <a:lstStyle/>
          <a:p>
            <a:pPr marL="0" indent="0">
              <a:buNone/>
            </a:pPr>
            <a:r>
              <a:rPr lang="tr-TR" sz="2400" b="1" dirty="0" smtClean="0">
                <a:solidFill>
                  <a:srgbClr val="C00000"/>
                </a:solidFill>
                <a:latin typeface="Times New Roman" panose="02020603050405020304" pitchFamily="18" charset="0"/>
                <a:cs typeface="Times New Roman" panose="02020603050405020304" pitchFamily="18" charset="0"/>
              </a:rPr>
              <a:t>   Ancak; </a:t>
            </a:r>
          </a:p>
          <a:p>
            <a:r>
              <a:rPr lang="tr-TR" sz="2400" b="1" dirty="0" smtClean="0">
                <a:latin typeface="Times New Roman" panose="02020603050405020304" pitchFamily="18" charset="0"/>
                <a:cs typeface="Times New Roman" panose="02020603050405020304" pitchFamily="18" charset="0"/>
              </a:rPr>
              <a:t>Piyasa araştırması için en az bir kişi görevlendirilmeli, </a:t>
            </a:r>
          </a:p>
          <a:p>
            <a:r>
              <a:rPr lang="tr-TR" sz="2400" b="1" dirty="0" smtClean="0">
                <a:latin typeface="Times New Roman" panose="02020603050405020304" pitchFamily="18" charset="0"/>
                <a:cs typeface="Times New Roman" panose="02020603050405020304" pitchFamily="18" charset="0"/>
              </a:rPr>
              <a:t>Görevlilerce piyasa fiyat araştırması yapılmalı, </a:t>
            </a:r>
          </a:p>
          <a:p>
            <a:r>
              <a:rPr lang="tr-TR" sz="2400" b="1" dirty="0" smtClean="0">
                <a:latin typeface="Times New Roman" panose="02020603050405020304" pitchFamily="18" charset="0"/>
                <a:cs typeface="Times New Roman" panose="02020603050405020304" pitchFamily="18" charset="0"/>
              </a:rPr>
              <a:t>Uygun olandan alım öncesi harcama yetkilisinden onay alınmalı,</a:t>
            </a:r>
          </a:p>
          <a:p>
            <a:r>
              <a:rPr lang="tr-TR" sz="2400" b="1" dirty="0" smtClean="0">
                <a:latin typeface="Times New Roman" panose="02020603050405020304" pitchFamily="18" charset="0"/>
                <a:cs typeface="Times New Roman" panose="02020603050405020304" pitchFamily="18" charset="0"/>
              </a:rPr>
              <a:t>Belirli bir süreyi gerektiren işlerde, alım işi  sözleşmeye bağlanmalıdır.  </a:t>
            </a:r>
          </a:p>
          <a:p>
            <a:endParaRPr lang="tr-TR" b="1" dirty="0" smtClean="0"/>
          </a:p>
          <a:p>
            <a:endParaRPr lang="tr-TR" dirty="0"/>
          </a:p>
        </p:txBody>
      </p:sp>
    </p:spTree>
    <p:extLst>
      <p:ext uri="{BB962C8B-B14F-4D97-AF65-F5344CB8AC3E}">
        <p14:creationId xmlns:p14="http://schemas.microsoft.com/office/powerpoint/2010/main" val="3135253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smtClean="0">
                <a:solidFill>
                  <a:srgbClr val="C00000"/>
                </a:solidFill>
                <a:latin typeface="Times New Roman" panose="02020603050405020304" pitchFamily="18" charset="0"/>
                <a:cs typeface="Times New Roman" panose="02020603050405020304" pitchFamily="18" charset="0"/>
              </a:rPr>
              <a:t>ÖZETLE</a:t>
            </a:r>
            <a:endParaRPr lang="tr-TR" b="1"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1691680" y="1628800"/>
            <a:ext cx="6591985" cy="4104456"/>
          </a:xfrm>
        </p:spPr>
        <p:txBody>
          <a:bodyPr>
            <a:normAutofit fontScale="92500"/>
          </a:bodyPr>
          <a:lstStyle/>
          <a:p>
            <a:r>
              <a:rPr lang="tr-TR" sz="2400" b="1" dirty="0" smtClean="0">
                <a:latin typeface="Times New Roman" panose="02020603050405020304" pitchFamily="18" charset="0"/>
                <a:cs typeface="Times New Roman" panose="02020603050405020304" pitchFamily="18" charset="0"/>
              </a:rPr>
              <a:t>a) Tek kişi tarafından karşılanabilecek ihtiyaçlar,</a:t>
            </a:r>
          </a:p>
          <a:p>
            <a:r>
              <a:rPr lang="tr-TR" sz="2400" b="1" dirty="0" smtClean="0">
                <a:latin typeface="Times New Roman" panose="02020603050405020304" pitchFamily="18" charset="0"/>
                <a:cs typeface="Times New Roman" panose="02020603050405020304" pitchFamily="18" charset="0"/>
              </a:rPr>
              <a:t>b) Tek kişinin ihtiyaç ile ilgili özel bir hakka sahip olması,</a:t>
            </a:r>
          </a:p>
          <a:p>
            <a:r>
              <a:rPr lang="tr-TR" sz="2400" b="1" dirty="0" smtClean="0">
                <a:latin typeface="Times New Roman" panose="02020603050405020304" pitchFamily="18" charset="0"/>
                <a:cs typeface="Times New Roman" panose="02020603050405020304" pitchFamily="18" charset="0"/>
              </a:rPr>
              <a:t>c) Uyum ve standardizasyon için ilk alım yapılan kişiden alınması, </a:t>
            </a:r>
          </a:p>
          <a:p>
            <a:r>
              <a:rPr lang="tr-TR" sz="2400" b="1" dirty="0" smtClean="0">
                <a:latin typeface="Times New Roman" panose="02020603050405020304" pitchFamily="18" charset="0"/>
                <a:cs typeface="Times New Roman" panose="02020603050405020304" pitchFamily="18" charset="0"/>
              </a:rPr>
              <a:t>d) Parasal limit dahilinde alımlar + Temsil ağırlama,</a:t>
            </a:r>
          </a:p>
          <a:p>
            <a:r>
              <a:rPr lang="tr-TR" sz="2400" b="1" dirty="0" smtClean="0">
                <a:latin typeface="Times New Roman" panose="02020603050405020304" pitchFamily="18" charset="0"/>
                <a:cs typeface="Times New Roman" panose="02020603050405020304" pitchFamily="18" charset="0"/>
              </a:rPr>
              <a:t>e) Taşınmaz alımı / kiralanması,</a:t>
            </a:r>
          </a:p>
          <a:p>
            <a:r>
              <a:rPr lang="tr-TR" sz="2400" b="1" dirty="0" smtClean="0">
                <a:latin typeface="Times New Roman" panose="02020603050405020304" pitchFamily="18" charset="0"/>
                <a:cs typeface="Times New Roman" panose="02020603050405020304" pitchFamily="18" charset="0"/>
              </a:rPr>
              <a:t>f) Hastaya özgü tıbbi, test ve tetkik malzemeleri. </a:t>
            </a:r>
          </a:p>
          <a:p>
            <a:endParaRPr lang="tr-TR" b="1" dirty="0" smtClean="0"/>
          </a:p>
        </p:txBody>
      </p:sp>
    </p:spTree>
    <p:extLst>
      <p:ext uri="{BB962C8B-B14F-4D97-AF65-F5344CB8AC3E}">
        <p14:creationId xmlns:p14="http://schemas.microsoft.com/office/powerpoint/2010/main" val="7606292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07704" y="620688"/>
            <a:ext cx="6591985" cy="5472608"/>
          </a:xfrm>
        </p:spPr>
        <p:txBody>
          <a:bodyPr>
            <a:normAutofit fontScale="92500" lnSpcReduction="10000"/>
          </a:bodyPr>
          <a:lstStyle/>
          <a:p>
            <a:r>
              <a:rPr lang="tr-TR" sz="2000" b="1" dirty="0" smtClean="0">
                <a:latin typeface="Times New Roman" panose="02020603050405020304" pitchFamily="18" charset="0"/>
                <a:cs typeface="Times New Roman" panose="02020603050405020304" pitchFamily="18" charset="0"/>
              </a:rPr>
              <a:t>a) İhtiyacın </a:t>
            </a:r>
            <a:r>
              <a:rPr lang="tr-TR" sz="2000" b="1" dirty="0" smtClean="0">
                <a:solidFill>
                  <a:srgbClr val="C00000"/>
                </a:solidFill>
                <a:latin typeface="Times New Roman" panose="02020603050405020304" pitchFamily="18" charset="0"/>
                <a:cs typeface="Times New Roman" panose="02020603050405020304" pitchFamily="18" charset="0"/>
              </a:rPr>
              <a:t>sadece gerçek veya tüzel tek kişi </a:t>
            </a:r>
            <a:r>
              <a:rPr lang="tr-TR" sz="2000" b="1" dirty="0" smtClean="0">
                <a:latin typeface="Times New Roman" panose="02020603050405020304" pitchFamily="18" charset="0"/>
                <a:cs typeface="Times New Roman" panose="02020603050405020304" pitchFamily="18" charset="0"/>
              </a:rPr>
              <a:t>tarafından karşılanabileceğinin tespit edilmesi.</a:t>
            </a:r>
            <a:endParaRPr lang="tr-TR" sz="2000" dirty="0" smtClean="0">
              <a:latin typeface="Times New Roman" panose="02020603050405020304" pitchFamily="18" charset="0"/>
              <a:cs typeface="Times New Roman" panose="02020603050405020304" pitchFamily="18" charset="0"/>
            </a:endParaRPr>
          </a:p>
          <a:p>
            <a:r>
              <a:rPr lang="tr-TR" sz="2000" b="1" dirty="0" smtClean="0">
                <a:latin typeface="Times New Roman" panose="02020603050405020304" pitchFamily="18" charset="0"/>
                <a:cs typeface="Times New Roman" panose="02020603050405020304" pitchFamily="18" charset="0"/>
              </a:rPr>
              <a:t>İstatistiklere göre, parasal limit kapsamında yapılan alımlardan sonra en çok karşılaşılan, tutar olarak tüm doğrudan temin alımlarının %28’ini oluşturan alımlardır. </a:t>
            </a:r>
          </a:p>
          <a:p>
            <a:r>
              <a:rPr lang="tr-TR" sz="2000" b="1" dirty="0" smtClean="0">
                <a:latin typeface="Times New Roman" panose="02020603050405020304" pitchFamily="18" charset="0"/>
                <a:cs typeface="Times New Roman" panose="02020603050405020304" pitchFamily="18" charset="0"/>
              </a:rPr>
              <a:t>Bu bent kapsamında yapılan alımlarda </a:t>
            </a:r>
            <a:r>
              <a:rPr lang="tr-TR" sz="2000" b="1" dirty="0" smtClean="0">
                <a:solidFill>
                  <a:srgbClr val="C00000"/>
                </a:solidFill>
                <a:latin typeface="Times New Roman" panose="02020603050405020304" pitchFamily="18" charset="0"/>
                <a:cs typeface="Times New Roman" panose="02020603050405020304" pitchFamily="18" charset="0"/>
              </a:rPr>
              <a:t>Tek Kaynaktan Temin Edilen </a:t>
            </a:r>
            <a:r>
              <a:rPr lang="tr-TR" sz="2000" b="1" dirty="0" smtClean="0">
                <a:latin typeface="Times New Roman" panose="02020603050405020304" pitchFamily="18" charset="0"/>
                <a:cs typeface="Times New Roman" panose="02020603050405020304" pitchFamily="18" charset="0"/>
              </a:rPr>
              <a:t>Mallara/Hizmetlere İlişkin Form (KİK022.0/M ve KİK021.0/H) kullanılacaktır. (Forma ihtiyacın neden sadece tek gerçek veya tüzel kişi tarafından karşılanacağı detaylı olarak yazılacak)</a:t>
            </a:r>
          </a:p>
          <a:p>
            <a:r>
              <a:rPr lang="tr-TR" sz="2000" b="1" dirty="0" smtClean="0">
                <a:latin typeface="Times New Roman" panose="02020603050405020304" pitchFamily="18" charset="0"/>
                <a:cs typeface="Times New Roman" panose="02020603050405020304" pitchFamily="18" charset="0"/>
              </a:rPr>
              <a:t>Bu bent kapsamında yapılan alımlarda da fiyat araştırması yapılarak, ihtiyaç konusu malın veya hizmetin nitelikleri tarif edilecek ve bu hususlara ilişkin bütün belgeler standart forma eklenecektir.</a:t>
            </a:r>
          </a:p>
          <a:p>
            <a:r>
              <a:rPr lang="tr-TR" sz="2000" b="1" dirty="0" smtClean="0">
                <a:latin typeface="Times New Roman" panose="02020603050405020304" pitchFamily="18" charset="0"/>
                <a:cs typeface="Times New Roman" panose="02020603050405020304" pitchFamily="18" charset="0"/>
              </a:rPr>
              <a:t>Taahhüt konusu sözleşme veya şartnamede yer alan hükümler nedeniyle belli bir marka veya model malın alınmasının zorunlu olduğu hallerde de bu bent kapsamında alım yapılabilecektir.</a:t>
            </a:r>
          </a:p>
          <a:p>
            <a:endParaRPr lang="tr-TR" b="1" dirty="0"/>
          </a:p>
        </p:txBody>
      </p:sp>
    </p:spTree>
    <p:extLst>
      <p:ext uri="{BB962C8B-B14F-4D97-AF65-F5344CB8AC3E}">
        <p14:creationId xmlns:p14="http://schemas.microsoft.com/office/powerpoint/2010/main" val="3944281869"/>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430</TotalTime>
  <Words>2333</Words>
  <Application>Microsoft Office PowerPoint</Application>
  <PresentationFormat>Ekran Gösterisi (4:3)</PresentationFormat>
  <Paragraphs>197</Paragraphs>
  <Slides>38</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38</vt:i4>
      </vt:variant>
    </vt:vector>
  </HeadingPairs>
  <TitlesOfParts>
    <vt:vector size="45" baseType="lpstr">
      <vt:lpstr>Arial</vt:lpstr>
      <vt:lpstr>Arial Black</vt:lpstr>
      <vt:lpstr>Calibri Light</vt:lpstr>
      <vt:lpstr>Century Gothic</vt:lpstr>
      <vt:lpstr>Times New Roman</vt:lpstr>
      <vt:lpstr>Wingdings 3</vt:lpstr>
      <vt:lpstr>Duman</vt:lpstr>
      <vt:lpstr>PowerPoint Sunusu</vt:lpstr>
      <vt:lpstr>PowerPoint Sunusu</vt:lpstr>
      <vt:lpstr>TANIM</vt:lpstr>
      <vt:lpstr>PowerPoint Sunusu</vt:lpstr>
      <vt:lpstr>PowerPoint Sunusu</vt:lpstr>
      <vt:lpstr>PowerPoint Sunusu</vt:lpstr>
      <vt:lpstr>PowerPoint Sunusu</vt:lpstr>
      <vt:lpstr>ÖZETLE</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Yaklaşık Maliyet</vt:lpstr>
      <vt:lpstr>PowerPoint Sunusu</vt:lpstr>
      <vt:lpstr>PowerPoint Sunusu</vt:lpstr>
      <vt:lpstr>PowerPoint Sunusu</vt:lpstr>
      <vt:lpstr>PowerPoint Sunusu</vt:lpstr>
      <vt:lpstr>Damga Vergisi</vt:lpstr>
      <vt:lpstr>PowerPoint Sunusu</vt:lpstr>
      <vt:lpstr>PowerPoint Sunusu</vt:lpstr>
      <vt:lpstr>Parasal Limitler 21/f 22/d</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Pc</cp:lastModifiedBy>
  <cp:revision>81</cp:revision>
  <dcterms:created xsi:type="dcterms:W3CDTF">2023-12-29T07:25:23Z</dcterms:created>
  <dcterms:modified xsi:type="dcterms:W3CDTF">2024-02-16T13:19:08Z</dcterms:modified>
</cp:coreProperties>
</file>