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7" r:id="rId1"/>
  </p:sldMasterIdLst>
  <p:sldIdLst>
    <p:sldId id="326" r:id="rId2"/>
    <p:sldId id="333" r:id="rId3"/>
    <p:sldId id="327" r:id="rId4"/>
    <p:sldId id="328" r:id="rId5"/>
    <p:sldId id="329" r:id="rId6"/>
    <p:sldId id="257" r:id="rId7"/>
    <p:sldId id="258" r:id="rId8"/>
    <p:sldId id="260" r:id="rId9"/>
    <p:sldId id="261" r:id="rId10"/>
    <p:sldId id="262" r:id="rId11"/>
    <p:sldId id="263" r:id="rId12"/>
    <p:sldId id="264" r:id="rId13"/>
    <p:sldId id="265" r:id="rId14"/>
    <p:sldId id="266" r:id="rId15"/>
    <p:sldId id="267" r:id="rId16"/>
    <p:sldId id="330"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4" r:id="rId42"/>
    <p:sldId id="295" r:id="rId43"/>
    <p:sldId id="331"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32" r:id="rId61"/>
    <p:sldId id="315" r:id="rId62"/>
    <p:sldId id="316" r:id="rId63"/>
    <p:sldId id="317" r:id="rId64"/>
    <p:sldId id="318" r:id="rId65"/>
    <p:sldId id="319" r:id="rId66"/>
    <p:sldId id="334" r:id="rId67"/>
    <p:sldId id="325" r:id="rId68"/>
  </p:sldIdLst>
  <p:sldSz cx="12192000" cy="6858000"/>
  <p:notesSz cx="12192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p:cViewPr varScale="1">
        <p:scale>
          <a:sx n="115" d="100"/>
          <a:sy n="115" d="100"/>
        </p:scale>
        <p:origin x="432" y="11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578896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8BD707-D9CF-40AE-B4C6-C98DA3205C09}"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342318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8BD707-D9CF-40AE-B4C6-C98DA3205C09}"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2193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D8BD707-D9CF-40AE-B4C6-C98DA3205C09}"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2331704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D8BD707-D9CF-40AE-B4C6-C98DA3205C09}"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3165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D8BD707-D9CF-40AE-B4C6-C98DA3205C09}"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2955317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2705966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347149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300391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8BD707-D9CF-40AE-B4C6-C98DA3205C09}"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123083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32206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2/6/2024</a:t>
            </a:fld>
            <a:endParaRPr lang="en-US"/>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225483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2/6/2024</a:t>
            </a:fld>
            <a:endParaRPr lang="en-US"/>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51276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2/6/2024</a:t>
            </a:fld>
            <a:endParaRPr lang="en-US"/>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271828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D8BD707-D9CF-40AE-B4C6-C98DA3205C09}"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51669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D8BD707-D9CF-40AE-B4C6-C98DA3205C09}"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3929013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t>2/6/2024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75649628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231905" y="3212976"/>
            <a:ext cx="2592287" cy="738664"/>
          </a:xfrm>
        </p:spPr>
        <p:txBody>
          <a:bodyPr>
            <a:normAutofit/>
          </a:bodyPr>
          <a:lstStyle/>
          <a:p>
            <a:r>
              <a:rPr lang="tr-TR" sz="2000" b="1" dirty="0" smtClean="0"/>
              <a:t>NECMETTİN BAŞKUT</a:t>
            </a:r>
            <a:br>
              <a:rPr lang="tr-TR" sz="2000" b="1" dirty="0" smtClean="0"/>
            </a:br>
            <a:r>
              <a:rPr lang="tr-TR" sz="2000" b="1" dirty="0"/>
              <a:t> </a:t>
            </a:r>
            <a:r>
              <a:rPr lang="tr-TR" sz="2000" b="1" dirty="0" smtClean="0"/>
              <a:t>       2024   </a:t>
            </a:r>
            <a:endParaRPr lang="tr-TR" sz="2000" b="1" dirty="0"/>
          </a:p>
        </p:txBody>
      </p:sp>
      <p:sp>
        <p:nvSpPr>
          <p:cNvPr id="3" name="Metin Yer Tutucusu 2"/>
          <p:cNvSpPr>
            <a:spLocks noGrp="1"/>
          </p:cNvSpPr>
          <p:nvPr>
            <p:ph idx="1"/>
          </p:nvPr>
        </p:nvSpPr>
        <p:spPr>
          <a:xfrm>
            <a:off x="3143672" y="2132856"/>
            <a:ext cx="7632848" cy="738664"/>
          </a:xfrm>
        </p:spPr>
        <p:txBody>
          <a:bodyPr>
            <a:noAutofit/>
          </a:bodyPr>
          <a:lstStyle/>
          <a:p>
            <a:pPr marL="0" indent="0">
              <a:buNone/>
            </a:pPr>
            <a:r>
              <a:rPr lang="tr-TR" sz="3600" dirty="0" smtClean="0">
                <a:solidFill>
                  <a:srgbClr val="FF0000"/>
                </a:solidFill>
              </a:rPr>
              <a:t>  </a:t>
            </a:r>
            <a:r>
              <a:rPr lang="tr-TR" sz="3600" dirty="0" smtClean="0">
                <a:solidFill>
                  <a:srgbClr val="C00000"/>
                </a:solidFill>
                <a:latin typeface="Arial Black" panose="020B0A04020102020204" pitchFamily="34" charset="0"/>
              </a:rPr>
              <a:t>TAŞINIR KAYIT İŞLEMLERİ</a:t>
            </a:r>
          </a:p>
          <a:p>
            <a:endParaRPr lang="tr-TR" sz="3600" dirty="0">
              <a:latin typeface="Arial Black" panose="020B0A04020102020204" pitchFamily="34" charset="0"/>
            </a:endParaRPr>
          </a:p>
        </p:txBody>
      </p:sp>
    </p:spTree>
    <p:extLst>
      <p:ext uri="{BB962C8B-B14F-4D97-AF65-F5344CB8AC3E}">
        <p14:creationId xmlns:p14="http://schemas.microsoft.com/office/powerpoint/2010/main" val="1558286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63752" y="620688"/>
            <a:ext cx="2735560" cy="566181"/>
          </a:xfrm>
          <a:prstGeom prst="rect">
            <a:avLst/>
          </a:prstGeom>
        </p:spPr>
        <p:txBody>
          <a:bodyPr vert="horz" wrap="square" lIns="0" tIns="12065" rIns="0" bIns="0" rtlCol="0">
            <a:spAutoFit/>
          </a:bodyPr>
          <a:lstStyle/>
          <a:p>
            <a:pPr marL="12700">
              <a:lnSpc>
                <a:spcPct val="100000"/>
              </a:lnSpc>
              <a:spcBef>
                <a:spcPts val="95"/>
              </a:spcBef>
            </a:pPr>
            <a:r>
              <a:rPr b="1" spc="-50" dirty="0">
                <a:solidFill>
                  <a:srgbClr val="FF0000"/>
                </a:solidFill>
                <a:latin typeface="Times New Roman" panose="02020603050405020304" pitchFamily="18" charset="0"/>
                <a:cs typeface="Times New Roman" panose="02020603050405020304" pitchFamily="18" charset="0"/>
              </a:rPr>
              <a:t>TANIMLAR</a:t>
            </a:r>
            <a:endParaRPr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897259" y="1412776"/>
            <a:ext cx="10009112" cy="4321696"/>
          </a:xfrm>
          <a:prstGeom prst="rect">
            <a:avLst/>
          </a:prstGeom>
        </p:spPr>
        <p:txBody>
          <a:bodyPr vert="horz" wrap="square" lIns="0" tIns="12700" rIns="0" bIns="0" rtlCol="0">
            <a:spAutoFit/>
          </a:bodyPr>
          <a:lstStyle/>
          <a:p>
            <a:pPr marL="356870" indent="-344805" algn="just">
              <a:lnSpc>
                <a:spcPct val="100000"/>
              </a:lnSpc>
              <a:spcBef>
                <a:spcPts val="100"/>
              </a:spcBef>
              <a:buFont typeface="Wingdings"/>
              <a:buChar char=""/>
              <a:tabLst>
                <a:tab pos="357505" algn="l"/>
              </a:tabLst>
            </a:pPr>
            <a:r>
              <a:rPr sz="2000" b="1" spc="5" dirty="0">
                <a:solidFill>
                  <a:srgbClr val="FF0000"/>
                </a:solidFill>
                <a:latin typeface="Times New Roman" panose="02020603050405020304" pitchFamily="18" charset="0"/>
                <a:cs typeface="Times New Roman" panose="02020603050405020304" pitchFamily="18" charset="0"/>
              </a:rPr>
              <a:t>Kanun:</a:t>
            </a:r>
            <a:r>
              <a:rPr sz="2000" b="1" spc="-15" dirty="0">
                <a:solidFill>
                  <a:srgbClr val="FF0000"/>
                </a:solidFill>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5018</a:t>
            </a:r>
            <a:r>
              <a:rPr sz="2000" b="1" spc="-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sayılı</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Kamu</a:t>
            </a:r>
            <a:r>
              <a:rPr sz="2000" b="1" spc="-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Malî</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Yönetimi</a:t>
            </a:r>
            <a:r>
              <a:rPr sz="2000" b="1" spc="1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6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Kontrol</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Kanununu,</a:t>
            </a:r>
          </a:p>
          <a:p>
            <a:pPr marL="356870" marR="5080" indent="-344805" algn="just">
              <a:lnSpc>
                <a:spcPct val="100000"/>
              </a:lnSpc>
              <a:spcBef>
                <a:spcPts val="5"/>
              </a:spcBef>
              <a:buFont typeface="Wingdings"/>
              <a:buChar char=""/>
              <a:tabLst>
                <a:tab pos="357505" algn="l"/>
              </a:tabLst>
            </a:pPr>
            <a:r>
              <a:rPr sz="2000" b="1" spc="-5" dirty="0">
                <a:solidFill>
                  <a:srgbClr val="FF0000"/>
                </a:solidFill>
                <a:latin typeface="Times New Roman" panose="02020603050405020304" pitchFamily="18" charset="0"/>
                <a:cs typeface="Times New Roman" panose="02020603050405020304" pitchFamily="18" charset="0"/>
              </a:rPr>
              <a:t>Makine </a:t>
            </a:r>
            <a:r>
              <a:rPr sz="2000" b="1" spc="-15" dirty="0">
                <a:solidFill>
                  <a:srgbClr val="FF0000"/>
                </a:solidFill>
                <a:latin typeface="Times New Roman" panose="02020603050405020304" pitchFamily="18" charset="0"/>
                <a:cs typeface="Times New Roman" panose="02020603050405020304" pitchFamily="18" charset="0"/>
              </a:rPr>
              <a:t>ve </a:t>
            </a:r>
            <a:r>
              <a:rPr sz="2000" b="1" spc="-5" dirty="0">
                <a:solidFill>
                  <a:srgbClr val="FF0000"/>
                </a:solidFill>
                <a:latin typeface="Times New Roman" panose="02020603050405020304" pitchFamily="18" charset="0"/>
                <a:cs typeface="Times New Roman" panose="02020603050405020304" pitchFamily="18" charset="0"/>
              </a:rPr>
              <a:t>cihazlar: </a:t>
            </a:r>
            <a:r>
              <a:rPr sz="2000" b="1" spc="-10" dirty="0">
                <a:latin typeface="Times New Roman" panose="02020603050405020304" pitchFamily="18" charset="0"/>
                <a:cs typeface="Times New Roman" panose="02020603050405020304" pitchFamily="18" charset="0"/>
              </a:rPr>
              <a:t>Çeşitleri </a:t>
            </a:r>
            <a:r>
              <a:rPr sz="2000" b="1" spc="-15" dirty="0">
                <a:latin typeface="Times New Roman" panose="02020603050405020304" pitchFamily="18" charset="0"/>
                <a:cs typeface="Times New Roman" panose="02020603050405020304" pitchFamily="18" charset="0"/>
              </a:rPr>
              <a:t>ile </a:t>
            </a:r>
            <a:r>
              <a:rPr sz="2000" b="1" dirty="0">
                <a:latin typeface="Times New Roman" panose="02020603050405020304" pitchFamily="18" charset="0"/>
                <a:cs typeface="Times New Roman" panose="02020603050405020304" pitchFamily="18" charset="0"/>
              </a:rPr>
              <a:t>kod </a:t>
            </a:r>
            <a:r>
              <a:rPr sz="2000" b="1" spc="5" dirty="0">
                <a:latin typeface="Times New Roman" panose="02020603050405020304" pitchFamily="18" charset="0"/>
                <a:cs typeface="Times New Roman" panose="02020603050405020304" pitchFamily="18" charset="0"/>
              </a:rPr>
              <a:t>numaraları </a:t>
            </a:r>
            <a:r>
              <a:rPr sz="2000" b="1" spc="-10" dirty="0">
                <a:latin typeface="Times New Roman" panose="02020603050405020304" pitchFamily="18" charset="0"/>
                <a:cs typeface="Times New Roman" panose="02020603050405020304" pitchFamily="18" charset="0"/>
              </a:rPr>
              <a:t>Taşınır </a:t>
            </a:r>
            <a:r>
              <a:rPr sz="2000" b="1" dirty="0">
                <a:latin typeface="Times New Roman" panose="02020603050405020304" pitchFamily="18" charset="0"/>
                <a:cs typeface="Times New Roman" panose="02020603050405020304" pitchFamily="18" charset="0"/>
              </a:rPr>
              <a:t>Kod </a:t>
            </a:r>
            <a:r>
              <a:rPr sz="2000" b="1" spc="-10" dirty="0">
                <a:latin typeface="Times New Roman" panose="02020603050405020304" pitchFamily="18" charset="0"/>
                <a:cs typeface="Times New Roman" panose="02020603050405020304" pitchFamily="18" charset="0"/>
              </a:rPr>
              <a:t>Listesinin </a:t>
            </a:r>
            <a:r>
              <a:rPr sz="2000" b="1" dirty="0">
                <a:latin typeface="Times New Roman" panose="02020603050405020304" pitchFamily="18" charset="0"/>
                <a:cs typeface="Times New Roman" panose="02020603050405020304" pitchFamily="18" charset="0"/>
              </a:rPr>
              <a:t>(B) </a:t>
            </a:r>
            <a:r>
              <a:rPr sz="2000" b="1" spc="-5" dirty="0">
                <a:latin typeface="Times New Roman" panose="02020603050405020304" pitchFamily="18" charset="0"/>
                <a:cs typeface="Times New Roman" panose="02020603050405020304" pitchFamily="18" charset="0"/>
              </a:rPr>
              <a:t>bölümü </a:t>
            </a:r>
            <a:r>
              <a:rPr sz="2000" b="1" dirty="0">
                <a:latin typeface="Times New Roman" panose="02020603050405020304" pitchFamily="18" charset="0"/>
                <a:cs typeface="Times New Roman" panose="02020603050405020304" pitchFamily="18" charset="0"/>
              </a:rPr>
              <a:t>253 </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hesap </a:t>
            </a:r>
            <a:r>
              <a:rPr sz="2000" b="1" spc="5" dirty="0">
                <a:latin typeface="Times New Roman" panose="02020603050405020304" pitchFamily="18" charset="0"/>
                <a:cs typeface="Times New Roman" panose="02020603050405020304" pitchFamily="18" charset="0"/>
              </a:rPr>
              <a:t>detayında </a:t>
            </a:r>
            <a:r>
              <a:rPr sz="2000" b="1" spc="-10" dirty="0">
                <a:latin typeface="Times New Roman" panose="02020603050405020304" pitchFamily="18" charset="0"/>
                <a:cs typeface="Times New Roman" panose="02020603050405020304" pitchFamily="18" charset="0"/>
              </a:rPr>
              <a:t>yer </a:t>
            </a:r>
            <a:r>
              <a:rPr sz="2000" b="1" dirty="0">
                <a:latin typeface="Times New Roman" panose="02020603050405020304" pitchFamily="18" charset="0"/>
                <a:cs typeface="Times New Roman" panose="02020603050405020304" pitchFamily="18" charset="0"/>
              </a:rPr>
              <a:t>alan, </a:t>
            </a:r>
            <a:r>
              <a:rPr sz="2000" b="1" spc="-5" dirty="0">
                <a:latin typeface="Times New Roman" panose="02020603050405020304" pitchFamily="18" charset="0"/>
                <a:cs typeface="Times New Roman" panose="02020603050405020304" pitchFamily="18" charset="0"/>
              </a:rPr>
              <a:t>üretim </a:t>
            </a:r>
            <a:r>
              <a:rPr sz="2000" b="1" spc="-15" dirty="0">
                <a:latin typeface="Times New Roman" panose="02020603050405020304" pitchFamily="18" charset="0"/>
                <a:cs typeface="Times New Roman" panose="02020603050405020304" pitchFamily="18" charset="0"/>
              </a:rPr>
              <a:t>ve </a:t>
            </a:r>
            <a:r>
              <a:rPr sz="2000" b="1" spc="-10" dirty="0">
                <a:latin typeface="Times New Roman" panose="02020603050405020304" pitchFamily="18" charset="0"/>
                <a:cs typeface="Times New Roman" panose="02020603050405020304" pitchFamily="18" charset="0"/>
              </a:rPr>
              <a:t>hizmet </a:t>
            </a:r>
            <a:r>
              <a:rPr sz="2000" b="1" spc="5" dirty="0">
                <a:latin typeface="Times New Roman" panose="02020603050405020304" pitchFamily="18" charset="0"/>
                <a:cs typeface="Times New Roman" panose="02020603050405020304" pitchFamily="18" charset="0"/>
              </a:rPr>
              <a:t>amacıyla kullanılan </a:t>
            </a:r>
            <a:r>
              <a:rPr sz="2000" b="1" dirty="0">
                <a:latin typeface="Times New Roman" panose="02020603050405020304" pitchFamily="18" charset="0"/>
                <a:cs typeface="Times New Roman" panose="02020603050405020304" pitchFamily="18" charset="0"/>
              </a:rPr>
              <a:t>her </a:t>
            </a:r>
            <a:r>
              <a:rPr sz="2000" b="1" spc="-5" dirty="0">
                <a:latin typeface="Times New Roman" panose="02020603050405020304" pitchFamily="18" charset="0"/>
                <a:cs typeface="Times New Roman" panose="02020603050405020304" pitchFamily="18" charset="0"/>
              </a:rPr>
              <a:t>türlü makine, </a:t>
            </a:r>
            <a:r>
              <a:rPr sz="2000" b="1" spc="-10" dirty="0">
                <a:latin typeface="Times New Roman" panose="02020603050405020304" pitchFamily="18" charset="0"/>
                <a:cs typeface="Times New Roman" panose="02020603050405020304" pitchFamily="18" charset="0"/>
              </a:rPr>
              <a:t>cihaz </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3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aletleri,</a:t>
            </a:r>
            <a:endParaRPr sz="2000" b="1" dirty="0">
              <a:latin typeface="Times New Roman" panose="02020603050405020304" pitchFamily="18" charset="0"/>
              <a:cs typeface="Times New Roman" panose="02020603050405020304" pitchFamily="18" charset="0"/>
            </a:endParaRPr>
          </a:p>
          <a:p>
            <a:pPr marL="356870" indent="-344805" algn="just">
              <a:lnSpc>
                <a:spcPct val="100000"/>
              </a:lnSpc>
              <a:buFont typeface="Wingdings"/>
              <a:buChar char=""/>
              <a:tabLst>
                <a:tab pos="357505" algn="l"/>
              </a:tabLst>
            </a:pPr>
            <a:r>
              <a:rPr sz="2000" b="1" spc="-10" dirty="0">
                <a:solidFill>
                  <a:srgbClr val="FF0000"/>
                </a:solidFill>
                <a:latin typeface="Times New Roman" panose="02020603050405020304" pitchFamily="18" charset="0"/>
                <a:cs typeface="Times New Roman" panose="02020603050405020304" pitchFamily="18" charset="0"/>
              </a:rPr>
              <a:t>Mali</a:t>
            </a:r>
            <a:r>
              <a:rPr sz="2000" b="1" spc="30"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hizmetler</a:t>
            </a:r>
            <a:r>
              <a:rPr sz="2000" b="1" spc="5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birimi:</a:t>
            </a:r>
            <a:r>
              <a:rPr sz="2000" b="1" spc="45" dirty="0">
                <a:solidFill>
                  <a:srgbClr val="FF0000"/>
                </a:solidFill>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Kanunun</a:t>
            </a:r>
            <a:r>
              <a:rPr sz="2000" b="1" spc="1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60</a:t>
            </a:r>
            <a:r>
              <a:rPr sz="2000" b="1" spc="20" dirty="0">
                <a:latin typeface="Times New Roman" panose="02020603050405020304" pitchFamily="18" charset="0"/>
                <a:cs typeface="Times New Roman" panose="02020603050405020304" pitchFamily="18" charset="0"/>
              </a:rPr>
              <a:t> </a:t>
            </a:r>
            <a:r>
              <a:rPr sz="2000" b="1" spc="55" dirty="0">
                <a:latin typeface="Times New Roman" panose="02020603050405020304" pitchFamily="18" charset="0"/>
                <a:cs typeface="Times New Roman" panose="02020603050405020304" pitchFamily="18" charset="0"/>
              </a:rPr>
              <a:t>ıncı</a:t>
            </a:r>
            <a:r>
              <a:rPr sz="2000" b="1" spc="2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maddesinde </a:t>
            </a:r>
            <a:r>
              <a:rPr sz="2000" b="1" spc="5" dirty="0">
                <a:latin typeface="Times New Roman" panose="02020603050405020304" pitchFamily="18" charset="0"/>
                <a:cs typeface="Times New Roman" panose="02020603050405020304" pitchFamily="18" charset="0"/>
              </a:rPr>
              <a:t>sayılan</a:t>
            </a:r>
            <a:r>
              <a:rPr sz="2000" b="1" spc="7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görevleri</a:t>
            </a:r>
            <a:r>
              <a:rPr sz="2000" b="1" spc="8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yapan</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a:t>
            </a:r>
            <a:endParaRPr sz="2000" b="1" dirty="0">
              <a:latin typeface="Times New Roman" panose="02020603050405020304" pitchFamily="18" charset="0"/>
              <a:cs typeface="Times New Roman" panose="02020603050405020304" pitchFamily="18" charset="0"/>
            </a:endParaRPr>
          </a:p>
          <a:p>
            <a:pPr marL="356870" marR="5715" indent="-344805">
              <a:lnSpc>
                <a:spcPct val="100000"/>
              </a:lnSpc>
              <a:spcBef>
                <a:spcPts val="5"/>
              </a:spcBef>
              <a:buFont typeface="Wingdings"/>
              <a:buChar char=""/>
              <a:tabLst>
                <a:tab pos="357505" algn="l"/>
                <a:tab pos="1356995" algn="l"/>
                <a:tab pos="2518410" algn="l"/>
                <a:tab pos="3430270" algn="l"/>
                <a:tab pos="5530215" algn="l"/>
                <a:tab pos="7186295" algn="l"/>
                <a:tab pos="8521700" algn="l"/>
                <a:tab pos="10045700" algn="l"/>
                <a:tab pos="11384280" algn="l"/>
              </a:tabLst>
            </a:pPr>
            <a:r>
              <a:rPr sz="2000" b="1" spc="5" dirty="0">
                <a:solidFill>
                  <a:srgbClr val="FF0000"/>
                </a:solidFill>
                <a:latin typeface="Times New Roman" panose="02020603050405020304" pitchFamily="18" charset="0"/>
                <a:cs typeface="Times New Roman" panose="02020603050405020304" pitchFamily="18" charset="0"/>
              </a:rPr>
              <a:t>S</a:t>
            </a:r>
            <a:r>
              <a:rPr sz="2000" b="1" dirty="0">
                <a:solidFill>
                  <a:srgbClr val="FF0000"/>
                </a:solidFill>
                <a:latin typeface="Times New Roman" panose="02020603050405020304" pitchFamily="18" charset="0"/>
                <a:cs typeface="Times New Roman" panose="02020603050405020304" pitchFamily="18" charset="0"/>
              </a:rPr>
              <a:t>ana</a:t>
            </a:r>
            <a:r>
              <a:rPr sz="2000" b="1" spc="-15" dirty="0">
                <a:solidFill>
                  <a:srgbClr val="FF0000"/>
                </a:solidFill>
                <a:latin typeface="Times New Roman" panose="02020603050405020304" pitchFamily="18" charset="0"/>
                <a:cs typeface="Times New Roman" panose="02020603050405020304" pitchFamily="18" charset="0"/>
              </a:rPr>
              <a:t>l</a:t>
            </a:r>
            <a:r>
              <a:rPr sz="2000" b="1" dirty="0">
                <a:solidFill>
                  <a:srgbClr val="FF0000"/>
                </a:solidFill>
                <a:latin typeface="Times New Roman" panose="02020603050405020304" pitchFamily="18" charset="0"/>
                <a:cs typeface="Times New Roman" panose="02020603050405020304" pitchFamily="18" charset="0"/>
              </a:rPr>
              <a:t>	</a:t>
            </a:r>
            <a:r>
              <a:rPr sz="2000" b="1" spc="-20" dirty="0">
                <a:solidFill>
                  <a:srgbClr val="FF0000"/>
                </a:solidFill>
                <a:latin typeface="Times New Roman" panose="02020603050405020304" pitchFamily="18" charset="0"/>
                <a:cs typeface="Times New Roman" panose="02020603050405020304" pitchFamily="18" charset="0"/>
              </a:rPr>
              <a:t>a</a:t>
            </a:r>
            <a:r>
              <a:rPr sz="2000" b="1" spc="10" dirty="0">
                <a:solidFill>
                  <a:srgbClr val="FF0000"/>
                </a:solidFill>
                <a:latin typeface="Times New Roman" panose="02020603050405020304" pitchFamily="18" charset="0"/>
                <a:cs typeface="Times New Roman" panose="02020603050405020304" pitchFamily="18" charset="0"/>
              </a:rPr>
              <a:t>m</a:t>
            </a:r>
            <a:r>
              <a:rPr sz="2000" b="1" dirty="0">
                <a:solidFill>
                  <a:srgbClr val="FF0000"/>
                </a:solidFill>
                <a:latin typeface="Times New Roman" panose="02020603050405020304" pitchFamily="18" charset="0"/>
                <a:cs typeface="Times New Roman" panose="02020603050405020304" pitchFamily="18" charset="0"/>
              </a:rPr>
              <a:t>bar</a:t>
            </a:r>
            <a:r>
              <a:rPr sz="2000" b="1" dirty="0">
                <a:latin typeface="Times New Roman" panose="02020603050405020304" pitchFamily="18" charset="0"/>
                <a:cs typeface="Times New Roman" panose="02020603050405020304" pitchFamily="18" charset="0"/>
              </a:rPr>
              <a:t>:	</a:t>
            </a:r>
            <a:r>
              <a:rPr sz="2000" b="1" spc="-245" dirty="0">
                <a:latin typeface="Times New Roman" panose="02020603050405020304" pitchFamily="18" charset="0"/>
                <a:cs typeface="Times New Roman" panose="02020603050405020304" pitchFamily="18" charset="0"/>
              </a:rPr>
              <a:t>T</a:t>
            </a:r>
            <a:r>
              <a:rPr sz="2000" b="1" dirty="0">
                <a:latin typeface="Times New Roman" panose="02020603050405020304" pitchFamily="18" charset="0"/>
                <a:cs typeface="Times New Roman" panose="02020603050405020304" pitchFamily="18" charset="0"/>
              </a:rPr>
              <a:t>e</a:t>
            </a:r>
            <a:r>
              <a:rPr sz="2000" b="1" spc="-5" dirty="0">
                <a:latin typeface="Times New Roman" panose="02020603050405020304" pitchFamily="18" charset="0"/>
                <a:cs typeface="Times New Roman" panose="02020603050405020304" pitchFamily="18" charset="0"/>
              </a:rPr>
              <a:t>sis</a:t>
            </a:r>
            <a:r>
              <a:rPr sz="2000" b="1" dirty="0">
                <a:latin typeface="Times New Roman" panose="02020603050405020304" pitchFamily="18" charset="0"/>
                <a:cs typeface="Times New Roman" panose="02020603050405020304" pitchFamily="18" charset="0"/>
              </a:rPr>
              <a:t>	k</a:t>
            </a:r>
            <a:r>
              <a:rPr sz="2000" b="1" spc="5" dirty="0">
                <a:latin typeface="Times New Roman" panose="02020603050405020304" pitchFamily="18" charset="0"/>
                <a:cs typeface="Times New Roman" panose="02020603050405020304" pitchFamily="18" charset="0"/>
              </a:rPr>
              <a:t>ap</a:t>
            </a:r>
            <a:r>
              <a:rPr sz="2000" b="1" dirty="0">
                <a:latin typeface="Times New Roman" panose="02020603050405020304" pitchFamily="18" charset="0"/>
                <a:cs typeface="Times New Roman" panose="02020603050405020304" pitchFamily="18" charset="0"/>
              </a:rPr>
              <a:t>s</a:t>
            </a:r>
            <a:r>
              <a:rPr sz="2000" b="1" spc="5" dirty="0">
                <a:latin typeface="Times New Roman" panose="02020603050405020304" pitchFamily="18" charset="0"/>
                <a:cs typeface="Times New Roman" panose="02020603050405020304" pitchFamily="18" charset="0"/>
              </a:rPr>
              <a:t>a</a:t>
            </a:r>
            <a:r>
              <a:rPr sz="2000" b="1" spc="10" dirty="0">
                <a:latin typeface="Times New Roman" panose="02020603050405020304" pitchFamily="18" charset="0"/>
                <a:cs typeface="Times New Roman" panose="02020603050405020304" pitchFamily="18" charset="0"/>
              </a:rPr>
              <a:t>m</a:t>
            </a:r>
            <a:r>
              <a:rPr sz="2000" b="1" spc="95" dirty="0">
                <a:latin typeface="Times New Roman" panose="02020603050405020304" pitchFamily="18" charset="0"/>
                <a:cs typeface="Times New Roman" panose="02020603050405020304" pitchFamily="18" charset="0"/>
              </a:rPr>
              <a:t>ı</a:t>
            </a:r>
            <a:r>
              <a:rPr sz="2000" b="1" spc="5" dirty="0">
                <a:latin typeface="Times New Roman" panose="02020603050405020304" pitchFamily="18" charset="0"/>
                <a:cs typeface="Times New Roman" panose="02020603050405020304" pitchFamily="18" charset="0"/>
              </a:rPr>
              <a:t>n</a:t>
            </a:r>
            <a:r>
              <a:rPr sz="2000" b="1" spc="-15" dirty="0">
                <a:latin typeface="Times New Roman" panose="02020603050405020304" pitchFamily="18" charset="0"/>
                <a:cs typeface="Times New Roman" panose="02020603050405020304" pitchFamily="18" charset="0"/>
              </a:rPr>
              <a:t>d</a:t>
            </a:r>
            <a:r>
              <a:rPr sz="2000" b="1" spc="5" dirty="0">
                <a:latin typeface="Times New Roman" panose="02020603050405020304" pitchFamily="18" charset="0"/>
                <a:cs typeface="Times New Roman" panose="02020603050405020304" pitchFamily="18" charset="0"/>
              </a:rPr>
              <a:t>a</a:t>
            </a:r>
            <a:r>
              <a:rPr sz="2000" b="1" spc="-10" dirty="0">
                <a:latin typeface="Times New Roman" panose="02020603050405020304" pitchFamily="18" charset="0"/>
                <a:cs typeface="Times New Roman" panose="02020603050405020304" pitchFamily="18" charset="0"/>
              </a:rPr>
              <a:t>ki</a:t>
            </a:r>
            <a:r>
              <a:rPr sz="2000" b="1" dirty="0">
                <a:latin typeface="Times New Roman" panose="02020603050405020304" pitchFamily="18" charset="0"/>
                <a:cs typeface="Times New Roman" panose="02020603050405020304" pitchFamily="18" charset="0"/>
              </a:rPr>
              <a:t>	t</a:t>
            </a:r>
            <a:r>
              <a:rPr sz="2000" b="1" spc="10" dirty="0">
                <a:latin typeface="Times New Roman" panose="02020603050405020304" pitchFamily="18" charset="0"/>
                <a:cs typeface="Times New Roman" panose="02020603050405020304" pitchFamily="18" charset="0"/>
              </a:rPr>
              <a:t>a</a:t>
            </a:r>
            <a:r>
              <a:rPr sz="2000" b="1" spc="80" dirty="0">
                <a:latin typeface="Times New Roman" panose="02020603050405020304" pitchFamily="18" charset="0"/>
                <a:cs typeface="Times New Roman" panose="02020603050405020304" pitchFamily="18" charset="0"/>
              </a:rPr>
              <a:t>ş</a:t>
            </a:r>
            <a:r>
              <a:rPr sz="2000" b="1" spc="15" dirty="0">
                <a:latin typeface="Times New Roman" panose="02020603050405020304" pitchFamily="18" charset="0"/>
                <a:cs typeface="Times New Roman" panose="02020603050405020304" pitchFamily="18" charset="0"/>
              </a:rPr>
              <a:t>ı</a:t>
            </a:r>
            <a:r>
              <a:rPr sz="2000" b="1" spc="5" dirty="0">
                <a:latin typeface="Times New Roman" panose="02020603050405020304" pitchFamily="18" charset="0"/>
                <a:cs typeface="Times New Roman" panose="02020603050405020304" pitchFamily="18" charset="0"/>
              </a:rPr>
              <a:t>n</a:t>
            </a:r>
            <a:r>
              <a:rPr sz="2000" b="1" spc="95" dirty="0">
                <a:latin typeface="Times New Roman" panose="02020603050405020304" pitchFamily="18" charset="0"/>
                <a:cs typeface="Times New Roman" panose="02020603050405020304" pitchFamily="18" charset="0"/>
              </a:rPr>
              <a:t>ı</a:t>
            </a:r>
            <a:r>
              <a:rPr sz="2000" b="1" spc="-10" dirty="0">
                <a:latin typeface="Times New Roman" panose="02020603050405020304" pitchFamily="18" charset="0"/>
                <a:cs typeface="Times New Roman" panose="02020603050405020304" pitchFamily="18" charset="0"/>
              </a:rPr>
              <a:t>r</a:t>
            </a:r>
            <a:r>
              <a:rPr sz="2000" b="1" spc="-5" dirty="0">
                <a:latin typeface="Times New Roman" panose="02020603050405020304" pitchFamily="18" charset="0"/>
                <a:cs typeface="Times New Roman" panose="02020603050405020304" pitchFamily="18" charset="0"/>
              </a:rPr>
              <a:t>l</a:t>
            </a:r>
            <a:r>
              <a:rPr sz="2000" b="1" spc="5" dirty="0">
                <a:latin typeface="Times New Roman" panose="02020603050405020304" pitchFamily="18" charset="0"/>
                <a:cs typeface="Times New Roman" panose="02020603050405020304" pitchFamily="18" charset="0"/>
              </a:rPr>
              <a:t>a</a:t>
            </a:r>
            <a:r>
              <a:rPr sz="2000" b="1" spc="70" dirty="0">
                <a:latin typeface="Times New Roman" panose="02020603050405020304" pitchFamily="18" charset="0"/>
                <a:cs typeface="Times New Roman" panose="02020603050405020304" pitchFamily="18" charset="0"/>
              </a:rPr>
              <a:t>r</a:t>
            </a:r>
            <a:r>
              <a:rPr sz="2000" b="1" spc="15" dirty="0">
                <a:latin typeface="Times New Roman" panose="02020603050405020304" pitchFamily="18" charset="0"/>
                <a:cs typeface="Times New Roman" panose="02020603050405020304" pitchFamily="18" charset="0"/>
              </a:rPr>
              <a:t>ı</a:t>
            </a:r>
            <a:r>
              <a:rPr sz="2000" b="1" dirty="0">
                <a:latin typeface="Times New Roman" panose="02020603050405020304" pitchFamily="18" charset="0"/>
                <a:cs typeface="Times New Roman" panose="02020603050405020304" pitchFamily="18" charset="0"/>
              </a:rPr>
              <a:t>n	</a:t>
            </a:r>
            <a:r>
              <a:rPr sz="2000" b="1" spc="-25" dirty="0">
                <a:latin typeface="Times New Roman" panose="02020603050405020304" pitchFamily="18" charset="0"/>
                <a:cs typeface="Times New Roman" panose="02020603050405020304" pitchFamily="18" charset="0"/>
              </a:rPr>
              <a:t>y</a:t>
            </a:r>
            <a:r>
              <a:rPr sz="2000" b="1" spc="5" dirty="0">
                <a:latin typeface="Times New Roman" panose="02020603050405020304" pitchFamily="18" charset="0"/>
                <a:cs typeface="Times New Roman" panose="02020603050405020304" pitchFamily="18" charset="0"/>
              </a:rPr>
              <a:t>a</a:t>
            </a:r>
            <a:r>
              <a:rPr sz="2000" b="1" spc="-10" dirty="0">
                <a:latin typeface="Times New Roman" panose="02020603050405020304" pitchFamily="18" charset="0"/>
                <a:cs typeface="Times New Roman" panose="02020603050405020304" pitchFamily="18" charset="0"/>
              </a:rPr>
              <a:t>l</a:t>
            </a:r>
            <a:r>
              <a:rPr sz="2000" b="1" spc="15" dirty="0">
                <a:latin typeface="Times New Roman" panose="02020603050405020304" pitchFamily="18" charset="0"/>
                <a:cs typeface="Times New Roman" panose="02020603050405020304" pitchFamily="18" charset="0"/>
              </a:rPr>
              <a:t>n</a:t>
            </a:r>
            <a:r>
              <a:rPr sz="2000" b="1" spc="35" dirty="0">
                <a:latin typeface="Times New Roman" panose="02020603050405020304" pitchFamily="18" charset="0"/>
                <a:cs typeface="Times New Roman" panose="02020603050405020304" pitchFamily="18" charset="0"/>
              </a:rPr>
              <a:t>ı</a:t>
            </a:r>
            <a:r>
              <a:rPr sz="2000" b="1" spc="60" dirty="0">
                <a:latin typeface="Times New Roman" panose="02020603050405020304" pitchFamily="18" charset="0"/>
                <a:cs typeface="Times New Roman" panose="02020603050405020304" pitchFamily="18" charset="0"/>
              </a:rPr>
              <a:t>z</a:t>
            </a:r>
            <a:r>
              <a:rPr sz="2000" b="1" dirty="0">
                <a:latin typeface="Times New Roman" panose="02020603050405020304" pitchFamily="18" charset="0"/>
                <a:cs typeface="Times New Roman" panose="02020603050405020304" pitchFamily="18" charset="0"/>
              </a:rPr>
              <a:t>ca	e</a:t>
            </a:r>
            <a:r>
              <a:rPr sz="2000" b="1" spc="-5" dirty="0">
                <a:latin typeface="Times New Roman" panose="02020603050405020304" pitchFamily="18" charset="0"/>
                <a:cs typeface="Times New Roman" panose="02020603050405020304" pitchFamily="18" charset="0"/>
              </a:rPr>
              <a:t>lek</a:t>
            </a:r>
            <a:r>
              <a:rPr sz="2000" b="1" dirty="0">
                <a:latin typeface="Times New Roman" panose="02020603050405020304" pitchFamily="18" charset="0"/>
                <a:cs typeface="Times New Roman" panose="02020603050405020304" pitchFamily="18" charset="0"/>
              </a:rPr>
              <a:t>t</a:t>
            </a:r>
            <a:r>
              <a:rPr sz="2000" b="1" spc="-5" dirty="0">
                <a:latin typeface="Times New Roman" panose="02020603050405020304" pitchFamily="18" charset="0"/>
                <a:cs typeface="Times New Roman" panose="02020603050405020304" pitchFamily="18" charset="0"/>
              </a:rPr>
              <a:t>ro</a:t>
            </a:r>
            <a:r>
              <a:rPr sz="2000" b="1" dirty="0">
                <a:latin typeface="Times New Roman" panose="02020603050405020304" pitchFamily="18" charset="0"/>
                <a:cs typeface="Times New Roman" panose="02020603050405020304" pitchFamily="18" charset="0"/>
              </a:rPr>
              <a:t>n</a:t>
            </a:r>
            <a:r>
              <a:rPr sz="2000" b="1" spc="-10" dirty="0">
                <a:latin typeface="Times New Roman" panose="02020603050405020304" pitchFamily="18" charset="0"/>
                <a:cs typeface="Times New Roman" panose="02020603050405020304" pitchFamily="18" charset="0"/>
              </a:rPr>
              <a:t>ik</a:t>
            </a:r>
            <a:r>
              <a:rPr sz="2000" b="1" dirty="0">
                <a:latin typeface="Times New Roman" panose="02020603050405020304" pitchFamily="18" charset="0"/>
                <a:cs typeface="Times New Roman" panose="02020603050405020304" pitchFamily="18" charset="0"/>
              </a:rPr>
              <a:t>	orta</a:t>
            </a:r>
            <a:r>
              <a:rPr sz="2000" b="1" spc="-10" dirty="0">
                <a:latin typeface="Times New Roman" panose="02020603050405020304" pitchFamily="18" charset="0"/>
                <a:cs typeface="Times New Roman" panose="02020603050405020304" pitchFamily="18" charset="0"/>
              </a:rPr>
              <a:t>m</a:t>
            </a:r>
            <a:r>
              <a:rPr sz="2000" b="1" dirty="0">
                <a:latin typeface="Times New Roman" panose="02020603050405020304" pitchFamily="18" charset="0"/>
                <a:cs typeface="Times New Roman" panose="02020603050405020304" pitchFamily="18" charset="0"/>
              </a:rPr>
              <a:t>d</a:t>
            </a:r>
            <a:r>
              <a:rPr sz="2000" b="1" spc="-5" dirty="0">
                <a:latin typeface="Times New Roman" panose="02020603050405020304" pitchFamily="18" charset="0"/>
                <a:cs typeface="Times New Roman" panose="02020603050405020304" pitchFamily="18" charset="0"/>
              </a:rPr>
              <a:t>a</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t</a:t>
            </a:r>
            <a:r>
              <a:rPr sz="2000" b="1" dirty="0">
                <a:latin typeface="Times New Roman" panose="02020603050405020304" pitchFamily="18" charset="0"/>
                <a:cs typeface="Times New Roman" panose="02020603050405020304" pitchFamily="18" charset="0"/>
              </a:rPr>
              <a:t>a</a:t>
            </a:r>
            <a:r>
              <a:rPr sz="2000" b="1" spc="-5" dirty="0">
                <a:latin typeface="Times New Roman" panose="02020603050405020304" pitchFamily="18" charset="0"/>
                <a:cs typeface="Times New Roman" panose="02020603050405020304" pitchFamily="18" charset="0"/>
              </a:rPr>
              <a:t>kip  edilebilmesi</a:t>
            </a:r>
            <a:r>
              <a:rPr sz="2000" b="1" spc="3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amacıyla</a:t>
            </a:r>
            <a:r>
              <a:rPr sz="2000" b="1" spc="4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oluşturulan</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ambarı,</a:t>
            </a:r>
            <a:endParaRPr sz="2000" b="1" dirty="0">
              <a:latin typeface="Times New Roman" panose="02020603050405020304" pitchFamily="18" charset="0"/>
              <a:cs typeface="Times New Roman" panose="02020603050405020304" pitchFamily="18" charset="0"/>
            </a:endParaRPr>
          </a:p>
          <a:p>
            <a:pPr marL="356870" marR="7620" indent="-344805">
              <a:lnSpc>
                <a:spcPct val="100000"/>
              </a:lnSpc>
              <a:buFont typeface="Wingdings"/>
              <a:buChar char=""/>
              <a:tabLst>
                <a:tab pos="357505" algn="l"/>
                <a:tab pos="1511935" algn="l"/>
                <a:tab pos="2768600" algn="l"/>
                <a:tab pos="3228975" algn="l"/>
                <a:tab pos="3874770" algn="l"/>
                <a:tab pos="5484495" algn="l"/>
                <a:tab pos="6555105" algn="l"/>
                <a:tab pos="7252970" algn="l"/>
                <a:tab pos="8679815" algn="l"/>
                <a:tab pos="9240520" algn="l"/>
                <a:tab pos="9716770" algn="l"/>
                <a:tab pos="10277475" algn="l"/>
              </a:tabLst>
            </a:pPr>
            <a:r>
              <a:rPr sz="2000" b="1" spc="-240" dirty="0">
                <a:solidFill>
                  <a:srgbClr val="FF0000"/>
                </a:solidFill>
                <a:latin typeface="Times New Roman" panose="02020603050405020304" pitchFamily="18" charset="0"/>
                <a:cs typeface="Times New Roman" panose="02020603050405020304" pitchFamily="18" charset="0"/>
              </a:rPr>
              <a:t>T</a:t>
            </a:r>
            <a:r>
              <a:rPr sz="2000" b="1" spc="5" dirty="0">
                <a:solidFill>
                  <a:srgbClr val="FF0000"/>
                </a:solidFill>
                <a:latin typeface="Times New Roman" panose="02020603050405020304" pitchFamily="18" charset="0"/>
                <a:cs typeface="Times New Roman" panose="02020603050405020304" pitchFamily="18" charset="0"/>
              </a:rPr>
              <a:t>a</a:t>
            </a:r>
            <a:r>
              <a:rPr sz="2000" b="1" spc="80" dirty="0">
                <a:solidFill>
                  <a:srgbClr val="FF0000"/>
                </a:solidFill>
                <a:latin typeface="Times New Roman" panose="02020603050405020304" pitchFamily="18" charset="0"/>
                <a:cs typeface="Times New Roman" panose="02020603050405020304" pitchFamily="18" charset="0"/>
              </a:rPr>
              <a:t>ş</a:t>
            </a:r>
            <a:r>
              <a:rPr sz="2000" b="1" spc="15" dirty="0">
                <a:solidFill>
                  <a:srgbClr val="FF0000"/>
                </a:solidFill>
                <a:latin typeface="Times New Roman" panose="02020603050405020304" pitchFamily="18" charset="0"/>
                <a:cs typeface="Times New Roman" panose="02020603050405020304" pitchFamily="18" charset="0"/>
              </a:rPr>
              <a:t>ı</a:t>
            </a:r>
            <a:r>
              <a:rPr sz="2000" b="1" spc="5" dirty="0">
                <a:solidFill>
                  <a:srgbClr val="FF0000"/>
                </a:solidFill>
                <a:latin typeface="Times New Roman" panose="02020603050405020304" pitchFamily="18" charset="0"/>
                <a:cs typeface="Times New Roman" panose="02020603050405020304" pitchFamily="18" charset="0"/>
              </a:rPr>
              <a:t>n</a:t>
            </a:r>
            <a:r>
              <a:rPr sz="2000" b="1" spc="95" dirty="0">
                <a:solidFill>
                  <a:srgbClr val="FF0000"/>
                </a:solidFill>
                <a:latin typeface="Times New Roman" panose="02020603050405020304" pitchFamily="18" charset="0"/>
                <a:cs typeface="Times New Roman" panose="02020603050405020304" pitchFamily="18" charset="0"/>
              </a:rPr>
              <a:t>ı</a:t>
            </a:r>
            <a:r>
              <a:rPr sz="2000" b="1" spc="-10" dirty="0">
                <a:solidFill>
                  <a:srgbClr val="FF0000"/>
                </a:solidFill>
                <a:latin typeface="Times New Roman" panose="02020603050405020304" pitchFamily="18" charset="0"/>
                <a:cs typeface="Times New Roman" panose="02020603050405020304" pitchFamily="18" charset="0"/>
              </a:rPr>
              <a:t>r</a:t>
            </a:r>
            <a:r>
              <a:rPr sz="2000" b="1" dirty="0">
                <a:solidFill>
                  <a:srgbClr val="FF0000"/>
                </a:solidFill>
                <a:latin typeface="Times New Roman" panose="02020603050405020304" pitchFamily="18" charset="0"/>
                <a:cs typeface="Times New Roman" panose="02020603050405020304" pitchFamily="18" charset="0"/>
              </a:rPr>
              <a:t>:</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Çeşitl</a:t>
            </a:r>
            <a:r>
              <a:rPr sz="2000" b="1" spc="-5" dirty="0">
                <a:latin typeface="Times New Roman" panose="02020603050405020304" pitchFamily="18" charset="0"/>
                <a:cs typeface="Times New Roman" panose="02020603050405020304" pitchFamily="18" charset="0"/>
              </a:rPr>
              <a:t>e</a:t>
            </a:r>
            <a:r>
              <a:rPr sz="2000" b="1" spc="-10" dirty="0">
                <a:latin typeface="Times New Roman" panose="02020603050405020304" pitchFamily="18" charset="0"/>
                <a:cs typeface="Times New Roman" panose="02020603050405020304" pitchFamily="18" charset="0"/>
              </a:rPr>
              <a:t>ri</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il</a:t>
            </a:r>
            <a:r>
              <a:rPr sz="2000" b="1" spc="-20" dirty="0">
                <a:latin typeface="Times New Roman" panose="02020603050405020304" pitchFamily="18" charset="0"/>
                <a:cs typeface="Times New Roman" panose="02020603050405020304" pitchFamily="18" charset="0"/>
              </a:rPr>
              <a:t>e</a:t>
            </a:r>
            <a:r>
              <a:rPr sz="2000" b="1"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k</a:t>
            </a:r>
            <a:r>
              <a:rPr sz="2000" b="1" dirty="0">
                <a:latin typeface="Times New Roman" panose="02020603050405020304" pitchFamily="18" charset="0"/>
                <a:cs typeface="Times New Roman" panose="02020603050405020304" pitchFamily="18" charset="0"/>
              </a:rPr>
              <a:t>o</a:t>
            </a:r>
            <a:r>
              <a:rPr sz="2000" b="1" spc="-5" dirty="0">
                <a:latin typeface="Times New Roman" panose="02020603050405020304" pitchFamily="18" charset="0"/>
                <a:cs typeface="Times New Roman" panose="02020603050405020304" pitchFamily="18" charset="0"/>
              </a:rPr>
              <a:t>d</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n</a:t>
            </a:r>
            <a:r>
              <a:rPr sz="2000" b="1" spc="5" dirty="0">
                <a:latin typeface="Times New Roman" panose="02020603050405020304" pitchFamily="18" charset="0"/>
                <a:cs typeface="Times New Roman" panose="02020603050405020304" pitchFamily="18" charset="0"/>
              </a:rPr>
              <a:t>u</a:t>
            </a:r>
            <a:r>
              <a:rPr sz="2000" b="1" spc="-10" dirty="0">
                <a:latin typeface="Times New Roman" panose="02020603050405020304" pitchFamily="18" charset="0"/>
                <a:cs typeface="Times New Roman" panose="02020603050405020304" pitchFamily="18" charset="0"/>
              </a:rPr>
              <a:t>m</a:t>
            </a:r>
            <a:r>
              <a:rPr sz="2000" b="1" spc="5" dirty="0">
                <a:latin typeface="Times New Roman" panose="02020603050405020304" pitchFamily="18" charset="0"/>
                <a:cs typeface="Times New Roman" panose="02020603050405020304" pitchFamily="18" charset="0"/>
              </a:rPr>
              <a:t>a</a:t>
            </a:r>
            <a:r>
              <a:rPr sz="2000" b="1" spc="-5" dirty="0">
                <a:latin typeface="Times New Roman" panose="02020603050405020304" pitchFamily="18" charset="0"/>
                <a:cs typeface="Times New Roman" panose="02020603050405020304" pitchFamily="18" charset="0"/>
              </a:rPr>
              <a:t>rala</a:t>
            </a:r>
            <a:r>
              <a:rPr sz="2000" b="1" spc="55" dirty="0">
                <a:latin typeface="Times New Roman" panose="02020603050405020304" pitchFamily="18" charset="0"/>
                <a:cs typeface="Times New Roman" panose="02020603050405020304" pitchFamily="18" charset="0"/>
              </a:rPr>
              <a:t>rı</a:t>
            </a:r>
            <a:r>
              <a:rPr sz="2000" b="1" dirty="0">
                <a:latin typeface="Times New Roman" panose="02020603050405020304" pitchFamily="18" charset="0"/>
                <a:cs typeface="Times New Roman" panose="02020603050405020304" pitchFamily="18" charset="0"/>
              </a:rPr>
              <a:t>	</a:t>
            </a:r>
            <a:r>
              <a:rPr sz="2000" b="1" spc="-245" dirty="0">
                <a:latin typeface="Times New Roman" panose="02020603050405020304" pitchFamily="18" charset="0"/>
                <a:cs typeface="Times New Roman" panose="02020603050405020304" pitchFamily="18" charset="0"/>
              </a:rPr>
              <a:t>T</a:t>
            </a:r>
            <a:r>
              <a:rPr sz="2000" b="1" spc="5" dirty="0">
                <a:latin typeface="Times New Roman" panose="02020603050405020304" pitchFamily="18" charset="0"/>
                <a:cs typeface="Times New Roman" panose="02020603050405020304" pitchFamily="18" charset="0"/>
              </a:rPr>
              <a:t>a</a:t>
            </a:r>
            <a:r>
              <a:rPr sz="2000" b="1" spc="80" dirty="0">
                <a:latin typeface="Times New Roman" panose="02020603050405020304" pitchFamily="18" charset="0"/>
                <a:cs typeface="Times New Roman" panose="02020603050405020304" pitchFamily="18" charset="0"/>
              </a:rPr>
              <a:t>ş</a:t>
            </a:r>
            <a:r>
              <a:rPr sz="2000" b="1" spc="15" dirty="0">
                <a:latin typeface="Times New Roman" panose="02020603050405020304" pitchFamily="18" charset="0"/>
                <a:cs typeface="Times New Roman" panose="02020603050405020304" pitchFamily="18" charset="0"/>
              </a:rPr>
              <a:t>ı</a:t>
            </a:r>
            <a:r>
              <a:rPr sz="2000" b="1" spc="5" dirty="0">
                <a:latin typeface="Times New Roman" panose="02020603050405020304" pitchFamily="18" charset="0"/>
                <a:cs typeface="Times New Roman" panose="02020603050405020304" pitchFamily="18" charset="0"/>
              </a:rPr>
              <a:t>n</a:t>
            </a:r>
            <a:r>
              <a:rPr sz="2000" b="1" spc="95" dirty="0">
                <a:latin typeface="Times New Roman" panose="02020603050405020304" pitchFamily="18" charset="0"/>
                <a:cs typeface="Times New Roman" panose="02020603050405020304" pitchFamily="18" charset="0"/>
              </a:rPr>
              <a:t>ı</a:t>
            </a:r>
            <a:r>
              <a:rPr sz="2000" b="1" dirty="0">
                <a:latin typeface="Times New Roman" panose="02020603050405020304" pitchFamily="18" charset="0"/>
                <a:cs typeface="Times New Roman" panose="02020603050405020304" pitchFamily="18" charset="0"/>
              </a:rPr>
              <a:t>r	Ko</a:t>
            </a:r>
            <a:r>
              <a:rPr sz="2000" b="1" spc="-5" dirty="0">
                <a:latin typeface="Times New Roman" panose="02020603050405020304" pitchFamily="18" charset="0"/>
                <a:cs typeface="Times New Roman" panose="02020603050405020304" pitchFamily="18" charset="0"/>
              </a:rPr>
              <a:t>d</a:t>
            </a:r>
            <a:r>
              <a:rPr sz="2000" b="1" dirty="0">
                <a:latin typeface="Times New Roman" panose="02020603050405020304" pitchFamily="18" charset="0"/>
                <a:cs typeface="Times New Roman" panose="02020603050405020304" pitchFamily="18" charset="0"/>
              </a:rPr>
              <a:t>	L</a:t>
            </a:r>
            <a:r>
              <a:rPr sz="2000" b="1" spc="-5" dirty="0">
                <a:latin typeface="Times New Roman" panose="02020603050405020304" pitchFamily="18" charset="0"/>
                <a:cs typeface="Times New Roman" panose="02020603050405020304" pitchFamily="18" charset="0"/>
              </a:rPr>
              <a:t>iste</a:t>
            </a:r>
            <a:r>
              <a:rPr sz="2000" b="1" spc="-10" dirty="0">
                <a:latin typeface="Times New Roman" panose="02020603050405020304" pitchFamily="18" charset="0"/>
                <a:cs typeface="Times New Roman" panose="02020603050405020304" pitchFamily="18" charset="0"/>
              </a:rPr>
              <a:t>sinin</a:t>
            </a:r>
            <a:r>
              <a:rPr sz="2000" b="1" dirty="0">
                <a:latin typeface="Times New Roman" panose="02020603050405020304" pitchFamily="18" charset="0"/>
                <a:cs typeface="Times New Roman" panose="02020603050405020304" pitchFamily="18" charset="0"/>
              </a:rPr>
              <a:t>	(A)	</a:t>
            </a:r>
            <a:r>
              <a:rPr sz="2000" b="1" spc="-30" dirty="0">
                <a:latin typeface="Times New Roman" panose="02020603050405020304" pitchFamily="18" charset="0"/>
                <a:cs typeface="Times New Roman" panose="02020603050405020304" pitchFamily="18" charset="0"/>
              </a:rPr>
              <a:t>v</a:t>
            </a:r>
            <a:r>
              <a:rPr sz="2000" b="1" spc="-5" dirty="0">
                <a:latin typeface="Times New Roman" panose="02020603050405020304" pitchFamily="18" charset="0"/>
                <a:cs typeface="Times New Roman" panose="02020603050405020304" pitchFamily="18" charset="0"/>
              </a:rPr>
              <a:t>e</a:t>
            </a:r>
            <a:r>
              <a:rPr sz="2000" b="1" dirty="0">
                <a:latin typeface="Times New Roman" panose="02020603050405020304" pitchFamily="18" charset="0"/>
                <a:cs typeface="Times New Roman" panose="02020603050405020304" pitchFamily="18" charset="0"/>
              </a:rPr>
              <a:t>	(B)	</a:t>
            </a:r>
            <a:r>
              <a:rPr sz="2000" b="1" spc="-15" dirty="0">
                <a:latin typeface="Times New Roman" panose="02020603050405020304" pitchFamily="18" charset="0"/>
                <a:cs typeface="Times New Roman" panose="02020603050405020304" pitchFamily="18" charset="0"/>
              </a:rPr>
              <a:t>b</a:t>
            </a:r>
            <a:r>
              <a:rPr sz="2000" b="1" spc="5" dirty="0">
                <a:latin typeface="Times New Roman" panose="02020603050405020304" pitchFamily="18" charset="0"/>
                <a:cs typeface="Times New Roman" panose="02020603050405020304" pitchFamily="18" charset="0"/>
              </a:rPr>
              <a:t>ö</a:t>
            </a:r>
            <a:r>
              <a:rPr sz="2000" b="1" spc="-10" dirty="0">
                <a:latin typeface="Times New Roman" panose="02020603050405020304" pitchFamily="18" charset="0"/>
                <a:cs typeface="Times New Roman" panose="02020603050405020304" pitchFamily="18" charset="0"/>
              </a:rPr>
              <a:t>lü</a:t>
            </a:r>
            <a:r>
              <a:rPr sz="2000" b="1" spc="5" dirty="0">
                <a:latin typeface="Times New Roman" panose="02020603050405020304" pitchFamily="18" charset="0"/>
                <a:cs typeface="Times New Roman" panose="02020603050405020304" pitchFamily="18" charset="0"/>
              </a:rPr>
              <a:t>m</a:t>
            </a:r>
            <a:r>
              <a:rPr sz="2000" b="1" spc="-15" dirty="0">
                <a:latin typeface="Times New Roman" panose="02020603050405020304" pitchFamily="18" charset="0"/>
                <a:cs typeface="Times New Roman" panose="02020603050405020304" pitchFamily="18" charset="0"/>
              </a:rPr>
              <a:t>leri</a:t>
            </a:r>
            <a:r>
              <a:rPr sz="2000" b="1" spc="5" dirty="0">
                <a:latin typeface="Times New Roman" panose="02020603050405020304" pitchFamily="18" charset="0"/>
                <a:cs typeface="Times New Roman" panose="02020603050405020304" pitchFamily="18" charset="0"/>
              </a:rPr>
              <a:t>nd</a:t>
            </a:r>
            <a:r>
              <a:rPr sz="2000" b="1" dirty="0">
                <a:latin typeface="Times New Roman" panose="02020603050405020304" pitchFamily="18" charset="0"/>
                <a:cs typeface="Times New Roman" panose="02020603050405020304" pitchFamily="18" charset="0"/>
              </a:rPr>
              <a:t>e  </a:t>
            </a:r>
            <a:r>
              <a:rPr sz="2000" b="1" spc="-10" dirty="0">
                <a:latin typeface="Times New Roman" panose="02020603050405020304" pitchFamily="18" charset="0"/>
                <a:cs typeface="Times New Roman" panose="02020603050405020304" pitchFamily="18" charset="0"/>
              </a:rPr>
              <a:t>gösterilen</a:t>
            </a:r>
            <a:r>
              <a:rPr sz="2000" b="1" spc="3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taşınırları,</a:t>
            </a:r>
            <a:endParaRPr sz="2000" b="1" dirty="0">
              <a:latin typeface="Times New Roman" panose="02020603050405020304" pitchFamily="18" charset="0"/>
              <a:cs typeface="Times New Roman" panose="02020603050405020304" pitchFamily="18" charset="0"/>
            </a:endParaRPr>
          </a:p>
          <a:p>
            <a:pPr marL="356870" indent="-344805">
              <a:lnSpc>
                <a:spcPct val="100000"/>
              </a:lnSpc>
              <a:spcBef>
                <a:spcPts val="5"/>
              </a:spcBef>
              <a:buFont typeface="Wingdings"/>
              <a:buChar char=""/>
              <a:tabLst>
                <a:tab pos="357505" algn="l"/>
                <a:tab pos="1460500" algn="l"/>
                <a:tab pos="1734820" algn="l"/>
                <a:tab pos="2381250" algn="l"/>
                <a:tab pos="3381375" algn="l"/>
                <a:tab pos="4316730" algn="l"/>
                <a:tab pos="5250180" algn="l"/>
                <a:tab pos="6350635" algn="l"/>
                <a:tab pos="7085330" algn="l"/>
                <a:tab pos="8649335" algn="l"/>
                <a:tab pos="10155555" algn="l"/>
                <a:tab pos="11189335" algn="l"/>
              </a:tabLst>
            </a:pPr>
            <a:r>
              <a:rPr sz="2000" b="1" spc="-5" dirty="0">
                <a:solidFill>
                  <a:srgbClr val="FF0000"/>
                </a:solidFill>
                <a:latin typeface="Times New Roman" panose="02020603050405020304" pitchFamily="18" charset="0"/>
                <a:cs typeface="Times New Roman" panose="02020603050405020304" pitchFamily="18" charset="0"/>
              </a:rPr>
              <a:t>Taşınır	</a:t>
            </a:r>
            <a:r>
              <a:rPr sz="2000" b="1" dirty="0">
                <a:solidFill>
                  <a:srgbClr val="FF0000"/>
                </a:solidFill>
                <a:latin typeface="Times New Roman" panose="02020603050405020304" pitchFamily="18" charset="0"/>
                <a:cs typeface="Times New Roman" panose="02020603050405020304" pitchFamily="18" charset="0"/>
              </a:rPr>
              <a:t>I	</a:t>
            </a:r>
            <a:r>
              <a:rPr sz="2000" b="1" spc="-10" dirty="0">
                <a:solidFill>
                  <a:srgbClr val="FF0000"/>
                </a:solidFill>
                <a:latin typeface="Times New Roman" panose="02020603050405020304" pitchFamily="18" charset="0"/>
                <a:cs typeface="Times New Roman" panose="02020603050405020304" pitchFamily="18" charset="0"/>
              </a:rPr>
              <a:t>inci	</a:t>
            </a:r>
            <a:r>
              <a:rPr sz="2000" b="1" spc="-5" dirty="0">
                <a:solidFill>
                  <a:srgbClr val="FF0000"/>
                </a:solidFill>
                <a:latin typeface="Times New Roman" panose="02020603050405020304" pitchFamily="18" charset="0"/>
                <a:cs typeface="Times New Roman" panose="02020603050405020304" pitchFamily="18" charset="0"/>
              </a:rPr>
              <a:t>düzey	</a:t>
            </a:r>
            <a:r>
              <a:rPr sz="2000" b="1" dirty="0">
                <a:solidFill>
                  <a:srgbClr val="FF0000"/>
                </a:solidFill>
                <a:latin typeface="Times New Roman" panose="02020603050405020304" pitchFamily="18" charset="0"/>
                <a:cs typeface="Times New Roman" panose="02020603050405020304" pitchFamily="18" charset="0"/>
              </a:rPr>
              <a:t>detay	kodu:</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	</a:t>
            </a:r>
            <a:r>
              <a:rPr sz="2000" b="1" dirty="0">
                <a:latin typeface="Times New Roman" panose="02020603050405020304" pitchFamily="18" charset="0"/>
                <a:cs typeface="Times New Roman" panose="02020603050405020304" pitchFamily="18" charset="0"/>
              </a:rPr>
              <a:t>Kod	</a:t>
            </a:r>
            <a:r>
              <a:rPr sz="2000" b="1" spc="-5" dirty="0">
                <a:latin typeface="Times New Roman" panose="02020603050405020304" pitchFamily="18" charset="0"/>
                <a:cs typeface="Times New Roman" panose="02020603050405020304" pitchFamily="18" charset="0"/>
              </a:rPr>
              <a:t>Listesinde	</a:t>
            </a:r>
            <a:r>
              <a:rPr sz="2000" b="1" spc="-15" dirty="0">
                <a:latin typeface="Times New Roman" panose="02020603050405020304" pitchFamily="18" charset="0"/>
                <a:cs typeface="Times New Roman" panose="02020603050405020304" pitchFamily="18" charset="0"/>
              </a:rPr>
              <a:t>gösterilen	</a:t>
            </a:r>
            <a:r>
              <a:rPr sz="2000" b="1" spc="30" dirty="0">
                <a:latin typeface="Times New Roman" panose="02020603050405020304" pitchFamily="18" charset="0"/>
                <a:cs typeface="Times New Roman" panose="02020603050405020304" pitchFamily="18" charset="0"/>
              </a:rPr>
              <a:t>taşınır	</a:t>
            </a:r>
            <a:r>
              <a:rPr sz="2000" b="1" dirty="0">
                <a:latin typeface="Times New Roman" panose="02020603050405020304" pitchFamily="18" charset="0"/>
                <a:cs typeface="Times New Roman" panose="02020603050405020304" pitchFamily="18" charset="0"/>
              </a:rPr>
              <a:t>hesap</a:t>
            </a:r>
          </a:p>
          <a:p>
            <a:pPr marL="356870">
              <a:lnSpc>
                <a:spcPct val="100000"/>
              </a:lnSpc>
            </a:pPr>
            <a:r>
              <a:rPr sz="2000" b="1" dirty="0">
                <a:latin typeface="Times New Roman" panose="02020603050405020304" pitchFamily="18" charset="0"/>
                <a:cs typeface="Times New Roman" panose="02020603050405020304" pitchFamily="18" charset="0"/>
              </a:rPr>
              <a:t>kodundan sonra</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gelen</a:t>
            </a:r>
            <a:r>
              <a:rPr sz="2000" b="1" spc="5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iki</a:t>
            </a:r>
            <a:r>
              <a:rPr sz="2000" b="1" spc="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haneli</a:t>
            </a:r>
            <a:r>
              <a:rPr sz="2000" b="1" spc="1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detay</a:t>
            </a:r>
            <a:r>
              <a:rPr sz="2000" b="1" spc="2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kodunu,</a:t>
            </a:r>
          </a:p>
          <a:p>
            <a:pPr marL="356870" indent="-344805">
              <a:lnSpc>
                <a:spcPct val="100000"/>
              </a:lnSpc>
              <a:buFont typeface="Wingdings"/>
              <a:buChar char=""/>
              <a:tabLst>
                <a:tab pos="357505" algn="l"/>
              </a:tabLst>
            </a:pPr>
            <a:r>
              <a:rPr sz="2000" b="1" spc="-5" dirty="0">
                <a:solidFill>
                  <a:srgbClr val="FF0000"/>
                </a:solidFill>
                <a:latin typeface="Times New Roman" panose="02020603050405020304" pitchFamily="18" charset="0"/>
                <a:cs typeface="Times New Roman" panose="02020603050405020304" pitchFamily="18" charset="0"/>
              </a:rPr>
              <a:t>Taşınır</a:t>
            </a:r>
            <a:r>
              <a:rPr sz="2000" b="1" spc="290"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II</a:t>
            </a:r>
            <a:r>
              <a:rPr sz="2000" b="1" spc="280"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nci</a:t>
            </a:r>
            <a:r>
              <a:rPr sz="2000" b="1" spc="27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düzey</a:t>
            </a:r>
            <a:r>
              <a:rPr sz="2000" b="1" spc="285"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detay</a:t>
            </a:r>
            <a:r>
              <a:rPr sz="2000" b="1" spc="28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kodu:</a:t>
            </a:r>
            <a:r>
              <a:rPr sz="2000" b="1" spc="254" dirty="0">
                <a:solidFill>
                  <a:srgbClr val="FF0000"/>
                </a:solidFill>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a:t>
            </a:r>
            <a:r>
              <a:rPr sz="2000" b="1" spc="30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Kod</a:t>
            </a:r>
            <a:r>
              <a:rPr sz="2000" b="1" spc="26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Listesinde</a:t>
            </a:r>
            <a:r>
              <a:rPr sz="2000" b="1" spc="3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gösterilen</a:t>
            </a:r>
            <a:r>
              <a:rPr sz="2000" b="1" spc="32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taşınır</a:t>
            </a:r>
            <a:r>
              <a:rPr sz="2000" b="1" spc="29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I</a:t>
            </a:r>
            <a:r>
              <a:rPr sz="2000" b="1" spc="30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inci</a:t>
            </a:r>
            <a:r>
              <a:rPr sz="2000" b="1" spc="30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düzey</a:t>
            </a:r>
            <a:endParaRPr sz="2000" b="1" dirty="0">
              <a:latin typeface="Times New Roman" panose="02020603050405020304" pitchFamily="18" charset="0"/>
              <a:cs typeface="Times New Roman" panose="02020603050405020304" pitchFamily="18" charset="0"/>
            </a:endParaRPr>
          </a:p>
          <a:p>
            <a:pPr marL="356870">
              <a:lnSpc>
                <a:spcPct val="100000"/>
              </a:lnSpc>
              <a:spcBef>
                <a:spcPts val="5"/>
              </a:spcBef>
            </a:pPr>
            <a:r>
              <a:rPr sz="2000" b="1" dirty="0">
                <a:latin typeface="Times New Roman" panose="02020603050405020304" pitchFamily="18" charset="0"/>
                <a:cs typeface="Times New Roman" panose="02020603050405020304" pitchFamily="18" charset="0"/>
              </a:rPr>
              <a:t>detay</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kodundan</a:t>
            </a:r>
            <a:r>
              <a:rPr sz="2000" b="1" spc="1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sonra</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gelen</a:t>
            </a:r>
            <a:r>
              <a:rPr sz="2000" b="1" spc="5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iki</a:t>
            </a:r>
            <a:r>
              <a:rPr sz="2000" b="1" spc="5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haneli</a:t>
            </a:r>
            <a:r>
              <a:rPr sz="2000" b="1" spc="1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detay</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kodunu,</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927648" y="620688"/>
            <a:ext cx="2520280" cy="565539"/>
          </a:xfrm>
          <a:prstGeom prst="rect">
            <a:avLst/>
          </a:prstGeom>
        </p:spPr>
        <p:txBody>
          <a:bodyPr vert="horz" wrap="square" lIns="0" tIns="11430" rIns="0" bIns="0" rtlCol="0">
            <a:spAutoFit/>
          </a:bodyPr>
          <a:lstStyle/>
          <a:p>
            <a:pPr marL="12700">
              <a:lnSpc>
                <a:spcPct val="100000"/>
              </a:lnSpc>
              <a:spcBef>
                <a:spcPts val="90"/>
              </a:spcBef>
            </a:pPr>
            <a:r>
              <a:rPr b="1" spc="-254" dirty="0">
                <a:solidFill>
                  <a:srgbClr val="FF0000"/>
                </a:solidFill>
                <a:latin typeface="Times New Roman" panose="02020603050405020304" pitchFamily="18" charset="0"/>
                <a:cs typeface="Times New Roman" panose="02020603050405020304" pitchFamily="18" charset="0"/>
              </a:rPr>
              <a:t>T</a:t>
            </a:r>
            <a:r>
              <a:rPr b="1" spc="-110" dirty="0">
                <a:solidFill>
                  <a:srgbClr val="FF0000"/>
                </a:solidFill>
                <a:latin typeface="Times New Roman" panose="02020603050405020304" pitchFamily="18" charset="0"/>
                <a:cs typeface="Times New Roman" panose="02020603050405020304" pitchFamily="18" charset="0"/>
              </a:rPr>
              <a:t>A</a:t>
            </a:r>
            <a:r>
              <a:rPr b="1" spc="-5" dirty="0">
                <a:solidFill>
                  <a:srgbClr val="FF0000"/>
                </a:solidFill>
                <a:latin typeface="Times New Roman" panose="02020603050405020304" pitchFamily="18" charset="0"/>
                <a:cs typeface="Times New Roman" panose="02020603050405020304" pitchFamily="18" charset="0"/>
              </a:rPr>
              <a:t>NIM</a:t>
            </a:r>
            <a:r>
              <a:rPr b="1" spc="10" dirty="0">
                <a:solidFill>
                  <a:srgbClr val="FF0000"/>
                </a:solidFill>
                <a:latin typeface="Times New Roman" panose="02020603050405020304" pitchFamily="18" charset="0"/>
                <a:cs typeface="Times New Roman" panose="02020603050405020304" pitchFamily="18" charset="0"/>
              </a:rPr>
              <a:t>L</a:t>
            </a:r>
            <a:r>
              <a:rPr b="1" spc="-10" dirty="0">
                <a:solidFill>
                  <a:srgbClr val="FF0000"/>
                </a:solidFill>
                <a:latin typeface="Times New Roman" panose="02020603050405020304" pitchFamily="18" charset="0"/>
                <a:cs typeface="Times New Roman" panose="02020603050405020304" pitchFamily="18" charset="0"/>
              </a:rPr>
              <a:t>AR</a:t>
            </a:r>
            <a:endParaRPr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631504" y="1412776"/>
            <a:ext cx="10225136" cy="5274521"/>
          </a:xfrm>
          <a:prstGeom prst="rect">
            <a:avLst/>
          </a:prstGeom>
        </p:spPr>
        <p:txBody>
          <a:bodyPr vert="horz" wrap="square" lIns="0" tIns="11430" rIns="0" bIns="0" rtlCol="0">
            <a:spAutoFit/>
          </a:bodyPr>
          <a:lstStyle/>
          <a:p>
            <a:pPr marL="356870" marR="8255" indent="-344805" algn="just">
              <a:lnSpc>
                <a:spcPct val="100000"/>
              </a:lnSpc>
              <a:spcBef>
                <a:spcPts val="90"/>
              </a:spcBef>
              <a:buFont typeface="Wingdings"/>
              <a:buChar char=""/>
              <a:tabLst>
                <a:tab pos="357505" algn="l"/>
              </a:tabLst>
            </a:pPr>
            <a:r>
              <a:rPr b="1" spc="-5" dirty="0">
                <a:solidFill>
                  <a:srgbClr val="FF0000"/>
                </a:solidFill>
                <a:latin typeface="Times New Roman" panose="02020603050405020304" pitchFamily="18" charset="0"/>
                <a:cs typeface="Times New Roman" panose="02020603050405020304" pitchFamily="18" charset="0"/>
              </a:rPr>
              <a:t>Taşınır hesap kodu: </a:t>
            </a:r>
            <a:r>
              <a:rPr b="1" spc="-10" dirty="0">
                <a:latin typeface="Times New Roman" panose="02020603050405020304" pitchFamily="18" charset="0"/>
                <a:cs typeface="Times New Roman" panose="02020603050405020304" pitchFamily="18" charset="0"/>
              </a:rPr>
              <a:t>3/12/2014 </a:t>
            </a:r>
            <a:r>
              <a:rPr b="1" spc="-5" dirty="0">
                <a:latin typeface="Times New Roman" panose="02020603050405020304" pitchFamily="18" charset="0"/>
                <a:cs typeface="Times New Roman" panose="02020603050405020304" pitchFamily="18" charset="0"/>
              </a:rPr>
              <a:t>tarihli </a:t>
            </a:r>
            <a:r>
              <a:rPr b="1" spc="-15" dirty="0">
                <a:latin typeface="Times New Roman" panose="02020603050405020304" pitchFamily="18" charset="0"/>
                <a:cs typeface="Times New Roman" panose="02020603050405020304" pitchFamily="18" charset="0"/>
              </a:rPr>
              <a:t>ve </a:t>
            </a:r>
            <a:r>
              <a:rPr b="1" spc="-5" dirty="0">
                <a:latin typeface="Times New Roman" panose="02020603050405020304" pitchFamily="18" charset="0"/>
                <a:cs typeface="Times New Roman" panose="02020603050405020304" pitchFamily="18" charset="0"/>
              </a:rPr>
              <a:t>2014/7052 </a:t>
            </a:r>
            <a:r>
              <a:rPr b="1" spc="25" dirty="0">
                <a:latin typeface="Times New Roman" panose="02020603050405020304" pitchFamily="18" charset="0"/>
                <a:cs typeface="Times New Roman" panose="02020603050405020304" pitchFamily="18" charset="0"/>
              </a:rPr>
              <a:t>sayılı </a:t>
            </a:r>
            <a:r>
              <a:rPr b="1" spc="-5" dirty="0">
                <a:latin typeface="Times New Roman" panose="02020603050405020304" pitchFamily="18" charset="0"/>
                <a:cs typeface="Times New Roman" panose="02020603050405020304" pitchFamily="18" charset="0"/>
              </a:rPr>
              <a:t>Bakanlar </a:t>
            </a:r>
            <a:r>
              <a:rPr b="1" spc="-10" dirty="0">
                <a:latin typeface="Times New Roman" panose="02020603050405020304" pitchFamily="18" charset="0"/>
                <a:cs typeface="Times New Roman" panose="02020603050405020304" pitchFamily="18" charset="0"/>
              </a:rPr>
              <a:t>Kurulu </a:t>
            </a:r>
            <a:r>
              <a:rPr b="1" spc="10" dirty="0">
                <a:latin typeface="Times New Roman" panose="02020603050405020304" pitchFamily="18" charset="0"/>
                <a:cs typeface="Times New Roman" panose="02020603050405020304" pitchFamily="18" charset="0"/>
              </a:rPr>
              <a:t>Kararı </a:t>
            </a:r>
            <a:r>
              <a:rPr b="1" spc="-15" dirty="0">
                <a:latin typeface="Times New Roman" panose="02020603050405020304" pitchFamily="18" charset="0"/>
                <a:cs typeface="Times New Roman" panose="02020603050405020304" pitchFamily="18" charset="0"/>
              </a:rPr>
              <a:t>ile </a:t>
            </a:r>
            <a:r>
              <a:rPr b="1" spc="-10" dirty="0">
                <a:latin typeface="Times New Roman" panose="02020603050405020304" pitchFamily="18" charset="0"/>
                <a:cs typeface="Times New Roman" panose="02020603050405020304" pitchFamily="18" charset="0"/>
              </a:rPr>
              <a:t>yürürlüğe </a:t>
            </a:r>
            <a:r>
              <a:rPr b="1" spc="-5" dirty="0">
                <a:latin typeface="Times New Roman" panose="02020603050405020304" pitchFamily="18" charset="0"/>
                <a:cs typeface="Times New Roman" panose="02020603050405020304" pitchFamily="18" charset="0"/>
              </a:rPr>
              <a:t>konulan </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Genel </a:t>
            </a:r>
            <a:r>
              <a:rPr b="1" spc="-15" dirty="0">
                <a:latin typeface="Times New Roman" panose="02020603050405020304" pitchFamily="18" charset="0"/>
                <a:cs typeface="Times New Roman" panose="02020603050405020304" pitchFamily="18" charset="0"/>
              </a:rPr>
              <a:t>Yönetim </a:t>
            </a:r>
            <a:r>
              <a:rPr b="1" spc="-10" dirty="0">
                <a:latin typeface="Times New Roman" panose="02020603050405020304" pitchFamily="18" charset="0"/>
                <a:cs typeface="Times New Roman" panose="02020603050405020304" pitchFamily="18" charset="0"/>
              </a:rPr>
              <a:t>Muhasebe Yönetmeliği </a:t>
            </a:r>
            <a:r>
              <a:rPr b="1" spc="-5" dirty="0">
                <a:latin typeface="Times New Roman" panose="02020603050405020304" pitchFamily="18" charset="0"/>
                <a:cs typeface="Times New Roman" panose="02020603050405020304" pitchFamily="18" charset="0"/>
              </a:rPr>
              <a:t>çerçeve hesap </a:t>
            </a:r>
            <a:r>
              <a:rPr b="1" spc="5" dirty="0">
                <a:latin typeface="Times New Roman" panose="02020603050405020304" pitchFamily="18" charset="0"/>
                <a:cs typeface="Times New Roman" panose="02020603050405020304" pitchFamily="18" charset="0"/>
              </a:rPr>
              <a:t>planında </a:t>
            </a:r>
            <a:r>
              <a:rPr b="1" spc="-20" dirty="0">
                <a:latin typeface="Times New Roman" panose="02020603050405020304" pitchFamily="18" charset="0"/>
                <a:cs typeface="Times New Roman" panose="02020603050405020304" pitchFamily="18" charset="0"/>
              </a:rPr>
              <a:t>yer </a:t>
            </a:r>
            <a:r>
              <a:rPr b="1" spc="-5" dirty="0">
                <a:latin typeface="Times New Roman" panose="02020603050405020304" pitchFamily="18" charset="0"/>
                <a:cs typeface="Times New Roman" panose="02020603050405020304" pitchFamily="18" charset="0"/>
              </a:rPr>
              <a:t>alan </a:t>
            </a:r>
            <a:r>
              <a:rPr b="1" dirty="0">
                <a:latin typeface="Times New Roman" panose="02020603050405020304" pitchFamily="18" charset="0"/>
                <a:cs typeface="Times New Roman" panose="02020603050405020304" pitchFamily="18" charset="0"/>
              </a:rPr>
              <a:t>ve </a:t>
            </a:r>
            <a:r>
              <a:rPr b="1" spc="30" dirty="0">
                <a:latin typeface="Times New Roman" panose="02020603050405020304" pitchFamily="18" charset="0"/>
                <a:cs typeface="Times New Roman" panose="02020603050405020304" pitchFamily="18" charset="0"/>
              </a:rPr>
              <a:t>taşınırın </a:t>
            </a:r>
            <a:r>
              <a:rPr b="1" spc="-10" dirty="0">
                <a:latin typeface="Times New Roman" panose="02020603050405020304" pitchFamily="18" charset="0"/>
                <a:cs typeface="Times New Roman" panose="02020603050405020304" pitchFamily="18" charset="0"/>
              </a:rPr>
              <a:t>kaydedildiği ilgili </a:t>
            </a:r>
            <a:r>
              <a:rPr b="1" spc="-5" dirty="0">
                <a:latin typeface="Times New Roman" panose="02020603050405020304" pitchFamily="18" charset="0"/>
                <a:cs typeface="Times New Roman" panose="02020603050405020304" pitchFamily="18" charset="0"/>
              </a:rPr>
              <a:t> hesap</a:t>
            </a:r>
            <a:r>
              <a:rPr b="1" spc="2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kodunu,</a:t>
            </a:r>
            <a:endParaRPr b="1" dirty="0">
              <a:latin typeface="Times New Roman" panose="02020603050405020304" pitchFamily="18" charset="0"/>
              <a:cs typeface="Times New Roman" panose="02020603050405020304" pitchFamily="18" charset="0"/>
            </a:endParaRPr>
          </a:p>
          <a:p>
            <a:pPr marL="356870" marR="8890" indent="-344805" algn="just">
              <a:lnSpc>
                <a:spcPct val="100000"/>
              </a:lnSpc>
              <a:buFont typeface="Wingdings"/>
              <a:buChar char=""/>
              <a:tabLst>
                <a:tab pos="357505" algn="l"/>
              </a:tabLst>
            </a:pPr>
            <a:r>
              <a:rPr b="1" spc="-5" dirty="0">
                <a:solidFill>
                  <a:srgbClr val="FF0000"/>
                </a:solidFill>
                <a:latin typeface="Times New Roman" panose="02020603050405020304" pitchFamily="18" charset="0"/>
                <a:cs typeface="Times New Roman" panose="02020603050405020304" pitchFamily="18" charset="0"/>
              </a:rPr>
              <a:t>Taşınır</a:t>
            </a:r>
            <a:r>
              <a:rPr b="1"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kayıt</a:t>
            </a:r>
            <a:r>
              <a:rPr b="1" spc="55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yetkilisi:</a:t>
            </a:r>
            <a:r>
              <a:rPr b="1" spc="-5" dirty="0">
                <a:solidFill>
                  <a:srgbClr val="FF0000"/>
                </a:solidFill>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Taşınırları</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teslim</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alan,</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sorumluluğundaki</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ambarlarda</a:t>
            </a:r>
            <a:r>
              <a:rPr b="1" spc="-5" dirty="0">
                <a:latin typeface="Times New Roman" panose="02020603050405020304" pitchFamily="18" charset="0"/>
                <a:cs typeface="Times New Roman" panose="02020603050405020304" pitchFamily="18" charset="0"/>
              </a:rPr>
              <a:t> muhafaza</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eden, </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kullanıcılarına</a:t>
            </a:r>
            <a:r>
              <a:rPr b="1" spc="1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ve</a:t>
            </a:r>
            <a:r>
              <a:rPr b="1" spc="5" dirty="0">
                <a:latin typeface="Times New Roman" panose="02020603050405020304" pitchFamily="18" charset="0"/>
                <a:cs typeface="Times New Roman" panose="02020603050405020304" pitchFamily="18" charset="0"/>
              </a:rPr>
              <a:t> kullanım</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yerlerine</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teslim</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eden,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bu</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Yönetmelikte</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belirtilen</a:t>
            </a:r>
            <a:r>
              <a:rPr b="1" spc="-5" dirty="0">
                <a:latin typeface="Times New Roman" panose="02020603050405020304" pitchFamily="18" charset="0"/>
                <a:cs typeface="Times New Roman" panose="02020603050405020304" pitchFamily="18" charset="0"/>
              </a:rPr>
              <a:t> esas</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50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usullere</a:t>
            </a:r>
            <a:r>
              <a:rPr b="1" spc="5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göre </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kayıtları</a:t>
            </a:r>
            <a:r>
              <a:rPr b="1" spc="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tutan,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bunlara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ilişkin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belge</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ve</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cetvelleri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düzenleyen</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bu</a:t>
            </a:r>
            <a:r>
              <a:rPr b="1" spc="509"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hususlarda</a:t>
            </a:r>
            <a:r>
              <a:rPr b="1" spc="52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hesap</a:t>
            </a:r>
            <a:r>
              <a:rPr b="1" spc="52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verme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sorumluluğu</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çerçevesinde</a:t>
            </a:r>
            <a:r>
              <a:rPr b="1" spc="80"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4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kontrol</a:t>
            </a:r>
            <a:r>
              <a:rPr b="1" spc="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yetkilisi</a:t>
            </a:r>
            <a:r>
              <a:rPr b="1" spc="1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5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harcama</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yetkilisine</a:t>
            </a:r>
            <a:r>
              <a:rPr b="1" spc="15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karşı</a:t>
            </a:r>
            <a:r>
              <a:rPr b="1" spc="-1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sorumlu</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olan</a:t>
            </a:r>
            <a:r>
              <a:rPr b="1" spc="70" dirty="0">
                <a:latin typeface="Times New Roman" panose="02020603050405020304" pitchFamily="18" charset="0"/>
                <a:cs typeface="Times New Roman" panose="02020603050405020304" pitchFamily="18" charset="0"/>
              </a:rPr>
              <a:t> </a:t>
            </a:r>
            <a:r>
              <a:rPr b="1" spc="-20" dirty="0" err="1">
                <a:latin typeface="Times New Roman" panose="02020603050405020304" pitchFamily="18" charset="0"/>
                <a:cs typeface="Times New Roman" panose="02020603050405020304" pitchFamily="18" charset="0"/>
              </a:rPr>
              <a:t>görevlileri</a:t>
            </a:r>
            <a:r>
              <a:rPr b="1" spc="-20" dirty="0" smtClean="0">
                <a:latin typeface="Times New Roman" panose="02020603050405020304" pitchFamily="18" charset="0"/>
                <a:cs typeface="Times New Roman" panose="02020603050405020304" pitchFamily="18" charset="0"/>
              </a:rPr>
              <a:t>,</a:t>
            </a:r>
            <a:endParaRPr lang="tr-TR" b="1" spc="-20" dirty="0" smtClean="0">
              <a:latin typeface="Times New Roman" panose="02020603050405020304" pitchFamily="18" charset="0"/>
              <a:cs typeface="Times New Roman" panose="02020603050405020304" pitchFamily="18" charset="0"/>
            </a:endParaRPr>
          </a:p>
          <a:p>
            <a:pPr marL="356870" marR="8890" indent="-344805" algn="just">
              <a:buFont typeface="Wingdings"/>
              <a:buChar char=""/>
              <a:tabLst>
                <a:tab pos="357505" algn="l"/>
              </a:tabLst>
            </a:pPr>
            <a:r>
              <a:rPr lang="tr-TR" b="1" spc="-5" dirty="0">
                <a:solidFill>
                  <a:srgbClr val="FF0000"/>
                </a:solidFill>
                <a:latin typeface="Times New Roman" panose="02020603050405020304" pitchFamily="18" charset="0"/>
                <a:cs typeface="Times New Roman" panose="02020603050405020304" pitchFamily="18" charset="0"/>
              </a:rPr>
              <a:t>Taşınır kontrol </a:t>
            </a:r>
            <a:r>
              <a:rPr lang="tr-TR" b="1" spc="-10" dirty="0">
                <a:solidFill>
                  <a:srgbClr val="FF0000"/>
                </a:solidFill>
                <a:latin typeface="Times New Roman" panose="02020603050405020304" pitchFamily="18" charset="0"/>
                <a:cs typeface="Times New Roman" panose="02020603050405020304" pitchFamily="18" charset="0"/>
              </a:rPr>
              <a:t>yetkilisi: </a:t>
            </a:r>
            <a:r>
              <a:rPr lang="tr-TR" b="1" spc="-5" dirty="0">
                <a:latin typeface="Times New Roman" panose="02020603050405020304" pitchFamily="18" charset="0"/>
                <a:cs typeface="Times New Roman" panose="02020603050405020304" pitchFamily="18" charset="0"/>
              </a:rPr>
              <a:t>Taşınır </a:t>
            </a:r>
            <a:r>
              <a:rPr lang="tr-TR" b="1" spc="10" dirty="0">
                <a:latin typeface="Times New Roman" panose="02020603050405020304" pitchFamily="18" charset="0"/>
                <a:cs typeface="Times New Roman" panose="02020603050405020304" pitchFamily="18" charset="0"/>
              </a:rPr>
              <a:t>kayıt </a:t>
            </a:r>
            <a:r>
              <a:rPr lang="tr-TR" b="1" spc="-10" dirty="0">
                <a:latin typeface="Times New Roman" panose="02020603050405020304" pitchFamily="18" charset="0"/>
                <a:cs typeface="Times New Roman" panose="02020603050405020304" pitchFamily="18" charset="0"/>
              </a:rPr>
              <a:t>yetkilisinin </a:t>
            </a:r>
            <a:r>
              <a:rPr lang="tr-TR" b="1" spc="10" dirty="0">
                <a:latin typeface="Times New Roman" panose="02020603050405020304" pitchFamily="18" charset="0"/>
                <a:cs typeface="Times New Roman" panose="02020603050405020304" pitchFamily="18" charset="0"/>
              </a:rPr>
              <a:t>yapmış </a:t>
            </a:r>
            <a:r>
              <a:rPr lang="tr-TR" b="1" spc="-10" dirty="0">
                <a:latin typeface="Times New Roman" panose="02020603050405020304" pitchFamily="18" charset="0"/>
                <a:cs typeface="Times New Roman" panose="02020603050405020304" pitchFamily="18" charset="0"/>
              </a:rPr>
              <a:t>olduğu </a:t>
            </a:r>
            <a:r>
              <a:rPr lang="tr-TR" b="1" spc="15" dirty="0">
                <a:latin typeface="Times New Roman" panose="02020603050405020304" pitchFamily="18" charset="0"/>
                <a:cs typeface="Times New Roman" panose="02020603050405020304" pitchFamily="18" charset="0"/>
              </a:rPr>
              <a:t>kayıt </a:t>
            </a:r>
            <a:r>
              <a:rPr lang="tr-TR" b="1" spc="-15" dirty="0">
                <a:latin typeface="Times New Roman" panose="02020603050405020304" pitchFamily="18" charset="0"/>
                <a:cs typeface="Times New Roman" panose="02020603050405020304" pitchFamily="18" charset="0"/>
              </a:rPr>
              <a:t>ve </a:t>
            </a:r>
            <a:r>
              <a:rPr lang="tr-TR" b="1" spc="-10" dirty="0">
                <a:latin typeface="Times New Roman" panose="02020603050405020304" pitchFamily="18" charset="0"/>
                <a:cs typeface="Times New Roman" panose="02020603050405020304" pitchFamily="18" charset="0"/>
              </a:rPr>
              <a:t>işlemler </a:t>
            </a:r>
            <a:r>
              <a:rPr lang="tr-TR" b="1" spc="-25" dirty="0">
                <a:latin typeface="Times New Roman" panose="02020603050405020304" pitchFamily="18" charset="0"/>
                <a:cs typeface="Times New Roman" panose="02020603050405020304" pitchFamily="18" charset="0"/>
              </a:rPr>
              <a:t>ile </a:t>
            </a:r>
            <a:r>
              <a:rPr lang="tr-TR" b="1" spc="-10" dirty="0">
                <a:latin typeface="Times New Roman" panose="02020603050405020304" pitchFamily="18" charset="0"/>
                <a:cs typeface="Times New Roman" panose="02020603050405020304" pitchFamily="18" charset="0"/>
              </a:rPr>
              <a:t>düzenlediği </a:t>
            </a:r>
            <a:r>
              <a:rPr lang="tr-TR" b="1" spc="-5" dirty="0">
                <a:latin typeface="Times New Roman" panose="02020603050405020304" pitchFamily="18" charset="0"/>
                <a:cs typeface="Times New Roman" panose="02020603050405020304" pitchFamily="18" charset="0"/>
              </a:rPr>
              <a:t>belge </a:t>
            </a:r>
            <a:r>
              <a:rPr lang="tr-TR" b="1" spc="-20" dirty="0">
                <a:latin typeface="Times New Roman" panose="02020603050405020304" pitchFamily="18" charset="0"/>
                <a:cs typeface="Times New Roman" panose="02020603050405020304" pitchFamily="18" charset="0"/>
              </a:rPr>
              <a:t>ve </a:t>
            </a:r>
            <a:r>
              <a:rPr lang="tr-TR" b="1" spc="-1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cetvellerin mevzuata </a:t>
            </a:r>
            <a:r>
              <a:rPr lang="tr-TR" b="1" spc="-15" dirty="0">
                <a:latin typeface="Times New Roman" panose="02020603050405020304" pitchFamily="18" charset="0"/>
                <a:cs typeface="Times New Roman" panose="02020603050405020304" pitchFamily="18" charset="0"/>
              </a:rPr>
              <a:t>ve </a:t>
            </a:r>
            <a:r>
              <a:rPr lang="tr-TR" b="1" spc="-5" dirty="0">
                <a:latin typeface="Times New Roman" panose="02020603050405020304" pitchFamily="18" charset="0"/>
                <a:cs typeface="Times New Roman" panose="02020603050405020304" pitchFamily="18" charset="0"/>
              </a:rPr>
              <a:t>mali </a:t>
            </a:r>
            <a:r>
              <a:rPr lang="tr-TR" b="1" spc="-10" dirty="0">
                <a:latin typeface="Times New Roman" panose="02020603050405020304" pitchFamily="18" charset="0"/>
                <a:cs typeface="Times New Roman" panose="02020603050405020304" pitchFamily="18" charset="0"/>
              </a:rPr>
              <a:t>tablolara uygunluğunu kontrol </a:t>
            </a:r>
            <a:r>
              <a:rPr lang="tr-TR" b="1" dirty="0">
                <a:latin typeface="Times New Roman" panose="02020603050405020304" pitchFamily="18" charset="0"/>
                <a:cs typeface="Times New Roman" panose="02020603050405020304" pitchFamily="18" charset="0"/>
              </a:rPr>
              <a:t>eden, Harcama </a:t>
            </a:r>
            <a:r>
              <a:rPr lang="tr-TR" b="1" spc="-5" dirty="0">
                <a:latin typeface="Times New Roman" panose="02020603050405020304" pitchFamily="18" charset="0"/>
                <a:cs typeface="Times New Roman" panose="02020603050405020304" pitchFamily="18" charset="0"/>
              </a:rPr>
              <a:t>Birimi </a:t>
            </a:r>
            <a:r>
              <a:rPr lang="tr-TR" b="1" spc="-10" dirty="0">
                <a:latin typeface="Times New Roman" panose="02020603050405020304" pitchFamily="18" charset="0"/>
                <a:cs typeface="Times New Roman" panose="02020603050405020304" pitchFamily="18" charset="0"/>
              </a:rPr>
              <a:t>Taşınır </a:t>
            </a:r>
            <a:r>
              <a:rPr lang="tr-TR" b="1" spc="-15" dirty="0">
                <a:latin typeface="Times New Roman" panose="02020603050405020304" pitchFamily="18" charset="0"/>
                <a:cs typeface="Times New Roman" panose="02020603050405020304" pitchFamily="18" charset="0"/>
              </a:rPr>
              <a:t>Mal Yönetim </a:t>
            </a:r>
            <a:r>
              <a:rPr lang="tr-TR" b="1" spc="-10"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Hesabı</a:t>
            </a:r>
            <a:r>
              <a:rPr lang="tr-TR" b="1" spc="25" dirty="0">
                <a:latin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Cetvelini</a:t>
            </a:r>
            <a:r>
              <a:rPr lang="tr-TR" b="1" spc="105"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imzalayan</a:t>
            </a:r>
            <a:r>
              <a:rPr lang="tr-TR" b="1" spc="145" dirty="0">
                <a:latin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ve</a:t>
            </a:r>
            <a:r>
              <a:rPr lang="tr-TR" b="1" spc="40"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bu</a:t>
            </a:r>
            <a:r>
              <a:rPr lang="tr-TR" b="1" spc="1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konularda</a:t>
            </a:r>
            <a:r>
              <a:rPr lang="tr-TR" b="1" spc="4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harcama</a:t>
            </a:r>
            <a:r>
              <a:rPr lang="tr-TR" b="1" spc="5" dirty="0">
                <a:latin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yetkilisine</a:t>
            </a:r>
            <a:r>
              <a:rPr lang="tr-TR" b="1" spc="135"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karşı</a:t>
            </a:r>
            <a:r>
              <a:rPr lang="tr-TR" b="1" spc="-2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sorumlu</a:t>
            </a:r>
            <a:r>
              <a:rPr lang="tr-TR" b="1" spc="-15" dirty="0">
                <a:latin typeface="Times New Roman" panose="02020603050405020304" pitchFamily="18" charset="0"/>
                <a:cs typeface="Times New Roman" panose="02020603050405020304" pitchFamily="18" charset="0"/>
              </a:rPr>
              <a:t> olan</a:t>
            </a:r>
            <a:r>
              <a:rPr lang="tr-TR" b="1" spc="65" dirty="0">
                <a:latin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görevlileri</a:t>
            </a:r>
            <a:r>
              <a:rPr lang="tr-TR" b="1" spc="-15" dirty="0" smtClean="0">
                <a:latin typeface="Times New Roman" panose="02020603050405020304" pitchFamily="18" charset="0"/>
                <a:cs typeface="Times New Roman" panose="02020603050405020304" pitchFamily="18" charset="0"/>
              </a:rPr>
              <a:t>,</a:t>
            </a:r>
          </a:p>
          <a:p>
            <a:pPr marL="356870" marR="6985" indent="-344805" algn="just">
              <a:lnSpc>
                <a:spcPct val="100000"/>
              </a:lnSpc>
              <a:spcBef>
                <a:spcPts val="5"/>
              </a:spcBef>
              <a:buFont typeface="Wingdings"/>
              <a:buChar char=""/>
              <a:tabLst>
                <a:tab pos="357505" algn="l"/>
              </a:tabLst>
            </a:pPr>
            <a:r>
              <a:rPr lang="tr-TR" b="1" spc="-5" dirty="0">
                <a:solidFill>
                  <a:srgbClr val="FF0000"/>
                </a:solidFill>
                <a:latin typeface="Times New Roman" panose="02020603050405020304" pitchFamily="18" charset="0"/>
                <a:cs typeface="Times New Roman" panose="02020603050405020304" pitchFamily="18" charset="0"/>
              </a:rPr>
              <a:t>Taşınır</a:t>
            </a:r>
            <a:r>
              <a:rPr lang="tr-TR" b="1" dirty="0">
                <a:solidFill>
                  <a:srgbClr val="FF0000"/>
                </a:solidFill>
                <a:latin typeface="Times New Roman" panose="02020603050405020304" pitchFamily="18" charset="0"/>
                <a:cs typeface="Times New Roman" panose="02020603050405020304" pitchFamily="18" charset="0"/>
              </a:rPr>
              <a:t> </a:t>
            </a:r>
            <a:r>
              <a:rPr lang="tr-TR" b="1" spc="-5" dirty="0">
                <a:solidFill>
                  <a:srgbClr val="FF0000"/>
                </a:solidFill>
                <a:latin typeface="Times New Roman" panose="02020603050405020304" pitchFamily="18" charset="0"/>
                <a:cs typeface="Times New Roman" panose="02020603050405020304" pitchFamily="18" charset="0"/>
              </a:rPr>
              <a:t>konsolide</a:t>
            </a:r>
            <a:r>
              <a:rPr lang="tr-TR" b="1" dirty="0">
                <a:solidFill>
                  <a:srgbClr val="FF0000"/>
                </a:solidFill>
                <a:latin typeface="Times New Roman" panose="02020603050405020304" pitchFamily="18" charset="0"/>
                <a:cs typeface="Times New Roman" panose="02020603050405020304" pitchFamily="18" charset="0"/>
              </a:rPr>
              <a:t> </a:t>
            </a:r>
            <a:r>
              <a:rPr lang="tr-TR" b="1" spc="-10" dirty="0">
                <a:solidFill>
                  <a:srgbClr val="FF0000"/>
                </a:solidFill>
                <a:latin typeface="Times New Roman" panose="02020603050405020304" pitchFamily="18" charset="0"/>
                <a:cs typeface="Times New Roman" panose="02020603050405020304" pitchFamily="18" charset="0"/>
              </a:rPr>
              <a:t>görevlisi:</a:t>
            </a:r>
            <a:r>
              <a:rPr lang="tr-TR" b="1" spc="-5" dirty="0">
                <a:solidFill>
                  <a:srgbClr val="FF0000"/>
                </a:solidFill>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Kamu</a:t>
            </a:r>
            <a:r>
              <a:rPr lang="tr-TR" b="1" spc="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idaresinin</a:t>
            </a:r>
            <a:r>
              <a:rPr lang="tr-TR" b="1" spc="-5" dirty="0">
                <a:latin typeface="Times New Roman" panose="02020603050405020304" pitchFamily="18" charset="0"/>
                <a:cs typeface="Times New Roman" panose="02020603050405020304" pitchFamily="18" charset="0"/>
              </a:rPr>
              <a:t> </a:t>
            </a:r>
            <a:r>
              <a:rPr lang="tr-TR" b="1" spc="25" dirty="0">
                <a:latin typeface="Times New Roman" panose="02020603050405020304" pitchFamily="18" charset="0"/>
                <a:cs typeface="Times New Roman" panose="02020603050405020304" pitchFamily="18" charset="0"/>
              </a:rPr>
              <a:t>taşınır</a:t>
            </a:r>
            <a:r>
              <a:rPr lang="tr-TR" b="1" spc="30"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kayıt</a:t>
            </a:r>
            <a:r>
              <a:rPr lang="tr-TR" b="1" spc="1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yetkilisinden</a:t>
            </a:r>
            <a:r>
              <a:rPr lang="tr-TR" b="1" spc="-5"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aldığı</a:t>
            </a:r>
            <a:r>
              <a:rPr lang="tr-TR" b="1" spc="2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harcama</a:t>
            </a:r>
            <a:r>
              <a:rPr lang="tr-TR" b="1" spc="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birimi</a:t>
            </a:r>
            <a:r>
              <a:rPr lang="tr-TR" b="1" spc="-5"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taşınır </a:t>
            </a:r>
            <a:r>
              <a:rPr lang="tr-TR" b="1" spc="2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hesaplarını </a:t>
            </a:r>
            <a:r>
              <a:rPr lang="tr-TR" b="1" dirty="0">
                <a:latin typeface="Times New Roman" panose="02020603050405020304" pitchFamily="18" charset="0"/>
                <a:cs typeface="Times New Roman" panose="02020603050405020304" pitchFamily="18" charset="0"/>
              </a:rPr>
              <a:t>konsolide ederek </a:t>
            </a:r>
            <a:r>
              <a:rPr lang="tr-TR" b="1" spc="20" dirty="0">
                <a:latin typeface="Times New Roman" panose="02020603050405020304" pitchFamily="18" charset="0"/>
                <a:cs typeface="Times New Roman" panose="02020603050405020304" pitchFamily="18" charset="0"/>
              </a:rPr>
              <a:t>taşınır </a:t>
            </a:r>
            <a:r>
              <a:rPr lang="tr-TR" b="1" spc="-5" dirty="0">
                <a:latin typeface="Times New Roman" panose="02020603050405020304" pitchFamily="18" charset="0"/>
                <a:cs typeface="Times New Roman" panose="02020603050405020304" pitchFamily="18" charset="0"/>
              </a:rPr>
              <a:t>hesap cetvellerini </a:t>
            </a:r>
            <a:r>
              <a:rPr lang="tr-TR" b="1" dirty="0">
                <a:latin typeface="Times New Roman" panose="02020603050405020304" pitchFamily="18" charset="0"/>
                <a:cs typeface="Times New Roman" panose="02020603050405020304" pitchFamily="18" charset="0"/>
              </a:rPr>
              <a:t>hazırlamak </a:t>
            </a:r>
            <a:r>
              <a:rPr lang="tr-TR" b="1" spc="-15" dirty="0">
                <a:latin typeface="Times New Roman" panose="02020603050405020304" pitchFamily="18" charset="0"/>
                <a:cs typeface="Times New Roman" panose="02020603050405020304" pitchFamily="18" charset="0"/>
              </a:rPr>
              <a:t>ve </a:t>
            </a:r>
            <a:r>
              <a:rPr lang="tr-TR" b="1" spc="-5" dirty="0">
                <a:latin typeface="Times New Roman" panose="02020603050405020304" pitchFamily="18" charset="0"/>
                <a:cs typeface="Times New Roman" panose="02020603050405020304" pitchFamily="18" charset="0"/>
              </a:rPr>
              <a:t>biriminin bir </a:t>
            </a:r>
            <a:r>
              <a:rPr lang="tr-TR" b="1" spc="-10" dirty="0">
                <a:latin typeface="Times New Roman" panose="02020603050405020304" pitchFamily="18" charset="0"/>
                <a:cs typeface="Times New Roman" panose="02020603050405020304" pitchFamily="18" charset="0"/>
              </a:rPr>
              <a:t>üst teşkilattaki </a:t>
            </a:r>
            <a:r>
              <a:rPr lang="tr-TR" b="1" spc="20" dirty="0">
                <a:latin typeface="Times New Roman" panose="02020603050405020304" pitchFamily="18" charset="0"/>
                <a:cs typeface="Times New Roman" panose="02020603050405020304" pitchFamily="18" charset="0"/>
              </a:rPr>
              <a:t>taşınır </a:t>
            </a:r>
            <a:r>
              <a:rPr lang="tr-TR" b="1" spc="2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konsolide</a:t>
            </a:r>
            <a:r>
              <a:rPr lang="tr-TR" b="1" spc="55" dirty="0">
                <a:latin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görevlisine</a:t>
            </a:r>
            <a:r>
              <a:rPr lang="tr-TR" b="1" spc="9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vermekle</a:t>
            </a:r>
            <a:r>
              <a:rPr lang="tr-TR" b="1" spc="-5" dirty="0">
                <a:latin typeface="Times New Roman" panose="02020603050405020304" pitchFamily="18" charset="0"/>
                <a:cs typeface="Times New Roman" panose="02020603050405020304" pitchFamily="18" charset="0"/>
              </a:rPr>
              <a:t> sorumlu</a:t>
            </a:r>
            <a:r>
              <a:rPr lang="tr-TR" b="1" spc="20" dirty="0">
                <a:latin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olan</a:t>
            </a:r>
            <a:r>
              <a:rPr lang="tr-TR" b="1" spc="35"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görevlileri</a:t>
            </a:r>
            <a:r>
              <a:rPr lang="tr-TR" b="1" spc="-20" dirty="0" smtClean="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a:p>
            <a:pPr marL="356870" marR="8890" indent="-344805" algn="just">
              <a:lnSpc>
                <a:spcPct val="100000"/>
              </a:lnSpc>
              <a:buFont typeface="Wingdings"/>
              <a:buChar char=""/>
              <a:tabLst>
                <a:tab pos="357505" algn="l"/>
              </a:tabLst>
            </a:pPr>
            <a:endParaRPr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5"/>
              </a:spcBef>
              <a:buFont typeface="Wingdings"/>
              <a:buChar char=""/>
              <a:tabLst>
                <a:tab pos="357505" algn="l"/>
              </a:tabLst>
            </a:pPr>
            <a:r>
              <a:rPr b="1" spc="-5" dirty="0">
                <a:solidFill>
                  <a:srgbClr val="FF0000"/>
                </a:solidFill>
                <a:latin typeface="Times New Roman" panose="02020603050405020304" pitchFamily="18" charset="0"/>
                <a:cs typeface="Times New Roman" panose="02020603050405020304" pitchFamily="18" charset="0"/>
              </a:rPr>
              <a:t>Taşınır kodu: </a:t>
            </a:r>
            <a:r>
              <a:rPr b="1" spc="5" dirty="0">
                <a:latin typeface="Times New Roman" panose="02020603050405020304" pitchFamily="18" charset="0"/>
                <a:cs typeface="Times New Roman" panose="02020603050405020304" pitchFamily="18" charset="0"/>
              </a:rPr>
              <a:t>Taşınırın </a:t>
            </a:r>
            <a:r>
              <a:rPr b="1" dirty="0">
                <a:latin typeface="Times New Roman" panose="02020603050405020304" pitchFamily="18" charset="0"/>
                <a:cs typeface="Times New Roman" panose="02020603050405020304" pitchFamily="18" charset="0"/>
              </a:rPr>
              <a:t>kayıtlarda </a:t>
            </a:r>
            <a:r>
              <a:rPr b="1" spc="5" dirty="0">
                <a:latin typeface="Times New Roman" panose="02020603050405020304" pitchFamily="18" charset="0"/>
                <a:cs typeface="Times New Roman" panose="02020603050405020304" pitchFamily="18" charset="0"/>
              </a:rPr>
              <a:t>detaylı </a:t>
            </a:r>
            <a:r>
              <a:rPr b="1" spc="-10" dirty="0">
                <a:latin typeface="Times New Roman" panose="02020603050405020304" pitchFamily="18" charset="0"/>
                <a:cs typeface="Times New Roman" panose="02020603050405020304" pitchFamily="18" charset="0"/>
              </a:rPr>
              <a:t>izlendiği, </a:t>
            </a:r>
            <a:r>
              <a:rPr b="1" spc="25"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hesap </a:t>
            </a:r>
            <a:r>
              <a:rPr b="1" dirty="0">
                <a:latin typeface="Times New Roman" panose="02020603050405020304" pitchFamily="18" charset="0"/>
                <a:cs typeface="Times New Roman" panose="02020603050405020304" pitchFamily="18" charset="0"/>
              </a:rPr>
              <a:t>kodu </a:t>
            </a:r>
            <a:r>
              <a:rPr b="1" spc="-15" dirty="0">
                <a:latin typeface="Times New Roman" panose="02020603050405020304" pitchFamily="18" charset="0"/>
                <a:cs typeface="Times New Roman" panose="02020603050405020304" pitchFamily="18" charset="0"/>
              </a:rPr>
              <a:t>ile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I </a:t>
            </a:r>
            <a:r>
              <a:rPr b="1" spc="-15" dirty="0">
                <a:latin typeface="Times New Roman" panose="02020603050405020304" pitchFamily="18" charset="0"/>
                <a:cs typeface="Times New Roman" panose="02020603050405020304" pitchFamily="18" charset="0"/>
              </a:rPr>
              <a:t>ve </a:t>
            </a:r>
            <a:r>
              <a:rPr b="1" spc="-5" dirty="0">
                <a:latin typeface="Times New Roman" panose="02020603050405020304" pitchFamily="18" charset="0"/>
                <a:cs typeface="Times New Roman" panose="02020603050405020304" pitchFamily="18" charset="0"/>
              </a:rPr>
              <a:t>II </a:t>
            </a:r>
            <a:r>
              <a:rPr b="1" dirty="0">
                <a:latin typeface="Times New Roman" panose="02020603050405020304" pitchFamily="18" charset="0"/>
                <a:cs typeface="Times New Roman" panose="02020603050405020304" pitchFamily="18" charset="0"/>
              </a:rPr>
              <a:t>nci düzey detay </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kodu</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4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sonraki </a:t>
            </a:r>
            <a:r>
              <a:rPr b="1" spc="-15" dirty="0">
                <a:latin typeface="Times New Roman" panose="02020603050405020304" pitchFamily="18" charset="0"/>
                <a:cs typeface="Times New Roman" panose="02020603050405020304" pitchFamily="18" charset="0"/>
              </a:rPr>
              <a:t>düzey</a:t>
            </a:r>
            <a:r>
              <a:rPr b="1" spc="8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detay</a:t>
            </a:r>
            <a:r>
              <a:rPr b="1" spc="2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kodlarının</a:t>
            </a:r>
            <a:r>
              <a:rPr b="1" spc="5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birleşiminden</a:t>
            </a:r>
            <a:r>
              <a:rPr b="1" spc="7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oluşan</a:t>
            </a:r>
            <a:r>
              <a:rPr b="1" spc="6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kodu,</a:t>
            </a:r>
          </a:p>
          <a:p>
            <a:pPr>
              <a:lnSpc>
                <a:spcPct val="100000"/>
              </a:lnSpc>
              <a:spcBef>
                <a:spcPts val="25"/>
              </a:spcBef>
              <a:buFont typeface="Wingdings"/>
              <a:buChar char=""/>
            </a:pPr>
            <a:endParaRPr b="1" dirty="0">
              <a:latin typeface="Microsoft Sans Serif"/>
              <a:cs typeface="Microsoft Sans Serif"/>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03712" y="566952"/>
            <a:ext cx="2592288" cy="566181"/>
          </a:xfrm>
          <a:prstGeom prst="rect">
            <a:avLst/>
          </a:prstGeom>
        </p:spPr>
        <p:txBody>
          <a:bodyPr vert="horz" wrap="square" lIns="0" tIns="12065" rIns="0" bIns="0" rtlCol="0">
            <a:spAutoFit/>
          </a:bodyPr>
          <a:lstStyle/>
          <a:p>
            <a:pPr marL="12700">
              <a:lnSpc>
                <a:spcPct val="100000"/>
              </a:lnSpc>
              <a:spcBef>
                <a:spcPts val="95"/>
              </a:spcBef>
            </a:pPr>
            <a:r>
              <a:rPr b="1" spc="-50" dirty="0">
                <a:solidFill>
                  <a:srgbClr val="FF0000"/>
                </a:solidFill>
                <a:latin typeface="Times New Roman" panose="02020603050405020304" pitchFamily="18" charset="0"/>
                <a:cs typeface="Times New Roman" panose="02020603050405020304" pitchFamily="18" charset="0"/>
              </a:rPr>
              <a:t>TANIMLAR</a:t>
            </a:r>
            <a:endParaRPr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2135560" y="1340768"/>
            <a:ext cx="9600085" cy="4859022"/>
          </a:xfrm>
          <a:prstGeom prst="rect">
            <a:avLst/>
          </a:prstGeom>
        </p:spPr>
        <p:txBody>
          <a:bodyPr vert="horz" wrap="square" lIns="0" tIns="11430" rIns="0" bIns="0" rtlCol="0">
            <a:spAutoFit/>
          </a:bodyPr>
          <a:lstStyle/>
          <a:p>
            <a:pPr marL="356870" marR="5080" indent="-344805" algn="just">
              <a:lnSpc>
                <a:spcPct val="150000"/>
              </a:lnSpc>
              <a:spcBef>
                <a:spcPts val="90"/>
              </a:spcBef>
              <a:buFont typeface="Wingdings"/>
              <a:buChar char=""/>
              <a:tabLst>
                <a:tab pos="357505" algn="l"/>
              </a:tabLst>
            </a:pPr>
            <a:r>
              <a:rPr b="1" spc="-20" dirty="0">
                <a:solidFill>
                  <a:srgbClr val="FF0000"/>
                </a:solidFill>
                <a:latin typeface="Times New Roman" panose="02020603050405020304" pitchFamily="18" charset="0"/>
                <a:cs typeface="Times New Roman" panose="02020603050405020304" pitchFamily="18" charset="0"/>
              </a:rPr>
              <a:t>Taşıtlar: </a:t>
            </a:r>
            <a:r>
              <a:rPr b="1" spc="-50" dirty="0">
                <a:latin typeface="Times New Roman" panose="02020603050405020304" pitchFamily="18" charset="0"/>
                <a:cs typeface="Times New Roman" panose="02020603050405020304" pitchFamily="18" charset="0"/>
              </a:rPr>
              <a:t>Yolcu</a:t>
            </a:r>
            <a:r>
              <a:rPr b="1" spc="-4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 </a:t>
            </a:r>
            <a:r>
              <a:rPr b="1" spc="-20" dirty="0">
                <a:latin typeface="Times New Roman" panose="02020603050405020304" pitchFamily="18" charset="0"/>
                <a:cs typeface="Times New Roman" panose="02020603050405020304" pitchFamily="18" charset="0"/>
              </a:rPr>
              <a:t>yük </a:t>
            </a:r>
            <a:r>
              <a:rPr b="1" spc="20" dirty="0">
                <a:latin typeface="Times New Roman" panose="02020603050405020304" pitchFamily="18" charset="0"/>
                <a:cs typeface="Times New Roman" panose="02020603050405020304" pitchFamily="18" charset="0"/>
              </a:rPr>
              <a:t>taşımacılığında </a:t>
            </a:r>
            <a:r>
              <a:rPr b="1" dirty="0">
                <a:latin typeface="Times New Roman" panose="02020603050405020304" pitchFamily="18" charset="0"/>
                <a:cs typeface="Times New Roman" panose="02020603050405020304" pitchFamily="18" charset="0"/>
              </a:rPr>
              <a:t>kullanılanlar </a:t>
            </a:r>
            <a:r>
              <a:rPr b="1" spc="-15" dirty="0">
                <a:latin typeface="Times New Roman" panose="02020603050405020304" pitchFamily="18" charset="0"/>
                <a:cs typeface="Times New Roman" panose="02020603050405020304" pitchFamily="18" charset="0"/>
              </a:rPr>
              <a:t>ile </a:t>
            </a:r>
            <a:r>
              <a:rPr b="1" spc="-10" dirty="0">
                <a:latin typeface="Times New Roman" panose="02020603050405020304" pitchFamily="18" charset="0"/>
                <a:cs typeface="Times New Roman" panose="02020603050405020304" pitchFamily="18" charset="0"/>
              </a:rPr>
              <a:t>özel </a:t>
            </a:r>
            <a:r>
              <a:rPr b="1" spc="10" dirty="0">
                <a:latin typeface="Times New Roman" panose="02020603050405020304" pitchFamily="18" charset="0"/>
                <a:cs typeface="Times New Roman" panose="02020603050405020304" pitchFamily="18" charset="0"/>
              </a:rPr>
              <a:t>amaçlı </a:t>
            </a:r>
            <a:r>
              <a:rPr b="1" dirty="0">
                <a:latin typeface="Times New Roman" panose="02020603050405020304" pitchFamily="18" charset="0"/>
                <a:cs typeface="Times New Roman" panose="02020603050405020304" pitchFamily="18" charset="0"/>
              </a:rPr>
              <a:t>kullanımlar </a:t>
            </a:r>
            <a:r>
              <a:rPr b="1" spc="-15" dirty="0">
                <a:latin typeface="Times New Roman" panose="02020603050405020304" pitchFamily="18" charset="0"/>
                <a:cs typeface="Times New Roman" panose="02020603050405020304" pitchFamily="18" charset="0"/>
              </a:rPr>
              <a:t>için </a:t>
            </a:r>
            <a:r>
              <a:rPr b="1" spc="-10" dirty="0">
                <a:latin typeface="Times New Roman" panose="02020603050405020304" pitchFamily="18" charset="0"/>
                <a:cs typeface="Times New Roman" panose="02020603050405020304" pitchFamily="18" charset="0"/>
              </a:rPr>
              <a:t>muhtelif cihazlarla </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donatılmış</a:t>
            </a:r>
            <a:r>
              <a:rPr b="1" spc="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bulunan</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ve</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çeşitleri</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ile</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kod</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numaraları</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Taşınır</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Kod</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Listesinin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a:t>
            </a:r>
            <a:r>
              <a:rPr b="1" spc="-5" dirty="0">
                <a:latin typeface="Times New Roman" panose="02020603050405020304" pitchFamily="18" charset="0"/>
                <a:cs typeface="Times New Roman" panose="02020603050405020304" pitchFamily="18" charset="0"/>
              </a:rPr>
              <a:t> bölümü</a:t>
            </a:r>
            <a:r>
              <a:rPr b="1" spc="5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254</a:t>
            </a:r>
            <a:r>
              <a:rPr b="1" spc="509"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hesap </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detayında</a:t>
            </a:r>
            <a:r>
              <a:rPr b="1" spc="12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gösterilen</a:t>
            </a:r>
            <a:r>
              <a:rPr b="1" spc="65" dirty="0">
                <a:latin typeface="Times New Roman" panose="02020603050405020304" pitchFamily="18" charset="0"/>
                <a:cs typeface="Times New Roman" panose="02020603050405020304" pitchFamily="18" charset="0"/>
              </a:rPr>
              <a:t> </a:t>
            </a:r>
            <a:r>
              <a:rPr b="1" spc="10" dirty="0" err="1">
                <a:latin typeface="Times New Roman" panose="02020603050405020304" pitchFamily="18" charset="0"/>
                <a:cs typeface="Times New Roman" panose="02020603050405020304" pitchFamily="18" charset="0"/>
              </a:rPr>
              <a:t>taşıtları</a:t>
            </a:r>
            <a:r>
              <a:rPr b="1" spc="10" dirty="0" smtClean="0">
                <a:latin typeface="Times New Roman" panose="02020603050405020304" pitchFamily="18" charset="0"/>
                <a:cs typeface="Times New Roman" panose="02020603050405020304" pitchFamily="18" charset="0"/>
              </a:rPr>
              <a:t>,</a:t>
            </a:r>
            <a:endParaRPr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b="1" spc="-40" dirty="0">
                <a:solidFill>
                  <a:srgbClr val="FF0000"/>
                </a:solidFill>
                <a:latin typeface="Times New Roman" panose="02020603050405020304" pitchFamily="18" charset="0"/>
                <a:cs typeface="Times New Roman" panose="02020603050405020304" pitchFamily="18" charset="0"/>
              </a:rPr>
              <a:t>Tesis: </a:t>
            </a:r>
            <a:r>
              <a:rPr b="1" spc="-20" dirty="0">
                <a:latin typeface="Times New Roman" panose="02020603050405020304" pitchFamily="18" charset="0"/>
                <a:cs typeface="Times New Roman" panose="02020603050405020304" pitchFamily="18" charset="0"/>
              </a:rPr>
              <a:t>Bir </a:t>
            </a:r>
            <a:r>
              <a:rPr b="1" spc="-5" dirty="0">
                <a:latin typeface="Times New Roman" panose="02020603050405020304" pitchFamily="18" charset="0"/>
                <a:cs typeface="Times New Roman" panose="02020603050405020304" pitchFamily="18" charset="0"/>
              </a:rPr>
              <a:t>makine </a:t>
            </a:r>
            <a:r>
              <a:rPr b="1" spc="-10" dirty="0">
                <a:latin typeface="Times New Roman" panose="02020603050405020304" pitchFamily="18" charset="0"/>
                <a:cs typeface="Times New Roman" panose="02020603050405020304" pitchFamily="18" charset="0"/>
              </a:rPr>
              <a:t>veya </a:t>
            </a:r>
            <a:r>
              <a:rPr b="1" spc="10" dirty="0">
                <a:latin typeface="Times New Roman" panose="02020603050405020304" pitchFamily="18" charset="0"/>
                <a:cs typeface="Times New Roman" panose="02020603050405020304" pitchFamily="18" charset="0"/>
              </a:rPr>
              <a:t>cihazın </a:t>
            </a:r>
            <a:r>
              <a:rPr b="1" spc="-10" dirty="0">
                <a:latin typeface="Times New Roman" panose="02020603050405020304" pitchFamily="18" charset="0"/>
                <a:cs typeface="Times New Roman" panose="02020603050405020304" pitchFamily="18" charset="0"/>
              </a:rPr>
              <a:t>ürettiği enerjiyi, </a:t>
            </a:r>
            <a:r>
              <a:rPr b="1" spc="-5" dirty="0">
                <a:latin typeface="Times New Roman" panose="02020603050405020304" pitchFamily="18" charset="0"/>
                <a:cs typeface="Times New Roman" panose="02020603050405020304" pitchFamily="18" charset="0"/>
              </a:rPr>
              <a:t>sesi, </a:t>
            </a:r>
            <a:r>
              <a:rPr b="1" spc="-10" dirty="0">
                <a:latin typeface="Times New Roman" panose="02020603050405020304" pitchFamily="18" charset="0"/>
                <a:cs typeface="Times New Roman" panose="02020603050405020304" pitchFamily="18" charset="0"/>
              </a:rPr>
              <a:t>görüntüyü </a:t>
            </a:r>
            <a:r>
              <a:rPr b="1" spc="-15" dirty="0">
                <a:latin typeface="Times New Roman" panose="02020603050405020304" pitchFamily="18" charset="0"/>
                <a:cs typeface="Times New Roman" panose="02020603050405020304" pitchFamily="18" charset="0"/>
              </a:rPr>
              <a:t>ve </a:t>
            </a:r>
            <a:r>
              <a:rPr b="1" spc="-5" dirty="0">
                <a:latin typeface="Times New Roman" panose="02020603050405020304" pitchFamily="18" charset="0"/>
                <a:cs typeface="Times New Roman" panose="02020603050405020304" pitchFamily="18" charset="0"/>
              </a:rPr>
              <a:t>benzerini </a:t>
            </a:r>
            <a:r>
              <a:rPr b="1" spc="-10" dirty="0">
                <a:latin typeface="Times New Roman" panose="02020603050405020304" pitchFamily="18" charset="0"/>
                <a:cs typeface="Times New Roman" panose="02020603050405020304" pitchFamily="18" charset="0"/>
              </a:rPr>
              <a:t>ileten, </a:t>
            </a:r>
            <a:r>
              <a:rPr b="1" spc="5" dirty="0">
                <a:latin typeface="Times New Roman" panose="02020603050405020304" pitchFamily="18" charset="0"/>
                <a:cs typeface="Times New Roman" panose="02020603050405020304" pitchFamily="18" charset="0"/>
              </a:rPr>
              <a:t>dağıtan </a:t>
            </a:r>
            <a:r>
              <a:rPr b="1" spc="-10" dirty="0">
                <a:latin typeface="Times New Roman" panose="02020603050405020304" pitchFamily="18" charset="0"/>
                <a:cs typeface="Times New Roman" panose="02020603050405020304" pitchFamily="18" charset="0"/>
              </a:rPr>
              <a:t>veya </a:t>
            </a:r>
            <a:r>
              <a:rPr b="1" spc="-5" dirty="0">
                <a:latin typeface="Times New Roman" panose="02020603050405020304" pitchFamily="18" charset="0"/>
                <a:cs typeface="Times New Roman" panose="02020603050405020304" pitchFamily="18" charset="0"/>
              </a:rPr>
              <a:t>bir </a:t>
            </a:r>
            <a:r>
              <a:rPr b="1" dirty="0">
                <a:latin typeface="Times New Roman" panose="02020603050405020304" pitchFamily="18" charset="0"/>
                <a:cs typeface="Times New Roman" panose="02020603050405020304" pitchFamily="18" charset="0"/>
              </a:rPr>
              <a:t> makine </a:t>
            </a:r>
            <a:r>
              <a:rPr b="1" spc="-15" dirty="0">
                <a:latin typeface="Times New Roman" panose="02020603050405020304" pitchFamily="18" charset="0"/>
                <a:cs typeface="Times New Roman" panose="02020603050405020304" pitchFamily="18" charset="0"/>
              </a:rPr>
              <a:t>veya </a:t>
            </a:r>
            <a:r>
              <a:rPr b="1" spc="5" dirty="0">
                <a:latin typeface="Times New Roman" panose="02020603050405020304" pitchFamily="18" charset="0"/>
                <a:cs typeface="Times New Roman" panose="02020603050405020304" pitchFamily="18" charset="0"/>
              </a:rPr>
              <a:t>cihazın </a:t>
            </a:r>
            <a:r>
              <a:rPr b="1" spc="-10" dirty="0">
                <a:latin typeface="Times New Roman" panose="02020603050405020304" pitchFamily="18" charset="0"/>
                <a:cs typeface="Times New Roman" panose="02020603050405020304" pitchFamily="18" charset="0"/>
              </a:rPr>
              <a:t>gördüğü işi </a:t>
            </a:r>
            <a:r>
              <a:rPr b="1" spc="-5" dirty="0">
                <a:latin typeface="Times New Roman" panose="02020603050405020304" pitchFamily="18" charset="0"/>
                <a:cs typeface="Times New Roman" panose="02020603050405020304" pitchFamily="18" charset="0"/>
              </a:rPr>
              <a:t>uzağa </a:t>
            </a:r>
            <a:r>
              <a:rPr b="1" spc="5" dirty="0">
                <a:latin typeface="Times New Roman" panose="02020603050405020304" pitchFamily="18" charset="0"/>
                <a:cs typeface="Times New Roman" panose="02020603050405020304" pitchFamily="18" charset="0"/>
              </a:rPr>
              <a:t>taşıyan </a:t>
            </a:r>
            <a:r>
              <a:rPr b="1" spc="-25" dirty="0">
                <a:latin typeface="Times New Roman" panose="02020603050405020304" pitchFamily="18" charset="0"/>
                <a:cs typeface="Times New Roman" panose="02020603050405020304" pitchFamily="18" charset="0"/>
              </a:rPr>
              <a:t>ya </a:t>
            </a:r>
            <a:r>
              <a:rPr b="1" spc="-10" dirty="0">
                <a:latin typeface="Times New Roman" panose="02020603050405020304" pitchFamily="18" charset="0"/>
                <a:cs typeface="Times New Roman" panose="02020603050405020304" pitchFamily="18" charset="0"/>
              </a:rPr>
              <a:t>da </a:t>
            </a:r>
            <a:r>
              <a:rPr b="1" spc="-5" dirty="0">
                <a:latin typeface="Times New Roman" panose="02020603050405020304" pitchFamily="18" charset="0"/>
                <a:cs typeface="Times New Roman" panose="02020603050405020304" pitchFamily="18" charset="0"/>
              </a:rPr>
              <a:t>uzaktaki </a:t>
            </a:r>
            <a:r>
              <a:rPr b="1" spc="-10" dirty="0">
                <a:latin typeface="Times New Roman" panose="02020603050405020304" pitchFamily="18" charset="0"/>
                <a:cs typeface="Times New Roman" panose="02020603050405020304" pitchFamily="18" charset="0"/>
              </a:rPr>
              <a:t>verileri </a:t>
            </a:r>
            <a:r>
              <a:rPr b="1" spc="-5" dirty="0">
                <a:latin typeface="Times New Roman" panose="02020603050405020304" pitchFamily="18" charset="0"/>
                <a:cs typeface="Times New Roman" panose="02020603050405020304" pitchFamily="18" charset="0"/>
              </a:rPr>
              <a:t>toplayan, kaydeden makine </a:t>
            </a:r>
            <a:r>
              <a:rPr b="1" spc="-10" dirty="0">
                <a:latin typeface="Times New Roman" panose="02020603050405020304" pitchFamily="18" charset="0"/>
                <a:cs typeface="Times New Roman" panose="02020603050405020304" pitchFamily="18" charset="0"/>
              </a:rPr>
              <a:t>veya </a:t>
            </a:r>
            <a:r>
              <a:rPr b="1" spc="-5" dirty="0">
                <a:latin typeface="Times New Roman" panose="02020603050405020304" pitchFamily="18" charset="0"/>
                <a:cs typeface="Times New Roman" panose="02020603050405020304" pitchFamily="18" charset="0"/>
              </a:rPr>
              <a:t> cihazlar</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arasındaki</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düzeni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sağlayan,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birbiriyle</a:t>
            </a:r>
            <a:r>
              <a:rPr b="1" spc="-5" dirty="0">
                <a:latin typeface="Times New Roman" panose="02020603050405020304" pitchFamily="18" charset="0"/>
                <a:cs typeface="Times New Roman" panose="02020603050405020304" pitchFamily="18" charset="0"/>
              </a:rPr>
              <a:t> entegre</a:t>
            </a:r>
            <a:r>
              <a:rPr b="1" dirty="0">
                <a:latin typeface="Times New Roman" panose="02020603050405020304" pitchFamily="18" charset="0"/>
                <a:cs typeface="Times New Roman" panose="02020603050405020304" pitchFamily="18" charset="0"/>
              </a:rPr>
              <a:t> makine</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cihazlardan</a:t>
            </a:r>
            <a:r>
              <a:rPr b="1" spc="5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oluşan,</a:t>
            </a:r>
            <a:r>
              <a:rPr b="1" spc="509"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gerektiğinde </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başka </a:t>
            </a:r>
            <a:r>
              <a:rPr b="1" spc="-15" dirty="0">
                <a:latin typeface="Times New Roman" panose="02020603050405020304" pitchFamily="18" charset="0"/>
                <a:cs typeface="Times New Roman" panose="02020603050405020304" pitchFamily="18" charset="0"/>
              </a:rPr>
              <a:t>yere </a:t>
            </a:r>
            <a:r>
              <a:rPr b="1" spc="5" dirty="0">
                <a:latin typeface="Times New Roman" panose="02020603050405020304" pitchFamily="18" charset="0"/>
                <a:cs typeface="Times New Roman" panose="02020603050405020304" pitchFamily="18" charset="0"/>
              </a:rPr>
              <a:t>taşınabilen </a:t>
            </a:r>
            <a:r>
              <a:rPr b="1" spc="-10" dirty="0">
                <a:latin typeface="Times New Roman" panose="02020603050405020304" pitchFamily="18" charset="0"/>
                <a:cs typeface="Times New Roman" panose="02020603050405020304" pitchFamily="18" charset="0"/>
              </a:rPr>
              <a:t>ve </a:t>
            </a:r>
            <a:r>
              <a:rPr b="1" spc="5" dirty="0">
                <a:latin typeface="Times New Roman" panose="02020603050405020304" pitchFamily="18" charset="0"/>
                <a:cs typeface="Times New Roman" panose="02020603050405020304" pitchFamily="18" charset="0"/>
              </a:rPr>
              <a:t>kullanılamaz </a:t>
            </a:r>
            <a:r>
              <a:rPr b="1" spc="-5" dirty="0">
                <a:latin typeface="Times New Roman" panose="02020603050405020304" pitchFamily="18" charset="0"/>
                <a:cs typeface="Times New Roman" panose="02020603050405020304" pitchFamily="18" charset="0"/>
              </a:rPr>
              <a:t>hale gelene kadar sanal </a:t>
            </a:r>
            <a:r>
              <a:rPr b="1" dirty="0">
                <a:latin typeface="Times New Roman" panose="02020603050405020304" pitchFamily="18" charset="0"/>
                <a:cs typeface="Times New Roman" panose="02020603050405020304" pitchFamily="18" charset="0"/>
              </a:rPr>
              <a:t>ambar </a:t>
            </a:r>
            <a:r>
              <a:rPr b="1" spc="10" dirty="0">
                <a:latin typeface="Times New Roman" panose="02020603050405020304" pitchFamily="18" charset="0"/>
                <a:cs typeface="Times New Roman" panose="02020603050405020304" pitchFamily="18" charset="0"/>
              </a:rPr>
              <a:t>kayıtlarında </a:t>
            </a:r>
            <a:r>
              <a:rPr b="1" spc="-5" dirty="0">
                <a:latin typeface="Times New Roman" panose="02020603050405020304" pitchFamily="18" charset="0"/>
                <a:cs typeface="Times New Roman" panose="02020603050405020304" pitchFamily="18" charset="0"/>
              </a:rPr>
              <a:t>takip edilen, çeşitleri </a:t>
            </a:r>
            <a:r>
              <a:rPr b="1"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ile</a:t>
            </a:r>
            <a:r>
              <a:rPr b="1" spc="6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kod</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numaraları</a:t>
            </a:r>
            <a:r>
              <a:rPr b="1" spc="-1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Taşınır</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Kod</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Listesinin</a:t>
            </a:r>
            <a:r>
              <a:rPr b="1" spc="9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a:t>
            </a:r>
            <a:r>
              <a:rPr b="1" spc="3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bölümü</a:t>
            </a:r>
            <a:r>
              <a:rPr b="1" spc="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253</a:t>
            </a:r>
            <a:r>
              <a:rPr b="1" spc="4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hesap</a:t>
            </a:r>
            <a:r>
              <a:rPr b="1" spc="4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detayında</a:t>
            </a:r>
            <a:r>
              <a:rPr b="1" spc="140"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yer</a:t>
            </a:r>
            <a:r>
              <a:rPr b="1" spc="7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alan</a:t>
            </a:r>
            <a:r>
              <a:rPr b="1" spc="65" dirty="0">
                <a:latin typeface="Times New Roman" panose="02020603050405020304" pitchFamily="18" charset="0"/>
                <a:cs typeface="Times New Roman" panose="02020603050405020304" pitchFamily="18" charset="0"/>
              </a:rPr>
              <a:t> </a:t>
            </a:r>
            <a:r>
              <a:rPr b="1" spc="-5" dirty="0" err="1">
                <a:latin typeface="Times New Roman" panose="02020603050405020304" pitchFamily="18" charset="0"/>
                <a:cs typeface="Times New Roman" panose="02020603050405020304" pitchFamily="18" charset="0"/>
              </a:rPr>
              <a:t>sistemleri</a:t>
            </a:r>
            <a:r>
              <a:rPr b="1" spc="-5" dirty="0" smtClean="0">
                <a:latin typeface="Times New Roman" panose="02020603050405020304" pitchFamily="18" charset="0"/>
                <a:cs typeface="Times New Roman" panose="02020603050405020304" pitchFamily="18" charset="0"/>
              </a:rPr>
              <a:t>,</a:t>
            </a:r>
            <a:endParaRPr b="1" dirty="0">
              <a:latin typeface="Times New Roman" panose="02020603050405020304" pitchFamily="18" charset="0"/>
              <a:cs typeface="Times New Roman" panose="02020603050405020304" pitchFamily="18" charset="0"/>
            </a:endParaRPr>
          </a:p>
          <a:p>
            <a:pPr marL="356870" marR="8890" indent="-344805" algn="just">
              <a:lnSpc>
                <a:spcPct val="100000"/>
              </a:lnSpc>
              <a:buFont typeface="Wingdings"/>
              <a:buChar char=""/>
              <a:tabLst>
                <a:tab pos="357505" algn="l"/>
              </a:tabLst>
            </a:pPr>
            <a:r>
              <a:rPr b="1" spc="-10" dirty="0">
                <a:solidFill>
                  <a:srgbClr val="FF0000"/>
                </a:solidFill>
                <a:latin typeface="Times New Roman" panose="02020603050405020304" pitchFamily="18" charset="0"/>
                <a:cs typeface="Times New Roman" panose="02020603050405020304" pitchFamily="18" charset="0"/>
              </a:rPr>
              <a:t>Tüketim </a:t>
            </a:r>
            <a:r>
              <a:rPr b="1" spc="-5" dirty="0">
                <a:solidFill>
                  <a:srgbClr val="FF0000"/>
                </a:solidFill>
                <a:latin typeface="Times New Roman" panose="02020603050405020304" pitchFamily="18" charset="0"/>
                <a:cs typeface="Times New Roman" panose="02020603050405020304" pitchFamily="18" charset="0"/>
              </a:rPr>
              <a:t>malzemeleri: </a:t>
            </a:r>
            <a:r>
              <a:rPr b="1" spc="-10" dirty="0">
                <a:latin typeface="Times New Roman" panose="02020603050405020304" pitchFamily="18" charset="0"/>
                <a:cs typeface="Times New Roman" panose="02020603050405020304" pitchFamily="18" charset="0"/>
              </a:rPr>
              <a:t>Belirli </a:t>
            </a:r>
            <a:r>
              <a:rPr b="1" spc="-15" dirty="0">
                <a:latin typeface="Times New Roman" panose="02020603050405020304" pitchFamily="18" charset="0"/>
                <a:cs typeface="Times New Roman" panose="02020603050405020304" pitchFamily="18" charset="0"/>
              </a:rPr>
              <a:t>bir </a:t>
            </a:r>
            <a:r>
              <a:rPr b="1" spc="-10" dirty="0">
                <a:latin typeface="Times New Roman" panose="02020603050405020304" pitchFamily="18" charset="0"/>
                <a:cs typeface="Times New Roman" panose="02020603050405020304" pitchFamily="18" charset="0"/>
              </a:rPr>
              <a:t>hizmetin üretilmesinde </a:t>
            </a:r>
            <a:r>
              <a:rPr b="1" dirty="0">
                <a:latin typeface="Times New Roman" panose="02020603050405020304" pitchFamily="18" charset="0"/>
                <a:cs typeface="Times New Roman" panose="02020603050405020304" pitchFamily="18" charset="0"/>
              </a:rPr>
              <a:t>kullanılan, </a:t>
            </a:r>
            <a:r>
              <a:rPr b="1" spc="15" dirty="0">
                <a:latin typeface="Times New Roman" panose="02020603050405020304" pitchFamily="18" charset="0"/>
                <a:cs typeface="Times New Roman" panose="02020603050405020304" pitchFamily="18" charset="0"/>
              </a:rPr>
              <a:t>kullanımı </a:t>
            </a:r>
            <a:r>
              <a:rPr b="1" spc="-10" dirty="0">
                <a:latin typeface="Times New Roman" panose="02020603050405020304" pitchFamily="18" charset="0"/>
                <a:cs typeface="Times New Roman" panose="02020603050405020304" pitchFamily="18" charset="0"/>
              </a:rPr>
              <a:t>sonucunda </a:t>
            </a:r>
            <a:r>
              <a:rPr b="1" spc="-5" dirty="0">
                <a:latin typeface="Times New Roman" panose="02020603050405020304" pitchFamily="18" charset="0"/>
                <a:cs typeface="Times New Roman" panose="02020603050405020304" pitchFamily="18" charset="0"/>
              </a:rPr>
              <a:t>tükenen </a:t>
            </a:r>
            <a:r>
              <a:rPr b="1" spc="-10" dirty="0">
                <a:latin typeface="Times New Roman" panose="02020603050405020304" pitchFamily="18" charset="0"/>
                <a:cs typeface="Times New Roman" panose="02020603050405020304" pitchFamily="18" charset="0"/>
              </a:rPr>
              <a:t>veya </a:t>
            </a:r>
            <a:r>
              <a:rPr b="1" spc="-15" dirty="0">
                <a:latin typeface="Times New Roman" panose="02020603050405020304" pitchFamily="18" charset="0"/>
                <a:cs typeface="Times New Roman" panose="02020603050405020304" pitchFamily="18" charset="0"/>
              </a:rPr>
              <a:t>bir </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süre </a:t>
            </a:r>
            <a:r>
              <a:rPr b="1" spc="5" dirty="0">
                <a:latin typeface="Times New Roman" panose="02020603050405020304" pitchFamily="18" charset="0"/>
                <a:cs typeface="Times New Roman" panose="02020603050405020304" pitchFamily="18" charset="0"/>
              </a:rPr>
              <a:t>kullanıldıktan </a:t>
            </a:r>
            <a:r>
              <a:rPr b="1" spc="-5" dirty="0">
                <a:latin typeface="Times New Roman" panose="02020603050405020304" pitchFamily="18" charset="0"/>
                <a:cs typeface="Times New Roman" panose="02020603050405020304" pitchFamily="18" charset="0"/>
              </a:rPr>
              <a:t>sonra ilk </a:t>
            </a:r>
            <a:r>
              <a:rPr b="1" spc="-10" dirty="0">
                <a:latin typeface="Times New Roman" panose="02020603050405020304" pitchFamily="18" charset="0"/>
                <a:cs typeface="Times New Roman" panose="02020603050405020304" pitchFamily="18" charset="0"/>
              </a:rPr>
              <a:t>özelliklerini </a:t>
            </a:r>
            <a:r>
              <a:rPr b="1" spc="20" dirty="0">
                <a:latin typeface="Times New Roman" panose="02020603050405020304" pitchFamily="18" charset="0"/>
                <a:cs typeface="Times New Roman" panose="02020603050405020304" pitchFamily="18" charset="0"/>
              </a:rPr>
              <a:t>kısmen </a:t>
            </a:r>
            <a:r>
              <a:rPr b="1" spc="-15" dirty="0">
                <a:latin typeface="Times New Roman" panose="02020603050405020304" pitchFamily="18" charset="0"/>
                <a:cs typeface="Times New Roman" panose="02020603050405020304" pitchFamily="18" charset="0"/>
              </a:rPr>
              <a:t>veya </a:t>
            </a:r>
            <a:r>
              <a:rPr b="1" dirty="0">
                <a:latin typeface="Times New Roman" panose="02020603050405020304" pitchFamily="18" charset="0"/>
                <a:cs typeface="Times New Roman" panose="02020603050405020304" pitchFamily="18" charset="0"/>
              </a:rPr>
              <a:t>tamamen </a:t>
            </a:r>
            <a:r>
              <a:rPr b="1" spc="-5" dirty="0">
                <a:latin typeface="Times New Roman" panose="02020603050405020304" pitchFamily="18" charset="0"/>
                <a:cs typeface="Times New Roman" panose="02020603050405020304" pitchFamily="18" charset="0"/>
              </a:rPr>
              <a:t>kaybederek </a:t>
            </a:r>
            <a:r>
              <a:rPr b="1" spc="-15" dirty="0">
                <a:latin typeface="Times New Roman" panose="02020603050405020304" pitchFamily="18" charset="0"/>
                <a:cs typeface="Times New Roman" panose="02020603050405020304" pitchFamily="18" charset="0"/>
              </a:rPr>
              <a:t>bir </a:t>
            </a:r>
            <a:r>
              <a:rPr b="1" dirty="0">
                <a:latin typeface="Times New Roman" panose="02020603050405020304" pitchFamily="18" charset="0"/>
                <a:cs typeface="Times New Roman" panose="02020603050405020304" pitchFamily="18" charset="0"/>
              </a:rPr>
              <a:t>daha kullanılamayacak </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duruma </a:t>
            </a:r>
            <a:r>
              <a:rPr b="1" spc="-15" dirty="0">
                <a:latin typeface="Times New Roman" panose="02020603050405020304" pitchFamily="18" charset="0"/>
                <a:cs typeface="Times New Roman" panose="02020603050405020304" pitchFamily="18" charset="0"/>
              </a:rPr>
              <a:t>gelen, </a:t>
            </a:r>
            <a:r>
              <a:rPr b="1" spc="-10" dirty="0">
                <a:latin typeface="Times New Roman" panose="02020603050405020304" pitchFamily="18" charset="0"/>
                <a:cs typeface="Times New Roman" panose="02020603050405020304" pitchFamily="18" charset="0"/>
              </a:rPr>
              <a:t>çeşitleri </a:t>
            </a:r>
            <a:r>
              <a:rPr b="1" spc="-5" dirty="0">
                <a:latin typeface="Times New Roman" panose="02020603050405020304" pitchFamily="18" charset="0"/>
                <a:cs typeface="Times New Roman" panose="02020603050405020304" pitchFamily="18" charset="0"/>
              </a:rPr>
              <a:t>ile </a:t>
            </a:r>
            <a:r>
              <a:rPr b="1" spc="5" dirty="0">
                <a:latin typeface="Times New Roman" panose="02020603050405020304" pitchFamily="18" charset="0"/>
                <a:cs typeface="Times New Roman" panose="02020603050405020304" pitchFamily="18" charset="0"/>
              </a:rPr>
              <a:t>kod </a:t>
            </a:r>
            <a:r>
              <a:rPr b="1" dirty="0">
                <a:latin typeface="Times New Roman" panose="02020603050405020304" pitchFamily="18" charset="0"/>
                <a:cs typeface="Times New Roman" panose="02020603050405020304" pitchFamily="18" charset="0"/>
              </a:rPr>
              <a:t>numaraları </a:t>
            </a:r>
            <a:r>
              <a:rPr b="1" spc="-5" dirty="0">
                <a:latin typeface="Times New Roman" panose="02020603050405020304" pitchFamily="18" charset="0"/>
                <a:cs typeface="Times New Roman" panose="02020603050405020304" pitchFamily="18" charset="0"/>
              </a:rPr>
              <a:t>Taşınır Kod </a:t>
            </a:r>
            <a:r>
              <a:rPr b="1" spc="-10" dirty="0">
                <a:latin typeface="Times New Roman" panose="02020603050405020304" pitchFamily="18" charset="0"/>
                <a:cs typeface="Times New Roman" panose="02020603050405020304" pitchFamily="18" charset="0"/>
              </a:rPr>
              <a:t>Listesinin (A) </a:t>
            </a:r>
            <a:r>
              <a:rPr b="1" spc="-5" dirty="0">
                <a:latin typeface="Times New Roman" panose="02020603050405020304" pitchFamily="18" charset="0"/>
                <a:cs typeface="Times New Roman" panose="02020603050405020304" pitchFamily="18" charset="0"/>
              </a:rPr>
              <a:t>bölümü </a:t>
            </a:r>
            <a:r>
              <a:rPr b="1" spc="-20" dirty="0">
                <a:latin typeface="Times New Roman" panose="02020603050405020304" pitchFamily="18" charset="0"/>
                <a:cs typeface="Times New Roman" panose="02020603050405020304" pitchFamily="18" charset="0"/>
              </a:rPr>
              <a:t>150</a:t>
            </a:r>
            <a:r>
              <a:rPr b="1" spc="49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hesap </a:t>
            </a:r>
            <a:r>
              <a:rPr b="1" spc="5" dirty="0">
                <a:latin typeface="Times New Roman" panose="02020603050405020304" pitchFamily="18" charset="0"/>
                <a:cs typeface="Times New Roman" panose="02020603050405020304" pitchFamily="18" charset="0"/>
              </a:rPr>
              <a:t>detayında </a:t>
            </a:r>
            <a:r>
              <a:rPr b="1" spc="-20" dirty="0">
                <a:latin typeface="Times New Roman" panose="02020603050405020304" pitchFamily="18" charset="0"/>
                <a:cs typeface="Times New Roman" panose="02020603050405020304" pitchFamily="18" charset="0"/>
              </a:rPr>
              <a:t>yer </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alan</a:t>
            </a:r>
            <a:r>
              <a:rPr b="1" spc="50" dirty="0">
                <a:latin typeface="Times New Roman" panose="02020603050405020304" pitchFamily="18" charset="0"/>
                <a:cs typeface="Times New Roman" panose="02020603050405020304" pitchFamily="18" charset="0"/>
              </a:rPr>
              <a:t> </a:t>
            </a:r>
            <a:r>
              <a:rPr b="1" spc="-10" dirty="0" err="1">
                <a:latin typeface="Times New Roman" panose="02020603050405020304" pitchFamily="18" charset="0"/>
                <a:cs typeface="Times New Roman" panose="02020603050405020304" pitchFamily="18" charset="0"/>
              </a:rPr>
              <a:t>malzemeleri</a:t>
            </a:r>
            <a:r>
              <a:rPr b="1" spc="-10" dirty="0" smtClean="0">
                <a:latin typeface="Times New Roman" panose="02020603050405020304" pitchFamily="18" charset="0"/>
                <a:cs typeface="Times New Roman" panose="02020603050405020304" pitchFamily="18" charset="0"/>
              </a:rPr>
              <a:t>,</a:t>
            </a:r>
            <a:endParaRPr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b="1" spc="-5" dirty="0">
                <a:solidFill>
                  <a:srgbClr val="FF0000"/>
                </a:solidFill>
                <a:latin typeface="Times New Roman" panose="02020603050405020304" pitchFamily="18" charset="0"/>
                <a:cs typeface="Times New Roman" panose="02020603050405020304" pitchFamily="18" charset="0"/>
              </a:rPr>
              <a:t>Üst</a:t>
            </a:r>
            <a:r>
              <a:rPr b="1" spc="22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yönetici:</a:t>
            </a:r>
            <a:r>
              <a:rPr b="1" spc="220" dirty="0">
                <a:solidFill>
                  <a:srgbClr val="FF0000"/>
                </a:solidFill>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Bakanlıklarda</a:t>
            </a:r>
            <a:r>
              <a:rPr b="1" spc="20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müsteşarı,</a:t>
            </a:r>
            <a:r>
              <a:rPr b="1" spc="18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Millî</a:t>
            </a:r>
            <a:r>
              <a:rPr b="1" spc="19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Savunma</a:t>
            </a:r>
            <a:r>
              <a:rPr b="1" spc="17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Bakanlığında</a:t>
            </a:r>
            <a:r>
              <a:rPr b="1" spc="20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bakanı,</a:t>
            </a:r>
            <a:r>
              <a:rPr b="1" spc="20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diğer</a:t>
            </a:r>
            <a:r>
              <a:rPr b="1" spc="2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kamu</a:t>
            </a:r>
            <a:r>
              <a:rPr b="1" spc="20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idarelerinde</a:t>
            </a:r>
            <a:r>
              <a:rPr b="1" spc="204"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en</a:t>
            </a:r>
            <a:endParaRPr b="1" dirty="0">
              <a:latin typeface="Times New Roman" panose="02020603050405020304" pitchFamily="18" charset="0"/>
              <a:cs typeface="Times New Roman" panose="02020603050405020304" pitchFamily="18" charset="0"/>
            </a:endParaRPr>
          </a:p>
          <a:p>
            <a:pPr marL="356870">
              <a:lnSpc>
                <a:spcPct val="100000"/>
              </a:lnSpc>
            </a:pPr>
            <a:r>
              <a:rPr b="1" spc="-5" dirty="0">
                <a:latin typeface="Times New Roman" panose="02020603050405020304" pitchFamily="18" charset="0"/>
                <a:cs typeface="Times New Roman" panose="02020603050405020304" pitchFamily="18" charset="0"/>
              </a:rPr>
              <a:t>üst</a:t>
            </a:r>
            <a:r>
              <a:rPr b="1" spc="2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yöneticiyi,</a:t>
            </a:r>
            <a:r>
              <a:rPr b="1" spc="160"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il</a:t>
            </a:r>
            <a:r>
              <a:rPr b="1" spc="40"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özel</a:t>
            </a:r>
            <a:r>
              <a:rPr b="1" spc="9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idarelerinde</a:t>
            </a:r>
            <a:r>
              <a:rPr b="1" spc="12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valiyi,</a:t>
            </a:r>
            <a:r>
              <a:rPr b="1" spc="15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belediyelerde</a:t>
            </a:r>
            <a:r>
              <a:rPr b="1" spc="150"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belediye</a:t>
            </a:r>
            <a:r>
              <a:rPr b="1" spc="15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başkanını,</a:t>
            </a:r>
            <a:r>
              <a:rPr b="1" spc="3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ifade</a:t>
            </a:r>
            <a:r>
              <a:rPr b="1" spc="50"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eder.</a:t>
            </a:r>
            <a:endParaRPr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639616" y="692696"/>
            <a:ext cx="7488832" cy="566822"/>
          </a:xfrm>
          <a:prstGeom prst="rect">
            <a:avLst/>
          </a:prstGeom>
        </p:spPr>
        <p:txBody>
          <a:bodyPr vert="horz" wrap="square" lIns="0" tIns="12700" rIns="0" bIns="0" rtlCol="0">
            <a:spAutoFit/>
          </a:bodyPr>
          <a:lstStyle/>
          <a:p>
            <a:pPr marL="12700">
              <a:lnSpc>
                <a:spcPct val="100000"/>
              </a:lnSpc>
              <a:spcBef>
                <a:spcPts val="100"/>
              </a:spcBef>
            </a:pPr>
            <a:r>
              <a:rPr b="1" spc="-5" dirty="0">
                <a:solidFill>
                  <a:srgbClr val="FF0000"/>
                </a:solidFill>
                <a:latin typeface="Times New Roman" panose="02020603050405020304" pitchFamily="18" charset="0"/>
                <a:cs typeface="Times New Roman" panose="02020603050405020304" pitchFamily="18" charset="0"/>
              </a:rPr>
              <a:t>SORUMLULUK</a:t>
            </a:r>
            <a:r>
              <a:rPr b="1" spc="-20"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VE</a:t>
            </a:r>
            <a:r>
              <a:rPr b="1" spc="-50"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GÖREVLİLER</a:t>
            </a:r>
          </a:p>
        </p:txBody>
      </p:sp>
      <p:sp>
        <p:nvSpPr>
          <p:cNvPr id="4" name="object 4"/>
          <p:cNvSpPr txBox="1"/>
          <p:nvPr/>
        </p:nvSpPr>
        <p:spPr>
          <a:xfrm>
            <a:off x="1703512" y="1628800"/>
            <a:ext cx="10265733" cy="4167808"/>
          </a:xfrm>
          <a:prstGeom prst="rect">
            <a:avLst/>
          </a:prstGeom>
        </p:spPr>
        <p:txBody>
          <a:bodyPr vert="horz" wrap="square" lIns="0" tIns="12700" rIns="0" bIns="0" rtlCol="0">
            <a:spAutoFit/>
          </a:bodyPr>
          <a:lstStyle/>
          <a:p>
            <a:pPr marL="12700">
              <a:spcBef>
                <a:spcPts val="100"/>
              </a:spcBef>
            </a:pPr>
            <a:r>
              <a:rPr b="1" dirty="0">
                <a:solidFill>
                  <a:srgbClr val="FF0000"/>
                </a:solidFill>
                <a:latin typeface="Times New Roman" panose="02020603050405020304" pitchFamily="18" charset="0"/>
                <a:cs typeface="Times New Roman" panose="02020603050405020304" pitchFamily="18" charset="0"/>
              </a:rPr>
              <a:t>Sorumluluk</a:t>
            </a:r>
          </a:p>
          <a:p>
            <a:pPr marL="356870" marR="5080" indent="-344805" algn="just">
              <a:spcBef>
                <a:spcPts val="5"/>
              </a:spcBef>
              <a:buFont typeface="Wingdings"/>
              <a:buChar char=""/>
              <a:tabLst>
                <a:tab pos="357505" algn="l"/>
              </a:tabLst>
            </a:pPr>
            <a:r>
              <a:rPr b="1" dirty="0">
                <a:latin typeface="Times New Roman" panose="02020603050405020304" pitchFamily="18" charset="0"/>
                <a:cs typeface="Times New Roman" panose="02020603050405020304" pitchFamily="18" charset="0"/>
              </a:rPr>
              <a:t>Harcama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yetkilileri</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taşınırların</a:t>
            </a:r>
            <a:r>
              <a:rPr b="1" spc="2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etkili,</a:t>
            </a:r>
            <a:r>
              <a:rPr b="1" spc="-5" dirty="0">
                <a:latin typeface="Times New Roman" panose="02020603050405020304" pitchFamily="18" charset="0"/>
                <a:cs typeface="Times New Roman" panose="02020603050405020304" pitchFamily="18" charset="0"/>
              </a:rPr>
              <a:t> ekonomik,</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verimli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a:t>
            </a:r>
            <a:r>
              <a:rPr b="1" spc="56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hukuka</a:t>
            </a:r>
            <a:r>
              <a:rPr b="1" spc="58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uygun</a:t>
            </a:r>
            <a:r>
              <a:rPr b="1" spc="58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olarak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edinilmesinden, </a:t>
            </a:r>
            <a:r>
              <a:rPr b="1" spc="5" dirty="0">
                <a:latin typeface="Times New Roman" panose="02020603050405020304" pitchFamily="18" charset="0"/>
                <a:cs typeface="Times New Roman" panose="02020603050405020304" pitchFamily="18" charset="0"/>
              </a:rPr>
              <a:t>kullanılmasından, </a:t>
            </a:r>
            <a:r>
              <a:rPr b="1" spc="-5" dirty="0">
                <a:latin typeface="Times New Roman" panose="02020603050405020304" pitchFamily="18" charset="0"/>
                <a:cs typeface="Times New Roman" panose="02020603050405020304" pitchFamily="18" charset="0"/>
              </a:rPr>
              <a:t>kontrolünden, </a:t>
            </a:r>
            <a:r>
              <a:rPr b="1" spc="20" dirty="0">
                <a:latin typeface="Times New Roman" panose="02020603050405020304" pitchFamily="18" charset="0"/>
                <a:cs typeface="Times New Roman" panose="02020603050405020304" pitchFamily="18" charset="0"/>
              </a:rPr>
              <a:t>kayıtlarının </a:t>
            </a:r>
            <a:r>
              <a:rPr b="1" dirty="0">
                <a:latin typeface="Times New Roman" panose="02020603050405020304" pitchFamily="18" charset="0"/>
                <a:cs typeface="Times New Roman" panose="02020603050405020304" pitchFamily="18" charset="0"/>
              </a:rPr>
              <a:t>bu Yönetmelikte </a:t>
            </a:r>
            <a:r>
              <a:rPr b="1" spc="-10" dirty="0">
                <a:latin typeface="Times New Roman" panose="02020603050405020304" pitchFamily="18" charset="0"/>
                <a:cs typeface="Times New Roman" panose="02020603050405020304" pitchFamily="18" charset="0"/>
              </a:rPr>
              <a:t>belirtilen </a:t>
            </a:r>
            <a:r>
              <a:rPr b="1" dirty="0">
                <a:latin typeface="Times New Roman" panose="02020603050405020304" pitchFamily="18" charset="0"/>
                <a:cs typeface="Times New Roman" panose="02020603050405020304" pitchFamily="18" charset="0"/>
              </a:rPr>
              <a:t>esas </a:t>
            </a:r>
            <a:r>
              <a:rPr b="1" spc="-25" dirty="0">
                <a:latin typeface="Times New Roman" panose="02020603050405020304" pitchFamily="18" charset="0"/>
                <a:cs typeface="Times New Roman" panose="02020603050405020304" pitchFamily="18" charset="0"/>
              </a:rPr>
              <a:t>ve </a:t>
            </a:r>
            <a:r>
              <a:rPr b="1" spc="-2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usullere </a:t>
            </a:r>
            <a:r>
              <a:rPr b="1" spc="5" dirty="0">
                <a:latin typeface="Times New Roman" panose="02020603050405020304" pitchFamily="18" charset="0"/>
                <a:cs typeface="Times New Roman" panose="02020603050405020304" pitchFamily="18" charset="0"/>
              </a:rPr>
              <a:t>göre </a:t>
            </a:r>
            <a:r>
              <a:rPr b="1" spc="-5" dirty="0">
                <a:latin typeface="Times New Roman" panose="02020603050405020304" pitchFamily="18" charset="0"/>
                <a:cs typeface="Times New Roman" panose="02020603050405020304" pitchFamily="18" charset="0"/>
              </a:rPr>
              <a:t>saydam</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erişilebilir</a:t>
            </a:r>
            <a:r>
              <a:rPr b="1" spc="-10" dirty="0">
                <a:latin typeface="Times New Roman" panose="02020603050405020304" pitchFamily="18" charset="0"/>
                <a:cs typeface="Times New Roman" panose="02020603050405020304" pitchFamily="18" charset="0"/>
              </a:rPr>
              <a:t> şekilde </a:t>
            </a:r>
            <a:r>
              <a:rPr b="1" spc="15" dirty="0">
                <a:latin typeface="Times New Roman" panose="02020603050405020304" pitchFamily="18" charset="0"/>
                <a:cs typeface="Times New Roman" panose="02020603050405020304" pitchFamily="18" charset="0"/>
              </a:rPr>
              <a:t>tutulmasını </a:t>
            </a:r>
            <a:r>
              <a:rPr b="1" dirty="0">
                <a:latin typeface="Times New Roman" panose="02020603050405020304" pitchFamily="18" charset="0"/>
                <a:cs typeface="Times New Roman" panose="02020603050405020304" pitchFamily="18" charset="0"/>
              </a:rPr>
              <a:t>sağlamaktan </a:t>
            </a:r>
            <a:r>
              <a:rPr b="1" spc="-15" dirty="0">
                <a:latin typeface="Times New Roman" panose="02020603050405020304" pitchFamily="18" charset="0"/>
                <a:cs typeface="Times New Roman" panose="02020603050405020304" pitchFamily="18" charset="0"/>
              </a:rPr>
              <a:t>sorumludur.</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Harcama </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yetkilileri </a:t>
            </a:r>
            <a:r>
              <a:rPr b="1" spc="20" dirty="0">
                <a:latin typeface="Times New Roman" panose="02020603050405020304" pitchFamily="18" charset="0"/>
                <a:cs typeface="Times New Roman" panose="02020603050405020304" pitchFamily="18" charset="0"/>
              </a:rPr>
              <a:t>taşınır kayıtlarının </a:t>
            </a:r>
            <a:r>
              <a:rPr b="1" dirty="0">
                <a:latin typeface="Times New Roman" panose="02020603050405020304" pitchFamily="18" charset="0"/>
                <a:cs typeface="Times New Roman" panose="02020603050405020304" pitchFamily="18" charset="0"/>
              </a:rPr>
              <a:t>bu </a:t>
            </a:r>
            <a:r>
              <a:rPr b="1" spc="-10" dirty="0">
                <a:latin typeface="Times New Roman" panose="02020603050405020304" pitchFamily="18" charset="0"/>
                <a:cs typeface="Times New Roman" panose="02020603050405020304" pitchFamily="18" charset="0"/>
              </a:rPr>
              <a:t>Yönetmelik hükümlerine </a:t>
            </a:r>
            <a:r>
              <a:rPr b="1" dirty="0">
                <a:latin typeface="Times New Roman" panose="02020603050405020304" pitchFamily="18" charset="0"/>
                <a:cs typeface="Times New Roman" panose="02020603050405020304" pitchFamily="18" charset="0"/>
              </a:rPr>
              <a:t>uygun </a:t>
            </a:r>
            <a:r>
              <a:rPr b="1" spc="-5" dirty="0">
                <a:latin typeface="Times New Roman" panose="02020603050405020304" pitchFamily="18" charset="0"/>
                <a:cs typeface="Times New Roman" panose="02020603050405020304" pitchFamily="18" charset="0"/>
              </a:rPr>
              <a:t>olarak </a:t>
            </a:r>
            <a:r>
              <a:rPr b="1" spc="5" dirty="0">
                <a:latin typeface="Times New Roman" panose="02020603050405020304" pitchFamily="18" charset="0"/>
                <a:cs typeface="Times New Roman" panose="02020603050405020304" pitchFamily="18" charset="0"/>
              </a:rPr>
              <a:t>tutulması </a:t>
            </a:r>
            <a:r>
              <a:rPr b="1" spc="-10" dirty="0">
                <a:latin typeface="Times New Roman" panose="02020603050405020304" pitchFamily="18" charset="0"/>
                <a:cs typeface="Times New Roman" panose="02020603050405020304" pitchFamily="18" charset="0"/>
              </a:rPr>
              <a:t>ve </a:t>
            </a:r>
            <a:r>
              <a:rPr b="1" spc="25" dirty="0">
                <a:latin typeface="Times New Roman" panose="02020603050405020304" pitchFamily="18" charset="0"/>
                <a:cs typeface="Times New Roman" panose="02020603050405020304" pitchFamily="18" charset="0"/>
              </a:rPr>
              <a:t>taşınır </a:t>
            </a:r>
            <a:r>
              <a:rPr b="1" dirty="0">
                <a:latin typeface="Times New Roman" panose="02020603050405020304" pitchFamily="18" charset="0"/>
                <a:cs typeface="Times New Roman" panose="02020603050405020304" pitchFamily="18" charset="0"/>
              </a:rPr>
              <a:t>mal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yönetim</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hesabının</a:t>
            </a:r>
            <a:r>
              <a:rPr b="1" spc="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hazırlanması</a:t>
            </a:r>
            <a:r>
              <a:rPr b="1" spc="2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sorumluluğunu</a:t>
            </a:r>
            <a:r>
              <a:rPr b="1"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kayıt</a:t>
            </a:r>
            <a:r>
              <a:rPr b="1" spc="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yetkilileri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a:t>
            </a:r>
            <a:r>
              <a:rPr b="1" spc="-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taşınır  </a:t>
            </a:r>
            <a:r>
              <a:rPr b="1" dirty="0">
                <a:latin typeface="Times New Roman" panose="02020603050405020304" pitchFamily="18" charset="0"/>
                <a:cs typeface="Times New Roman" panose="02020603050405020304" pitchFamily="18" charset="0"/>
              </a:rPr>
              <a:t>kontrol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yetkilileri</a:t>
            </a:r>
            <a:r>
              <a:rPr b="1" spc="3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aracılığıyla</a:t>
            </a:r>
            <a:r>
              <a:rPr b="1" spc="13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yerine</a:t>
            </a:r>
            <a:r>
              <a:rPr b="1" spc="5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getirir.</a:t>
            </a:r>
            <a:endParaRPr b="1" dirty="0">
              <a:latin typeface="Times New Roman" panose="02020603050405020304" pitchFamily="18" charset="0"/>
              <a:cs typeface="Times New Roman" panose="02020603050405020304" pitchFamily="18" charset="0"/>
            </a:endParaRPr>
          </a:p>
          <a:p>
            <a:pPr>
              <a:spcBef>
                <a:spcPts val="45"/>
              </a:spcBef>
              <a:buFont typeface="Wingdings"/>
              <a:buChar char=""/>
            </a:pPr>
            <a:endParaRPr b="1" dirty="0">
              <a:latin typeface="Times New Roman" panose="02020603050405020304" pitchFamily="18" charset="0"/>
              <a:cs typeface="Times New Roman" panose="02020603050405020304" pitchFamily="18" charset="0"/>
            </a:endParaRPr>
          </a:p>
          <a:p>
            <a:pPr marL="356870" marR="8890" indent="-344805" algn="just">
              <a:buFont typeface="Wingdings"/>
              <a:buChar char=""/>
              <a:tabLst>
                <a:tab pos="357505" algn="l"/>
              </a:tabLst>
            </a:pPr>
            <a:r>
              <a:rPr b="1" dirty="0">
                <a:latin typeface="Times New Roman" panose="02020603050405020304" pitchFamily="18" charset="0"/>
                <a:cs typeface="Times New Roman" panose="02020603050405020304" pitchFamily="18" charset="0"/>
              </a:rPr>
              <a:t>Harcama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yetkilileri,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taşınırlara</a:t>
            </a:r>
            <a:r>
              <a:rPr b="1" spc="60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ilişkin</a:t>
            </a:r>
            <a:r>
              <a:rPr b="1" spc="55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işlem</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kayıtların</a:t>
            </a:r>
            <a:r>
              <a:rPr b="1" spc="2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usule</a:t>
            </a:r>
            <a:r>
              <a:rPr b="1" dirty="0">
                <a:latin typeface="Times New Roman" panose="02020603050405020304" pitchFamily="18" charset="0"/>
                <a:cs typeface="Times New Roman" panose="02020603050405020304" pitchFamily="18" charset="0"/>
              </a:rPr>
              <a:t> uygun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olarak</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yapılıp </a:t>
            </a:r>
            <a:r>
              <a:rPr b="1" spc="25"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yapılmadığını </a:t>
            </a:r>
            <a:r>
              <a:rPr b="1" dirty="0">
                <a:latin typeface="Times New Roman" panose="02020603050405020304" pitchFamily="18" charset="0"/>
                <a:cs typeface="Times New Roman" panose="02020603050405020304" pitchFamily="18" charset="0"/>
              </a:rPr>
              <a:t>kontrol </a:t>
            </a:r>
            <a:r>
              <a:rPr b="1" spc="-10" dirty="0">
                <a:latin typeface="Times New Roman" panose="02020603050405020304" pitchFamily="18" charset="0"/>
                <a:cs typeface="Times New Roman" panose="02020603050405020304" pitchFamily="18" charset="0"/>
              </a:rPr>
              <a:t>etmeye veya </a:t>
            </a:r>
            <a:r>
              <a:rPr b="1" dirty="0">
                <a:latin typeface="Times New Roman" panose="02020603050405020304" pitchFamily="18" charset="0"/>
                <a:cs typeface="Times New Roman" panose="02020603050405020304" pitchFamily="18" charset="0"/>
              </a:rPr>
              <a:t>ettirmeye; </a:t>
            </a:r>
            <a:r>
              <a:rPr b="1" spc="10" dirty="0">
                <a:latin typeface="Times New Roman" panose="02020603050405020304" pitchFamily="18" charset="0"/>
                <a:cs typeface="Times New Roman" panose="02020603050405020304" pitchFamily="18" charset="0"/>
              </a:rPr>
              <a:t>kasıt, </a:t>
            </a:r>
            <a:r>
              <a:rPr b="1" spc="5" dirty="0">
                <a:latin typeface="Times New Roman" panose="02020603050405020304" pitchFamily="18" charset="0"/>
                <a:cs typeface="Times New Roman" panose="02020603050405020304" pitchFamily="18" charset="0"/>
              </a:rPr>
              <a:t>kusur </a:t>
            </a:r>
            <a:r>
              <a:rPr b="1" spc="-10" dirty="0">
                <a:latin typeface="Times New Roman" panose="02020603050405020304" pitchFamily="18" charset="0"/>
                <a:cs typeface="Times New Roman" panose="02020603050405020304" pitchFamily="18" charset="0"/>
              </a:rPr>
              <a:t>veya </a:t>
            </a:r>
            <a:r>
              <a:rPr b="1" spc="-5" dirty="0">
                <a:latin typeface="Times New Roman" panose="02020603050405020304" pitchFamily="18" charset="0"/>
                <a:cs typeface="Times New Roman" panose="02020603050405020304" pitchFamily="18" charset="0"/>
              </a:rPr>
              <a:t>ihmal sonucu </a:t>
            </a:r>
            <a:r>
              <a:rPr b="1" spc="20" dirty="0">
                <a:latin typeface="Times New Roman" panose="02020603050405020304" pitchFamily="18" charset="0"/>
                <a:cs typeface="Times New Roman" panose="02020603050405020304" pitchFamily="18" charset="0"/>
              </a:rPr>
              <a:t>kırılan, </a:t>
            </a:r>
            <a:r>
              <a:rPr b="1" spc="-10" dirty="0">
                <a:latin typeface="Times New Roman" panose="02020603050405020304" pitchFamily="18" charset="0"/>
                <a:cs typeface="Times New Roman" panose="02020603050405020304" pitchFamily="18" charset="0"/>
              </a:rPr>
              <a:t>bozulan </a:t>
            </a:r>
            <a:r>
              <a:rPr b="1" spc="-5" dirty="0">
                <a:latin typeface="Times New Roman" panose="02020603050405020304" pitchFamily="18" charset="0"/>
                <a:cs typeface="Times New Roman" panose="02020603050405020304" pitchFamily="18" charset="0"/>
              </a:rPr>
              <a:t> veya kaybolan </a:t>
            </a:r>
            <a:r>
              <a:rPr b="1" spc="25" dirty="0">
                <a:latin typeface="Times New Roman" panose="02020603050405020304" pitchFamily="18" charset="0"/>
                <a:cs typeface="Times New Roman" panose="02020603050405020304" pitchFamily="18" charset="0"/>
              </a:rPr>
              <a:t>taşınırların </a:t>
            </a:r>
            <a:r>
              <a:rPr b="1" spc="-10" dirty="0">
                <a:latin typeface="Times New Roman" panose="02020603050405020304" pitchFamily="18" charset="0"/>
                <a:cs typeface="Times New Roman" panose="02020603050405020304" pitchFamily="18" charset="0"/>
              </a:rPr>
              <a:t>ilgililerden tazmini için </a:t>
            </a:r>
            <a:r>
              <a:rPr b="1" spc="-5" dirty="0">
                <a:latin typeface="Times New Roman" panose="02020603050405020304" pitchFamily="18" charset="0"/>
                <a:cs typeface="Times New Roman" panose="02020603050405020304" pitchFamily="18" charset="0"/>
              </a:rPr>
              <a:t>gerekli </a:t>
            </a:r>
            <a:r>
              <a:rPr b="1" spc="-10" dirty="0">
                <a:latin typeface="Times New Roman" panose="02020603050405020304" pitchFamily="18" charset="0"/>
                <a:cs typeface="Times New Roman" panose="02020603050405020304" pitchFamily="18" charset="0"/>
              </a:rPr>
              <a:t>işlemleri </a:t>
            </a:r>
            <a:r>
              <a:rPr b="1" spc="-5" dirty="0">
                <a:latin typeface="Times New Roman" panose="02020603050405020304" pitchFamily="18" charset="0"/>
                <a:cs typeface="Times New Roman" panose="02020603050405020304" pitchFamily="18" charset="0"/>
              </a:rPr>
              <a:t>yapmaya veya </a:t>
            </a:r>
            <a:r>
              <a:rPr b="1" spc="10" dirty="0">
                <a:latin typeface="Times New Roman" panose="02020603050405020304" pitchFamily="18" charset="0"/>
                <a:cs typeface="Times New Roman" panose="02020603050405020304" pitchFamily="18" charset="0"/>
              </a:rPr>
              <a:t>yaptırmaya </a:t>
            </a:r>
            <a:r>
              <a:rPr b="1" spc="1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yetkilidir.</a:t>
            </a:r>
            <a:endParaRPr b="1" dirty="0">
              <a:latin typeface="Times New Roman" panose="02020603050405020304" pitchFamily="18" charset="0"/>
              <a:cs typeface="Times New Roman" panose="02020603050405020304" pitchFamily="18" charset="0"/>
            </a:endParaRPr>
          </a:p>
          <a:p>
            <a:pPr marL="356870" marR="5715" indent="-344805" algn="just">
              <a:spcBef>
                <a:spcPts val="5"/>
              </a:spcBef>
              <a:buFont typeface="Wingdings"/>
              <a:buChar char=""/>
              <a:tabLst>
                <a:tab pos="357505" algn="l"/>
              </a:tabLst>
            </a:pPr>
            <a:r>
              <a:rPr b="1" dirty="0">
                <a:latin typeface="Times New Roman" panose="02020603050405020304" pitchFamily="18" charset="0"/>
                <a:cs typeface="Times New Roman" panose="02020603050405020304" pitchFamily="18" charset="0"/>
              </a:rPr>
              <a:t>Kamu </a:t>
            </a:r>
            <a:r>
              <a:rPr b="1" spc="-5" dirty="0">
                <a:latin typeface="Times New Roman" panose="02020603050405020304" pitchFamily="18" charset="0"/>
                <a:cs typeface="Times New Roman" panose="02020603050405020304" pitchFamily="18" charset="0"/>
              </a:rPr>
              <a:t>idarelerine </a:t>
            </a:r>
            <a:r>
              <a:rPr b="1" spc="-10" dirty="0">
                <a:latin typeface="Times New Roman" panose="02020603050405020304" pitchFamily="18" charset="0"/>
                <a:cs typeface="Times New Roman" panose="02020603050405020304" pitchFamily="18" charset="0"/>
              </a:rPr>
              <a:t>ait </a:t>
            </a:r>
            <a:r>
              <a:rPr b="1" spc="20" dirty="0">
                <a:latin typeface="Times New Roman" panose="02020603050405020304" pitchFamily="18" charset="0"/>
                <a:cs typeface="Times New Roman" panose="02020603050405020304" pitchFamily="18" charset="0"/>
              </a:rPr>
              <a:t>taşınırların </a:t>
            </a:r>
            <a:r>
              <a:rPr b="1" spc="10" dirty="0">
                <a:latin typeface="Times New Roman" panose="02020603050405020304" pitchFamily="18" charset="0"/>
                <a:cs typeface="Times New Roman" panose="02020603050405020304" pitchFamily="18" charset="0"/>
              </a:rPr>
              <a:t>muhafazası </a:t>
            </a:r>
            <a:r>
              <a:rPr b="1" spc="-20" dirty="0">
                <a:latin typeface="Times New Roman" panose="02020603050405020304" pitchFamily="18" charset="0"/>
                <a:cs typeface="Times New Roman" panose="02020603050405020304" pitchFamily="18" charset="0"/>
              </a:rPr>
              <a:t>ile </a:t>
            </a:r>
            <a:r>
              <a:rPr b="1" spc="-10" dirty="0">
                <a:latin typeface="Times New Roman" panose="02020603050405020304" pitchFamily="18" charset="0"/>
                <a:cs typeface="Times New Roman" panose="02020603050405020304" pitchFamily="18" charset="0"/>
              </a:rPr>
              <a:t>görevli </a:t>
            </a:r>
            <a:r>
              <a:rPr b="1" spc="-5" dirty="0">
                <a:latin typeface="Times New Roman" panose="02020603050405020304" pitchFamily="18" charset="0"/>
                <a:cs typeface="Times New Roman" panose="02020603050405020304" pitchFamily="18" charset="0"/>
              </a:rPr>
              <a:t>olan veya kendilerine </a:t>
            </a:r>
            <a:r>
              <a:rPr b="1" dirty="0">
                <a:latin typeface="Times New Roman" panose="02020603050405020304" pitchFamily="18" charset="0"/>
                <a:cs typeface="Times New Roman" panose="02020603050405020304" pitchFamily="18" charset="0"/>
              </a:rPr>
              <a:t>kullanılmak </a:t>
            </a:r>
            <a:r>
              <a:rPr b="1" spc="-10" dirty="0">
                <a:latin typeface="Times New Roman" panose="02020603050405020304" pitchFamily="18" charset="0"/>
                <a:cs typeface="Times New Roman" panose="02020603050405020304" pitchFamily="18" charset="0"/>
              </a:rPr>
              <a:t>üzere </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 </a:t>
            </a:r>
            <a:r>
              <a:rPr b="1" spc="-10" dirty="0">
                <a:latin typeface="Times New Roman" panose="02020603050405020304" pitchFamily="18" charset="0"/>
                <a:cs typeface="Times New Roman" panose="02020603050405020304" pitchFamily="18" charset="0"/>
              </a:rPr>
              <a:t>teslim</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edilen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kamu </a:t>
            </a:r>
            <a:r>
              <a:rPr b="1" spc="-15" dirty="0">
                <a:latin typeface="Times New Roman" panose="02020603050405020304" pitchFamily="18" charset="0"/>
                <a:cs typeface="Times New Roman" panose="02020603050405020304" pitchFamily="18" charset="0"/>
              </a:rPr>
              <a:t>görevlileri</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bu</a:t>
            </a:r>
            <a:r>
              <a:rPr b="1" spc="5"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taşınırları </a:t>
            </a:r>
            <a:r>
              <a:rPr b="1" dirty="0">
                <a:latin typeface="Times New Roman" panose="02020603050405020304" pitchFamily="18" charset="0"/>
                <a:cs typeface="Times New Roman" panose="02020603050405020304" pitchFamily="18" charset="0"/>
              </a:rPr>
              <a:t>en</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iyi</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şekilde</a:t>
            </a:r>
            <a:r>
              <a:rPr b="1" dirty="0">
                <a:latin typeface="Times New Roman" panose="02020603050405020304" pitchFamily="18" charset="0"/>
                <a:cs typeface="Times New Roman" panose="02020603050405020304" pitchFamily="18" charset="0"/>
              </a:rPr>
              <a:t> muhafaza</a:t>
            </a:r>
            <a:r>
              <a:rPr b="1" spc="58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etmek,</a:t>
            </a:r>
            <a:r>
              <a:rPr b="1" spc="57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gerekli </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bakım </a:t>
            </a:r>
            <a:r>
              <a:rPr b="1" spc="-10" dirty="0">
                <a:latin typeface="Times New Roman" panose="02020603050405020304" pitchFamily="18" charset="0"/>
                <a:cs typeface="Times New Roman" panose="02020603050405020304" pitchFamily="18" charset="0"/>
              </a:rPr>
              <a:t>ve </a:t>
            </a:r>
            <a:r>
              <a:rPr b="1" spc="20" dirty="0">
                <a:latin typeface="Times New Roman" panose="02020603050405020304" pitchFamily="18" charset="0"/>
                <a:cs typeface="Times New Roman" panose="02020603050405020304" pitchFamily="18" charset="0"/>
              </a:rPr>
              <a:t>onarımlarını </a:t>
            </a:r>
            <a:r>
              <a:rPr b="1" spc="-5" dirty="0">
                <a:latin typeface="Times New Roman" panose="02020603050405020304" pitchFamily="18" charset="0"/>
                <a:cs typeface="Times New Roman" panose="02020603050405020304" pitchFamily="18" charset="0"/>
              </a:rPr>
              <a:t>yapmak </a:t>
            </a:r>
            <a:r>
              <a:rPr b="1" spc="-10" dirty="0">
                <a:latin typeface="Times New Roman" panose="02020603050405020304" pitchFamily="18" charset="0"/>
                <a:cs typeface="Times New Roman" panose="02020603050405020304" pitchFamily="18" charset="0"/>
              </a:rPr>
              <a:t>veya </a:t>
            </a:r>
            <a:r>
              <a:rPr b="1" spc="5" dirty="0">
                <a:latin typeface="Times New Roman" panose="02020603050405020304" pitchFamily="18" charset="0"/>
                <a:cs typeface="Times New Roman" panose="02020603050405020304" pitchFamily="18" charset="0"/>
              </a:rPr>
              <a:t>yaptırmak, </a:t>
            </a:r>
            <a:r>
              <a:rPr b="1" spc="-15" dirty="0">
                <a:latin typeface="Times New Roman" panose="02020603050405020304" pitchFamily="18" charset="0"/>
                <a:cs typeface="Times New Roman" panose="02020603050405020304" pitchFamily="18" charset="0"/>
              </a:rPr>
              <a:t>veriliş </a:t>
            </a:r>
            <a:r>
              <a:rPr b="1" spc="10" dirty="0">
                <a:latin typeface="Times New Roman" panose="02020603050405020304" pitchFamily="18" charset="0"/>
                <a:cs typeface="Times New Roman" panose="02020603050405020304" pitchFamily="18" charset="0"/>
              </a:rPr>
              <a:t>amacına </a:t>
            </a:r>
            <a:r>
              <a:rPr b="1" dirty="0">
                <a:latin typeface="Times New Roman" panose="02020603050405020304" pitchFamily="18" charset="0"/>
                <a:cs typeface="Times New Roman" panose="02020603050405020304" pitchFamily="18" charset="0"/>
              </a:rPr>
              <a:t>uygun </a:t>
            </a:r>
            <a:r>
              <a:rPr b="1" spc="-10" dirty="0">
                <a:latin typeface="Times New Roman" panose="02020603050405020304" pitchFamily="18" charset="0"/>
                <a:cs typeface="Times New Roman" panose="02020603050405020304" pitchFamily="18" charset="0"/>
              </a:rPr>
              <a:t>bir şekilde kullanmak </a:t>
            </a:r>
            <a:r>
              <a:rPr b="1" spc="-25" dirty="0">
                <a:latin typeface="Times New Roman" panose="02020603050405020304" pitchFamily="18" charset="0"/>
                <a:cs typeface="Times New Roman" panose="02020603050405020304" pitchFamily="18" charset="0"/>
              </a:rPr>
              <a:t>ve </a:t>
            </a:r>
            <a:r>
              <a:rPr b="1" spc="-2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görevin</a:t>
            </a:r>
            <a:r>
              <a:rPr b="1" spc="4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sona</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ermesi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veya</a:t>
            </a:r>
            <a:r>
              <a:rPr b="1" spc="5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görevden</a:t>
            </a:r>
            <a:r>
              <a:rPr b="1" spc="4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ayrılma</a:t>
            </a:r>
            <a:r>
              <a:rPr b="1" spc="7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halinde</a:t>
            </a:r>
            <a:r>
              <a:rPr b="1" spc="6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iade</a:t>
            </a:r>
            <a:r>
              <a:rPr b="1" spc="3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etmek</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zorundadırlar.</a:t>
            </a:r>
            <a:endParaRPr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63752" y="567594"/>
            <a:ext cx="3816424" cy="565539"/>
          </a:xfrm>
          <a:prstGeom prst="rect">
            <a:avLst/>
          </a:prstGeom>
        </p:spPr>
        <p:txBody>
          <a:bodyPr vert="horz" wrap="square" lIns="0" tIns="11430" rIns="0" bIns="0" rtlCol="0">
            <a:spAutoFit/>
          </a:bodyPr>
          <a:lstStyle/>
          <a:p>
            <a:pPr marL="12700">
              <a:lnSpc>
                <a:spcPct val="100000"/>
              </a:lnSpc>
              <a:spcBef>
                <a:spcPts val="90"/>
              </a:spcBef>
            </a:pPr>
            <a:r>
              <a:rPr b="1" spc="-10" dirty="0">
                <a:solidFill>
                  <a:srgbClr val="FF0000"/>
                </a:solidFill>
                <a:latin typeface="Times New Roman" panose="02020603050405020304" pitchFamily="18" charset="0"/>
                <a:cs typeface="Times New Roman" panose="02020603050405020304" pitchFamily="18" charset="0"/>
              </a:rPr>
              <a:t>SORUMLULUK</a:t>
            </a:r>
            <a:endParaRPr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703512" y="1133133"/>
            <a:ext cx="10153128" cy="5245667"/>
          </a:xfrm>
          <a:prstGeom prst="rect">
            <a:avLst/>
          </a:prstGeom>
        </p:spPr>
        <p:txBody>
          <a:bodyPr vert="horz" wrap="square" lIns="0" tIns="13335" rIns="0" bIns="0" rtlCol="0">
            <a:spAutoFit/>
          </a:bodyPr>
          <a:lstStyle/>
          <a:p>
            <a:pPr marL="356870" marR="7620" indent="-344805" algn="just">
              <a:lnSpc>
                <a:spcPct val="100000"/>
              </a:lnSpc>
              <a:spcBef>
                <a:spcPts val="105"/>
              </a:spcBef>
              <a:buFont typeface="Wingdings"/>
              <a:buChar char=""/>
              <a:tabLst>
                <a:tab pos="357505" algn="l"/>
              </a:tabLst>
            </a:pPr>
            <a:r>
              <a:rPr sz="2000" b="1" dirty="0">
                <a:latin typeface="Times New Roman" panose="02020603050405020304" pitchFamily="18" charset="0"/>
                <a:cs typeface="Times New Roman" panose="02020603050405020304" pitchFamily="18" charset="0"/>
              </a:rPr>
              <a:t>Kamu </a:t>
            </a:r>
            <a:r>
              <a:rPr sz="2000" b="1" spc="-10" dirty="0">
                <a:latin typeface="Times New Roman" panose="02020603050405020304" pitchFamily="18" charset="0"/>
                <a:cs typeface="Times New Roman" panose="02020603050405020304" pitchFamily="18" charset="0"/>
              </a:rPr>
              <a:t>görevlilerinin </a:t>
            </a:r>
            <a:r>
              <a:rPr sz="2000" b="1" spc="15" dirty="0">
                <a:latin typeface="Times New Roman" panose="02020603050405020304" pitchFamily="18" charset="0"/>
                <a:cs typeface="Times New Roman" panose="02020603050405020304" pitchFamily="18" charset="0"/>
              </a:rPr>
              <a:t>kullanımına </a:t>
            </a:r>
            <a:r>
              <a:rPr sz="2000" b="1" spc="-5" dirty="0">
                <a:latin typeface="Times New Roman" panose="02020603050405020304" pitchFamily="18" charset="0"/>
                <a:cs typeface="Times New Roman" panose="02020603050405020304" pitchFamily="18" charset="0"/>
              </a:rPr>
              <a:t>verilen </a:t>
            </a:r>
            <a:r>
              <a:rPr sz="2000" b="1" spc="20" dirty="0">
                <a:latin typeface="Times New Roman" panose="02020603050405020304" pitchFamily="18" charset="0"/>
                <a:cs typeface="Times New Roman" panose="02020603050405020304" pitchFamily="18" charset="0"/>
              </a:rPr>
              <a:t>dayanıklı </a:t>
            </a:r>
            <a:r>
              <a:rPr sz="2000" b="1" dirty="0">
                <a:latin typeface="Times New Roman" panose="02020603050405020304" pitchFamily="18" charset="0"/>
                <a:cs typeface="Times New Roman" panose="02020603050405020304" pitchFamily="18" charset="0"/>
              </a:rPr>
              <a:t>taşınırlar, </a:t>
            </a:r>
            <a:r>
              <a:rPr sz="2000" b="1" spc="20" dirty="0">
                <a:latin typeface="Times New Roman" panose="02020603050405020304" pitchFamily="18" charset="0"/>
                <a:cs typeface="Times New Roman" panose="02020603050405020304" pitchFamily="18" charset="0"/>
              </a:rPr>
              <a:t>kullanıcıları </a:t>
            </a:r>
            <a:r>
              <a:rPr sz="2000" b="1" spc="5" dirty="0">
                <a:latin typeface="Times New Roman" panose="02020603050405020304" pitchFamily="18" charset="0"/>
                <a:cs typeface="Times New Roman" panose="02020603050405020304" pitchFamily="18" charset="0"/>
              </a:rPr>
              <a:t>tarafından </a:t>
            </a:r>
            <a:r>
              <a:rPr sz="2000" b="1" spc="10" dirty="0">
                <a:latin typeface="Times New Roman" panose="02020603050405020304" pitchFamily="18" charset="0"/>
                <a:cs typeface="Times New Roman" panose="02020603050405020304" pitchFamily="18" charset="0"/>
              </a:rPr>
              <a:t>başkasına </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devredilemez. </a:t>
            </a:r>
            <a:r>
              <a:rPr sz="2000" b="1" spc="20" dirty="0">
                <a:latin typeface="Times New Roman" panose="02020603050405020304" pitchFamily="18" charset="0"/>
                <a:cs typeface="Times New Roman" panose="02020603050405020304" pitchFamily="18" charset="0"/>
              </a:rPr>
              <a:t>Kullanıcılarının </a:t>
            </a:r>
            <a:r>
              <a:rPr sz="2000" b="1" spc="-5" dirty="0">
                <a:latin typeface="Times New Roman" panose="02020603050405020304" pitchFamily="18" charset="0"/>
                <a:cs typeface="Times New Roman" panose="02020603050405020304" pitchFamily="18" charset="0"/>
              </a:rPr>
              <a:t>görevden </a:t>
            </a:r>
            <a:r>
              <a:rPr sz="2000" b="1" spc="20" dirty="0">
                <a:latin typeface="Times New Roman" panose="02020603050405020304" pitchFamily="18" charset="0"/>
                <a:cs typeface="Times New Roman" panose="02020603050405020304" pitchFamily="18" charset="0"/>
              </a:rPr>
              <a:t>ayrılması </a:t>
            </a:r>
            <a:r>
              <a:rPr sz="2000" b="1" spc="-10" dirty="0">
                <a:latin typeface="Times New Roman" panose="02020603050405020304" pitchFamily="18" charset="0"/>
                <a:cs typeface="Times New Roman" panose="02020603050405020304" pitchFamily="18" charset="0"/>
              </a:rPr>
              <a:t>halinde </a:t>
            </a:r>
            <a:r>
              <a:rPr sz="2000" b="1" spc="5" dirty="0">
                <a:latin typeface="Times New Roman" panose="02020603050405020304" pitchFamily="18" charset="0"/>
                <a:cs typeface="Times New Roman" panose="02020603050405020304" pitchFamily="18" charset="0"/>
              </a:rPr>
              <a:t>söz konusu </a:t>
            </a:r>
            <a:r>
              <a:rPr sz="2000" b="1" spc="20" dirty="0">
                <a:latin typeface="Times New Roman" panose="02020603050405020304" pitchFamily="18" charset="0"/>
                <a:cs typeface="Times New Roman" panose="02020603050405020304" pitchFamily="18" charset="0"/>
              </a:rPr>
              <a:t>taşınırların </a:t>
            </a:r>
            <a:r>
              <a:rPr sz="2000" b="1" dirty="0">
                <a:latin typeface="Times New Roman" panose="02020603050405020304" pitchFamily="18" charset="0"/>
                <a:cs typeface="Times New Roman" panose="02020603050405020304" pitchFamily="18" charset="0"/>
              </a:rPr>
              <a:t>ambara </a:t>
            </a:r>
            <a:r>
              <a:rPr sz="2000" b="1" spc="-10" dirty="0">
                <a:latin typeface="Times New Roman" panose="02020603050405020304" pitchFamily="18" charset="0"/>
                <a:cs typeface="Times New Roman" panose="02020603050405020304" pitchFamily="18" charset="0"/>
              </a:rPr>
              <a:t>iade </a:t>
            </a:r>
            <a:r>
              <a:rPr sz="2000" b="1" spc="-5" dirty="0">
                <a:latin typeface="Times New Roman" panose="02020603050405020304" pitchFamily="18" charset="0"/>
                <a:cs typeface="Times New Roman" panose="02020603050405020304" pitchFamily="18" charset="0"/>
              </a:rPr>
              <a:t> edilmesi</a:t>
            </a:r>
            <a:r>
              <a:rPr sz="2000" b="1" spc="2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zorunludur.</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Bu</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şekilde</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teslim</a:t>
            </a:r>
            <a:r>
              <a:rPr sz="2000" b="1" spc="2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yapılmadan</a:t>
            </a:r>
            <a:r>
              <a:rPr sz="2000" b="1" spc="8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personelin</a:t>
            </a:r>
            <a:r>
              <a:rPr sz="2000" b="1" spc="4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kurumla</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ilişiği</a:t>
            </a:r>
            <a:r>
              <a:rPr sz="2000" b="1" spc="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kesilmez</a:t>
            </a:r>
            <a:endParaRPr sz="2000" b="1" dirty="0">
              <a:latin typeface="Times New Roman" panose="02020603050405020304" pitchFamily="18" charset="0"/>
              <a:cs typeface="Times New Roman" panose="02020603050405020304" pitchFamily="18" charset="0"/>
            </a:endParaRPr>
          </a:p>
          <a:p>
            <a:pPr marL="356870" marR="5715" indent="-344805" algn="just">
              <a:lnSpc>
                <a:spcPct val="100000"/>
              </a:lnSpc>
              <a:spcBef>
                <a:spcPts val="5"/>
              </a:spcBef>
              <a:buFont typeface="Wingdings"/>
              <a:buChar char=""/>
              <a:tabLst>
                <a:tab pos="357505" algn="l"/>
              </a:tabLst>
            </a:pPr>
            <a:r>
              <a:rPr sz="2000" b="1" dirty="0">
                <a:latin typeface="Times New Roman" panose="02020603050405020304" pitchFamily="18" charset="0"/>
                <a:cs typeface="Times New Roman" panose="02020603050405020304" pitchFamily="18" charset="0"/>
              </a:rPr>
              <a:t>Taşınırların</a:t>
            </a:r>
            <a:r>
              <a:rPr sz="2000" b="1" spc="5" dirty="0">
                <a:latin typeface="Times New Roman" panose="02020603050405020304" pitchFamily="18" charset="0"/>
                <a:cs typeface="Times New Roman" panose="02020603050405020304" pitchFamily="18" charset="0"/>
              </a:rPr>
              <a:t> muhafazasından</a:t>
            </a:r>
            <a:r>
              <a:rPr sz="2000" b="1" spc="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a:t>
            </a:r>
            <a:r>
              <a:rPr sz="2000" b="1" spc="-5" dirty="0">
                <a:latin typeface="Times New Roman" panose="02020603050405020304" pitchFamily="18" charset="0"/>
                <a:cs typeface="Times New Roman" panose="02020603050405020304" pitchFamily="18" charset="0"/>
              </a:rPr>
              <a:t> yönetilmesinden</a:t>
            </a:r>
            <a:r>
              <a:rPr sz="2000" b="1" dirty="0">
                <a:latin typeface="Times New Roman" panose="02020603050405020304" pitchFamily="18" charset="0"/>
                <a:cs typeface="Times New Roman" panose="02020603050405020304" pitchFamily="18" charset="0"/>
              </a:rPr>
              <a:t> sorumlu</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olanların,</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gerekli</a:t>
            </a:r>
            <a:r>
              <a:rPr sz="2000" b="1" spc="-5" dirty="0">
                <a:latin typeface="Times New Roman" panose="02020603050405020304" pitchFamily="18" charset="0"/>
                <a:cs typeface="Times New Roman" panose="02020603050405020304" pitchFamily="18" charset="0"/>
              </a:rPr>
              <a:t> tedbirlerin </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alınmaması </a:t>
            </a:r>
            <a:r>
              <a:rPr sz="2000" b="1" spc="-10" dirty="0">
                <a:latin typeface="Times New Roman" panose="02020603050405020304" pitchFamily="18" charset="0"/>
                <a:cs typeface="Times New Roman" panose="02020603050405020304" pitchFamily="18" charset="0"/>
              </a:rPr>
              <a:t>veya </a:t>
            </a:r>
            <a:r>
              <a:rPr sz="2000" b="1" spc="-5" dirty="0">
                <a:latin typeface="Times New Roman" panose="02020603050405020304" pitchFamily="18" charset="0"/>
                <a:cs typeface="Times New Roman" panose="02020603050405020304" pitchFamily="18" charset="0"/>
              </a:rPr>
              <a:t>özenin gösterilmemesi nedeniyle </a:t>
            </a:r>
            <a:r>
              <a:rPr sz="2000" b="1" spc="30" dirty="0">
                <a:latin typeface="Times New Roman" panose="02020603050405020304" pitchFamily="18" charset="0"/>
                <a:cs typeface="Times New Roman" panose="02020603050405020304" pitchFamily="18" charset="0"/>
              </a:rPr>
              <a:t>taşınırın </a:t>
            </a:r>
            <a:r>
              <a:rPr sz="2000" b="1" dirty="0">
                <a:latin typeface="Times New Roman" panose="02020603050405020304" pitchFamily="18" charset="0"/>
                <a:cs typeface="Times New Roman" panose="02020603050405020304" pitchFamily="18" charset="0"/>
              </a:rPr>
              <a:t>kullanılmaz </a:t>
            </a:r>
            <a:r>
              <a:rPr sz="2000" b="1" spc="-10" dirty="0">
                <a:latin typeface="Times New Roman" panose="02020603050405020304" pitchFamily="18" charset="0"/>
                <a:cs typeface="Times New Roman" panose="02020603050405020304" pitchFamily="18" charset="0"/>
              </a:rPr>
              <a:t>hale </a:t>
            </a:r>
            <a:r>
              <a:rPr sz="2000" b="1" spc="-5" dirty="0">
                <a:latin typeface="Times New Roman" panose="02020603050405020304" pitchFamily="18" charset="0"/>
                <a:cs typeface="Times New Roman" panose="02020603050405020304" pitchFamily="18" charset="0"/>
              </a:rPr>
              <a:t>gelmesi </a:t>
            </a:r>
            <a:r>
              <a:rPr sz="2000" b="1" spc="-10" dirty="0">
                <a:latin typeface="Times New Roman" panose="02020603050405020304" pitchFamily="18" charset="0"/>
                <a:cs typeface="Times New Roman" panose="02020603050405020304" pitchFamily="18" charset="0"/>
              </a:rPr>
              <a:t>veya </a:t>
            </a:r>
            <a:r>
              <a:rPr sz="2000" b="1" spc="-5" dirty="0">
                <a:latin typeface="Times New Roman" panose="02020603050405020304" pitchFamily="18" charset="0"/>
                <a:cs typeface="Times New Roman" panose="02020603050405020304" pitchFamily="18" charset="0"/>
              </a:rPr>
              <a:t>yok </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olması </a:t>
            </a:r>
            <a:r>
              <a:rPr sz="2000" b="1" dirty="0">
                <a:latin typeface="Times New Roman" panose="02020603050405020304" pitchFamily="18" charset="0"/>
                <a:cs typeface="Times New Roman" panose="02020603050405020304" pitchFamily="18" charset="0"/>
              </a:rPr>
              <a:t>sonucunda </a:t>
            </a:r>
            <a:r>
              <a:rPr sz="2000" b="1" spc="5" dirty="0">
                <a:latin typeface="Times New Roman" panose="02020603050405020304" pitchFamily="18" charset="0"/>
                <a:cs typeface="Times New Roman" panose="02020603050405020304" pitchFamily="18" charset="0"/>
              </a:rPr>
              <a:t>sebep oldukları kamu zararları </a:t>
            </a:r>
            <a:r>
              <a:rPr sz="2000" b="1" spc="10" dirty="0">
                <a:latin typeface="Times New Roman" panose="02020603050405020304" pitchFamily="18" charset="0"/>
                <a:cs typeface="Times New Roman" panose="02020603050405020304" pitchFamily="18" charset="0"/>
              </a:rPr>
              <a:t>hakkında, </a:t>
            </a:r>
            <a:r>
              <a:rPr sz="2000" b="1" dirty="0">
                <a:latin typeface="Times New Roman" panose="02020603050405020304" pitchFamily="18" charset="0"/>
                <a:cs typeface="Times New Roman" panose="02020603050405020304" pitchFamily="18" charset="0"/>
              </a:rPr>
              <a:t>27/9/2006 </a:t>
            </a:r>
            <a:r>
              <a:rPr sz="2000" b="1" spc="-10" dirty="0">
                <a:latin typeface="Times New Roman" panose="02020603050405020304" pitchFamily="18" charset="0"/>
                <a:cs typeface="Times New Roman" panose="02020603050405020304" pitchFamily="18" charset="0"/>
              </a:rPr>
              <a:t>tarihli ve </a:t>
            </a:r>
            <a:r>
              <a:rPr sz="2000" b="1" spc="-20" dirty="0">
                <a:latin typeface="Times New Roman" panose="02020603050405020304" pitchFamily="18" charset="0"/>
                <a:cs typeface="Times New Roman" panose="02020603050405020304" pitchFamily="18" charset="0"/>
              </a:rPr>
              <a:t>2006/11058 </a:t>
            </a:r>
            <a:r>
              <a:rPr sz="2000" b="1" spc="-15" dirty="0">
                <a:latin typeface="Times New Roman" panose="02020603050405020304" pitchFamily="18" charset="0"/>
                <a:cs typeface="Times New Roman" panose="02020603050405020304" pitchFamily="18" charset="0"/>
              </a:rPr>
              <a:t> </a:t>
            </a:r>
            <a:r>
              <a:rPr sz="2000" b="1" spc="35" dirty="0">
                <a:latin typeface="Times New Roman" panose="02020603050405020304" pitchFamily="18" charset="0"/>
                <a:cs typeface="Times New Roman" panose="02020603050405020304" pitchFamily="18" charset="0"/>
              </a:rPr>
              <a:t>sayılı </a:t>
            </a:r>
            <a:r>
              <a:rPr sz="2000" b="1" spc="-5" dirty="0">
                <a:latin typeface="Times New Roman" panose="02020603050405020304" pitchFamily="18" charset="0"/>
                <a:cs typeface="Times New Roman" panose="02020603050405020304" pitchFamily="18" charset="0"/>
              </a:rPr>
              <a:t>Bakanlar Kurulu </a:t>
            </a:r>
            <a:r>
              <a:rPr sz="2000" b="1" spc="15" dirty="0">
                <a:latin typeface="Times New Roman" panose="02020603050405020304" pitchFamily="18" charset="0"/>
                <a:cs typeface="Times New Roman" panose="02020603050405020304" pitchFamily="18" charset="0"/>
              </a:rPr>
              <a:t>Kararı </a:t>
            </a:r>
            <a:r>
              <a:rPr sz="2000" b="1" spc="-10" dirty="0">
                <a:latin typeface="Times New Roman" panose="02020603050405020304" pitchFamily="18" charset="0"/>
                <a:cs typeface="Times New Roman" panose="02020603050405020304" pitchFamily="18" charset="0"/>
              </a:rPr>
              <a:t>ile </a:t>
            </a:r>
            <a:r>
              <a:rPr sz="2000" b="1" spc="-5" dirty="0">
                <a:latin typeface="Times New Roman" panose="02020603050405020304" pitchFamily="18" charset="0"/>
                <a:cs typeface="Times New Roman" panose="02020603050405020304" pitchFamily="18" charset="0"/>
              </a:rPr>
              <a:t>yürürlüğe </a:t>
            </a:r>
            <a:r>
              <a:rPr sz="2000" b="1" dirty="0">
                <a:latin typeface="Times New Roman" panose="02020603050405020304" pitchFamily="18" charset="0"/>
                <a:cs typeface="Times New Roman" panose="02020603050405020304" pitchFamily="18" charset="0"/>
              </a:rPr>
              <a:t>konulan Kamu </a:t>
            </a:r>
            <a:r>
              <a:rPr sz="2000" b="1" spc="15" dirty="0">
                <a:latin typeface="Times New Roman" panose="02020603050405020304" pitchFamily="18" charset="0"/>
                <a:cs typeface="Times New Roman" panose="02020603050405020304" pitchFamily="18" charset="0"/>
              </a:rPr>
              <a:t>Zararlarının </a:t>
            </a:r>
            <a:r>
              <a:rPr sz="2000" b="1" spc="-35" dirty="0">
                <a:latin typeface="Times New Roman" panose="02020603050405020304" pitchFamily="18" charset="0"/>
                <a:cs typeface="Times New Roman" panose="02020603050405020304" pitchFamily="18" charset="0"/>
              </a:rPr>
              <a:t>Tahsiline </a:t>
            </a:r>
            <a:r>
              <a:rPr sz="2000" b="1" spc="-10" dirty="0">
                <a:latin typeface="Times New Roman" panose="02020603050405020304" pitchFamily="18" charset="0"/>
                <a:cs typeface="Times New Roman" panose="02020603050405020304" pitchFamily="18" charset="0"/>
              </a:rPr>
              <a:t>İlişkin </a:t>
            </a:r>
            <a:r>
              <a:rPr sz="2000" b="1" spc="-5" dirty="0">
                <a:latin typeface="Times New Roman" panose="02020603050405020304" pitchFamily="18" charset="0"/>
                <a:cs typeface="Times New Roman" panose="02020603050405020304" pitchFamily="18" charset="0"/>
              </a:rPr>
              <a:t>Usul </a:t>
            </a:r>
            <a:r>
              <a:rPr sz="2000" b="1" spc="-25" dirty="0">
                <a:latin typeface="Times New Roman" panose="02020603050405020304" pitchFamily="18" charset="0"/>
                <a:cs typeface="Times New Roman" panose="02020603050405020304" pitchFamily="18" charset="0"/>
              </a:rPr>
              <a:t>ve </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Esaslar</a:t>
            </a:r>
            <a:r>
              <a:rPr sz="2000" b="1" spc="10" dirty="0">
                <a:latin typeface="Times New Roman" panose="02020603050405020304" pitchFamily="18" charset="0"/>
                <a:cs typeface="Times New Roman" panose="02020603050405020304" pitchFamily="18" charset="0"/>
              </a:rPr>
              <a:t> Hakkında</a:t>
            </a:r>
            <a:r>
              <a:rPr sz="2000" b="1" spc="-10" dirty="0">
                <a:latin typeface="Times New Roman" panose="02020603050405020304" pitchFamily="18" charset="0"/>
                <a:cs typeface="Times New Roman" panose="02020603050405020304" pitchFamily="18" charset="0"/>
              </a:rPr>
              <a:t> Yönetmelik</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hükümleri</a:t>
            </a:r>
            <a:r>
              <a:rPr sz="2000" b="1" spc="-10" dirty="0">
                <a:latin typeface="Times New Roman" panose="02020603050405020304" pitchFamily="18" charset="0"/>
                <a:cs typeface="Times New Roman" panose="02020603050405020304" pitchFamily="18" charset="0"/>
              </a:rPr>
              <a:t> uygulanır.</a:t>
            </a:r>
            <a:endParaRPr sz="2000" b="1" dirty="0">
              <a:latin typeface="Times New Roman" panose="02020603050405020304" pitchFamily="18" charset="0"/>
              <a:cs typeface="Times New Roman" panose="02020603050405020304" pitchFamily="18" charset="0"/>
            </a:endParaRPr>
          </a:p>
          <a:p>
            <a:pPr marL="356870" marR="5715" indent="-344805" algn="just">
              <a:lnSpc>
                <a:spcPct val="100000"/>
              </a:lnSpc>
              <a:spcBef>
                <a:spcPts val="5"/>
              </a:spcBef>
              <a:buFont typeface="Wingdings"/>
              <a:buChar char=""/>
              <a:tabLst>
                <a:tab pos="357505" algn="l"/>
              </a:tabLst>
            </a:pPr>
            <a:r>
              <a:rPr sz="2000" b="1" dirty="0">
                <a:latin typeface="Times New Roman" panose="02020603050405020304" pitchFamily="18" charset="0"/>
                <a:cs typeface="Times New Roman" panose="02020603050405020304" pitchFamily="18" charset="0"/>
              </a:rPr>
              <a:t>Kullanılmak </a:t>
            </a:r>
            <a:r>
              <a:rPr sz="2000" b="1" spc="-5" dirty="0">
                <a:latin typeface="Times New Roman" panose="02020603050405020304" pitchFamily="18" charset="0"/>
                <a:cs typeface="Times New Roman" panose="02020603050405020304" pitchFamily="18" charset="0"/>
              </a:rPr>
              <a:t>üzere kendilerine </a:t>
            </a:r>
            <a:r>
              <a:rPr sz="2000" b="1" spc="20" dirty="0">
                <a:latin typeface="Times New Roman" panose="02020603050405020304" pitchFamily="18" charset="0"/>
                <a:cs typeface="Times New Roman" panose="02020603050405020304" pitchFamily="18" charset="0"/>
              </a:rPr>
              <a:t>taşınır </a:t>
            </a:r>
            <a:r>
              <a:rPr sz="2000" b="1" spc="-10" dirty="0">
                <a:latin typeface="Times New Roman" panose="02020603050405020304" pitchFamily="18" charset="0"/>
                <a:cs typeface="Times New Roman" panose="02020603050405020304" pitchFamily="18" charset="0"/>
              </a:rPr>
              <a:t>teslim edilen </a:t>
            </a:r>
            <a:r>
              <a:rPr sz="2000" b="1" spc="5" dirty="0">
                <a:latin typeface="Times New Roman" panose="02020603050405020304" pitchFamily="18" charset="0"/>
                <a:cs typeface="Times New Roman" panose="02020603050405020304" pitchFamily="18" charset="0"/>
              </a:rPr>
              <a:t>kamu </a:t>
            </a:r>
            <a:r>
              <a:rPr sz="2000" b="1" spc="-10" dirty="0">
                <a:latin typeface="Times New Roman" panose="02020603050405020304" pitchFamily="18" charset="0"/>
                <a:cs typeface="Times New Roman" panose="02020603050405020304" pitchFamily="18" charset="0"/>
              </a:rPr>
              <a:t>görevlilerinin </a:t>
            </a:r>
            <a:r>
              <a:rPr sz="2000" b="1" spc="15" dirty="0">
                <a:latin typeface="Times New Roman" panose="02020603050405020304" pitchFamily="18" charset="0"/>
                <a:cs typeface="Times New Roman" panose="02020603050405020304" pitchFamily="18" charset="0"/>
              </a:rPr>
              <a:t>kasıt, </a:t>
            </a:r>
            <a:r>
              <a:rPr sz="2000" b="1" spc="-20" dirty="0">
                <a:latin typeface="Times New Roman" panose="02020603050405020304" pitchFamily="18" charset="0"/>
                <a:cs typeface="Times New Roman" panose="02020603050405020304" pitchFamily="18" charset="0"/>
              </a:rPr>
              <a:t>kusur, </a:t>
            </a:r>
            <a:r>
              <a:rPr sz="2000" b="1" spc="-5" dirty="0">
                <a:latin typeface="Times New Roman" panose="02020603050405020304" pitchFamily="18" charset="0"/>
                <a:cs typeface="Times New Roman" panose="02020603050405020304" pitchFamily="18" charset="0"/>
              </a:rPr>
              <a:t>ihmal </a:t>
            </a:r>
            <a:r>
              <a:rPr sz="2000" b="1" spc="-10" dirty="0">
                <a:latin typeface="Times New Roman" panose="02020603050405020304" pitchFamily="18" charset="0"/>
                <a:cs typeface="Times New Roman" panose="02020603050405020304" pitchFamily="18" charset="0"/>
              </a:rPr>
              <a:t>veya </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tedbirsizlik</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ya</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dikkatsizlikleri</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nedeniyle</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oluşan</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kamu</a:t>
            </a:r>
            <a:r>
              <a:rPr sz="2000" b="1" spc="5" dirty="0">
                <a:latin typeface="Times New Roman" panose="02020603050405020304" pitchFamily="18" charset="0"/>
                <a:cs typeface="Times New Roman" panose="02020603050405020304" pitchFamily="18" charset="0"/>
              </a:rPr>
              <a:t> zararı,</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değer</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tespit</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komisyonu </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tarafından</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tespit</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edilecek</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gerçeğe</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uygun</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değer</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üzerinden,</a:t>
            </a:r>
            <a:r>
              <a:rPr sz="2000" b="1" spc="-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ilgili</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mevzuat</a:t>
            </a:r>
            <a:r>
              <a:rPr sz="2000" b="1" spc="57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hükümleri </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uygulanmak </a:t>
            </a:r>
            <a:r>
              <a:rPr sz="2000" b="1" spc="-10" dirty="0">
                <a:latin typeface="Times New Roman" panose="02020603050405020304" pitchFamily="18" charset="0"/>
                <a:cs typeface="Times New Roman" panose="02020603050405020304" pitchFamily="18" charset="0"/>
              </a:rPr>
              <a:t>suretiyle </a:t>
            </a:r>
            <a:r>
              <a:rPr sz="2000" b="1" spc="-5" dirty="0">
                <a:latin typeface="Times New Roman" panose="02020603050405020304" pitchFamily="18" charset="0"/>
                <a:cs typeface="Times New Roman" panose="02020603050405020304" pitchFamily="18" charset="0"/>
              </a:rPr>
              <a:t>tahsil </a:t>
            </a:r>
            <a:r>
              <a:rPr sz="2000" b="1" spc="-30" dirty="0">
                <a:latin typeface="Times New Roman" panose="02020603050405020304" pitchFamily="18" charset="0"/>
                <a:cs typeface="Times New Roman" panose="02020603050405020304" pitchFamily="18" charset="0"/>
              </a:rPr>
              <a:t>edilir. </a:t>
            </a:r>
            <a:r>
              <a:rPr sz="2000" b="1" spc="-5" dirty="0">
                <a:latin typeface="Times New Roman" panose="02020603050405020304" pitchFamily="18" charset="0"/>
                <a:cs typeface="Times New Roman" panose="02020603050405020304" pitchFamily="18" charset="0"/>
              </a:rPr>
              <a:t>Ortak </a:t>
            </a:r>
            <a:r>
              <a:rPr sz="2000" b="1" spc="10" dirty="0">
                <a:latin typeface="Times New Roman" panose="02020603050405020304" pitchFamily="18" charset="0"/>
                <a:cs typeface="Times New Roman" panose="02020603050405020304" pitchFamily="18" charset="0"/>
              </a:rPr>
              <a:t>kullanım </a:t>
            </a:r>
            <a:r>
              <a:rPr sz="2000" b="1" spc="5" dirty="0">
                <a:latin typeface="Times New Roman" panose="02020603050405020304" pitchFamily="18" charset="0"/>
                <a:cs typeface="Times New Roman" panose="02020603050405020304" pitchFamily="18" charset="0"/>
              </a:rPr>
              <a:t>alanına </a:t>
            </a:r>
            <a:r>
              <a:rPr sz="2000" b="1" spc="-5" dirty="0">
                <a:latin typeface="Times New Roman" panose="02020603050405020304" pitchFamily="18" charset="0"/>
                <a:cs typeface="Times New Roman" panose="02020603050405020304" pitchFamily="18" charset="0"/>
              </a:rPr>
              <a:t>tahsis </a:t>
            </a:r>
            <a:r>
              <a:rPr sz="2000" b="1" spc="-10" dirty="0">
                <a:latin typeface="Times New Roman" panose="02020603050405020304" pitchFamily="18" charset="0"/>
                <a:cs typeface="Times New Roman" panose="02020603050405020304" pitchFamily="18" charset="0"/>
              </a:rPr>
              <a:t>edilen </a:t>
            </a:r>
            <a:r>
              <a:rPr sz="2000" b="1" spc="20" dirty="0">
                <a:latin typeface="Times New Roman" panose="02020603050405020304" pitchFamily="18" charset="0"/>
                <a:cs typeface="Times New Roman" panose="02020603050405020304" pitchFamily="18" charset="0"/>
              </a:rPr>
              <a:t>dayanıklı </a:t>
            </a:r>
            <a:r>
              <a:rPr sz="2000" b="1" spc="10" dirty="0">
                <a:latin typeface="Times New Roman" panose="02020603050405020304" pitchFamily="18" charset="0"/>
                <a:cs typeface="Times New Roman" panose="02020603050405020304" pitchFamily="18" charset="0"/>
              </a:rPr>
              <a:t>taşınırlarda </a:t>
            </a:r>
            <a:r>
              <a:rPr sz="2000" b="1" spc="1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meydana gelen kamu </a:t>
            </a:r>
            <a:r>
              <a:rPr sz="2000" b="1" spc="15" dirty="0">
                <a:latin typeface="Times New Roman" panose="02020603050405020304" pitchFamily="18" charset="0"/>
                <a:cs typeface="Times New Roman" panose="02020603050405020304" pitchFamily="18" charset="0"/>
              </a:rPr>
              <a:t>zararı </a:t>
            </a:r>
            <a:r>
              <a:rPr sz="2000" b="1" spc="-10" dirty="0">
                <a:latin typeface="Times New Roman" panose="02020603050405020304" pitchFamily="18" charset="0"/>
                <a:cs typeface="Times New Roman" panose="02020603050405020304" pitchFamily="18" charset="0"/>
              </a:rPr>
              <a:t>ise </a:t>
            </a:r>
            <a:r>
              <a:rPr sz="2000" b="1" spc="10" dirty="0">
                <a:latin typeface="Times New Roman" panose="02020603050405020304" pitchFamily="18" charset="0"/>
                <a:cs typeface="Times New Roman" panose="02020603050405020304" pitchFamily="18" charset="0"/>
              </a:rPr>
              <a:t>zararın </a:t>
            </a:r>
            <a:r>
              <a:rPr sz="2000" b="1" spc="5" dirty="0">
                <a:latin typeface="Times New Roman" panose="02020603050405020304" pitchFamily="18" charset="0"/>
                <a:cs typeface="Times New Roman" panose="02020603050405020304" pitchFamily="18" charset="0"/>
              </a:rPr>
              <a:t>oluşmasında </a:t>
            </a:r>
            <a:r>
              <a:rPr sz="2000" b="1" spc="15" dirty="0">
                <a:latin typeface="Times New Roman" panose="02020603050405020304" pitchFamily="18" charset="0"/>
                <a:cs typeface="Times New Roman" panose="02020603050405020304" pitchFamily="18" charset="0"/>
              </a:rPr>
              <a:t>kasıt, </a:t>
            </a:r>
            <a:r>
              <a:rPr sz="2000" b="1" spc="5" dirty="0">
                <a:latin typeface="Times New Roman" panose="02020603050405020304" pitchFamily="18" charset="0"/>
                <a:cs typeface="Times New Roman" panose="02020603050405020304" pitchFamily="18" charset="0"/>
              </a:rPr>
              <a:t>kusur </a:t>
            </a:r>
            <a:r>
              <a:rPr sz="2000" b="1" spc="-10" dirty="0">
                <a:latin typeface="Times New Roman" panose="02020603050405020304" pitchFamily="18" charset="0"/>
                <a:cs typeface="Times New Roman" panose="02020603050405020304" pitchFamily="18" charset="0"/>
              </a:rPr>
              <a:t>veya ihmali </a:t>
            </a:r>
            <a:r>
              <a:rPr sz="2000" b="1" spc="-5" dirty="0">
                <a:latin typeface="Times New Roman" panose="02020603050405020304" pitchFamily="18" charset="0"/>
                <a:cs typeface="Times New Roman" panose="02020603050405020304" pitchFamily="18" charset="0"/>
              </a:rPr>
              <a:t>olanlardan tahsil </a:t>
            </a:r>
            <a:r>
              <a:rPr sz="2000" b="1"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edilir.</a:t>
            </a:r>
            <a:endParaRPr sz="2000" b="1" dirty="0">
              <a:latin typeface="Times New Roman" panose="02020603050405020304" pitchFamily="18" charset="0"/>
              <a:cs typeface="Times New Roman" panose="02020603050405020304" pitchFamily="18" charset="0"/>
            </a:endParaRPr>
          </a:p>
          <a:p>
            <a:pPr marL="356870" indent="-344805" algn="just">
              <a:lnSpc>
                <a:spcPct val="100000"/>
              </a:lnSpc>
              <a:spcBef>
                <a:spcPts val="10"/>
              </a:spcBef>
              <a:buFont typeface="Wingdings"/>
              <a:buChar char=""/>
              <a:tabLst>
                <a:tab pos="357505" algn="l"/>
              </a:tabLst>
            </a:pPr>
            <a:r>
              <a:rPr sz="2000" b="1" dirty="0">
                <a:latin typeface="Times New Roman" panose="02020603050405020304" pitchFamily="18" charset="0"/>
                <a:cs typeface="Times New Roman" panose="02020603050405020304" pitchFamily="18" charset="0"/>
              </a:rPr>
              <a:t>Taşınırların</a:t>
            </a:r>
            <a:r>
              <a:rPr sz="2000" b="1" spc="18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özelliğinden</a:t>
            </a:r>
            <a:r>
              <a:rPr sz="2000" b="1" spc="2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veya</a:t>
            </a:r>
            <a:r>
              <a:rPr sz="2000" b="1" spc="19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olağan</a:t>
            </a:r>
            <a:r>
              <a:rPr sz="2000" b="1" spc="18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kullanımından</a:t>
            </a:r>
            <a:r>
              <a:rPr sz="2000" b="1" spc="19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kaynaklanan</a:t>
            </a:r>
            <a:r>
              <a:rPr sz="2000" b="1" spc="17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yıpranma</a:t>
            </a:r>
            <a:r>
              <a:rPr sz="2000" b="1" spc="19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ile</a:t>
            </a:r>
            <a:r>
              <a:rPr sz="2000" b="1" spc="190" dirty="0">
                <a:latin typeface="Times New Roman" panose="02020603050405020304" pitchFamily="18" charset="0"/>
                <a:cs typeface="Times New Roman" panose="02020603050405020304" pitchFamily="18" charset="0"/>
              </a:rPr>
              <a:t> </a:t>
            </a:r>
            <a:r>
              <a:rPr sz="2000" b="1" spc="-5" dirty="0" err="1">
                <a:latin typeface="Times New Roman" panose="02020603050405020304" pitchFamily="18" charset="0"/>
                <a:cs typeface="Times New Roman" panose="02020603050405020304" pitchFamily="18" charset="0"/>
              </a:rPr>
              <a:t>usulüne</a:t>
            </a:r>
            <a:r>
              <a:rPr sz="2000" b="1" spc="190" dirty="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uygun</a:t>
            </a:r>
            <a:r>
              <a:rPr lang="tr-TR" sz="2000" b="1" spc="5"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olarak</a:t>
            </a:r>
            <a:r>
              <a:rPr sz="2000" b="1" spc="40" dirty="0" smtClean="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belirlenen</a:t>
            </a:r>
            <a:r>
              <a:rPr sz="2000" b="1" spc="4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firelerden</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dolayı</a:t>
            </a:r>
            <a:r>
              <a:rPr sz="2000" b="1" spc="8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sorumluluk</a:t>
            </a:r>
            <a:r>
              <a:rPr sz="2000" b="1" spc="1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aranmaz.</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575720" y="620688"/>
            <a:ext cx="6192688" cy="750847"/>
          </a:xfrm>
          <a:prstGeom prst="rect">
            <a:avLst/>
          </a:prstGeom>
        </p:spPr>
        <p:txBody>
          <a:bodyPr vert="horz" wrap="square" lIns="0" tIns="12065" rIns="0" bIns="0" rtlCol="0">
            <a:spAutoFit/>
          </a:bodyPr>
          <a:lstStyle/>
          <a:p>
            <a:pPr algn="ctr">
              <a:lnSpc>
                <a:spcPct val="100000"/>
              </a:lnSpc>
              <a:spcBef>
                <a:spcPts val="95"/>
              </a:spcBef>
            </a:pPr>
            <a:r>
              <a:rPr sz="2400" b="1" spc="-35" dirty="0">
                <a:solidFill>
                  <a:srgbClr val="FF0000"/>
                </a:solidFill>
                <a:latin typeface="Times New Roman" panose="02020603050405020304" pitchFamily="18" charset="0"/>
                <a:cs typeface="Times New Roman" panose="02020603050405020304" pitchFamily="18" charset="0"/>
              </a:rPr>
              <a:t>TAŞINIR</a:t>
            </a:r>
            <a:r>
              <a:rPr sz="2400" b="1" spc="80" dirty="0">
                <a:solidFill>
                  <a:srgbClr val="FF0000"/>
                </a:solidFill>
                <a:latin typeface="Times New Roman" panose="02020603050405020304" pitchFamily="18" charset="0"/>
                <a:cs typeface="Times New Roman" panose="02020603050405020304" pitchFamily="18" charset="0"/>
              </a:rPr>
              <a:t> </a:t>
            </a:r>
            <a:r>
              <a:rPr sz="2400" b="1" spc="-60" dirty="0">
                <a:solidFill>
                  <a:srgbClr val="FF0000"/>
                </a:solidFill>
                <a:latin typeface="Times New Roman" panose="02020603050405020304" pitchFamily="18" charset="0"/>
                <a:cs typeface="Times New Roman" panose="02020603050405020304" pitchFamily="18" charset="0"/>
              </a:rPr>
              <a:t>KAYIT</a:t>
            </a:r>
            <a:r>
              <a:rPr sz="2400" b="1" spc="4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YETKİLİLERİ</a:t>
            </a:r>
            <a:r>
              <a:rPr sz="2400" b="1" spc="10"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VE</a:t>
            </a:r>
            <a:r>
              <a:rPr sz="2400" b="1" dirty="0">
                <a:solidFill>
                  <a:srgbClr val="FF0000"/>
                </a:solidFill>
                <a:latin typeface="Times New Roman" panose="02020603050405020304" pitchFamily="18" charset="0"/>
                <a:cs typeface="Times New Roman" panose="02020603050405020304" pitchFamily="18" charset="0"/>
              </a:rPr>
              <a:t> </a:t>
            </a:r>
            <a:r>
              <a:rPr sz="2400" b="1" spc="-35" dirty="0">
                <a:solidFill>
                  <a:srgbClr val="FF0000"/>
                </a:solidFill>
                <a:latin typeface="Times New Roman" panose="02020603050405020304" pitchFamily="18" charset="0"/>
                <a:cs typeface="Times New Roman" panose="02020603050405020304" pitchFamily="18" charset="0"/>
              </a:rPr>
              <a:t>TAŞINIR</a:t>
            </a:r>
            <a:endParaRPr sz="2400" b="1" dirty="0">
              <a:solidFill>
                <a:srgbClr val="FF0000"/>
              </a:solidFill>
              <a:latin typeface="Times New Roman" panose="02020603050405020304" pitchFamily="18" charset="0"/>
              <a:cs typeface="Times New Roman" panose="02020603050405020304" pitchFamily="18" charset="0"/>
            </a:endParaRPr>
          </a:p>
          <a:p>
            <a:pPr marR="44450" algn="ctr">
              <a:lnSpc>
                <a:spcPct val="100000"/>
              </a:lnSpc>
              <a:spcBef>
                <a:spcPts val="25"/>
              </a:spcBef>
            </a:pPr>
            <a:r>
              <a:rPr sz="2400" b="1" spc="-5" dirty="0">
                <a:solidFill>
                  <a:srgbClr val="FF0000"/>
                </a:solidFill>
                <a:latin typeface="Times New Roman" panose="02020603050405020304" pitchFamily="18" charset="0"/>
                <a:cs typeface="Times New Roman" panose="02020603050405020304" pitchFamily="18" charset="0"/>
              </a:rPr>
              <a:t>KONTROL</a:t>
            </a:r>
            <a:r>
              <a:rPr sz="2400" b="1" spc="-12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YETKİLİLERİ</a:t>
            </a:r>
            <a:endParaRPr sz="24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631504" y="1556792"/>
            <a:ext cx="10297144" cy="4334520"/>
          </a:xfrm>
          <a:prstGeom prst="rect">
            <a:avLst/>
          </a:prstGeom>
        </p:spPr>
        <p:txBody>
          <a:bodyPr vert="horz" wrap="square" lIns="0" tIns="12700" rIns="0" bIns="0" rtlCol="0">
            <a:spAutoFit/>
          </a:bodyPr>
          <a:lstStyle/>
          <a:p>
            <a:pPr marL="356870" marR="5080" indent="-344805" algn="just">
              <a:spcBef>
                <a:spcPts val="100"/>
              </a:spcBef>
              <a:buFont typeface="Wingdings"/>
              <a:buChar char=""/>
              <a:tabLst>
                <a:tab pos="357505" algn="l"/>
              </a:tabLst>
            </a:pPr>
            <a:r>
              <a:rPr sz="2000" b="1" spc="-10" dirty="0">
                <a:latin typeface="Times New Roman" panose="02020603050405020304" pitchFamily="18" charset="0"/>
                <a:cs typeface="Times New Roman" panose="02020603050405020304" pitchFamily="18" charset="0"/>
              </a:rPr>
              <a:t>Taşınır </a:t>
            </a:r>
            <a:r>
              <a:rPr sz="2000" b="1" spc="15" dirty="0">
                <a:latin typeface="Times New Roman" panose="02020603050405020304" pitchFamily="18" charset="0"/>
                <a:cs typeface="Times New Roman" panose="02020603050405020304" pitchFamily="18" charset="0"/>
              </a:rPr>
              <a:t>kayıt </a:t>
            </a:r>
            <a:r>
              <a:rPr sz="2000" b="1" spc="-10" dirty="0">
                <a:latin typeface="Times New Roman" panose="02020603050405020304" pitchFamily="18" charset="0"/>
                <a:cs typeface="Times New Roman" panose="02020603050405020304" pitchFamily="18" charset="0"/>
              </a:rPr>
              <a:t>yetkilileri, </a:t>
            </a:r>
            <a:r>
              <a:rPr sz="2000" b="1" spc="-5" dirty="0">
                <a:latin typeface="Times New Roman" panose="02020603050405020304" pitchFamily="18" charset="0"/>
                <a:cs typeface="Times New Roman" panose="02020603050405020304" pitchFamily="18" charset="0"/>
              </a:rPr>
              <a:t>harcama </a:t>
            </a:r>
            <a:r>
              <a:rPr sz="2000" b="1" spc="-10" dirty="0">
                <a:latin typeface="Times New Roman" panose="02020603050405020304" pitchFamily="18" charset="0"/>
                <a:cs typeface="Times New Roman" panose="02020603050405020304" pitchFamily="18" charset="0"/>
              </a:rPr>
              <a:t>yetkililerince, </a:t>
            </a:r>
            <a:r>
              <a:rPr sz="2000" b="1" spc="-5" dirty="0">
                <a:latin typeface="Times New Roman" panose="02020603050405020304" pitchFamily="18" charset="0"/>
                <a:cs typeface="Times New Roman" panose="02020603050405020304" pitchFamily="18" charset="0"/>
              </a:rPr>
              <a:t>memuriyet </a:t>
            </a:r>
            <a:r>
              <a:rPr sz="2000" b="1" spc="-15" dirty="0">
                <a:latin typeface="Times New Roman" panose="02020603050405020304" pitchFamily="18" charset="0"/>
                <a:cs typeface="Times New Roman" panose="02020603050405020304" pitchFamily="18" charset="0"/>
              </a:rPr>
              <a:t>veya </a:t>
            </a:r>
            <a:r>
              <a:rPr sz="2000" b="1" spc="15" dirty="0">
                <a:latin typeface="Times New Roman" panose="02020603050405020304" pitchFamily="18" charset="0"/>
                <a:cs typeface="Times New Roman" panose="02020603050405020304" pitchFamily="18" charset="0"/>
              </a:rPr>
              <a:t>çalışma </a:t>
            </a:r>
            <a:r>
              <a:rPr sz="2000" b="1" spc="10" dirty="0">
                <a:latin typeface="Times New Roman" panose="02020603050405020304" pitchFamily="18" charset="0"/>
                <a:cs typeface="Times New Roman" panose="02020603050405020304" pitchFamily="18" charset="0"/>
              </a:rPr>
              <a:t>unvanına </a:t>
            </a:r>
            <a:r>
              <a:rPr sz="2000" b="1" spc="15" dirty="0">
                <a:latin typeface="Times New Roman" panose="02020603050405020304" pitchFamily="18" charset="0"/>
                <a:cs typeface="Times New Roman" panose="02020603050405020304" pitchFamily="18" charset="0"/>
              </a:rPr>
              <a:t>bağlı </a:t>
            </a:r>
            <a:r>
              <a:rPr sz="2000" b="1" spc="2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kalmaksızın, </a:t>
            </a:r>
            <a:r>
              <a:rPr sz="2000" b="1" spc="30" dirty="0">
                <a:latin typeface="Times New Roman" panose="02020603050405020304" pitchFamily="18" charset="0"/>
                <a:cs typeface="Times New Roman" panose="02020603050405020304" pitchFamily="18" charset="0"/>
              </a:rPr>
              <a:t>taşınır </a:t>
            </a:r>
            <a:r>
              <a:rPr sz="2000" b="1" spc="20" dirty="0">
                <a:latin typeface="Times New Roman" panose="02020603050405020304" pitchFamily="18" charset="0"/>
                <a:cs typeface="Times New Roman" panose="02020603050405020304" pitchFamily="18" charset="0"/>
              </a:rPr>
              <a:t>kayıt </a:t>
            </a:r>
            <a:r>
              <a:rPr sz="2000" b="1" spc="-15" dirty="0">
                <a:latin typeface="Times New Roman" panose="02020603050405020304" pitchFamily="18" charset="0"/>
                <a:cs typeface="Times New Roman" panose="02020603050405020304" pitchFamily="18" charset="0"/>
              </a:rPr>
              <a:t>ve </a:t>
            </a:r>
            <a:r>
              <a:rPr sz="2000" b="1" spc="-10" dirty="0">
                <a:latin typeface="Times New Roman" panose="02020603050405020304" pitchFamily="18" charset="0"/>
                <a:cs typeface="Times New Roman" panose="02020603050405020304" pitchFamily="18" charset="0"/>
              </a:rPr>
              <a:t>işlemlerini </a:t>
            </a:r>
            <a:r>
              <a:rPr sz="2000" b="1" dirty="0">
                <a:latin typeface="Times New Roman" panose="02020603050405020304" pitchFamily="18" charset="0"/>
                <a:cs typeface="Times New Roman" panose="02020603050405020304" pitchFamily="18" charset="0"/>
              </a:rPr>
              <a:t>bu </a:t>
            </a:r>
            <a:r>
              <a:rPr sz="2000" b="1" spc="-10" dirty="0">
                <a:latin typeface="Times New Roman" panose="02020603050405020304" pitchFamily="18" charset="0"/>
                <a:cs typeface="Times New Roman" panose="02020603050405020304" pitchFamily="18" charset="0"/>
              </a:rPr>
              <a:t>Yönetmelikte belirtilen usule uygun </a:t>
            </a:r>
            <a:r>
              <a:rPr sz="2000" b="1" spc="-5" dirty="0">
                <a:latin typeface="Times New Roman" panose="02020603050405020304" pitchFamily="18" charset="0"/>
                <a:cs typeface="Times New Roman" panose="02020603050405020304" pitchFamily="18" charset="0"/>
              </a:rPr>
              <a:t>şekilde </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yapabilecek</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bilgi</a:t>
            </a:r>
            <a:r>
              <a:rPr sz="2000" b="1" spc="61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6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niteliklere</a:t>
            </a:r>
            <a:r>
              <a:rPr sz="2000" b="1" spc="-5" dirty="0">
                <a:latin typeface="Times New Roman" panose="02020603050405020304" pitchFamily="18" charset="0"/>
                <a:cs typeface="Times New Roman" panose="02020603050405020304" pitchFamily="18" charset="0"/>
              </a:rPr>
              <a:t> sahip</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personel</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arasından</a:t>
            </a:r>
            <a:r>
              <a:rPr sz="2000" b="1" spc="66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görevlendirilir.</a:t>
            </a:r>
            <a:r>
              <a:rPr sz="2000" b="1" spc="-1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Dış </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temsilciliklerde </a:t>
            </a:r>
            <a:r>
              <a:rPr sz="2000" b="1" spc="30" dirty="0">
                <a:latin typeface="Times New Roman" panose="02020603050405020304" pitchFamily="18" charset="0"/>
                <a:cs typeface="Times New Roman" panose="02020603050405020304" pitchFamily="18" charset="0"/>
              </a:rPr>
              <a:t>taşınır </a:t>
            </a:r>
            <a:r>
              <a:rPr sz="2000" b="1" spc="15" dirty="0">
                <a:latin typeface="Times New Roman" panose="02020603050405020304" pitchFamily="18" charset="0"/>
                <a:cs typeface="Times New Roman" panose="02020603050405020304" pitchFamily="18" charset="0"/>
              </a:rPr>
              <a:t>kayıt </a:t>
            </a:r>
            <a:r>
              <a:rPr sz="2000" b="1" spc="-10" dirty="0">
                <a:latin typeface="Times New Roman" panose="02020603050405020304" pitchFamily="18" charset="0"/>
                <a:cs typeface="Times New Roman" panose="02020603050405020304" pitchFamily="18" charset="0"/>
              </a:rPr>
              <a:t>yetkilileri </a:t>
            </a:r>
            <a:r>
              <a:rPr sz="2000" b="1" spc="-5" dirty="0">
                <a:latin typeface="Times New Roman" panose="02020603050405020304" pitchFamily="18" charset="0"/>
                <a:cs typeface="Times New Roman" panose="02020603050405020304" pitchFamily="18" charset="0"/>
              </a:rPr>
              <a:t>misyon şefleri </a:t>
            </a:r>
            <a:r>
              <a:rPr sz="2000" b="1" spc="5" dirty="0">
                <a:latin typeface="Times New Roman" panose="02020603050405020304" pitchFamily="18" charset="0"/>
                <a:cs typeface="Times New Roman" panose="02020603050405020304" pitchFamily="18" charset="0"/>
              </a:rPr>
              <a:t>tarafından </a:t>
            </a:r>
            <a:r>
              <a:rPr sz="2000" b="1" spc="-20" dirty="0">
                <a:latin typeface="Times New Roman" panose="02020603050405020304" pitchFamily="18" charset="0"/>
                <a:cs typeface="Times New Roman" panose="02020603050405020304" pitchFamily="18" charset="0"/>
              </a:rPr>
              <a:t>görevlendirilir. </a:t>
            </a:r>
            <a:r>
              <a:rPr sz="2000" b="1" spc="-10" dirty="0">
                <a:latin typeface="Times New Roman" panose="02020603050405020304" pitchFamily="18" charset="0"/>
                <a:cs typeface="Times New Roman" panose="02020603050405020304" pitchFamily="18" charset="0"/>
              </a:rPr>
              <a:t>Taşınır </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işlemleri</a:t>
            </a:r>
            <a:r>
              <a:rPr sz="2000" b="1" spc="-5" dirty="0">
                <a:latin typeface="Times New Roman" panose="02020603050405020304" pitchFamily="18" charset="0"/>
                <a:cs typeface="Times New Roman" panose="02020603050405020304" pitchFamily="18" charset="0"/>
              </a:rPr>
              <a:t> yoğun</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olan</a:t>
            </a:r>
            <a:r>
              <a:rPr sz="2000" b="1" dirty="0">
                <a:latin typeface="Times New Roman" panose="02020603050405020304" pitchFamily="18" charset="0"/>
                <a:cs typeface="Times New Roman" panose="02020603050405020304" pitchFamily="18" charset="0"/>
              </a:rPr>
              <a:t> 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birimlerinde</a:t>
            </a:r>
            <a:r>
              <a:rPr sz="2000" b="1" spc="-5" dirty="0">
                <a:latin typeface="Times New Roman" panose="02020603050405020304" pitchFamily="18" charset="0"/>
                <a:cs typeface="Times New Roman" panose="02020603050405020304" pitchFamily="18" charset="0"/>
              </a:rPr>
              <a:t> birden</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fazla</a:t>
            </a:r>
            <a:r>
              <a:rPr sz="2000" b="1" spc="-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taşınır</a:t>
            </a:r>
            <a:r>
              <a:rPr sz="2000" b="1" spc="3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kayıt</a:t>
            </a:r>
            <a:r>
              <a:rPr sz="2000" b="1" spc="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 </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görevlendirilebilir. </a:t>
            </a:r>
            <a:r>
              <a:rPr sz="2000" b="1" spc="5" dirty="0">
                <a:latin typeface="Times New Roman" panose="02020603050405020304" pitchFamily="18" charset="0"/>
                <a:cs typeface="Times New Roman" panose="02020603050405020304" pitchFamily="18" charset="0"/>
              </a:rPr>
              <a:t>Kamu </a:t>
            </a:r>
            <a:r>
              <a:rPr sz="2000" b="1" spc="-5" dirty="0">
                <a:latin typeface="Times New Roman" panose="02020603050405020304" pitchFamily="18" charset="0"/>
                <a:cs typeface="Times New Roman" panose="02020603050405020304" pitchFamily="18" charset="0"/>
              </a:rPr>
              <a:t>idarelerince </a:t>
            </a:r>
            <a:r>
              <a:rPr sz="2000" b="1" spc="-10" dirty="0">
                <a:latin typeface="Times New Roman" panose="02020603050405020304" pitchFamily="18" charset="0"/>
                <a:cs typeface="Times New Roman" panose="02020603050405020304" pitchFamily="18" charset="0"/>
              </a:rPr>
              <a:t>ihtiyaç </a:t>
            </a:r>
            <a:r>
              <a:rPr sz="2000" b="1" spc="10" dirty="0">
                <a:latin typeface="Times New Roman" panose="02020603050405020304" pitchFamily="18" charset="0"/>
                <a:cs typeface="Times New Roman" panose="02020603050405020304" pitchFamily="18" charset="0"/>
              </a:rPr>
              <a:t>duyulması </a:t>
            </a:r>
            <a:r>
              <a:rPr sz="2000" b="1" spc="-5" dirty="0">
                <a:latin typeface="Times New Roman" panose="02020603050405020304" pitchFamily="18" charset="0"/>
                <a:cs typeface="Times New Roman" panose="02020603050405020304" pitchFamily="18" charset="0"/>
              </a:rPr>
              <a:t>halinde </a:t>
            </a:r>
            <a:r>
              <a:rPr sz="2000" b="1" spc="-10" dirty="0">
                <a:latin typeface="Times New Roman" panose="02020603050405020304" pitchFamily="18" charset="0"/>
                <a:cs typeface="Times New Roman" panose="02020603050405020304" pitchFamily="18" charset="0"/>
              </a:rPr>
              <a:t>birden </a:t>
            </a:r>
            <a:r>
              <a:rPr sz="2000" b="1" spc="-5" dirty="0">
                <a:latin typeface="Times New Roman" panose="02020603050405020304" pitchFamily="18" charset="0"/>
                <a:cs typeface="Times New Roman" panose="02020603050405020304" pitchFamily="18" charset="0"/>
              </a:rPr>
              <a:t>fazla harcama </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biriminin</a:t>
            </a:r>
            <a:r>
              <a:rPr sz="2000" b="1" spc="-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taşınır </a:t>
            </a:r>
            <a:r>
              <a:rPr sz="2000" b="1" spc="20" dirty="0">
                <a:latin typeface="Times New Roman" panose="02020603050405020304" pitchFamily="18" charset="0"/>
                <a:cs typeface="Times New Roman" panose="02020603050405020304" pitchFamily="18" charset="0"/>
              </a:rPr>
              <a:t>kayıtları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birimleri</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itibarıyla</a:t>
            </a:r>
            <a:r>
              <a:rPr sz="2000" b="1" spc="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ayrı </a:t>
            </a:r>
            <a:r>
              <a:rPr sz="2000" b="1" spc="30" dirty="0">
                <a:latin typeface="Times New Roman" panose="02020603050405020304" pitchFamily="18" charset="0"/>
                <a:cs typeface="Times New Roman" panose="02020603050405020304" pitchFamily="18" charset="0"/>
              </a:rPr>
              <a:t>ayrı </a:t>
            </a:r>
            <a:r>
              <a:rPr sz="2000" b="1" dirty="0">
                <a:latin typeface="Times New Roman" panose="02020603050405020304" pitchFamily="18" charset="0"/>
                <a:cs typeface="Times New Roman" panose="02020603050405020304" pitchFamily="18" charset="0"/>
              </a:rPr>
              <a:t>tutulmak</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kaydıyla,</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 </a:t>
            </a:r>
            <a:r>
              <a:rPr sz="2000" b="1"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taşınır</a:t>
            </a:r>
            <a:r>
              <a:rPr sz="2000" b="1" spc="2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kayıt</a:t>
            </a:r>
            <a:r>
              <a:rPr sz="2000" b="1" spc="6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a:t>
            </a:r>
            <a:r>
              <a:rPr sz="2000" b="1" spc="4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tarafından</a:t>
            </a:r>
            <a:r>
              <a:rPr sz="2000" b="1" spc="-35" dirty="0">
                <a:latin typeface="Times New Roman" panose="02020603050405020304" pitchFamily="18" charset="0"/>
                <a:cs typeface="Times New Roman" panose="02020603050405020304" pitchFamily="18" charset="0"/>
              </a:rPr>
              <a:t> </a:t>
            </a:r>
            <a:r>
              <a:rPr sz="2000" b="1" spc="-20" dirty="0" err="1">
                <a:latin typeface="Times New Roman" panose="02020603050405020304" pitchFamily="18" charset="0"/>
                <a:cs typeface="Times New Roman" panose="02020603050405020304" pitchFamily="18" charset="0"/>
              </a:rPr>
              <a:t>yürütülebilir</a:t>
            </a:r>
            <a:r>
              <a:rPr sz="2000" b="1" spc="-20" dirty="0" smtClean="0">
                <a:latin typeface="Times New Roman" panose="02020603050405020304" pitchFamily="18" charset="0"/>
                <a:cs typeface="Times New Roman" panose="02020603050405020304" pitchFamily="18" charset="0"/>
              </a:rPr>
              <a:t>.</a:t>
            </a:r>
            <a:endParaRPr lang="tr-TR" sz="2000" b="1" spc="-20" dirty="0" smtClean="0">
              <a:latin typeface="Times New Roman" panose="02020603050405020304" pitchFamily="18" charset="0"/>
              <a:cs typeface="Times New Roman" panose="02020603050405020304" pitchFamily="18" charset="0"/>
            </a:endParaRPr>
          </a:p>
          <a:p>
            <a:pPr marL="12065" marR="5080" algn="just">
              <a:spcBef>
                <a:spcPts val="100"/>
              </a:spcBef>
              <a:tabLst>
                <a:tab pos="357505" algn="l"/>
              </a:tabLst>
            </a:pPr>
            <a:endParaRPr sz="2000" b="1" dirty="0">
              <a:latin typeface="Times New Roman" panose="02020603050405020304" pitchFamily="18" charset="0"/>
              <a:cs typeface="Times New Roman" panose="02020603050405020304" pitchFamily="18" charset="0"/>
            </a:endParaRPr>
          </a:p>
          <a:p>
            <a:pPr marL="356870" marR="5080" indent="-344805" algn="just">
              <a:spcBef>
                <a:spcPts val="10"/>
              </a:spcBef>
              <a:buFont typeface="Wingdings"/>
              <a:buChar char=""/>
              <a:tabLst>
                <a:tab pos="357505" algn="l"/>
              </a:tabLst>
            </a:pPr>
            <a:r>
              <a:rPr sz="2000" b="1" spc="-10" dirty="0">
                <a:latin typeface="Times New Roman" panose="02020603050405020304" pitchFamily="18" charset="0"/>
                <a:cs typeface="Times New Roman" panose="02020603050405020304" pitchFamily="18" charset="0"/>
              </a:rPr>
              <a:t>Taşınır </a:t>
            </a:r>
            <a:r>
              <a:rPr sz="2000" b="1" spc="-5" dirty="0">
                <a:latin typeface="Times New Roman" panose="02020603050405020304" pitchFamily="18" charset="0"/>
                <a:cs typeface="Times New Roman" panose="02020603050405020304" pitchFamily="18" charset="0"/>
              </a:rPr>
              <a:t>kontrol </a:t>
            </a:r>
            <a:r>
              <a:rPr sz="2000" b="1" spc="-10" dirty="0">
                <a:latin typeface="Times New Roman" panose="02020603050405020304" pitchFamily="18" charset="0"/>
                <a:cs typeface="Times New Roman" panose="02020603050405020304" pitchFamily="18" charset="0"/>
              </a:rPr>
              <a:t>yetkilileri, </a:t>
            </a:r>
            <a:r>
              <a:rPr sz="2000" b="1" dirty="0">
                <a:latin typeface="Times New Roman" panose="02020603050405020304" pitchFamily="18" charset="0"/>
                <a:cs typeface="Times New Roman" panose="02020603050405020304" pitchFamily="18" charset="0"/>
              </a:rPr>
              <a:t>harcama </a:t>
            </a:r>
            <a:r>
              <a:rPr sz="2000" b="1" spc="-10" dirty="0">
                <a:latin typeface="Times New Roman" panose="02020603050405020304" pitchFamily="18" charset="0"/>
                <a:cs typeface="Times New Roman" panose="02020603050405020304" pitchFamily="18" charset="0"/>
              </a:rPr>
              <a:t>yetkililerince, </a:t>
            </a:r>
            <a:r>
              <a:rPr sz="2000" b="1" spc="25" dirty="0">
                <a:latin typeface="Times New Roman" panose="02020603050405020304" pitchFamily="18" charset="0"/>
                <a:cs typeface="Times New Roman" panose="02020603050405020304" pitchFamily="18" charset="0"/>
              </a:rPr>
              <a:t>taşınır </a:t>
            </a:r>
            <a:r>
              <a:rPr sz="2000" b="1" spc="20" dirty="0">
                <a:latin typeface="Times New Roman" panose="02020603050405020304" pitchFamily="18" charset="0"/>
                <a:cs typeface="Times New Roman" panose="02020603050405020304" pitchFamily="18" charset="0"/>
              </a:rPr>
              <a:t>kayıt </a:t>
            </a:r>
            <a:r>
              <a:rPr sz="2000" b="1" spc="-10" dirty="0">
                <a:latin typeface="Times New Roman" panose="02020603050405020304" pitchFamily="18" charset="0"/>
                <a:cs typeface="Times New Roman" panose="02020603050405020304" pitchFamily="18" charset="0"/>
              </a:rPr>
              <a:t>yetkilisinin </a:t>
            </a:r>
            <a:r>
              <a:rPr sz="2000" b="1" spc="15" dirty="0">
                <a:latin typeface="Times New Roman" panose="02020603050405020304" pitchFamily="18" charset="0"/>
                <a:cs typeface="Times New Roman" panose="02020603050405020304" pitchFamily="18" charset="0"/>
              </a:rPr>
              <a:t>yapmış </a:t>
            </a:r>
            <a:r>
              <a:rPr sz="2000" b="1" spc="-5" dirty="0">
                <a:latin typeface="Times New Roman" panose="02020603050405020304" pitchFamily="18" charset="0"/>
                <a:cs typeface="Times New Roman" panose="02020603050405020304" pitchFamily="18" charset="0"/>
              </a:rPr>
              <a:t>olduğu </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kayıt</a:t>
            </a:r>
            <a:r>
              <a:rPr sz="2000" b="1" spc="2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6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işlemleri</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kontrol</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etmek</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üzere</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yardımcılarından</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veya</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bunların</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alt </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kademesindeki</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yöneticileri</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arasından</a:t>
            </a:r>
            <a:r>
              <a:rPr sz="2000" b="1" spc="1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görevlendirilir.</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Personel</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yetersizliği</a:t>
            </a:r>
            <a:r>
              <a:rPr sz="2000" b="1" spc="-5" dirty="0">
                <a:latin typeface="Times New Roman" panose="02020603050405020304" pitchFamily="18" charset="0"/>
                <a:cs typeface="Times New Roman" panose="02020603050405020304" pitchFamily="18" charset="0"/>
              </a:rPr>
              <a:t> nedeniyle </a:t>
            </a:r>
            <a:r>
              <a:rPr sz="2000" b="1"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taşınır </a:t>
            </a:r>
            <a:r>
              <a:rPr sz="2000" b="1" dirty="0">
                <a:latin typeface="Times New Roman" panose="02020603050405020304" pitchFamily="18" charset="0"/>
                <a:cs typeface="Times New Roman" panose="02020603050405020304" pitchFamily="18" charset="0"/>
              </a:rPr>
              <a:t>kontrol </a:t>
            </a:r>
            <a:r>
              <a:rPr sz="2000" b="1" spc="-10" dirty="0">
                <a:latin typeface="Times New Roman" panose="02020603050405020304" pitchFamily="18" charset="0"/>
                <a:cs typeface="Times New Roman" panose="02020603050405020304" pitchFamily="18" charset="0"/>
              </a:rPr>
              <a:t>yetkilisi görevlendirilemeyen </a:t>
            </a:r>
            <a:r>
              <a:rPr sz="2000" b="1" spc="-5" dirty="0">
                <a:latin typeface="Times New Roman" panose="02020603050405020304" pitchFamily="18" charset="0"/>
                <a:cs typeface="Times New Roman" panose="02020603050405020304" pitchFamily="18" charset="0"/>
              </a:rPr>
              <a:t>harcama </a:t>
            </a:r>
            <a:r>
              <a:rPr sz="2000" b="1" spc="-10" dirty="0">
                <a:latin typeface="Times New Roman" panose="02020603050405020304" pitchFamily="18" charset="0"/>
                <a:cs typeface="Times New Roman" panose="02020603050405020304" pitchFamily="18" charset="0"/>
              </a:rPr>
              <a:t>birimlerinde </a:t>
            </a:r>
            <a:r>
              <a:rPr sz="2000" b="1" spc="-5" dirty="0">
                <a:latin typeface="Times New Roman" panose="02020603050405020304" pitchFamily="18" charset="0"/>
                <a:cs typeface="Times New Roman" panose="02020603050405020304" pitchFamily="18" charset="0"/>
              </a:rPr>
              <a:t>ise </a:t>
            </a:r>
            <a:r>
              <a:rPr sz="2000" b="1" spc="-10" dirty="0">
                <a:latin typeface="Times New Roman" panose="02020603050405020304" pitchFamily="18" charset="0"/>
                <a:cs typeface="Times New Roman" panose="02020603050405020304" pitchFamily="18" charset="0"/>
              </a:rPr>
              <a:t>bu </a:t>
            </a:r>
            <a:r>
              <a:rPr sz="2000" b="1" spc="-5" dirty="0">
                <a:latin typeface="Times New Roman" panose="02020603050405020304" pitchFamily="18" charset="0"/>
                <a:cs typeface="Times New Roman" panose="02020603050405020304" pitchFamily="18" charset="0"/>
              </a:rPr>
              <a:t>görev harcama </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a:t>
            </a:r>
            <a:r>
              <a:rPr sz="2000" b="1" spc="7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tarafından</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yerine</a:t>
            </a:r>
            <a:r>
              <a:rPr sz="2000" b="1" spc="50"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getirilir.</a:t>
            </a:r>
            <a:endParaRPr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03512" y="1700808"/>
            <a:ext cx="9505056" cy="4524315"/>
          </a:xfrm>
          <a:prstGeom prst="rect">
            <a:avLst/>
          </a:prstGeom>
        </p:spPr>
        <p:txBody>
          <a:bodyPr wrap="square">
            <a:spAutoFit/>
          </a:bodyPr>
          <a:lstStyle/>
          <a:p>
            <a:pPr marL="356870" indent="-344805" algn="just">
              <a:lnSpc>
                <a:spcPct val="100000"/>
              </a:lnSpc>
              <a:buFont typeface="Wingdings"/>
              <a:buChar char=""/>
              <a:tabLst>
                <a:tab pos="357505" algn="l"/>
              </a:tabLst>
            </a:pPr>
            <a:r>
              <a:rPr lang="tr-TR" b="1" spc="-15" dirty="0">
                <a:latin typeface="Times New Roman" panose="02020603050405020304" pitchFamily="18" charset="0"/>
                <a:cs typeface="Times New Roman" panose="02020603050405020304" pitchFamily="18" charset="0"/>
              </a:rPr>
              <a:t>Taşınır</a:t>
            </a:r>
            <a:r>
              <a:rPr lang="tr-TR" b="1" spc="8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kontrol</a:t>
            </a:r>
            <a:r>
              <a:rPr lang="tr-TR" b="1" spc="-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yetkilisi</a:t>
            </a:r>
            <a:r>
              <a:rPr lang="tr-TR" b="1" spc="40"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ile</a:t>
            </a:r>
            <a:r>
              <a:rPr lang="tr-TR" b="1" spc="45"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taşınır</a:t>
            </a:r>
            <a:r>
              <a:rPr lang="tr-TR" b="1" spc="105" dirty="0">
                <a:latin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kayıt</a:t>
            </a:r>
            <a:r>
              <a:rPr lang="tr-TR" b="1" spc="5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yetkilisi</a:t>
            </a:r>
            <a:r>
              <a:rPr lang="tr-TR" b="1" spc="4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görevi</a:t>
            </a:r>
            <a:r>
              <a:rPr lang="tr-TR" b="1" spc="35"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aynı</a:t>
            </a:r>
            <a:r>
              <a:rPr lang="tr-TR" b="1" spc="50"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kişide</a:t>
            </a:r>
            <a:r>
              <a:rPr lang="tr-TR" b="1" spc="1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birleşemez.</a:t>
            </a:r>
            <a:endParaRPr lang="tr-TR" b="1" dirty="0">
              <a:latin typeface="Times New Roman" panose="02020603050405020304" pitchFamily="18" charset="0"/>
              <a:cs typeface="Times New Roman" panose="02020603050405020304" pitchFamily="18" charset="0"/>
            </a:endParaRPr>
          </a:p>
          <a:p>
            <a:pPr marL="356870" indent="-344805" algn="just">
              <a:lnSpc>
                <a:spcPct val="100000"/>
              </a:lnSpc>
              <a:buFont typeface="Wingdings"/>
              <a:buChar char=""/>
              <a:tabLst>
                <a:tab pos="357505" algn="l"/>
              </a:tabLst>
            </a:pPr>
            <a:r>
              <a:rPr lang="tr-TR" b="1" spc="-15" dirty="0">
                <a:solidFill>
                  <a:srgbClr val="FF0000"/>
                </a:solidFill>
                <a:latin typeface="Times New Roman" panose="02020603050405020304" pitchFamily="18" charset="0"/>
                <a:cs typeface="Times New Roman" panose="02020603050405020304" pitchFamily="18" charset="0"/>
              </a:rPr>
              <a:t>Taşınır</a:t>
            </a:r>
            <a:r>
              <a:rPr lang="tr-TR" b="1" spc="75" dirty="0">
                <a:solidFill>
                  <a:srgbClr val="FF0000"/>
                </a:solidFill>
                <a:latin typeface="Times New Roman" panose="02020603050405020304" pitchFamily="18" charset="0"/>
                <a:cs typeface="Times New Roman" panose="02020603050405020304" pitchFamily="18" charset="0"/>
              </a:rPr>
              <a:t> </a:t>
            </a:r>
            <a:r>
              <a:rPr lang="tr-TR" b="1" spc="10" dirty="0">
                <a:solidFill>
                  <a:srgbClr val="FF0000"/>
                </a:solidFill>
                <a:latin typeface="Times New Roman" panose="02020603050405020304" pitchFamily="18" charset="0"/>
                <a:cs typeface="Times New Roman" panose="02020603050405020304" pitchFamily="18" charset="0"/>
              </a:rPr>
              <a:t>kayıt</a:t>
            </a:r>
            <a:r>
              <a:rPr lang="tr-TR" b="1" spc="80" dirty="0">
                <a:solidFill>
                  <a:srgbClr val="FF0000"/>
                </a:solidFill>
                <a:latin typeface="Times New Roman" panose="02020603050405020304" pitchFamily="18" charset="0"/>
                <a:cs typeface="Times New Roman" panose="02020603050405020304" pitchFamily="18" charset="0"/>
              </a:rPr>
              <a:t> </a:t>
            </a:r>
            <a:r>
              <a:rPr lang="tr-TR" b="1" spc="-10" dirty="0">
                <a:solidFill>
                  <a:srgbClr val="FF0000"/>
                </a:solidFill>
                <a:latin typeface="Times New Roman" panose="02020603050405020304" pitchFamily="18" charset="0"/>
                <a:cs typeface="Times New Roman" panose="02020603050405020304" pitchFamily="18" charset="0"/>
              </a:rPr>
              <a:t>yetkililerinin</a:t>
            </a:r>
            <a:r>
              <a:rPr lang="tr-TR" b="1" spc="40" dirty="0">
                <a:solidFill>
                  <a:srgbClr val="FF0000"/>
                </a:solidFill>
                <a:latin typeface="Times New Roman" panose="02020603050405020304" pitchFamily="18" charset="0"/>
                <a:cs typeface="Times New Roman" panose="02020603050405020304" pitchFamily="18" charset="0"/>
              </a:rPr>
              <a:t> </a:t>
            </a:r>
            <a:r>
              <a:rPr lang="tr-TR" b="1" dirty="0">
                <a:solidFill>
                  <a:srgbClr val="FF0000"/>
                </a:solidFill>
                <a:latin typeface="Times New Roman" panose="02020603050405020304" pitchFamily="18" charset="0"/>
                <a:cs typeface="Times New Roman" panose="02020603050405020304" pitchFamily="18" charset="0"/>
              </a:rPr>
              <a:t>görev</a:t>
            </a:r>
            <a:r>
              <a:rPr lang="tr-TR" b="1" spc="-5" dirty="0">
                <a:solidFill>
                  <a:srgbClr val="FF0000"/>
                </a:solidFill>
                <a:latin typeface="Times New Roman" panose="02020603050405020304" pitchFamily="18" charset="0"/>
                <a:cs typeface="Times New Roman" panose="02020603050405020304" pitchFamily="18" charset="0"/>
              </a:rPr>
              <a:t> </a:t>
            </a:r>
            <a:r>
              <a:rPr lang="tr-TR" b="1" spc="-10" dirty="0">
                <a:solidFill>
                  <a:srgbClr val="FF0000"/>
                </a:solidFill>
                <a:latin typeface="Times New Roman" panose="02020603050405020304" pitchFamily="18" charset="0"/>
                <a:cs typeface="Times New Roman" panose="02020603050405020304" pitchFamily="18" charset="0"/>
              </a:rPr>
              <a:t>ve</a:t>
            </a:r>
            <a:r>
              <a:rPr lang="tr-TR" b="1" spc="65" dirty="0">
                <a:solidFill>
                  <a:srgbClr val="FF0000"/>
                </a:solidFill>
                <a:latin typeface="Times New Roman" panose="02020603050405020304" pitchFamily="18" charset="0"/>
                <a:cs typeface="Times New Roman" panose="02020603050405020304" pitchFamily="18" charset="0"/>
              </a:rPr>
              <a:t> </a:t>
            </a:r>
            <a:r>
              <a:rPr lang="tr-TR" b="1" spc="5" dirty="0">
                <a:solidFill>
                  <a:srgbClr val="FF0000"/>
                </a:solidFill>
                <a:latin typeface="Times New Roman" panose="02020603050405020304" pitchFamily="18" charset="0"/>
                <a:cs typeface="Times New Roman" panose="02020603050405020304" pitchFamily="18" charset="0"/>
              </a:rPr>
              <a:t>sorumlulukları</a:t>
            </a:r>
            <a:r>
              <a:rPr lang="tr-TR" b="1" spc="10" dirty="0">
                <a:solidFill>
                  <a:srgbClr val="FF0000"/>
                </a:solidFill>
                <a:latin typeface="Times New Roman" panose="02020603050405020304" pitchFamily="18" charset="0"/>
                <a:cs typeface="Times New Roman" panose="02020603050405020304" pitchFamily="18" charset="0"/>
              </a:rPr>
              <a:t> aşağıda</a:t>
            </a:r>
            <a:r>
              <a:rPr lang="tr-TR" b="1" spc="35" dirty="0">
                <a:solidFill>
                  <a:srgbClr val="FF0000"/>
                </a:solidFill>
                <a:latin typeface="Times New Roman" panose="02020603050405020304" pitchFamily="18" charset="0"/>
                <a:cs typeface="Times New Roman" panose="02020603050405020304" pitchFamily="18" charset="0"/>
              </a:rPr>
              <a:t> </a:t>
            </a:r>
            <a:r>
              <a:rPr lang="tr-TR" b="1" spc="-15" dirty="0">
                <a:solidFill>
                  <a:srgbClr val="FF0000"/>
                </a:solidFill>
                <a:latin typeface="Times New Roman" panose="02020603050405020304" pitchFamily="18" charset="0"/>
                <a:cs typeface="Times New Roman" panose="02020603050405020304" pitchFamily="18" charset="0"/>
              </a:rPr>
              <a:t>belirtilmiştir.</a:t>
            </a:r>
            <a:endParaRPr lang="tr-TR" b="1" dirty="0">
              <a:solidFill>
                <a:srgbClr val="FF0000"/>
              </a:solidFill>
              <a:latin typeface="Times New Roman" panose="02020603050405020304" pitchFamily="18" charset="0"/>
              <a:cs typeface="Times New Roman" panose="02020603050405020304" pitchFamily="18" charset="0"/>
            </a:endParaRPr>
          </a:p>
          <a:p>
            <a:pPr marL="356870" marR="10160" indent="-344805" algn="just">
              <a:lnSpc>
                <a:spcPct val="100000"/>
              </a:lnSpc>
              <a:buFont typeface="Wingdings"/>
              <a:buChar char=""/>
              <a:tabLst>
                <a:tab pos="357505" algn="l"/>
              </a:tabLst>
            </a:pPr>
            <a:r>
              <a:rPr lang="tr-TR" b="1" dirty="0">
                <a:latin typeface="Times New Roman" panose="02020603050405020304" pitchFamily="18" charset="0"/>
                <a:cs typeface="Times New Roman" panose="02020603050405020304" pitchFamily="18" charset="0"/>
              </a:rPr>
              <a:t>Harcama </a:t>
            </a:r>
            <a:r>
              <a:rPr lang="tr-TR" b="1" spc="-5" dirty="0">
                <a:latin typeface="Times New Roman" panose="02020603050405020304" pitchFamily="18" charset="0"/>
                <a:cs typeface="Times New Roman" panose="02020603050405020304" pitchFamily="18" charset="0"/>
              </a:rPr>
              <a:t>birimince </a:t>
            </a:r>
            <a:r>
              <a:rPr lang="tr-TR" b="1" spc="-10" dirty="0">
                <a:latin typeface="Times New Roman" panose="02020603050405020304" pitchFamily="18" charset="0"/>
                <a:cs typeface="Times New Roman" panose="02020603050405020304" pitchFamily="18" charset="0"/>
              </a:rPr>
              <a:t>edinilen </a:t>
            </a:r>
            <a:r>
              <a:rPr lang="tr-TR" b="1" spc="10" dirty="0">
                <a:latin typeface="Times New Roman" panose="02020603050405020304" pitchFamily="18" charset="0"/>
                <a:cs typeface="Times New Roman" panose="02020603050405020304" pitchFamily="18" charset="0"/>
              </a:rPr>
              <a:t>taşınırlardan </a:t>
            </a:r>
            <a:r>
              <a:rPr lang="tr-TR" b="1" dirty="0">
                <a:latin typeface="Times New Roman" panose="02020603050405020304" pitchFamily="18" charset="0"/>
                <a:cs typeface="Times New Roman" panose="02020603050405020304" pitchFamily="18" charset="0"/>
              </a:rPr>
              <a:t>muayene </a:t>
            </a:r>
            <a:r>
              <a:rPr lang="tr-TR" b="1" spc="-10" dirty="0">
                <a:latin typeface="Times New Roman" panose="02020603050405020304" pitchFamily="18" charset="0"/>
                <a:cs typeface="Times New Roman" panose="02020603050405020304" pitchFamily="18" charset="0"/>
              </a:rPr>
              <a:t>ve </a:t>
            </a:r>
            <a:r>
              <a:rPr lang="tr-TR" b="1" spc="-5" dirty="0">
                <a:latin typeface="Times New Roman" panose="02020603050405020304" pitchFamily="18" charset="0"/>
                <a:cs typeface="Times New Roman" panose="02020603050405020304" pitchFamily="18" charset="0"/>
              </a:rPr>
              <a:t>kabulü </a:t>
            </a:r>
            <a:r>
              <a:rPr lang="tr-TR" b="1" spc="15" dirty="0">
                <a:latin typeface="Times New Roman" panose="02020603050405020304" pitchFamily="18" charset="0"/>
                <a:cs typeface="Times New Roman" panose="02020603050405020304" pitchFamily="18" charset="0"/>
              </a:rPr>
              <a:t>yapılanları </a:t>
            </a:r>
            <a:r>
              <a:rPr lang="tr-TR" b="1" spc="-5" dirty="0">
                <a:latin typeface="Times New Roman" panose="02020603050405020304" pitchFamily="18" charset="0"/>
                <a:cs typeface="Times New Roman" panose="02020603050405020304" pitchFamily="18" charset="0"/>
              </a:rPr>
              <a:t>cins </a:t>
            </a:r>
            <a:r>
              <a:rPr lang="tr-TR" b="1" spc="-10" dirty="0">
                <a:latin typeface="Times New Roman" panose="02020603050405020304" pitchFamily="18" charset="0"/>
                <a:cs typeface="Times New Roman" panose="02020603050405020304" pitchFamily="18" charset="0"/>
              </a:rPr>
              <a:t>ve niteliklerine </a:t>
            </a:r>
            <a:r>
              <a:rPr lang="tr-TR" b="1" spc="-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göre </a:t>
            </a:r>
            <a:r>
              <a:rPr lang="tr-TR" b="1" spc="-5" dirty="0">
                <a:latin typeface="Times New Roman" panose="02020603050405020304" pitchFamily="18" charset="0"/>
                <a:cs typeface="Times New Roman" panose="02020603050405020304" pitchFamily="18" charset="0"/>
              </a:rPr>
              <a:t>sayarak, tartarak, ölçerek teslim almak, doğrudan tüketilmeyen </a:t>
            </a:r>
            <a:r>
              <a:rPr lang="tr-TR" b="1" spc="-10" dirty="0">
                <a:latin typeface="Times New Roman" panose="02020603050405020304" pitchFamily="18" charset="0"/>
                <a:cs typeface="Times New Roman" panose="02020603050405020304" pitchFamily="18" charset="0"/>
              </a:rPr>
              <a:t>ve </a:t>
            </a:r>
            <a:r>
              <a:rPr lang="tr-TR" b="1" spc="5" dirty="0">
                <a:latin typeface="Times New Roman" panose="02020603050405020304" pitchFamily="18" charset="0"/>
                <a:cs typeface="Times New Roman" panose="02020603050405020304" pitchFamily="18" charset="0"/>
              </a:rPr>
              <a:t>kullanıma </a:t>
            </a:r>
            <a:r>
              <a:rPr lang="tr-TR" b="1" spc="-5" dirty="0">
                <a:latin typeface="Times New Roman" panose="02020603050405020304" pitchFamily="18" charset="0"/>
                <a:cs typeface="Times New Roman" panose="02020603050405020304" pitchFamily="18" charset="0"/>
              </a:rPr>
              <a:t>verilmeyen </a:t>
            </a:r>
            <a:r>
              <a:rPr lang="tr-TR" b="1"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taşınırları</a:t>
            </a:r>
            <a:r>
              <a:rPr lang="tr-TR" b="1" spc="8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sorumluluğundaki</a:t>
            </a:r>
            <a:r>
              <a:rPr lang="tr-TR" b="1" spc="-1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ambarlarda</a:t>
            </a:r>
            <a:r>
              <a:rPr lang="tr-TR" b="1" spc="1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muhafaza</a:t>
            </a:r>
            <a:r>
              <a:rPr lang="tr-TR" b="1" spc="1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etmek.</a:t>
            </a:r>
            <a:endParaRPr lang="tr-TR" b="1" dirty="0">
              <a:latin typeface="Times New Roman" panose="02020603050405020304" pitchFamily="18" charset="0"/>
              <a:cs typeface="Times New Roman" panose="02020603050405020304" pitchFamily="18" charset="0"/>
            </a:endParaRPr>
          </a:p>
          <a:p>
            <a:pPr marL="356870" marR="8890" indent="-344805" algn="just">
              <a:lnSpc>
                <a:spcPct val="100000"/>
              </a:lnSpc>
              <a:spcBef>
                <a:spcPts val="5"/>
              </a:spcBef>
              <a:buFont typeface="Wingdings"/>
              <a:buChar char=""/>
              <a:tabLst>
                <a:tab pos="357505" algn="l"/>
              </a:tabLst>
            </a:pPr>
            <a:r>
              <a:rPr lang="tr-TR" b="1" spc="-5" dirty="0">
                <a:latin typeface="Times New Roman" panose="02020603050405020304" pitchFamily="18" charset="0"/>
                <a:cs typeface="Times New Roman" panose="02020603050405020304" pitchFamily="18" charset="0"/>
              </a:rPr>
              <a:t>Muayene</a:t>
            </a:r>
            <a:r>
              <a:rPr lang="tr-TR" b="1"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ve</a:t>
            </a:r>
            <a:r>
              <a:rPr lang="tr-TR" b="1" spc="-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kabul</a:t>
            </a:r>
            <a:r>
              <a:rPr lang="tr-TR" b="1" spc="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işlemi</a:t>
            </a:r>
            <a:r>
              <a:rPr lang="tr-TR" b="1" dirty="0">
                <a:latin typeface="Times New Roman" panose="02020603050405020304" pitchFamily="18" charset="0"/>
                <a:cs typeface="Times New Roman" panose="02020603050405020304" pitchFamily="18" charset="0"/>
              </a:rPr>
              <a:t> hemen</a:t>
            </a:r>
            <a:r>
              <a:rPr lang="tr-TR" b="1" spc="5" dirty="0">
                <a:latin typeface="Times New Roman" panose="02020603050405020304" pitchFamily="18" charset="0"/>
                <a:cs typeface="Times New Roman" panose="02020603050405020304" pitchFamily="18" charset="0"/>
              </a:rPr>
              <a:t> yapılamayan</a:t>
            </a:r>
            <a:r>
              <a:rPr lang="tr-TR" b="1" spc="10" dirty="0">
                <a:latin typeface="Times New Roman" panose="02020603050405020304" pitchFamily="18" charset="0"/>
                <a:cs typeface="Times New Roman" panose="02020603050405020304" pitchFamily="18" charset="0"/>
              </a:rPr>
              <a:t> </a:t>
            </a:r>
            <a:r>
              <a:rPr lang="tr-TR" b="1" spc="25" dirty="0">
                <a:latin typeface="Times New Roman" panose="02020603050405020304" pitchFamily="18" charset="0"/>
                <a:cs typeface="Times New Roman" panose="02020603050405020304" pitchFamily="18" charset="0"/>
              </a:rPr>
              <a:t>taşınırları</a:t>
            </a:r>
            <a:r>
              <a:rPr lang="tr-TR" b="1" spc="30"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kontrol</a:t>
            </a:r>
            <a:r>
              <a:rPr lang="tr-TR" b="1" spc="10"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ederek</a:t>
            </a:r>
            <a:r>
              <a:rPr lang="tr-TR" b="1" spc="570"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teslim</a:t>
            </a:r>
            <a:r>
              <a:rPr lang="tr-TR" b="1" spc="56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almak, </a:t>
            </a:r>
            <a:r>
              <a:rPr lang="tr-TR" b="1"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özellikleri</a:t>
            </a:r>
            <a:r>
              <a:rPr lang="tr-TR" b="1" spc="-5" dirty="0">
                <a:latin typeface="Times New Roman" panose="02020603050405020304" pitchFamily="18" charset="0"/>
                <a:cs typeface="Times New Roman" panose="02020603050405020304" pitchFamily="18" charset="0"/>
              </a:rPr>
              <a:t> nedeniyle</a:t>
            </a:r>
            <a:r>
              <a:rPr lang="tr-TR" b="1"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kesin</a:t>
            </a:r>
            <a:r>
              <a:rPr lang="tr-TR" b="1"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kabulleri</a:t>
            </a:r>
            <a:r>
              <a:rPr lang="tr-TR" b="1" dirty="0">
                <a:latin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belli</a:t>
            </a:r>
            <a:r>
              <a:rPr lang="tr-TR" b="1" spc="-10" dirty="0">
                <a:latin typeface="Times New Roman" panose="02020603050405020304" pitchFamily="18" charset="0"/>
                <a:cs typeface="Times New Roman" panose="02020603050405020304" pitchFamily="18" charset="0"/>
              </a:rPr>
              <a:t> bir</a:t>
            </a:r>
            <a:r>
              <a:rPr lang="tr-TR" b="1" spc="-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dönem</a:t>
            </a:r>
            <a:r>
              <a:rPr lang="tr-TR" b="1" spc="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kullanıldıktan</a:t>
            </a:r>
            <a:r>
              <a:rPr lang="tr-TR" b="1" spc="1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sonra</a:t>
            </a:r>
            <a:r>
              <a:rPr lang="tr-TR" b="1" spc="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yapılabilen</a:t>
            </a:r>
            <a:r>
              <a:rPr lang="tr-TR" b="1" spc="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sarf </a:t>
            </a:r>
            <a:r>
              <a:rPr lang="tr-TR" b="1" spc="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malzemeleri</a:t>
            </a:r>
            <a:r>
              <a:rPr lang="tr-TR" b="1"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hariç</a:t>
            </a:r>
            <a:r>
              <a:rPr lang="tr-TR" b="1"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olmak</a:t>
            </a:r>
            <a:r>
              <a:rPr lang="tr-TR" b="1"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üzere,</a:t>
            </a:r>
            <a:r>
              <a:rPr lang="tr-TR" b="1"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bunların</a:t>
            </a:r>
            <a:r>
              <a:rPr lang="tr-TR" b="1" spc="1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kesin</a:t>
            </a:r>
            <a:r>
              <a:rPr lang="tr-TR" b="1" spc="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kabulü</a:t>
            </a:r>
            <a:r>
              <a:rPr lang="tr-TR" b="1"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yapılmadan</a:t>
            </a:r>
            <a:r>
              <a:rPr lang="tr-TR" b="1" spc="10"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kullanıma</a:t>
            </a:r>
            <a:r>
              <a:rPr lang="tr-TR" b="1" spc="10"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verilmesini </a:t>
            </a:r>
            <a:r>
              <a:rPr lang="tr-TR" b="1" spc="-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önlemek.</a:t>
            </a:r>
          </a:p>
          <a:p>
            <a:pPr marL="356870" marR="9525" indent="-344805" algn="just">
              <a:lnSpc>
                <a:spcPct val="100000"/>
              </a:lnSpc>
              <a:spcBef>
                <a:spcPts val="5"/>
              </a:spcBef>
              <a:buFont typeface="Wingdings"/>
              <a:buChar char=""/>
              <a:tabLst>
                <a:tab pos="357505" algn="l"/>
              </a:tabLst>
            </a:pPr>
            <a:r>
              <a:rPr lang="tr-TR" b="1" dirty="0">
                <a:latin typeface="Times New Roman" panose="02020603050405020304" pitchFamily="18" charset="0"/>
                <a:cs typeface="Times New Roman" panose="02020603050405020304" pitchFamily="18" charset="0"/>
              </a:rPr>
              <a:t>Taşınırların</a:t>
            </a:r>
            <a:r>
              <a:rPr lang="tr-TR" b="1" spc="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giriş</a:t>
            </a:r>
            <a:r>
              <a:rPr lang="tr-TR" b="1"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ve</a:t>
            </a:r>
            <a:r>
              <a:rPr lang="tr-TR" b="1" spc="-5" dirty="0">
                <a:latin typeface="Times New Roman" panose="02020603050405020304" pitchFamily="18" charset="0"/>
                <a:cs typeface="Times New Roman" panose="02020603050405020304" pitchFamily="18" charset="0"/>
              </a:rPr>
              <a:t> </a:t>
            </a:r>
            <a:r>
              <a:rPr lang="tr-TR" b="1" spc="35" dirty="0">
                <a:latin typeface="Times New Roman" panose="02020603050405020304" pitchFamily="18" charset="0"/>
                <a:cs typeface="Times New Roman" panose="02020603050405020304" pitchFamily="18" charset="0"/>
              </a:rPr>
              <a:t>çıkışına</a:t>
            </a:r>
            <a:r>
              <a:rPr lang="tr-TR" b="1" spc="40"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ilişkin</a:t>
            </a:r>
            <a:r>
              <a:rPr lang="tr-TR" b="1" spc="-5"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kayıtları</a:t>
            </a:r>
            <a:r>
              <a:rPr lang="tr-TR" b="1" spc="2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tutmak,</a:t>
            </a:r>
            <a:r>
              <a:rPr lang="tr-TR" b="1" spc="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bunlara</a:t>
            </a:r>
            <a:r>
              <a:rPr lang="tr-TR" b="1" dirty="0">
                <a:latin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ilişkin</a:t>
            </a:r>
            <a:r>
              <a:rPr lang="tr-TR" b="1" spc="-1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belge</a:t>
            </a:r>
            <a:r>
              <a:rPr lang="tr-TR" b="1" spc="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ve</a:t>
            </a:r>
            <a:r>
              <a:rPr lang="tr-TR" b="1" spc="-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cetvelleri </a:t>
            </a:r>
            <a:r>
              <a:rPr lang="tr-TR" b="1" spc="-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düzenlemek ve </a:t>
            </a:r>
            <a:r>
              <a:rPr lang="tr-TR" b="1" spc="20" dirty="0">
                <a:latin typeface="Times New Roman" panose="02020603050405020304" pitchFamily="18" charset="0"/>
                <a:cs typeface="Times New Roman" panose="02020603050405020304" pitchFamily="18" charset="0"/>
              </a:rPr>
              <a:t>taşınır </a:t>
            </a:r>
            <a:r>
              <a:rPr lang="tr-TR" b="1" spc="5" dirty="0">
                <a:latin typeface="Times New Roman" panose="02020603050405020304" pitchFamily="18" charset="0"/>
                <a:cs typeface="Times New Roman" panose="02020603050405020304" pitchFamily="18" charset="0"/>
              </a:rPr>
              <a:t>mal </a:t>
            </a:r>
            <a:r>
              <a:rPr lang="tr-TR" b="1" spc="-10" dirty="0">
                <a:latin typeface="Times New Roman" panose="02020603050405020304" pitchFamily="18" charset="0"/>
                <a:cs typeface="Times New Roman" panose="02020603050405020304" pitchFamily="18" charset="0"/>
              </a:rPr>
              <a:t>yönetim </a:t>
            </a:r>
            <a:r>
              <a:rPr lang="tr-TR" b="1" dirty="0">
                <a:latin typeface="Times New Roman" panose="02020603050405020304" pitchFamily="18" charset="0"/>
                <a:cs typeface="Times New Roman" panose="02020603050405020304" pitchFamily="18" charset="0"/>
              </a:rPr>
              <a:t>hesap </a:t>
            </a:r>
            <a:r>
              <a:rPr lang="tr-TR" b="1" spc="-5" dirty="0">
                <a:latin typeface="Times New Roman" panose="02020603050405020304" pitchFamily="18" charset="0"/>
                <a:cs typeface="Times New Roman" panose="02020603050405020304" pitchFamily="18" charset="0"/>
              </a:rPr>
              <a:t>cetvellerini </a:t>
            </a:r>
            <a:r>
              <a:rPr lang="tr-TR" b="1" spc="-10" dirty="0">
                <a:latin typeface="Times New Roman" panose="02020603050405020304" pitchFamily="18" charset="0"/>
                <a:cs typeface="Times New Roman" panose="02020603050405020304" pitchFamily="18" charset="0"/>
              </a:rPr>
              <a:t>istenilmesi halinde </a:t>
            </a:r>
            <a:r>
              <a:rPr lang="tr-TR" b="1" dirty="0">
                <a:latin typeface="Times New Roman" panose="02020603050405020304" pitchFamily="18" charset="0"/>
                <a:cs typeface="Times New Roman" panose="02020603050405020304" pitchFamily="18" charset="0"/>
              </a:rPr>
              <a:t>konsolide </a:t>
            </a:r>
            <a:r>
              <a:rPr lang="tr-TR" b="1" spc="-10" dirty="0">
                <a:latin typeface="Times New Roman" panose="02020603050405020304" pitchFamily="18" charset="0"/>
                <a:cs typeface="Times New Roman" panose="02020603050405020304" pitchFamily="18" charset="0"/>
              </a:rPr>
              <a:t>görevlisine </a:t>
            </a:r>
            <a:r>
              <a:rPr lang="tr-TR" b="1" spc="-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göndermek.</a:t>
            </a:r>
            <a:endParaRPr lang="tr-TR" b="1" dirty="0">
              <a:latin typeface="Times New Roman" panose="02020603050405020304" pitchFamily="18" charset="0"/>
              <a:cs typeface="Times New Roman" panose="02020603050405020304" pitchFamily="18" charset="0"/>
            </a:endParaRPr>
          </a:p>
          <a:p>
            <a:pPr marL="356870" indent="-344805" algn="just">
              <a:lnSpc>
                <a:spcPct val="100000"/>
              </a:lnSpc>
              <a:spcBef>
                <a:spcPts val="5"/>
              </a:spcBef>
              <a:buFont typeface="Wingdings"/>
              <a:buChar char=""/>
              <a:tabLst>
                <a:tab pos="357505" algn="l"/>
              </a:tabLst>
            </a:pPr>
            <a:r>
              <a:rPr lang="tr-TR" b="1" dirty="0">
                <a:latin typeface="Times New Roman" panose="02020603050405020304" pitchFamily="18" charset="0"/>
                <a:cs typeface="Times New Roman" panose="02020603050405020304" pitchFamily="18" charset="0"/>
              </a:rPr>
              <a:t>Tüketime</a:t>
            </a:r>
            <a:r>
              <a:rPr lang="tr-TR" b="1" spc="-2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veya</a:t>
            </a:r>
            <a:r>
              <a:rPr lang="tr-TR" b="1" spc="7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kullanıma</a:t>
            </a:r>
            <a:r>
              <a:rPr lang="tr-TR" b="1" spc="75"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verilmesi</a:t>
            </a:r>
            <a:r>
              <a:rPr lang="tr-TR" b="1" spc="3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uygun</a:t>
            </a:r>
            <a:r>
              <a:rPr lang="tr-TR" b="1" spc="4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görülen</a:t>
            </a:r>
            <a:r>
              <a:rPr lang="tr-TR" b="1" spc="-15"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taşınırları</a:t>
            </a:r>
            <a:r>
              <a:rPr lang="tr-TR" b="1" spc="114" dirty="0">
                <a:latin typeface="Times New Roman" panose="02020603050405020304" pitchFamily="18" charset="0"/>
                <a:cs typeface="Times New Roman" panose="02020603050405020304" pitchFamily="18" charset="0"/>
              </a:rPr>
              <a:t> </a:t>
            </a:r>
            <a:r>
              <a:rPr lang="tr-TR" b="1" spc="-15" dirty="0">
                <a:latin typeface="Times New Roman" panose="02020603050405020304" pitchFamily="18" charset="0"/>
                <a:cs typeface="Times New Roman" panose="02020603050405020304" pitchFamily="18" charset="0"/>
              </a:rPr>
              <a:t>ilgililere</a:t>
            </a:r>
            <a:r>
              <a:rPr lang="tr-TR" b="1" spc="5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teslim</a:t>
            </a:r>
            <a:r>
              <a:rPr lang="tr-TR" b="1" spc="3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etmek.</a:t>
            </a:r>
            <a:endParaRPr lang="tr-TR" b="1" dirty="0">
              <a:latin typeface="Times New Roman" panose="02020603050405020304" pitchFamily="18" charset="0"/>
              <a:cs typeface="Times New Roman" panose="02020603050405020304" pitchFamily="18" charset="0"/>
            </a:endParaRPr>
          </a:p>
          <a:p>
            <a:pPr marL="356870" indent="-344805" algn="just">
              <a:lnSpc>
                <a:spcPct val="100000"/>
              </a:lnSpc>
              <a:buFont typeface="Wingdings"/>
              <a:buChar char=""/>
              <a:tabLst>
                <a:tab pos="357505" algn="l"/>
              </a:tabLst>
            </a:pPr>
            <a:r>
              <a:rPr lang="tr-TR" b="1" dirty="0">
                <a:latin typeface="Times New Roman" panose="02020603050405020304" pitchFamily="18" charset="0"/>
                <a:cs typeface="Times New Roman" panose="02020603050405020304" pitchFamily="18" charset="0"/>
              </a:rPr>
              <a:t>Taşınırların</a:t>
            </a:r>
            <a:r>
              <a:rPr lang="tr-TR" b="1" spc="12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yangına,</a:t>
            </a:r>
            <a:r>
              <a:rPr lang="tr-TR" b="1" spc="130"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ıslanmaya,</a:t>
            </a:r>
            <a:r>
              <a:rPr lang="tr-TR" b="1" spc="9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bozulmaya,</a:t>
            </a:r>
            <a:r>
              <a:rPr lang="tr-TR" b="1" spc="10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çalınmaya</a:t>
            </a:r>
            <a:r>
              <a:rPr lang="tr-TR" b="1" spc="100"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ve</a:t>
            </a:r>
            <a:r>
              <a:rPr lang="tr-TR" b="1" spc="8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benzeri</a:t>
            </a:r>
            <a:r>
              <a:rPr lang="tr-TR" b="1" spc="95"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tehlikelere</a:t>
            </a:r>
            <a:r>
              <a:rPr lang="tr-TR" b="1" spc="75" dirty="0">
                <a:latin typeface="Times New Roman" panose="02020603050405020304" pitchFamily="18" charset="0"/>
                <a:cs typeface="Times New Roman" panose="02020603050405020304" pitchFamily="18" charset="0"/>
              </a:rPr>
              <a:t> </a:t>
            </a:r>
            <a:r>
              <a:rPr lang="tr-TR" b="1" spc="25" dirty="0">
                <a:latin typeface="Times New Roman" panose="02020603050405020304" pitchFamily="18" charset="0"/>
                <a:cs typeface="Times New Roman" panose="02020603050405020304" pitchFamily="18" charset="0"/>
              </a:rPr>
              <a:t>karşı</a:t>
            </a:r>
            <a:r>
              <a:rPr lang="tr-TR" b="1" spc="40"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korunması</a:t>
            </a:r>
            <a:endParaRPr lang="tr-TR" b="1" dirty="0">
              <a:latin typeface="Times New Roman" panose="02020603050405020304" pitchFamily="18" charset="0"/>
              <a:cs typeface="Times New Roman" panose="02020603050405020304" pitchFamily="18" charset="0"/>
            </a:endParaRPr>
          </a:p>
          <a:p>
            <a:pPr marL="356870" algn="just">
              <a:lnSpc>
                <a:spcPct val="100000"/>
              </a:lnSpc>
            </a:pPr>
            <a:r>
              <a:rPr lang="tr-TR" b="1" spc="-10" dirty="0">
                <a:latin typeface="Times New Roman" panose="02020603050405020304" pitchFamily="18" charset="0"/>
                <a:cs typeface="Times New Roman" panose="02020603050405020304" pitchFamily="18" charset="0"/>
              </a:rPr>
              <a:t>için</a:t>
            </a:r>
            <a:r>
              <a:rPr lang="tr-TR" b="1" spc="4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gerekli</a:t>
            </a:r>
            <a:r>
              <a:rPr lang="tr-TR" b="1" spc="-10" dirty="0">
                <a:latin typeface="Times New Roman" panose="02020603050405020304" pitchFamily="18" charset="0"/>
                <a:cs typeface="Times New Roman" panose="02020603050405020304" pitchFamily="18" charset="0"/>
              </a:rPr>
              <a:t> </a:t>
            </a:r>
            <a:r>
              <a:rPr lang="tr-TR" b="1" spc="-5" dirty="0">
                <a:latin typeface="Times New Roman" panose="02020603050405020304" pitchFamily="18" charset="0"/>
                <a:cs typeface="Times New Roman" panose="02020603050405020304" pitchFamily="18" charset="0"/>
              </a:rPr>
              <a:t>tedbirleri almak</a:t>
            </a:r>
            <a:r>
              <a:rPr lang="tr-TR" b="1" spc="40" dirty="0">
                <a:latin typeface="Times New Roman" panose="02020603050405020304" pitchFamily="18" charset="0"/>
                <a:cs typeface="Times New Roman" panose="02020603050405020304" pitchFamily="18" charset="0"/>
              </a:rPr>
              <a:t> </a:t>
            </a:r>
            <a:r>
              <a:rPr lang="tr-TR" b="1" spc="-10" dirty="0">
                <a:latin typeface="Times New Roman" panose="02020603050405020304" pitchFamily="18" charset="0"/>
                <a:cs typeface="Times New Roman" panose="02020603050405020304" pitchFamily="18" charset="0"/>
              </a:rPr>
              <a:t>ve</a:t>
            </a:r>
            <a:r>
              <a:rPr lang="tr-TR" b="1" spc="35" dirty="0">
                <a:latin typeface="Times New Roman" panose="02020603050405020304" pitchFamily="18" charset="0"/>
                <a:cs typeface="Times New Roman" panose="02020603050405020304" pitchFamily="18" charset="0"/>
              </a:rPr>
              <a:t> </a:t>
            </a:r>
            <a:r>
              <a:rPr lang="tr-TR" b="1" spc="20" dirty="0">
                <a:latin typeface="Times New Roman" panose="02020603050405020304" pitchFamily="18" charset="0"/>
                <a:cs typeface="Times New Roman" panose="02020603050405020304" pitchFamily="18" charset="0"/>
              </a:rPr>
              <a:t>alınmasını</a:t>
            </a:r>
            <a:r>
              <a:rPr lang="tr-TR" b="1" spc="95"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sağlamak.</a:t>
            </a:r>
          </a:p>
        </p:txBody>
      </p:sp>
      <p:sp>
        <p:nvSpPr>
          <p:cNvPr id="3" name="Dikdörtgen 2"/>
          <p:cNvSpPr/>
          <p:nvPr/>
        </p:nvSpPr>
        <p:spPr>
          <a:xfrm>
            <a:off x="3071664" y="681613"/>
            <a:ext cx="7488832" cy="830997"/>
          </a:xfrm>
          <a:prstGeom prst="rect">
            <a:avLst/>
          </a:prstGeom>
        </p:spPr>
        <p:txBody>
          <a:bodyPr wrap="square">
            <a:spAutoFit/>
          </a:bodyPr>
          <a:lstStyle/>
          <a:p>
            <a:pPr marR="1750695" algn="ctr">
              <a:lnSpc>
                <a:spcPct val="100000"/>
              </a:lnSpc>
              <a:spcBef>
                <a:spcPts val="95"/>
              </a:spcBef>
            </a:pPr>
            <a:r>
              <a:rPr lang="tr-TR" sz="2400" b="1" spc="-35" dirty="0">
                <a:solidFill>
                  <a:srgbClr val="FF0000"/>
                </a:solidFill>
                <a:latin typeface="Times New Roman" panose="02020603050405020304" pitchFamily="18" charset="0"/>
                <a:cs typeface="Times New Roman" panose="02020603050405020304" pitchFamily="18" charset="0"/>
              </a:rPr>
              <a:t>TAŞINIR</a:t>
            </a:r>
            <a:r>
              <a:rPr lang="tr-TR" sz="2400" b="1" spc="80" dirty="0">
                <a:solidFill>
                  <a:srgbClr val="FF0000"/>
                </a:solidFill>
                <a:latin typeface="Times New Roman" panose="02020603050405020304" pitchFamily="18" charset="0"/>
                <a:cs typeface="Times New Roman" panose="02020603050405020304" pitchFamily="18" charset="0"/>
              </a:rPr>
              <a:t> </a:t>
            </a:r>
            <a:r>
              <a:rPr lang="tr-TR" sz="2400" b="1" spc="-60" dirty="0">
                <a:solidFill>
                  <a:srgbClr val="FF0000"/>
                </a:solidFill>
                <a:latin typeface="Times New Roman" panose="02020603050405020304" pitchFamily="18" charset="0"/>
                <a:cs typeface="Times New Roman" panose="02020603050405020304" pitchFamily="18" charset="0"/>
              </a:rPr>
              <a:t>KAYIT</a:t>
            </a:r>
            <a:r>
              <a:rPr lang="tr-TR" sz="2400" b="1" spc="40" dirty="0">
                <a:solidFill>
                  <a:srgbClr val="FF0000"/>
                </a:solidFill>
                <a:latin typeface="Times New Roman" panose="02020603050405020304" pitchFamily="18" charset="0"/>
                <a:cs typeface="Times New Roman" panose="02020603050405020304" pitchFamily="18" charset="0"/>
              </a:rPr>
              <a:t> </a:t>
            </a:r>
            <a:r>
              <a:rPr lang="tr-TR" sz="2400" b="1" spc="-5" dirty="0">
                <a:solidFill>
                  <a:srgbClr val="FF0000"/>
                </a:solidFill>
                <a:latin typeface="Times New Roman" panose="02020603050405020304" pitchFamily="18" charset="0"/>
                <a:cs typeface="Times New Roman" panose="02020603050405020304" pitchFamily="18" charset="0"/>
              </a:rPr>
              <a:t>YETKİLİLERİ</a:t>
            </a:r>
            <a:r>
              <a:rPr lang="tr-TR" sz="2400" b="1" spc="10" dirty="0">
                <a:solidFill>
                  <a:srgbClr val="FF0000"/>
                </a:solidFill>
                <a:latin typeface="Times New Roman" panose="02020603050405020304" pitchFamily="18" charset="0"/>
                <a:cs typeface="Times New Roman" panose="02020603050405020304" pitchFamily="18" charset="0"/>
              </a:rPr>
              <a:t> </a:t>
            </a:r>
            <a:r>
              <a:rPr lang="tr-TR" sz="2400" b="1" spc="-10" dirty="0" smtClean="0">
                <a:solidFill>
                  <a:srgbClr val="FF0000"/>
                </a:solidFill>
                <a:latin typeface="Times New Roman" panose="02020603050405020304" pitchFamily="18" charset="0"/>
                <a:cs typeface="Times New Roman" panose="02020603050405020304" pitchFamily="18" charset="0"/>
              </a:rPr>
              <a:t>VE </a:t>
            </a:r>
            <a:r>
              <a:rPr lang="tr-TR" sz="2400" b="1" spc="-35" dirty="0" smtClean="0">
                <a:solidFill>
                  <a:srgbClr val="FF0000"/>
                </a:solidFill>
                <a:latin typeface="Times New Roman" panose="02020603050405020304" pitchFamily="18" charset="0"/>
                <a:cs typeface="Times New Roman" panose="02020603050405020304" pitchFamily="18" charset="0"/>
              </a:rPr>
              <a:t>TAŞINIR </a:t>
            </a:r>
            <a:r>
              <a:rPr lang="tr-TR" sz="2400" b="1" spc="-5" dirty="0">
                <a:solidFill>
                  <a:srgbClr val="FF0000"/>
                </a:solidFill>
                <a:latin typeface="Times New Roman" panose="02020603050405020304" pitchFamily="18" charset="0"/>
                <a:cs typeface="Times New Roman" panose="02020603050405020304" pitchFamily="18" charset="0"/>
              </a:rPr>
              <a:t>KONTROL</a:t>
            </a:r>
            <a:r>
              <a:rPr lang="tr-TR" sz="2400" b="1" spc="-120" dirty="0">
                <a:solidFill>
                  <a:srgbClr val="FF0000"/>
                </a:solidFill>
                <a:latin typeface="Times New Roman" panose="02020603050405020304" pitchFamily="18" charset="0"/>
                <a:cs typeface="Times New Roman" panose="02020603050405020304" pitchFamily="18" charset="0"/>
              </a:rPr>
              <a:t> </a:t>
            </a:r>
            <a:r>
              <a:rPr lang="tr-TR" sz="2400" b="1" spc="-5" dirty="0">
                <a:solidFill>
                  <a:srgbClr val="FF0000"/>
                </a:solidFill>
                <a:latin typeface="Times New Roman" panose="02020603050405020304" pitchFamily="18" charset="0"/>
                <a:cs typeface="Times New Roman" panose="02020603050405020304" pitchFamily="18" charset="0"/>
              </a:rPr>
              <a:t>YETKİLİLERİ</a:t>
            </a: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4553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429000" y="762000"/>
            <a:ext cx="5259288" cy="763029"/>
          </a:xfrm>
          <a:prstGeom prst="rect">
            <a:avLst/>
          </a:prstGeom>
        </p:spPr>
        <p:txBody>
          <a:bodyPr vert="horz" wrap="square" lIns="0" tIns="11430" rIns="0" bIns="0" rtlCol="0">
            <a:spAutoFit/>
          </a:bodyPr>
          <a:lstStyle/>
          <a:p>
            <a:pPr algn="ctr">
              <a:lnSpc>
                <a:spcPct val="100000"/>
              </a:lnSpc>
              <a:spcBef>
                <a:spcPts val="90"/>
              </a:spcBef>
            </a:pPr>
            <a:r>
              <a:rPr sz="2400" b="1" spc="-35" dirty="0">
                <a:solidFill>
                  <a:srgbClr val="FF0000"/>
                </a:solidFill>
                <a:latin typeface="Times New Roman" panose="02020603050405020304" pitchFamily="18" charset="0"/>
                <a:cs typeface="Times New Roman" panose="02020603050405020304" pitchFamily="18" charset="0"/>
              </a:rPr>
              <a:t>TAŞINIR</a:t>
            </a:r>
            <a:r>
              <a:rPr sz="2400" b="1" spc="80" dirty="0">
                <a:solidFill>
                  <a:srgbClr val="FF0000"/>
                </a:solidFill>
                <a:latin typeface="Times New Roman" panose="02020603050405020304" pitchFamily="18" charset="0"/>
                <a:cs typeface="Times New Roman" panose="02020603050405020304" pitchFamily="18" charset="0"/>
              </a:rPr>
              <a:t> </a:t>
            </a:r>
            <a:r>
              <a:rPr sz="2400" b="1" spc="-60" dirty="0">
                <a:solidFill>
                  <a:srgbClr val="FF0000"/>
                </a:solidFill>
                <a:latin typeface="Times New Roman" panose="02020603050405020304" pitchFamily="18" charset="0"/>
                <a:cs typeface="Times New Roman" panose="02020603050405020304" pitchFamily="18" charset="0"/>
              </a:rPr>
              <a:t>KAYIT</a:t>
            </a:r>
            <a:r>
              <a:rPr sz="2400" b="1" spc="4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YETKİLİLERİ</a:t>
            </a:r>
            <a:r>
              <a:rPr sz="2400" b="1" spc="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VE</a:t>
            </a:r>
            <a:r>
              <a:rPr sz="2400" b="1" spc="5" dirty="0">
                <a:solidFill>
                  <a:srgbClr val="FF0000"/>
                </a:solidFill>
                <a:latin typeface="Times New Roman" panose="02020603050405020304" pitchFamily="18" charset="0"/>
                <a:cs typeface="Times New Roman" panose="02020603050405020304" pitchFamily="18" charset="0"/>
              </a:rPr>
              <a:t> </a:t>
            </a:r>
            <a:endParaRPr lang="tr-TR" sz="2400" b="1" spc="5" dirty="0" smtClean="0">
              <a:solidFill>
                <a:srgbClr val="FF0000"/>
              </a:solidFill>
              <a:latin typeface="Times New Roman" panose="02020603050405020304" pitchFamily="18" charset="0"/>
              <a:cs typeface="Times New Roman" panose="02020603050405020304" pitchFamily="18" charset="0"/>
            </a:endParaRPr>
          </a:p>
          <a:p>
            <a:pPr algn="ctr">
              <a:lnSpc>
                <a:spcPct val="100000"/>
              </a:lnSpc>
              <a:spcBef>
                <a:spcPts val="90"/>
              </a:spcBef>
            </a:pPr>
            <a:r>
              <a:rPr sz="2400" b="1" spc="-35" dirty="0" smtClean="0">
                <a:solidFill>
                  <a:srgbClr val="FF0000"/>
                </a:solidFill>
                <a:latin typeface="Times New Roman" panose="02020603050405020304" pitchFamily="18" charset="0"/>
                <a:cs typeface="Times New Roman" panose="02020603050405020304" pitchFamily="18" charset="0"/>
              </a:rPr>
              <a:t>TAŞINIR</a:t>
            </a:r>
            <a:r>
              <a:rPr lang="tr-TR" sz="2400" b="1" spc="-35" dirty="0" smtClean="0">
                <a:solidFill>
                  <a:srgbClr val="FF0000"/>
                </a:solidFill>
                <a:latin typeface="Times New Roman" panose="02020603050405020304" pitchFamily="18" charset="0"/>
                <a:cs typeface="Times New Roman" panose="02020603050405020304" pitchFamily="18" charset="0"/>
              </a:rPr>
              <a:t> </a:t>
            </a:r>
            <a:r>
              <a:rPr sz="2400" b="1" spc="-5" dirty="0" smtClean="0">
                <a:solidFill>
                  <a:srgbClr val="FF0000"/>
                </a:solidFill>
                <a:latin typeface="Times New Roman" panose="02020603050405020304" pitchFamily="18" charset="0"/>
                <a:cs typeface="Times New Roman" panose="02020603050405020304" pitchFamily="18" charset="0"/>
              </a:rPr>
              <a:t>KONTROL</a:t>
            </a:r>
            <a:r>
              <a:rPr sz="2400" b="1" spc="-125" dirty="0" smtClean="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YETKİLİLERİ</a:t>
            </a:r>
            <a:endParaRPr sz="2400"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847528" y="1916832"/>
            <a:ext cx="9937103" cy="4065215"/>
          </a:xfrm>
          <a:prstGeom prst="rect">
            <a:avLst/>
          </a:prstGeom>
        </p:spPr>
        <p:txBody>
          <a:bodyPr vert="horz" wrap="square" lIns="0" tIns="12700" rIns="0" bIns="0" rtlCol="0">
            <a:spAutoFit/>
          </a:bodyPr>
          <a:lstStyle/>
          <a:p>
            <a:pPr marL="356870" marR="5080" indent="-344805">
              <a:lnSpc>
                <a:spcPct val="100000"/>
              </a:lnSpc>
              <a:spcBef>
                <a:spcPts val="100"/>
              </a:spcBef>
              <a:buFont typeface="Wingdings"/>
              <a:buChar char=""/>
              <a:tabLst>
                <a:tab pos="356870" algn="l"/>
                <a:tab pos="357505" algn="l"/>
                <a:tab pos="1758950" algn="l"/>
                <a:tab pos="2990850" algn="l"/>
                <a:tab pos="3798570" algn="l"/>
                <a:tab pos="5454015" algn="l"/>
                <a:tab pos="7313930" algn="l"/>
                <a:tab pos="8289290" algn="l"/>
                <a:tab pos="9710420" algn="l"/>
                <a:tab pos="10618470" algn="l"/>
              </a:tabLst>
            </a:pPr>
            <a:r>
              <a:rPr sz="2000" b="1" spc="5" dirty="0" err="1" smtClean="0">
                <a:latin typeface="Times New Roman" panose="02020603050405020304" pitchFamily="18" charset="0"/>
                <a:cs typeface="Times New Roman" panose="02020603050405020304" pitchFamily="18" charset="0"/>
              </a:rPr>
              <a:t>A</a:t>
            </a:r>
            <a:r>
              <a:rPr sz="2000" b="1" spc="15" dirty="0" err="1" smtClean="0">
                <a:latin typeface="Times New Roman" panose="02020603050405020304" pitchFamily="18" charset="0"/>
                <a:cs typeface="Times New Roman" panose="02020603050405020304" pitchFamily="18" charset="0"/>
              </a:rPr>
              <a:t>m</a:t>
            </a:r>
            <a:r>
              <a:rPr sz="2000" b="1" spc="-20" dirty="0" err="1" smtClean="0">
                <a:latin typeface="Times New Roman" panose="02020603050405020304" pitchFamily="18" charset="0"/>
                <a:cs typeface="Times New Roman" panose="02020603050405020304" pitchFamily="18" charset="0"/>
              </a:rPr>
              <a:t>b</a:t>
            </a:r>
            <a:r>
              <a:rPr sz="2000" b="1" dirty="0" err="1" smtClean="0">
                <a:latin typeface="Times New Roman" panose="02020603050405020304" pitchFamily="18" charset="0"/>
                <a:cs typeface="Times New Roman" panose="02020603050405020304" pitchFamily="18" charset="0"/>
              </a:rPr>
              <a:t>a</a:t>
            </a:r>
            <a:r>
              <a:rPr sz="2000" b="1" spc="-5" dirty="0" err="1" smtClean="0">
                <a:latin typeface="Times New Roman" panose="02020603050405020304" pitchFamily="18" charset="0"/>
                <a:cs typeface="Times New Roman" panose="02020603050405020304" pitchFamily="18" charset="0"/>
              </a:rPr>
              <a:t>rda</a:t>
            </a:r>
            <a:r>
              <a:rPr lang="tr-TR" sz="2000" b="1" spc="-5"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ç</a:t>
            </a:r>
            <a:r>
              <a:rPr sz="2000" b="1" spc="10" dirty="0" err="1" smtClean="0">
                <a:latin typeface="Times New Roman" panose="02020603050405020304" pitchFamily="18" charset="0"/>
                <a:cs typeface="Times New Roman" panose="02020603050405020304" pitchFamily="18" charset="0"/>
              </a:rPr>
              <a:t>a</a:t>
            </a:r>
            <a:r>
              <a:rPr sz="2000" b="1" spc="45" dirty="0" err="1" smtClean="0">
                <a:latin typeface="Times New Roman" panose="02020603050405020304" pitchFamily="18" charset="0"/>
                <a:cs typeface="Times New Roman" panose="02020603050405020304" pitchFamily="18" charset="0"/>
              </a:rPr>
              <a:t>l</a:t>
            </a:r>
            <a:r>
              <a:rPr sz="2000" b="1" spc="30" dirty="0" err="1" smtClean="0">
                <a:latin typeface="Times New Roman" panose="02020603050405020304" pitchFamily="18" charset="0"/>
                <a:cs typeface="Times New Roman" panose="02020603050405020304" pitchFamily="18" charset="0"/>
              </a:rPr>
              <a:t>ı</a:t>
            </a:r>
            <a:r>
              <a:rPr sz="2000" b="1" spc="5" dirty="0" err="1" smtClean="0">
                <a:latin typeface="Times New Roman" panose="02020603050405020304" pitchFamily="18" charset="0"/>
                <a:cs typeface="Times New Roman" panose="02020603050405020304" pitchFamily="18" charset="0"/>
              </a:rPr>
              <a:t>n</a:t>
            </a:r>
            <a:r>
              <a:rPr sz="2000" b="1" spc="15" dirty="0" err="1" smtClean="0">
                <a:latin typeface="Times New Roman" panose="02020603050405020304" pitchFamily="18" charset="0"/>
                <a:cs typeface="Times New Roman" panose="02020603050405020304" pitchFamily="18" charset="0"/>
              </a:rPr>
              <a:t>m</a:t>
            </a:r>
            <a:r>
              <a:rPr sz="2000" b="1" dirty="0" err="1" smtClean="0">
                <a:latin typeface="Times New Roman" panose="02020603050405020304" pitchFamily="18" charset="0"/>
                <a:cs typeface="Times New Roman" panose="02020603050405020304" pitchFamily="18" charset="0"/>
              </a:rPr>
              <a:t>a</a:t>
            </a:r>
            <a:r>
              <a:rPr lang="tr-TR" sz="2000" b="1" dirty="0" smtClean="0">
                <a:latin typeface="Times New Roman" panose="02020603050405020304" pitchFamily="18" charset="0"/>
                <a:cs typeface="Times New Roman" panose="02020603050405020304" pitchFamily="18" charset="0"/>
              </a:rPr>
              <a:t> </a:t>
            </a:r>
            <a:r>
              <a:rPr sz="2000" b="1" spc="-25" dirty="0" err="1" smtClean="0">
                <a:latin typeface="Times New Roman" panose="02020603050405020304" pitchFamily="18" charset="0"/>
                <a:cs typeface="Times New Roman" panose="02020603050405020304" pitchFamily="18" charset="0"/>
              </a:rPr>
              <a:t>v</a:t>
            </a:r>
            <a:r>
              <a:rPr sz="2000" b="1" dirty="0" err="1" smtClean="0">
                <a:latin typeface="Times New Roman" panose="02020603050405020304" pitchFamily="18" charset="0"/>
                <a:cs typeface="Times New Roman" panose="02020603050405020304" pitchFamily="18" charset="0"/>
              </a:rPr>
              <a:t>e</a:t>
            </a:r>
            <a:r>
              <a:rPr sz="2000" b="1" spc="-5" dirty="0" err="1" smtClean="0">
                <a:latin typeface="Times New Roman" panose="02020603050405020304" pitchFamily="18" charset="0"/>
                <a:cs typeface="Times New Roman" panose="02020603050405020304" pitchFamily="18" charset="0"/>
              </a:rPr>
              <a:t>ya</a:t>
            </a:r>
            <a:r>
              <a:rPr sz="2000" b="1"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o</a:t>
            </a:r>
            <a:r>
              <a:rPr sz="2000" b="1" spc="-10" dirty="0" err="1" smtClean="0">
                <a:latin typeface="Times New Roman" panose="02020603050405020304" pitchFamily="18" charset="0"/>
                <a:cs typeface="Times New Roman" panose="02020603050405020304" pitchFamily="18" charset="0"/>
              </a:rPr>
              <a:t>la</a:t>
            </a:r>
            <a:r>
              <a:rPr sz="2000" b="1" spc="-20" dirty="0" err="1" smtClean="0">
                <a:latin typeface="Times New Roman" panose="02020603050405020304" pitchFamily="18" charset="0"/>
                <a:cs typeface="Times New Roman" panose="02020603050405020304" pitchFamily="18" charset="0"/>
              </a:rPr>
              <a:t>ğ</a:t>
            </a:r>
            <a:r>
              <a:rPr sz="2000" b="1" spc="5" dirty="0" err="1" smtClean="0">
                <a:latin typeface="Times New Roman" panose="02020603050405020304" pitchFamily="18" charset="0"/>
                <a:cs typeface="Times New Roman" panose="02020603050405020304" pitchFamily="18" charset="0"/>
              </a:rPr>
              <a:t>anü</a:t>
            </a:r>
            <a:r>
              <a:rPr sz="2000" b="1" spc="-25" dirty="0" err="1" smtClean="0">
                <a:latin typeface="Times New Roman" panose="02020603050405020304" pitchFamily="18" charset="0"/>
                <a:cs typeface="Times New Roman" panose="02020603050405020304" pitchFamily="18" charset="0"/>
              </a:rPr>
              <a:t>s</a:t>
            </a:r>
            <a:r>
              <a:rPr sz="2000" b="1" dirty="0" err="1" smtClean="0">
                <a:latin typeface="Times New Roman" panose="02020603050405020304" pitchFamily="18" charset="0"/>
                <a:cs typeface="Times New Roman" panose="02020603050405020304" pitchFamily="18" charset="0"/>
              </a:rPr>
              <a:t>tü</a:t>
            </a:r>
            <a:r>
              <a:rPr lang="tr-TR" sz="2000" b="1"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n</a:t>
            </a:r>
            <a:r>
              <a:rPr sz="2000" b="1" spc="-20" dirty="0" err="1" smtClean="0">
                <a:latin typeface="Times New Roman" panose="02020603050405020304" pitchFamily="18" charset="0"/>
                <a:cs typeface="Times New Roman" panose="02020603050405020304" pitchFamily="18" charset="0"/>
              </a:rPr>
              <a:t>e</a:t>
            </a:r>
            <a:r>
              <a:rPr sz="2000" b="1" dirty="0" err="1" smtClean="0">
                <a:latin typeface="Times New Roman" panose="02020603050405020304" pitchFamily="18" charset="0"/>
                <a:cs typeface="Times New Roman" panose="02020603050405020304" pitchFamily="18" charset="0"/>
              </a:rPr>
              <a:t>den</a:t>
            </a:r>
            <a:r>
              <a:rPr sz="2000" b="1" spc="-5" dirty="0" err="1" smtClean="0">
                <a:latin typeface="Times New Roman" panose="02020603050405020304" pitchFamily="18" charset="0"/>
                <a:cs typeface="Times New Roman" panose="02020603050405020304" pitchFamily="18" charset="0"/>
              </a:rPr>
              <a:t>l</a:t>
            </a:r>
            <a:r>
              <a:rPr sz="2000" b="1" spc="-35" dirty="0" err="1" smtClean="0">
                <a:latin typeface="Times New Roman" panose="02020603050405020304" pitchFamily="18" charset="0"/>
                <a:cs typeface="Times New Roman" panose="02020603050405020304" pitchFamily="18" charset="0"/>
              </a:rPr>
              <a:t>e</a:t>
            </a:r>
            <a:r>
              <a:rPr sz="2000" b="1" spc="-5" dirty="0" err="1" smtClean="0">
                <a:latin typeface="Times New Roman" panose="02020603050405020304" pitchFamily="18" charset="0"/>
                <a:cs typeface="Times New Roman" panose="02020603050405020304" pitchFamily="18" charset="0"/>
              </a:rPr>
              <a:t>rd</a:t>
            </a:r>
            <a:r>
              <a:rPr sz="2000" b="1" dirty="0" err="1" smtClean="0">
                <a:latin typeface="Times New Roman" panose="02020603050405020304" pitchFamily="18" charset="0"/>
                <a:cs typeface="Times New Roman" panose="02020603050405020304" pitchFamily="18" charset="0"/>
              </a:rPr>
              <a:t>e</a:t>
            </a:r>
            <a:r>
              <a:rPr sz="2000" b="1" spc="-5" dirty="0" err="1" smtClean="0">
                <a:latin typeface="Times New Roman" panose="02020603050405020304" pitchFamily="18" charset="0"/>
                <a:cs typeface="Times New Roman" panose="02020603050405020304" pitchFamily="18" charset="0"/>
              </a:rPr>
              <a:t>n</a:t>
            </a:r>
            <a:r>
              <a:rPr lang="tr-TR" sz="2000" b="1" spc="-5"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do</a:t>
            </a:r>
            <a:r>
              <a:rPr sz="2000" b="1" spc="-10" dirty="0" err="1" smtClean="0">
                <a:latin typeface="Times New Roman" panose="02020603050405020304" pitchFamily="18" charset="0"/>
                <a:cs typeface="Times New Roman" panose="02020603050405020304" pitchFamily="18" charset="0"/>
              </a:rPr>
              <a:t>la</a:t>
            </a:r>
            <a:r>
              <a:rPr sz="2000" b="1" spc="-30" dirty="0" err="1" smtClean="0">
                <a:latin typeface="Times New Roman" panose="02020603050405020304" pitchFamily="18" charset="0"/>
                <a:cs typeface="Times New Roman" panose="02020603050405020304" pitchFamily="18" charset="0"/>
              </a:rPr>
              <a:t>y</a:t>
            </a:r>
            <a:r>
              <a:rPr sz="2000" b="1" spc="114" dirty="0" err="1" smtClean="0">
                <a:latin typeface="Times New Roman" panose="02020603050405020304" pitchFamily="18" charset="0"/>
                <a:cs typeface="Times New Roman" panose="02020603050405020304" pitchFamily="18" charset="0"/>
              </a:rPr>
              <a:t>ı</a:t>
            </a:r>
            <a:r>
              <a:rPr lang="tr-TR" sz="2000" b="1" spc="114" dirty="0" smtClean="0">
                <a:latin typeface="Times New Roman" panose="02020603050405020304" pitchFamily="18" charset="0"/>
                <a:cs typeface="Times New Roman" panose="02020603050405020304" pitchFamily="18" charset="0"/>
              </a:rPr>
              <a:t> </a:t>
            </a:r>
            <a:r>
              <a:rPr sz="2000" b="1" spc="15" dirty="0" err="1" smtClean="0">
                <a:latin typeface="Times New Roman" panose="02020603050405020304" pitchFamily="18" charset="0"/>
                <a:cs typeface="Times New Roman" panose="02020603050405020304" pitchFamily="18" charset="0"/>
              </a:rPr>
              <a:t>m</a:t>
            </a:r>
            <a:r>
              <a:rPr sz="2000" b="1" dirty="0" err="1" smtClean="0">
                <a:latin typeface="Times New Roman" panose="02020603050405020304" pitchFamily="18" charset="0"/>
                <a:cs typeface="Times New Roman" panose="02020603050405020304" pitchFamily="18" charset="0"/>
              </a:rPr>
              <a:t>e</a:t>
            </a:r>
            <a:r>
              <a:rPr sz="2000" b="1" spc="-25" dirty="0" err="1" smtClean="0">
                <a:latin typeface="Times New Roman" panose="02020603050405020304" pitchFamily="18" charset="0"/>
                <a:cs typeface="Times New Roman" panose="02020603050405020304" pitchFamily="18" charset="0"/>
              </a:rPr>
              <a:t>y</a:t>
            </a:r>
            <a:r>
              <a:rPr sz="2000" b="1" dirty="0" err="1" smtClean="0">
                <a:latin typeface="Times New Roman" panose="02020603050405020304" pitchFamily="18" charset="0"/>
                <a:cs typeface="Times New Roman" panose="02020603050405020304" pitchFamily="18" charset="0"/>
              </a:rPr>
              <a:t>dan</a:t>
            </a:r>
            <a:r>
              <a:rPr sz="2000" b="1" spc="-5" dirty="0" err="1" smtClean="0">
                <a:latin typeface="Times New Roman" panose="02020603050405020304" pitchFamily="18" charset="0"/>
                <a:cs typeface="Times New Roman" panose="02020603050405020304" pitchFamily="18" charset="0"/>
              </a:rPr>
              <a:t>a</a:t>
            </a:r>
            <a:r>
              <a:rPr lang="tr-TR" sz="2000" b="1" spc="-5" dirty="0" smtClean="0">
                <a:latin typeface="Times New Roman" panose="02020603050405020304" pitchFamily="18" charset="0"/>
                <a:cs typeface="Times New Roman" panose="02020603050405020304" pitchFamily="18" charset="0"/>
              </a:rPr>
              <a:t> </a:t>
            </a:r>
            <a:r>
              <a:rPr sz="2000" b="1" spc="-20" dirty="0" err="1" smtClean="0">
                <a:latin typeface="Times New Roman" panose="02020603050405020304" pitchFamily="18" charset="0"/>
                <a:cs typeface="Times New Roman" panose="02020603050405020304" pitchFamily="18" charset="0"/>
              </a:rPr>
              <a:t>g</a:t>
            </a:r>
            <a:r>
              <a:rPr sz="2000" b="1" dirty="0" err="1" smtClean="0">
                <a:latin typeface="Times New Roman" panose="02020603050405020304" pitchFamily="18" charset="0"/>
                <a:cs typeface="Times New Roman" panose="02020603050405020304" pitchFamily="18" charset="0"/>
              </a:rPr>
              <a:t>e</a:t>
            </a:r>
            <a:r>
              <a:rPr sz="2000" b="1" spc="-10" dirty="0" err="1" smtClean="0">
                <a:latin typeface="Times New Roman" panose="02020603050405020304" pitchFamily="18" charset="0"/>
                <a:cs typeface="Times New Roman" panose="02020603050405020304" pitchFamily="18" charset="0"/>
              </a:rPr>
              <a:t>len</a:t>
            </a:r>
            <a:r>
              <a:rPr lang="tr-TR" sz="2000" b="1" spc="-10"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a</a:t>
            </a:r>
            <a:r>
              <a:rPr sz="2000" b="1" spc="-25" dirty="0" err="1" smtClean="0">
                <a:latin typeface="Times New Roman" panose="02020603050405020304" pitchFamily="18" charset="0"/>
                <a:cs typeface="Times New Roman" panose="02020603050405020304" pitchFamily="18" charset="0"/>
              </a:rPr>
              <a:t>z</a:t>
            </a:r>
            <a:r>
              <a:rPr sz="2000" b="1" spc="5" dirty="0" err="1" smtClean="0">
                <a:latin typeface="Times New Roman" panose="02020603050405020304" pitchFamily="18" charset="0"/>
                <a:cs typeface="Times New Roman" panose="02020603050405020304" pitchFamily="18" charset="0"/>
              </a:rPr>
              <a:t>a</a:t>
            </a:r>
            <a:r>
              <a:rPr sz="2000" b="1" spc="-10" dirty="0" err="1" smtClean="0">
                <a:latin typeface="Times New Roman" panose="02020603050405020304" pitchFamily="18" charset="0"/>
                <a:cs typeface="Times New Roman" panose="02020603050405020304" pitchFamily="18" charset="0"/>
              </a:rPr>
              <a:t>lm</a:t>
            </a:r>
            <a:r>
              <a:rPr sz="2000" b="1" spc="5" dirty="0" err="1" smtClean="0">
                <a:latin typeface="Times New Roman" panose="02020603050405020304" pitchFamily="18" charset="0"/>
                <a:cs typeface="Times New Roman" panose="02020603050405020304" pitchFamily="18" charset="0"/>
              </a:rPr>
              <a:t>a</a:t>
            </a:r>
            <a:r>
              <a:rPr sz="2000" b="1" spc="15" dirty="0" err="1" smtClean="0">
                <a:latin typeface="Times New Roman" panose="02020603050405020304" pitchFamily="18" charset="0"/>
                <a:cs typeface="Times New Roman" panose="02020603050405020304" pitchFamily="18" charset="0"/>
              </a:rPr>
              <a:t>ları</a:t>
            </a:r>
            <a:r>
              <a:rPr sz="2000" b="1" spc="15" dirty="0" smtClean="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yetkilisine</a:t>
            </a:r>
            <a:r>
              <a:rPr sz="2000" b="1" spc="7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bildirmek.</a:t>
            </a:r>
            <a:endParaRPr sz="2000" b="1" dirty="0">
              <a:latin typeface="Times New Roman" panose="02020603050405020304" pitchFamily="18" charset="0"/>
              <a:cs typeface="Times New Roman" panose="02020603050405020304" pitchFamily="18" charset="0"/>
            </a:endParaRPr>
          </a:p>
          <a:p>
            <a:pPr>
              <a:lnSpc>
                <a:spcPct val="100000"/>
              </a:lnSpc>
              <a:spcBef>
                <a:spcPts val="50"/>
              </a:spcBef>
              <a:buFont typeface="Wingdings"/>
              <a:buChar char=""/>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6870" algn="l"/>
                <a:tab pos="357505" algn="l"/>
                <a:tab pos="1405255" algn="l"/>
                <a:tab pos="2704465" algn="l"/>
                <a:tab pos="3173730" algn="l"/>
                <a:tab pos="3884295" algn="l"/>
                <a:tab pos="5460365" algn="l"/>
                <a:tab pos="6758940" algn="l"/>
                <a:tab pos="8097520" algn="l"/>
                <a:tab pos="9719310" algn="l"/>
                <a:tab pos="11195050" algn="l"/>
              </a:tabLst>
            </a:pPr>
            <a:r>
              <a:rPr sz="2000" b="1" spc="-5" dirty="0" smtClean="0">
                <a:latin typeface="Times New Roman" panose="02020603050405020304" pitchFamily="18" charset="0"/>
                <a:cs typeface="Times New Roman" panose="02020603050405020304" pitchFamily="18" charset="0"/>
              </a:rPr>
              <a:t>Ambar</a:t>
            </a:r>
            <a:r>
              <a:rPr lang="tr-TR" sz="2000" b="1" spc="-5" dirty="0" smtClean="0">
                <a:latin typeface="Times New Roman" panose="02020603050405020304" pitchFamily="18" charset="0"/>
                <a:cs typeface="Times New Roman" panose="02020603050405020304" pitchFamily="18" charset="0"/>
              </a:rPr>
              <a:t> </a:t>
            </a:r>
            <a:r>
              <a:rPr sz="2000" b="1" spc="35" dirty="0" err="1" smtClean="0">
                <a:latin typeface="Times New Roman" panose="02020603050405020304" pitchFamily="18" charset="0"/>
                <a:cs typeface="Times New Roman" panose="02020603050405020304" pitchFamily="18" charset="0"/>
              </a:rPr>
              <a:t>sayımını</a:t>
            </a:r>
            <a:r>
              <a:rPr lang="tr-TR" sz="2000" b="1" spc="35" dirty="0" smtClean="0">
                <a:latin typeface="Times New Roman" panose="02020603050405020304" pitchFamily="18" charset="0"/>
                <a:cs typeface="Times New Roman" panose="02020603050405020304" pitchFamily="18" charset="0"/>
              </a:rPr>
              <a:t> </a:t>
            </a:r>
            <a:r>
              <a:rPr sz="2000" b="1" spc="-15" dirty="0" err="1" smtClean="0">
                <a:latin typeface="Times New Roman" panose="02020603050405020304" pitchFamily="18" charset="0"/>
                <a:cs typeface="Times New Roman" panose="02020603050405020304" pitchFamily="18" charset="0"/>
              </a:rPr>
              <a:t>ve</a:t>
            </a:r>
            <a:r>
              <a:rPr lang="tr-TR" sz="2000" b="1" spc="-15"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stok</a:t>
            </a:r>
            <a:r>
              <a:rPr lang="tr-TR" sz="2000" b="1"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kontrolünü</a:t>
            </a:r>
            <a:r>
              <a:rPr lang="tr-TR" sz="2000" b="1" spc="-5" dirty="0" smtClean="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yapmak</a:t>
            </a:r>
            <a:r>
              <a:rPr sz="2000" b="1" spc="-10" dirty="0" smtClean="0">
                <a:latin typeface="Times New Roman" panose="02020603050405020304" pitchFamily="18" charset="0"/>
                <a:cs typeface="Times New Roman" panose="02020603050405020304" pitchFamily="18" charset="0"/>
              </a:rPr>
              <a:t>,</a:t>
            </a:r>
            <a:r>
              <a:rPr lang="tr-TR" sz="2000" b="1" spc="-10"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harcama</a:t>
            </a:r>
            <a:r>
              <a:rPr lang="tr-TR" sz="2000" b="1" spc="-5" dirty="0" smtClean="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yetkilisince</a:t>
            </a:r>
            <a:r>
              <a:rPr lang="tr-TR" sz="2000" b="1" spc="-10"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belirlenen</a:t>
            </a:r>
            <a:r>
              <a:rPr lang="tr-TR" sz="2000" b="1" spc="-5" dirty="0" smtClean="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asgari</a:t>
            </a:r>
            <a:endParaRPr sz="2000" b="1" dirty="0">
              <a:latin typeface="Times New Roman" panose="02020603050405020304" pitchFamily="18" charset="0"/>
              <a:cs typeface="Times New Roman" panose="02020603050405020304" pitchFamily="18" charset="0"/>
            </a:endParaRPr>
          </a:p>
          <a:p>
            <a:pPr marL="356870">
              <a:lnSpc>
                <a:spcPct val="100000"/>
              </a:lnSpc>
              <a:spcBef>
                <a:spcPts val="5"/>
              </a:spcBef>
            </a:pPr>
            <a:r>
              <a:rPr sz="2000" b="1" dirty="0">
                <a:latin typeface="Times New Roman" panose="02020603050405020304" pitchFamily="18" charset="0"/>
                <a:cs typeface="Times New Roman" panose="02020603050405020304" pitchFamily="18" charset="0"/>
              </a:rPr>
              <a:t>stok</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seviyesinin</a:t>
            </a:r>
            <a:r>
              <a:rPr sz="2000" b="1" spc="10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altına</a:t>
            </a:r>
            <a:r>
              <a:rPr sz="2000" b="1" spc="3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düşen</a:t>
            </a:r>
            <a:r>
              <a:rPr sz="2000" b="1" spc="3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taşınırları</a:t>
            </a:r>
            <a:r>
              <a:rPr sz="2000" b="1" spc="4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 </a:t>
            </a:r>
            <a:r>
              <a:rPr sz="2000" b="1" spc="-10" dirty="0">
                <a:latin typeface="Times New Roman" panose="02020603050405020304" pitchFamily="18" charset="0"/>
                <a:cs typeface="Times New Roman" panose="02020603050405020304" pitchFamily="18" charset="0"/>
              </a:rPr>
              <a:t>yetkilisine</a:t>
            </a:r>
            <a:r>
              <a:rPr sz="2000" b="1" spc="6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bildirmek.</a:t>
            </a:r>
            <a:endParaRPr sz="2000" b="1" dirty="0">
              <a:latin typeface="Times New Roman" panose="02020603050405020304" pitchFamily="18" charset="0"/>
              <a:cs typeface="Times New Roman" panose="02020603050405020304" pitchFamily="18" charset="0"/>
            </a:endParaRPr>
          </a:p>
          <a:p>
            <a:pPr>
              <a:lnSpc>
                <a:spcPct val="100000"/>
              </a:lnSpc>
              <a:spcBef>
                <a:spcPts val="50"/>
              </a:spcBef>
            </a:pPr>
            <a:endParaRPr sz="2000" b="1" dirty="0">
              <a:latin typeface="Times New Roman" panose="02020603050405020304" pitchFamily="18" charset="0"/>
              <a:cs typeface="Times New Roman" panose="02020603050405020304" pitchFamily="18" charset="0"/>
            </a:endParaRPr>
          </a:p>
          <a:p>
            <a:pPr marL="356870" marR="7620" indent="-344805">
              <a:lnSpc>
                <a:spcPct val="100000"/>
              </a:lnSpc>
              <a:buFont typeface="Wingdings"/>
              <a:buChar char=""/>
              <a:tabLst>
                <a:tab pos="356870" algn="l"/>
                <a:tab pos="357505" algn="l"/>
              </a:tabLst>
            </a:pPr>
            <a:r>
              <a:rPr sz="2000" b="1" spc="5" dirty="0">
                <a:latin typeface="Times New Roman" panose="02020603050405020304" pitchFamily="18" charset="0"/>
                <a:cs typeface="Times New Roman" panose="02020603050405020304" pitchFamily="18" charset="0"/>
              </a:rPr>
              <a:t>Kullanımda</a:t>
            </a:r>
            <a:r>
              <a:rPr sz="2000" b="1" spc="18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bulunan</a:t>
            </a:r>
            <a:r>
              <a:rPr sz="2000" b="1" spc="18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dayanıklı</a:t>
            </a:r>
            <a:r>
              <a:rPr sz="2000" b="1" spc="18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taşınırları</a:t>
            </a:r>
            <a:r>
              <a:rPr sz="2000" b="1" spc="18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bulundukları</a:t>
            </a:r>
            <a:r>
              <a:rPr sz="2000" b="1" spc="18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yerde</a:t>
            </a:r>
            <a:r>
              <a:rPr sz="2000" b="1" spc="2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kontrol</a:t>
            </a:r>
            <a:r>
              <a:rPr sz="2000" b="1" spc="16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etmek,</a:t>
            </a:r>
            <a:r>
              <a:rPr sz="2000" b="1" spc="170"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sayımlarını </a:t>
            </a:r>
            <a:r>
              <a:rPr sz="2000" b="1" spc="-6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yapmak</a:t>
            </a:r>
            <a:r>
              <a:rPr sz="2000" b="1" spc="1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4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yaptırmak.</a:t>
            </a:r>
            <a:endParaRPr sz="2000" b="1" dirty="0">
              <a:latin typeface="Times New Roman" panose="02020603050405020304" pitchFamily="18" charset="0"/>
              <a:cs typeface="Times New Roman" panose="02020603050405020304" pitchFamily="18" charset="0"/>
            </a:endParaRPr>
          </a:p>
          <a:p>
            <a:pPr>
              <a:lnSpc>
                <a:spcPct val="100000"/>
              </a:lnSpc>
              <a:spcBef>
                <a:spcPts val="55"/>
              </a:spcBef>
              <a:buFont typeface="Wingdings"/>
              <a:buChar char=""/>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6870" algn="l"/>
                <a:tab pos="357505" algn="l"/>
              </a:tabLst>
            </a:pPr>
            <a:r>
              <a:rPr sz="2000" b="1" dirty="0">
                <a:latin typeface="Times New Roman" panose="02020603050405020304" pitchFamily="18" charset="0"/>
                <a:cs typeface="Times New Roman" panose="02020603050405020304" pitchFamily="18" charset="0"/>
              </a:rPr>
              <a:t>Harcama</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biriminin</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malzeme</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ihtiyaç</a:t>
            </a:r>
            <a:r>
              <a:rPr sz="2000" b="1" spc="4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planlamasının</a:t>
            </a:r>
            <a:r>
              <a:rPr sz="2000" b="1" spc="4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yapılmasına</a:t>
            </a:r>
            <a:r>
              <a:rPr sz="2000" b="1" spc="6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yardımcı</a:t>
            </a:r>
            <a:r>
              <a:rPr sz="2000" b="1" spc="5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olmak.</a:t>
            </a:r>
          </a:p>
          <a:p>
            <a:pPr>
              <a:lnSpc>
                <a:spcPct val="100000"/>
              </a:lnSpc>
              <a:spcBef>
                <a:spcPts val="50"/>
              </a:spcBef>
              <a:buFont typeface="Wingdings"/>
              <a:buChar char=""/>
            </a:pPr>
            <a:endParaRPr sz="2000"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6870" algn="l"/>
                <a:tab pos="357505" algn="l"/>
                <a:tab pos="1896745" algn="l"/>
                <a:tab pos="3002915" algn="l"/>
                <a:tab pos="4610100" algn="l"/>
                <a:tab pos="5850890" algn="l"/>
                <a:tab pos="7186295" algn="l"/>
                <a:tab pos="8850630" algn="l"/>
                <a:tab pos="9341485" algn="l"/>
                <a:tab pos="10704195" algn="l"/>
              </a:tabLst>
            </a:pPr>
            <a:r>
              <a:rPr sz="2000" b="1" spc="25" dirty="0" err="1" smtClean="0">
                <a:latin typeface="Times New Roman" panose="02020603050405020304" pitchFamily="18" charset="0"/>
                <a:cs typeface="Times New Roman" panose="02020603050405020304" pitchFamily="18" charset="0"/>
              </a:rPr>
              <a:t>Kayıtlarını</a:t>
            </a:r>
            <a:r>
              <a:rPr lang="tr-TR" sz="2000" b="1" spc="25"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tuttuğu</a:t>
            </a:r>
            <a:r>
              <a:rPr lang="tr-TR" sz="2000" b="1" dirty="0" smtClean="0">
                <a:latin typeface="Times New Roman" panose="02020603050405020304" pitchFamily="18" charset="0"/>
                <a:cs typeface="Times New Roman" panose="02020603050405020304" pitchFamily="18" charset="0"/>
              </a:rPr>
              <a:t> </a:t>
            </a:r>
            <a:r>
              <a:rPr sz="2000" b="1" spc="20" dirty="0" err="1" smtClean="0">
                <a:latin typeface="Times New Roman" panose="02020603050405020304" pitchFamily="18" charset="0"/>
                <a:cs typeface="Times New Roman" panose="02020603050405020304" pitchFamily="18" charset="0"/>
              </a:rPr>
              <a:t>taşınırların</a:t>
            </a:r>
            <a:r>
              <a:rPr lang="tr-TR" sz="2000" b="1" spc="20" dirty="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yönetim</a:t>
            </a:r>
            <a:r>
              <a:rPr lang="tr-TR" sz="2000" b="1" spc="-5" dirty="0" smtClean="0">
                <a:latin typeface="Times New Roman" panose="02020603050405020304" pitchFamily="18" charset="0"/>
                <a:cs typeface="Times New Roman" panose="02020603050405020304" pitchFamily="18" charset="0"/>
              </a:rPr>
              <a:t> </a:t>
            </a:r>
            <a:r>
              <a:rPr sz="2000" b="1" spc="20" dirty="0" err="1" smtClean="0">
                <a:latin typeface="Times New Roman" panose="02020603050405020304" pitchFamily="18" charset="0"/>
                <a:cs typeface="Times New Roman" panose="02020603050405020304" pitchFamily="18" charset="0"/>
              </a:rPr>
              <a:t>hesabını</a:t>
            </a:r>
            <a:r>
              <a:rPr lang="tr-TR" sz="2000" b="1" spc="20"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hazırlamak</a:t>
            </a:r>
            <a:r>
              <a:rPr lang="tr-TR" sz="2000" b="1" spc="5" dirty="0" smtClean="0">
                <a:latin typeface="Times New Roman" panose="02020603050405020304" pitchFamily="18" charset="0"/>
                <a:cs typeface="Times New Roman" panose="02020603050405020304" pitchFamily="18" charset="0"/>
              </a:rPr>
              <a:t> </a:t>
            </a:r>
            <a:r>
              <a:rPr sz="2000" b="1" spc="-15" dirty="0" err="1" smtClean="0">
                <a:latin typeface="Times New Roman" panose="02020603050405020304" pitchFamily="18" charset="0"/>
                <a:cs typeface="Times New Roman" panose="02020603050405020304" pitchFamily="18" charset="0"/>
              </a:rPr>
              <a:t>ve</a:t>
            </a:r>
            <a:r>
              <a:rPr lang="tr-TR" sz="2000" b="1" spc="-15"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harcama</a:t>
            </a:r>
            <a:r>
              <a:rPr lang="tr-TR" sz="2000" b="1" dirty="0" smtClean="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yetkilisine</a:t>
            </a:r>
            <a:endParaRPr sz="2000" b="1" dirty="0">
              <a:latin typeface="Times New Roman" panose="02020603050405020304" pitchFamily="18" charset="0"/>
              <a:cs typeface="Times New Roman" panose="02020603050405020304" pitchFamily="18" charset="0"/>
            </a:endParaRPr>
          </a:p>
          <a:p>
            <a:pPr marL="356870">
              <a:lnSpc>
                <a:spcPct val="100000"/>
              </a:lnSpc>
              <a:spcBef>
                <a:spcPts val="5"/>
              </a:spcBef>
            </a:pPr>
            <a:r>
              <a:rPr sz="2000" b="1" dirty="0">
                <a:latin typeface="Times New Roman" panose="02020603050405020304" pitchFamily="18" charset="0"/>
                <a:cs typeface="Times New Roman" panose="02020603050405020304" pitchFamily="18" charset="0"/>
              </a:rPr>
              <a:t>sunulmak</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üzere</a:t>
            </a:r>
            <a:r>
              <a:rPr sz="2000" b="1" spc="3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taşınır</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kontrol</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yetkilisine</a:t>
            </a:r>
            <a:r>
              <a:rPr sz="2000" b="1" spc="7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teslim</a:t>
            </a:r>
            <a:r>
              <a:rPr sz="2000" b="1" spc="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etmek.</a:t>
            </a:r>
            <a:endParaRPr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919536" y="1772816"/>
            <a:ext cx="9721080" cy="4368504"/>
          </a:xfrm>
          <a:prstGeom prst="rect">
            <a:avLst/>
          </a:prstGeom>
        </p:spPr>
        <p:txBody>
          <a:bodyPr vert="horz" wrap="square" lIns="0" tIns="8255" rIns="0" bIns="0" rtlCol="0">
            <a:spAutoFit/>
          </a:bodyPr>
          <a:lstStyle/>
          <a:p>
            <a:pPr marL="356870" marR="8255" indent="-344805">
              <a:lnSpc>
                <a:spcPct val="100000"/>
              </a:lnSpc>
              <a:buFont typeface="Wingdings"/>
              <a:buChar char=""/>
              <a:tabLst>
                <a:tab pos="356870" algn="l"/>
                <a:tab pos="357505" algn="l"/>
              </a:tabLst>
            </a:pPr>
            <a:r>
              <a:rPr sz="2000" b="1" spc="5" dirty="0" err="1" smtClean="0">
                <a:latin typeface="Times New Roman" panose="02020603050405020304" pitchFamily="18" charset="0"/>
                <a:cs typeface="Times New Roman" panose="02020603050405020304" pitchFamily="18" charset="0"/>
              </a:rPr>
              <a:t>Ambarlarında</a:t>
            </a:r>
            <a:r>
              <a:rPr sz="2000" b="1" spc="295" dirty="0" smtClean="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kasıt,</a:t>
            </a:r>
            <a:r>
              <a:rPr sz="2000" b="1" spc="29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kusur,</a:t>
            </a:r>
            <a:r>
              <a:rPr sz="2000" b="1" spc="29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ihmal</a:t>
            </a:r>
            <a:r>
              <a:rPr sz="2000" b="1" spc="28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veya</a:t>
            </a:r>
            <a:r>
              <a:rPr sz="2000" b="1" spc="29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tedbirsizlikleri</a:t>
            </a:r>
            <a:r>
              <a:rPr sz="2000" b="1" spc="2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nedeniyle</a:t>
            </a:r>
            <a:r>
              <a:rPr sz="2000" b="1" spc="30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meydana</a:t>
            </a:r>
            <a:r>
              <a:rPr sz="2000" b="1" spc="30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gelen</a:t>
            </a:r>
            <a:r>
              <a:rPr sz="2000" b="1" spc="30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kayıp </a:t>
            </a:r>
            <a:r>
              <a:rPr sz="2000" b="1" spc="-62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3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noksanlıklardan</a:t>
            </a:r>
            <a:r>
              <a:rPr sz="2000" b="1" spc="5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sorumlu</a:t>
            </a:r>
            <a:r>
              <a:rPr sz="2000" b="1" spc="-1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olmak.</a:t>
            </a:r>
          </a:p>
          <a:p>
            <a:pPr marL="356870" indent="-344805">
              <a:lnSpc>
                <a:spcPct val="100000"/>
              </a:lnSpc>
              <a:spcBef>
                <a:spcPts val="5"/>
              </a:spcBef>
              <a:buFont typeface="Wingdings"/>
              <a:buChar char=""/>
              <a:tabLst>
                <a:tab pos="356870" algn="l"/>
                <a:tab pos="357505" algn="l"/>
              </a:tabLst>
            </a:pPr>
            <a:r>
              <a:rPr sz="2000" b="1" spc="20" dirty="0">
                <a:latin typeface="Times New Roman" panose="02020603050405020304" pitchFamily="18" charset="0"/>
                <a:cs typeface="Times New Roman" panose="02020603050405020304" pitchFamily="18" charset="0"/>
              </a:rPr>
              <a:t>Ambarlarını</a:t>
            </a:r>
            <a:r>
              <a:rPr sz="2000" b="1" spc="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devir</a:t>
            </a:r>
            <a:r>
              <a:rPr sz="2000" b="1" spc="6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teslim</a:t>
            </a:r>
            <a:r>
              <a:rPr sz="2000" b="1" spc="3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etmeden,</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görevlerinden</a:t>
            </a:r>
            <a:r>
              <a:rPr sz="2000" b="1" spc="9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ayrılmamak.</a:t>
            </a:r>
            <a:endParaRPr sz="2000" b="1" dirty="0">
              <a:latin typeface="Times New Roman" panose="02020603050405020304" pitchFamily="18" charset="0"/>
              <a:cs typeface="Times New Roman" panose="02020603050405020304" pitchFamily="18" charset="0"/>
            </a:endParaRPr>
          </a:p>
          <a:p>
            <a:pPr>
              <a:lnSpc>
                <a:spcPct val="100000"/>
              </a:lnSpc>
              <a:spcBef>
                <a:spcPts val="50"/>
              </a:spcBef>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sz="2000" b="1" spc="-5" dirty="0">
                <a:solidFill>
                  <a:srgbClr val="FF0000"/>
                </a:solidFill>
                <a:latin typeface="Times New Roman" panose="02020603050405020304" pitchFamily="18" charset="0"/>
                <a:cs typeface="Times New Roman" panose="02020603050405020304" pitchFamily="18" charset="0"/>
              </a:rPr>
              <a:t>Taşınır</a:t>
            </a:r>
            <a:r>
              <a:rPr sz="2000" b="1" spc="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kontrol</a:t>
            </a:r>
            <a:r>
              <a:rPr sz="2000" b="1" spc="4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yetkililerinin</a:t>
            </a:r>
            <a:r>
              <a:rPr sz="2000" b="1" spc="7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görev</a:t>
            </a:r>
            <a:r>
              <a:rPr sz="2000" b="1" spc="70"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ve</a:t>
            </a:r>
            <a:r>
              <a:rPr sz="2000" b="1" spc="4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sorumlulukları</a:t>
            </a:r>
            <a:r>
              <a:rPr sz="2000" b="1" spc="3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aşağıda</a:t>
            </a:r>
            <a:r>
              <a:rPr sz="2000" b="1" spc="55" dirty="0">
                <a:solidFill>
                  <a:srgbClr val="FF0000"/>
                </a:solidFill>
                <a:latin typeface="Times New Roman" panose="02020603050405020304" pitchFamily="18" charset="0"/>
                <a:cs typeface="Times New Roman" panose="02020603050405020304" pitchFamily="18" charset="0"/>
              </a:rPr>
              <a:t> </a:t>
            </a:r>
            <a:r>
              <a:rPr sz="2000" b="1" spc="-20" dirty="0">
                <a:solidFill>
                  <a:srgbClr val="FF0000"/>
                </a:solidFill>
                <a:latin typeface="Times New Roman" panose="02020603050405020304" pitchFamily="18" charset="0"/>
                <a:cs typeface="Times New Roman" panose="02020603050405020304" pitchFamily="18" charset="0"/>
              </a:rPr>
              <a:t>belirtilmiştir.</a:t>
            </a:r>
            <a:endParaRPr sz="20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5"/>
              </a:spcBef>
            </a:pPr>
            <a:endParaRPr sz="2000" b="1" dirty="0">
              <a:latin typeface="Times New Roman" panose="02020603050405020304" pitchFamily="18" charset="0"/>
              <a:cs typeface="Times New Roman" panose="02020603050405020304" pitchFamily="18" charset="0"/>
            </a:endParaRPr>
          </a:p>
          <a:p>
            <a:pPr marL="356870" marR="5080" indent="-344805">
              <a:lnSpc>
                <a:spcPct val="100000"/>
              </a:lnSpc>
              <a:buFont typeface="Wingdings"/>
              <a:buChar char=""/>
              <a:tabLst>
                <a:tab pos="460375" algn="l"/>
                <a:tab pos="461009" algn="l"/>
              </a:tabLst>
            </a:pP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Taşınır</a:t>
            </a:r>
            <a:r>
              <a:rPr sz="2000" b="1" spc="16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kayıt</a:t>
            </a:r>
            <a:r>
              <a:rPr sz="2000" b="1" spc="21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19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işlemleri</a:t>
            </a:r>
            <a:r>
              <a:rPr sz="2000" b="1" spc="18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ile</a:t>
            </a:r>
            <a:r>
              <a:rPr sz="2000" b="1" spc="19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ilgili</a:t>
            </a:r>
            <a:r>
              <a:rPr sz="2000" b="1" spc="18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olarak</a:t>
            </a:r>
            <a:r>
              <a:rPr sz="2000" b="1" spc="19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düzenlenen</a:t>
            </a:r>
            <a:r>
              <a:rPr sz="2000" b="1" spc="204"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belge</a:t>
            </a:r>
            <a:r>
              <a:rPr sz="2000" b="1" spc="19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19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cetvellerin</a:t>
            </a:r>
            <a:r>
              <a:rPr sz="2000" b="1" spc="20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mevzuata</a:t>
            </a:r>
            <a:r>
              <a:rPr sz="2000" b="1" spc="210"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ve </a:t>
            </a:r>
            <a:r>
              <a:rPr sz="2000" b="1" spc="-6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mali</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tablolara</a:t>
            </a:r>
            <a:r>
              <a:rPr sz="2000" b="1" spc="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uygunluğunu</a:t>
            </a:r>
            <a:r>
              <a:rPr sz="2000" b="1" spc="8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kontrol</a:t>
            </a:r>
            <a:r>
              <a:rPr sz="2000" b="1" spc="1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etmek.</a:t>
            </a:r>
          </a:p>
          <a:p>
            <a:pPr>
              <a:lnSpc>
                <a:spcPct val="100000"/>
              </a:lnSpc>
              <a:spcBef>
                <a:spcPts val="50"/>
              </a:spcBef>
              <a:buFont typeface="Wingdings"/>
              <a:buChar char=""/>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sz="2000" b="1" dirty="0">
                <a:latin typeface="Times New Roman" panose="02020603050405020304" pitchFamily="18" charset="0"/>
                <a:cs typeface="Times New Roman" panose="02020603050405020304" pitchFamily="18" charset="0"/>
              </a:rPr>
              <a:t>Harcama</a:t>
            </a:r>
            <a:r>
              <a:rPr sz="2000" b="1" spc="114"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a:t>
            </a:r>
            <a:r>
              <a:rPr sz="2000" b="1" spc="1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a:t>
            </a:r>
            <a:r>
              <a:rPr sz="2000" b="1" spc="13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Mal</a:t>
            </a:r>
            <a:r>
              <a:rPr sz="2000" b="1" spc="1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Yönetim</a:t>
            </a:r>
            <a:r>
              <a:rPr sz="2000" b="1" spc="16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Hesabı</a:t>
            </a:r>
            <a:r>
              <a:rPr sz="2000" b="1" spc="10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Cetvelini</a:t>
            </a:r>
            <a:r>
              <a:rPr sz="2000" b="1" spc="13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imzalayarak</a:t>
            </a:r>
            <a:r>
              <a:rPr sz="2000" b="1" spc="145" dirty="0">
                <a:latin typeface="Times New Roman" panose="02020603050405020304" pitchFamily="18" charset="0"/>
                <a:cs typeface="Times New Roman" panose="02020603050405020304" pitchFamily="18" charset="0"/>
              </a:rPr>
              <a:t> </a:t>
            </a:r>
            <a:r>
              <a:rPr sz="2000" b="1" dirty="0" err="1">
                <a:latin typeface="Times New Roman" panose="02020603050405020304" pitchFamily="18" charset="0"/>
                <a:cs typeface="Times New Roman" panose="02020603050405020304" pitchFamily="18" charset="0"/>
              </a:rPr>
              <a:t>harcama</a:t>
            </a:r>
            <a:r>
              <a:rPr sz="2000" b="1" spc="125" dirty="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yetkilisine</a:t>
            </a:r>
            <a:r>
              <a:rPr lang="tr-TR" sz="2000" b="1" spc="-10"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sunmak</a:t>
            </a:r>
            <a:r>
              <a:rPr sz="2000" b="1" dirty="0">
                <a:latin typeface="Times New Roman" panose="02020603050405020304" pitchFamily="18" charset="0"/>
                <a:cs typeface="Times New Roman" panose="02020603050405020304" pitchFamily="18" charset="0"/>
              </a:rPr>
              <a:t>.</a:t>
            </a:r>
          </a:p>
          <a:p>
            <a:pPr>
              <a:lnSpc>
                <a:spcPct val="100000"/>
              </a:lnSpc>
              <a:spcBef>
                <a:spcPts val="50"/>
              </a:spcBef>
            </a:pPr>
            <a:endParaRPr sz="2000" b="1" dirty="0">
              <a:latin typeface="Times New Roman" panose="02020603050405020304" pitchFamily="18" charset="0"/>
              <a:cs typeface="Times New Roman" panose="02020603050405020304" pitchFamily="18" charset="0"/>
            </a:endParaRPr>
          </a:p>
          <a:p>
            <a:pPr marL="356870" marR="8255" indent="-344805">
              <a:lnSpc>
                <a:spcPct val="100000"/>
              </a:lnSpc>
              <a:spcBef>
                <a:spcPts val="5"/>
              </a:spcBef>
              <a:buFont typeface="Wingdings"/>
              <a:buChar char=""/>
              <a:tabLst>
                <a:tab pos="357505" algn="l"/>
              </a:tabLst>
            </a:pPr>
            <a:r>
              <a:rPr sz="2000" b="1" spc="-5" dirty="0">
                <a:latin typeface="Times New Roman" panose="02020603050405020304" pitchFamily="18" charset="0"/>
                <a:cs typeface="Times New Roman" panose="02020603050405020304" pitchFamily="18" charset="0"/>
              </a:rPr>
              <a:t>Taşınır</a:t>
            </a:r>
            <a:r>
              <a:rPr sz="2000" b="1" spc="13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kayıt</a:t>
            </a:r>
            <a:r>
              <a:rPr sz="2000" b="1" spc="15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yetkilileri</a:t>
            </a:r>
            <a:r>
              <a:rPr sz="2000" b="1" spc="1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ile</a:t>
            </a:r>
            <a:r>
              <a:rPr sz="2000" b="1" spc="150"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taşınır</a:t>
            </a:r>
            <a:r>
              <a:rPr sz="2000" b="1" spc="1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kontrol</a:t>
            </a:r>
            <a:r>
              <a:rPr sz="2000" b="1" spc="14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yetkilileri,</a:t>
            </a:r>
            <a:r>
              <a:rPr sz="2000" b="1" spc="15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düzenledikleri</a:t>
            </a:r>
            <a:r>
              <a:rPr sz="2000" b="1" spc="17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15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imzaladıkları</a:t>
            </a:r>
            <a:r>
              <a:rPr sz="2000" b="1" spc="1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belge </a:t>
            </a:r>
            <a:r>
              <a:rPr sz="2000" b="1" spc="-62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4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cetvellerin</a:t>
            </a:r>
            <a:r>
              <a:rPr sz="2000" b="1" spc="7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doğruluğundan</a:t>
            </a:r>
            <a:r>
              <a:rPr sz="2000" b="1" spc="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harcama</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yetkilisine</a:t>
            </a:r>
            <a:r>
              <a:rPr sz="2000" b="1" spc="5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karşı</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birlikte</a:t>
            </a:r>
            <a:r>
              <a:rPr sz="2000" b="1" spc="5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sorumludur.</a:t>
            </a:r>
            <a:endParaRPr sz="2000" b="1" dirty="0">
              <a:latin typeface="Times New Roman" panose="02020603050405020304" pitchFamily="18" charset="0"/>
              <a:cs typeface="Times New Roman" panose="02020603050405020304" pitchFamily="18" charset="0"/>
            </a:endParaRPr>
          </a:p>
        </p:txBody>
      </p:sp>
      <p:sp>
        <p:nvSpPr>
          <p:cNvPr id="5" name="Dikdörtgen 4"/>
          <p:cNvSpPr/>
          <p:nvPr/>
        </p:nvSpPr>
        <p:spPr>
          <a:xfrm>
            <a:off x="2207568" y="530677"/>
            <a:ext cx="8280920" cy="954107"/>
          </a:xfrm>
          <a:prstGeom prst="rect">
            <a:avLst/>
          </a:prstGeom>
        </p:spPr>
        <p:txBody>
          <a:bodyPr wrap="square">
            <a:spAutoFit/>
          </a:bodyPr>
          <a:lstStyle/>
          <a:p>
            <a:pPr algn="ctr"/>
            <a:r>
              <a:rPr lang="tr-TR" sz="2800" b="1" spc="-35" dirty="0">
                <a:solidFill>
                  <a:srgbClr val="FF0000"/>
                </a:solidFill>
                <a:latin typeface="Times New Roman" panose="02020603050405020304" pitchFamily="18" charset="0"/>
                <a:cs typeface="Times New Roman" panose="02020603050405020304" pitchFamily="18" charset="0"/>
              </a:rPr>
              <a:t>TAŞINIR</a:t>
            </a:r>
            <a:r>
              <a:rPr lang="tr-TR" sz="2800" b="1" spc="80" dirty="0">
                <a:solidFill>
                  <a:srgbClr val="FF0000"/>
                </a:solidFill>
                <a:latin typeface="Times New Roman" panose="02020603050405020304" pitchFamily="18" charset="0"/>
                <a:cs typeface="Times New Roman" panose="02020603050405020304" pitchFamily="18" charset="0"/>
              </a:rPr>
              <a:t> </a:t>
            </a:r>
            <a:r>
              <a:rPr lang="tr-TR" sz="2800" b="1" spc="-60" dirty="0">
                <a:solidFill>
                  <a:srgbClr val="FF0000"/>
                </a:solidFill>
                <a:latin typeface="Times New Roman" panose="02020603050405020304" pitchFamily="18" charset="0"/>
                <a:cs typeface="Times New Roman" panose="02020603050405020304" pitchFamily="18" charset="0"/>
              </a:rPr>
              <a:t>KAYIT</a:t>
            </a:r>
            <a:r>
              <a:rPr lang="tr-TR" sz="2800" b="1" spc="40" dirty="0">
                <a:solidFill>
                  <a:srgbClr val="FF0000"/>
                </a:solidFill>
                <a:latin typeface="Times New Roman" panose="02020603050405020304" pitchFamily="18" charset="0"/>
                <a:cs typeface="Times New Roman" panose="02020603050405020304" pitchFamily="18" charset="0"/>
              </a:rPr>
              <a:t> </a:t>
            </a:r>
            <a:r>
              <a:rPr lang="tr-TR" sz="2800" b="1" spc="-5" dirty="0">
                <a:solidFill>
                  <a:srgbClr val="FF0000"/>
                </a:solidFill>
                <a:latin typeface="Times New Roman" panose="02020603050405020304" pitchFamily="18" charset="0"/>
                <a:cs typeface="Times New Roman" panose="02020603050405020304" pitchFamily="18" charset="0"/>
              </a:rPr>
              <a:t>YETKİLİLERİ</a:t>
            </a:r>
            <a:r>
              <a:rPr lang="tr-TR" sz="2800" b="1" spc="5" dirty="0">
                <a:solidFill>
                  <a:srgbClr val="FF0000"/>
                </a:solidFill>
                <a:latin typeface="Times New Roman" panose="02020603050405020304" pitchFamily="18" charset="0"/>
                <a:cs typeface="Times New Roman" panose="02020603050405020304" pitchFamily="18" charset="0"/>
              </a:rPr>
              <a:t> </a:t>
            </a:r>
            <a:r>
              <a:rPr lang="tr-TR" sz="2800" b="1" spc="-15" dirty="0">
                <a:solidFill>
                  <a:srgbClr val="FF0000"/>
                </a:solidFill>
                <a:latin typeface="Times New Roman" panose="02020603050405020304" pitchFamily="18" charset="0"/>
                <a:cs typeface="Times New Roman" panose="02020603050405020304" pitchFamily="18" charset="0"/>
              </a:rPr>
              <a:t>VE</a:t>
            </a:r>
            <a:r>
              <a:rPr lang="tr-TR" sz="2800" b="1" spc="5" dirty="0">
                <a:solidFill>
                  <a:srgbClr val="FF0000"/>
                </a:solidFill>
                <a:latin typeface="Times New Roman" panose="02020603050405020304" pitchFamily="18" charset="0"/>
                <a:cs typeface="Times New Roman" panose="02020603050405020304" pitchFamily="18" charset="0"/>
              </a:rPr>
              <a:t> </a:t>
            </a:r>
            <a:r>
              <a:rPr lang="tr-TR" sz="2800" b="1" spc="-35" dirty="0">
                <a:solidFill>
                  <a:srgbClr val="FF0000"/>
                </a:solidFill>
                <a:latin typeface="Times New Roman" panose="02020603050405020304" pitchFamily="18" charset="0"/>
                <a:cs typeface="Times New Roman" panose="02020603050405020304" pitchFamily="18" charset="0"/>
              </a:rPr>
              <a:t>TAŞINIR </a:t>
            </a:r>
            <a:r>
              <a:rPr lang="tr-TR" sz="2800" b="1" spc="-540" dirty="0">
                <a:solidFill>
                  <a:srgbClr val="FF0000"/>
                </a:solidFill>
                <a:latin typeface="Times New Roman" panose="02020603050405020304" pitchFamily="18" charset="0"/>
                <a:cs typeface="Times New Roman" panose="02020603050405020304" pitchFamily="18" charset="0"/>
              </a:rPr>
              <a:t> </a:t>
            </a:r>
            <a:r>
              <a:rPr lang="tr-TR" sz="2800" b="1" spc="-5" dirty="0">
                <a:solidFill>
                  <a:srgbClr val="FF0000"/>
                </a:solidFill>
                <a:latin typeface="Times New Roman" panose="02020603050405020304" pitchFamily="18" charset="0"/>
                <a:cs typeface="Times New Roman" panose="02020603050405020304" pitchFamily="18" charset="0"/>
              </a:rPr>
              <a:t>KONTROL</a:t>
            </a:r>
            <a:r>
              <a:rPr lang="tr-TR" sz="2800" b="1" spc="-100" dirty="0">
                <a:solidFill>
                  <a:srgbClr val="FF0000"/>
                </a:solidFill>
                <a:latin typeface="Times New Roman" panose="02020603050405020304" pitchFamily="18" charset="0"/>
                <a:cs typeface="Times New Roman" panose="02020603050405020304" pitchFamily="18" charset="0"/>
              </a:rPr>
              <a:t> </a:t>
            </a:r>
            <a:r>
              <a:rPr lang="tr-TR" sz="2800" b="1" spc="-5" dirty="0">
                <a:solidFill>
                  <a:srgbClr val="FF0000"/>
                </a:solidFill>
                <a:latin typeface="Times New Roman" panose="02020603050405020304" pitchFamily="18" charset="0"/>
                <a:cs typeface="Times New Roman" panose="02020603050405020304" pitchFamily="18" charset="0"/>
              </a:rPr>
              <a:t>YETKİLİLERİ</a:t>
            </a:r>
            <a:endParaRPr lang="tr-TR" sz="2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47728" y="692696"/>
            <a:ext cx="5958408" cy="443711"/>
          </a:xfrm>
          <a:prstGeom prst="rect">
            <a:avLst/>
          </a:prstGeom>
        </p:spPr>
        <p:txBody>
          <a:bodyPr vert="horz" wrap="square" lIns="0" tIns="12700" rIns="0" bIns="0" rtlCol="0">
            <a:spAutoFit/>
          </a:bodyPr>
          <a:lstStyle/>
          <a:p>
            <a:pPr marL="12700">
              <a:lnSpc>
                <a:spcPct val="100000"/>
              </a:lnSpc>
              <a:spcBef>
                <a:spcPts val="100"/>
              </a:spcBef>
            </a:pPr>
            <a:r>
              <a:rPr sz="2800" b="1" spc="-40" dirty="0">
                <a:solidFill>
                  <a:srgbClr val="FF0000"/>
                </a:solidFill>
                <a:latin typeface="Times New Roman" panose="02020603050405020304" pitchFamily="18" charset="0"/>
                <a:cs typeface="Times New Roman" panose="02020603050405020304" pitchFamily="18" charset="0"/>
              </a:rPr>
              <a:t>TAŞINIR</a:t>
            </a:r>
            <a:r>
              <a:rPr sz="2800" b="1" spc="45"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KONSOLİDE</a:t>
            </a:r>
            <a:r>
              <a:rPr sz="2800" b="1" spc="-20" dirty="0">
                <a:solidFill>
                  <a:srgbClr val="FF0000"/>
                </a:solidFill>
                <a:latin typeface="Times New Roman" panose="02020603050405020304" pitchFamily="18" charset="0"/>
                <a:cs typeface="Times New Roman" panose="02020603050405020304" pitchFamily="18" charset="0"/>
              </a:rPr>
              <a:t> </a:t>
            </a:r>
            <a:r>
              <a:rPr sz="2800" b="1" spc="-5" dirty="0" smtClean="0">
                <a:solidFill>
                  <a:srgbClr val="FF0000"/>
                </a:solidFill>
                <a:latin typeface="Times New Roman" panose="02020603050405020304" pitchFamily="18" charset="0"/>
                <a:cs typeface="Times New Roman" panose="02020603050405020304" pitchFamily="18" charset="0"/>
              </a:rPr>
              <a:t>GÖREVLİ</a:t>
            </a:r>
            <a:r>
              <a:rPr lang="tr-TR" sz="2800" b="1" spc="-5" dirty="0" smtClean="0">
                <a:solidFill>
                  <a:srgbClr val="FF0000"/>
                </a:solidFill>
                <a:latin typeface="Times New Roman" panose="02020603050405020304" pitchFamily="18" charset="0"/>
                <a:cs typeface="Times New Roman" panose="02020603050405020304" pitchFamily="18" charset="0"/>
              </a:rPr>
              <a:t>S</a:t>
            </a:r>
            <a:r>
              <a:rPr sz="2800" b="1" spc="-5" dirty="0" smtClean="0">
                <a:solidFill>
                  <a:srgbClr val="FF0000"/>
                </a:solidFill>
                <a:latin typeface="Times New Roman" panose="02020603050405020304" pitchFamily="18" charset="0"/>
                <a:cs typeface="Times New Roman" panose="02020603050405020304" pitchFamily="18" charset="0"/>
              </a:rPr>
              <a:t>İ</a:t>
            </a:r>
            <a:endParaRPr sz="2800" b="1" spc="-5"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2052381" y="1556792"/>
            <a:ext cx="9473645" cy="4075475"/>
          </a:xfrm>
          <a:prstGeom prst="rect">
            <a:avLst/>
          </a:prstGeom>
        </p:spPr>
        <p:txBody>
          <a:bodyPr vert="horz" wrap="square" lIns="0" tIns="12700" rIns="0" bIns="0" rtlCol="0">
            <a:spAutoFit/>
          </a:bodyPr>
          <a:lstStyle/>
          <a:p>
            <a:pPr marL="356870" marR="5080" indent="-344805" algn="just">
              <a:lnSpc>
                <a:spcPct val="100000"/>
              </a:lnSpc>
              <a:spcBef>
                <a:spcPts val="100"/>
              </a:spcBef>
              <a:buFont typeface="Wingdings"/>
              <a:buChar char=""/>
              <a:tabLst>
                <a:tab pos="357505" algn="l"/>
              </a:tabLst>
            </a:pPr>
            <a:r>
              <a:rPr sz="2400" b="1" dirty="0">
                <a:latin typeface="Times New Roman" panose="02020603050405020304" pitchFamily="18" charset="0"/>
                <a:cs typeface="Times New Roman" panose="02020603050405020304" pitchFamily="18" charset="0"/>
              </a:rPr>
              <a:t>Kamu </a:t>
            </a:r>
            <a:r>
              <a:rPr sz="2400" b="1" spc="-5" dirty="0">
                <a:latin typeface="Times New Roman" panose="02020603050405020304" pitchFamily="18" charset="0"/>
                <a:cs typeface="Times New Roman" panose="02020603050405020304" pitchFamily="18" charset="0"/>
              </a:rPr>
              <a:t>idaresinin </a:t>
            </a:r>
            <a:r>
              <a:rPr sz="2400" b="1" spc="30" dirty="0">
                <a:latin typeface="Times New Roman" panose="02020603050405020304" pitchFamily="18" charset="0"/>
                <a:cs typeface="Times New Roman" panose="02020603050405020304" pitchFamily="18" charset="0"/>
              </a:rPr>
              <a:t>taşınır </a:t>
            </a:r>
            <a:r>
              <a:rPr sz="2400" b="1" spc="15" dirty="0">
                <a:latin typeface="Times New Roman" panose="02020603050405020304" pitchFamily="18" charset="0"/>
                <a:cs typeface="Times New Roman" panose="02020603050405020304" pitchFamily="18" charset="0"/>
              </a:rPr>
              <a:t>hesaplarını </a:t>
            </a:r>
            <a:r>
              <a:rPr sz="2400" b="1" dirty="0">
                <a:latin typeface="Times New Roman" panose="02020603050405020304" pitchFamily="18" charset="0"/>
                <a:cs typeface="Times New Roman" panose="02020603050405020304" pitchFamily="18" charset="0"/>
              </a:rPr>
              <a:t>kurumsal </a:t>
            </a:r>
            <a:r>
              <a:rPr sz="2400" b="1" spc="25" dirty="0">
                <a:latin typeface="Times New Roman" panose="02020603050405020304" pitchFamily="18" charset="0"/>
                <a:cs typeface="Times New Roman" panose="02020603050405020304" pitchFamily="18" charset="0"/>
              </a:rPr>
              <a:t>sınıflandırmanın </a:t>
            </a:r>
            <a:r>
              <a:rPr sz="2400" b="1" dirty="0">
                <a:latin typeface="Times New Roman" panose="02020603050405020304" pitchFamily="18" charset="0"/>
                <a:cs typeface="Times New Roman" panose="02020603050405020304" pitchFamily="18" charset="0"/>
              </a:rPr>
              <a:t>II </a:t>
            </a:r>
            <a:r>
              <a:rPr sz="2400" b="1" spc="-5" dirty="0">
                <a:latin typeface="Times New Roman" panose="02020603050405020304" pitchFamily="18" charset="0"/>
                <a:cs typeface="Times New Roman" panose="02020603050405020304" pitchFamily="18" charset="0"/>
              </a:rPr>
              <a:t>nci, </a:t>
            </a:r>
            <a:r>
              <a:rPr sz="2400" b="1" spc="-10" dirty="0">
                <a:latin typeface="Times New Roman" panose="02020603050405020304" pitchFamily="18" charset="0"/>
                <a:cs typeface="Times New Roman" panose="02020603050405020304" pitchFamily="18" charset="0"/>
              </a:rPr>
              <a:t>mahalli </a:t>
            </a:r>
            <a:r>
              <a:rPr sz="2400" b="1" spc="-5" dirty="0">
                <a:latin typeface="Times New Roman" panose="02020603050405020304" pitchFamily="18" charset="0"/>
                <a:cs typeface="Times New Roman" panose="02020603050405020304" pitchFamily="18" charset="0"/>
              </a:rPr>
              <a:t>idarelerde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ise</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kurumsal</a:t>
            </a:r>
            <a:r>
              <a:rPr sz="2400" b="1"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sınıflandırmanın</a:t>
            </a:r>
            <a:r>
              <a:rPr sz="2400" b="1" spc="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III</a:t>
            </a:r>
            <a:r>
              <a:rPr sz="2400" b="1" dirty="0">
                <a:latin typeface="Times New Roman" panose="02020603050405020304" pitchFamily="18" charset="0"/>
                <a:cs typeface="Times New Roman" panose="02020603050405020304" pitchFamily="18" charset="0"/>
              </a:rPr>
              <a:t> üncü</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düzeyi</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itibarıyla</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birleştirmek</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üst</a:t>
            </a:r>
            <a:r>
              <a:rPr sz="2400" b="1" spc="63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yönetici </a:t>
            </a:r>
            <a:r>
              <a:rPr sz="2400" b="1" spc="-62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adına </a:t>
            </a:r>
            <a:r>
              <a:rPr sz="2400" b="1" dirty="0">
                <a:latin typeface="Times New Roman" panose="02020603050405020304" pitchFamily="18" charset="0"/>
                <a:cs typeface="Times New Roman" panose="02020603050405020304" pitchFamily="18" charset="0"/>
              </a:rPr>
              <a:t>İdare </a:t>
            </a:r>
            <a:r>
              <a:rPr sz="2400" b="1" spc="-10" dirty="0">
                <a:latin typeface="Times New Roman" panose="02020603050405020304" pitchFamily="18" charset="0"/>
                <a:cs typeface="Times New Roman" panose="02020603050405020304" pitchFamily="18" charset="0"/>
              </a:rPr>
              <a:t>Taşınır </a:t>
            </a:r>
            <a:r>
              <a:rPr sz="2400" b="1" dirty="0">
                <a:latin typeface="Times New Roman" panose="02020603050405020304" pitchFamily="18" charset="0"/>
                <a:cs typeface="Times New Roman" panose="02020603050405020304" pitchFamily="18" charset="0"/>
              </a:rPr>
              <a:t>Mal </a:t>
            </a:r>
            <a:r>
              <a:rPr sz="2400" b="1" spc="-5" dirty="0">
                <a:latin typeface="Times New Roman" panose="02020603050405020304" pitchFamily="18" charset="0"/>
                <a:cs typeface="Times New Roman" panose="02020603050405020304" pitchFamily="18" charset="0"/>
              </a:rPr>
              <a:t>Yönetimi </a:t>
            </a:r>
            <a:r>
              <a:rPr sz="2400" b="1" spc="25" dirty="0">
                <a:latin typeface="Times New Roman" panose="02020603050405020304" pitchFamily="18" charset="0"/>
                <a:cs typeface="Times New Roman" panose="02020603050405020304" pitchFamily="18" charset="0"/>
              </a:rPr>
              <a:t>Ayrıntılı </a:t>
            </a:r>
            <a:r>
              <a:rPr sz="2400" b="1" spc="5" dirty="0">
                <a:latin typeface="Times New Roman" panose="02020603050405020304" pitchFamily="18" charset="0"/>
                <a:cs typeface="Times New Roman" panose="02020603050405020304" pitchFamily="18" charset="0"/>
              </a:rPr>
              <a:t>Hesap </a:t>
            </a:r>
            <a:r>
              <a:rPr sz="2400" b="1" spc="-10" dirty="0">
                <a:latin typeface="Times New Roman" panose="02020603050405020304" pitchFamily="18" charset="0"/>
                <a:cs typeface="Times New Roman" panose="02020603050405020304" pitchFamily="18" charset="0"/>
              </a:rPr>
              <a:t>Cetveli </a:t>
            </a:r>
            <a:r>
              <a:rPr sz="2400" b="1" spc="-20" dirty="0">
                <a:latin typeface="Times New Roman" panose="02020603050405020304" pitchFamily="18" charset="0"/>
                <a:cs typeface="Times New Roman" panose="02020603050405020304" pitchFamily="18" charset="0"/>
              </a:rPr>
              <a:t>ile </a:t>
            </a:r>
            <a:r>
              <a:rPr sz="2400" b="1" dirty="0">
                <a:latin typeface="Times New Roman" panose="02020603050405020304" pitchFamily="18" charset="0"/>
                <a:cs typeface="Times New Roman" panose="02020603050405020304" pitchFamily="18" charset="0"/>
              </a:rPr>
              <a:t>İdare </a:t>
            </a:r>
            <a:r>
              <a:rPr sz="2400" b="1" spc="-10" dirty="0">
                <a:latin typeface="Times New Roman" panose="02020603050405020304" pitchFamily="18" charset="0"/>
                <a:cs typeface="Times New Roman" panose="02020603050405020304" pitchFamily="18" charset="0"/>
              </a:rPr>
              <a:t>Taşınır Mal </a:t>
            </a:r>
            <a:r>
              <a:rPr sz="2400" b="1" spc="-5" dirty="0">
                <a:latin typeface="Times New Roman" panose="02020603050405020304" pitchFamily="18" charset="0"/>
                <a:cs typeface="Times New Roman" panose="02020603050405020304" pitchFamily="18" charset="0"/>
              </a:rPr>
              <a:t>Yönetim </a:t>
            </a:r>
            <a:r>
              <a:rPr sz="2400" b="1"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Hesabı </a:t>
            </a:r>
            <a:r>
              <a:rPr sz="2400" b="1" spc="-5" dirty="0">
                <a:latin typeface="Times New Roman" panose="02020603050405020304" pitchFamily="18" charset="0"/>
                <a:cs typeface="Times New Roman" panose="02020603050405020304" pitchFamily="18" charset="0"/>
              </a:rPr>
              <a:t>İcmal </a:t>
            </a:r>
            <a:r>
              <a:rPr sz="2400" b="1" spc="-10" dirty="0">
                <a:latin typeface="Times New Roman" panose="02020603050405020304" pitchFamily="18" charset="0"/>
                <a:cs typeface="Times New Roman" panose="02020603050405020304" pitchFamily="18" charset="0"/>
              </a:rPr>
              <a:t>Cetvelini </a:t>
            </a:r>
            <a:r>
              <a:rPr sz="2400" b="1" spc="5" dirty="0">
                <a:latin typeface="Times New Roman" panose="02020603050405020304" pitchFamily="18" charset="0"/>
                <a:cs typeface="Times New Roman" panose="02020603050405020304" pitchFamily="18" charset="0"/>
              </a:rPr>
              <a:t>hazırlamak </a:t>
            </a:r>
            <a:r>
              <a:rPr sz="2400" b="1" spc="-5" dirty="0">
                <a:latin typeface="Times New Roman" panose="02020603050405020304" pitchFamily="18" charset="0"/>
                <a:cs typeface="Times New Roman" panose="02020603050405020304" pitchFamily="18" charset="0"/>
              </a:rPr>
              <a:t>üzere merkezde mali hizmetler </a:t>
            </a:r>
            <a:r>
              <a:rPr sz="2400" b="1" spc="-10" dirty="0">
                <a:latin typeface="Times New Roman" panose="02020603050405020304" pitchFamily="18" charset="0"/>
                <a:cs typeface="Times New Roman" panose="02020603050405020304" pitchFamily="18" charset="0"/>
              </a:rPr>
              <a:t>birimi </a:t>
            </a:r>
            <a:r>
              <a:rPr sz="2400" b="1" spc="-5" dirty="0">
                <a:latin typeface="Times New Roman" panose="02020603050405020304" pitchFamily="18" charset="0"/>
                <a:cs typeface="Times New Roman" panose="02020603050405020304" pitchFamily="18" charset="0"/>
              </a:rPr>
              <a:t>yöneticisine </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bağlı</a:t>
            </a:r>
            <a:r>
              <a:rPr sz="2400" b="1" spc="3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konsolide</a:t>
            </a:r>
            <a:r>
              <a:rPr sz="2400" b="1" spc="2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görevlisi</a:t>
            </a:r>
            <a:r>
              <a:rPr sz="2400" b="1" spc="80" dirty="0">
                <a:latin typeface="Times New Roman" panose="02020603050405020304" pitchFamily="18" charset="0"/>
                <a:cs typeface="Times New Roman" panose="02020603050405020304" pitchFamily="18" charset="0"/>
              </a:rPr>
              <a:t> </a:t>
            </a:r>
            <a:r>
              <a:rPr sz="2400" b="1" spc="-20" dirty="0" err="1">
                <a:latin typeface="Times New Roman" panose="02020603050405020304" pitchFamily="18" charset="0"/>
                <a:cs typeface="Times New Roman" panose="02020603050405020304" pitchFamily="18" charset="0"/>
              </a:rPr>
              <a:t>belirlenir</a:t>
            </a:r>
            <a:r>
              <a:rPr sz="2400" b="1" spc="-20" dirty="0" smtClean="0">
                <a:latin typeface="Times New Roman" panose="02020603050405020304" pitchFamily="18" charset="0"/>
                <a:cs typeface="Times New Roman" panose="02020603050405020304" pitchFamily="18" charset="0"/>
              </a:rPr>
              <a:t>.</a:t>
            </a:r>
            <a:endParaRPr sz="2550" b="1" dirty="0">
              <a:latin typeface="Times New Roman" panose="02020603050405020304" pitchFamily="18" charset="0"/>
              <a:cs typeface="Times New Roman" panose="02020603050405020304" pitchFamily="18" charset="0"/>
            </a:endParaRPr>
          </a:p>
          <a:p>
            <a:pPr marL="356870" marR="8255" indent="-344805" algn="just">
              <a:lnSpc>
                <a:spcPct val="100000"/>
              </a:lnSpc>
              <a:buFont typeface="Wingdings"/>
              <a:buChar char=""/>
              <a:tabLst>
                <a:tab pos="357505" algn="l"/>
              </a:tabLst>
            </a:pPr>
            <a:r>
              <a:rPr sz="2400" b="1" spc="-5" dirty="0">
                <a:latin typeface="Times New Roman" panose="02020603050405020304" pitchFamily="18" charset="0"/>
                <a:cs typeface="Times New Roman" panose="02020603050405020304" pitchFamily="18" charset="0"/>
              </a:rPr>
              <a:t>Kurumsal </a:t>
            </a:r>
            <a:r>
              <a:rPr sz="2400" b="1" spc="25" dirty="0">
                <a:latin typeface="Times New Roman" panose="02020603050405020304" pitchFamily="18" charset="0"/>
                <a:cs typeface="Times New Roman" panose="02020603050405020304" pitchFamily="18" charset="0"/>
              </a:rPr>
              <a:t>sınıflandırmanın </a:t>
            </a:r>
            <a:r>
              <a:rPr sz="2400" b="1" dirty="0">
                <a:latin typeface="Times New Roman" panose="02020603050405020304" pitchFamily="18" charset="0"/>
                <a:cs typeface="Times New Roman" panose="02020603050405020304" pitchFamily="18" charset="0"/>
              </a:rPr>
              <a:t>III üncü </a:t>
            </a:r>
            <a:r>
              <a:rPr sz="2400" b="1" spc="-15" dirty="0">
                <a:latin typeface="Times New Roman" panose="02020603050405020304" pitchFamily="18" charset="0"/>
                <a:cs typeface="Times New Roman" panose="02020603050405020304" pitchFamily="18" charset="0"/>
              </a:rPr>
              <a:t>ve </a:t>
            </a:r>
            <a:r>
              <a:rPr sz="2400" b="1" dirty="0">
                <a:latin typeface="Times New Roman" panose="02020603050405020304" pitchFamily="18" charset="0"/>
                <a:cs typeface="Times New Roman" panose="02020603050405020304" pitchFamily="18" charset="0"/>
              </a:rPr>
              <a:t>IV </a:t>
            </a:r>
            <a:r>
              <a:rPr sz="2400" b="1" spc="-10" dirty="0">
                <a:latin typeface="Times New Roman" panose="02020603050405020304" pitchFamily="18" charset="0"/>
                <a:cs typeface="Times New Roman" panose="02020603050405020304" pitchFamily="18" charset="0"/>
              </a:rPr>
              <a:t>üncü düzeyinde </a:t>
            </a:r>
            <a:r>
              <a:rPr sz="2400" b="1" spc="10" dirty="0">
                <a:latin typeface="Times New Roman" panose="02020603050405020304" pitchFamily="18" charset="0"/>
                <a:cs typeface="Times New Roman" panose="02020603050405020304" pitchFamily="18" charset="0"/>
              </a:rPr>
              <a:t>tanımlanan </a:t>
            </a:r>
            <a:r>
              <a:rPr sz="2400" b="1" dirty="0">
                <a:latin typeface="Times New Roman" panose="02020603050405020304" pitchFamily="18" charset="0"/>
                <a:cs typeface="Times New Roman" panose="02020603050405020304" pitchFamily="18" charset="0"/>
              </a:rPr>
              <a:t>merkez harcama </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birimlerinin </a:t>
            </a:r>
            <a:r>
              <a:rPr sz="2400" b="1" spc="30" dirty="0">
                <a:latin typeface="Times New Roman" panose="02020603050405020304" pitchFamily="18" charset="0"/>
                <a:cs typeface="Times New Roman" panose="02020603050405020304" pitchFamily="18" charset="0"/>
              </a:rPr>
              <a:t>taşınır </a:t>
            </a:r>
            <a:r>
              <a:rPr sz="2400" b="1" spc="15" dirty="0">
                <a:latin typeface="Times New Roman" panose="02020603050405020304" pitchFamily="18" charset="0"/>
                <a:cs typeface="Times New Roman" panose="02020603050405020304" pitchFamily="18" charset="0"/>
              </a:rPr>
              <a:t>hesaplarının, </a:t>
            </a:r>
            <a:r>
              <a:rPr sz="2400" b="1" spc="-5" dirty="0">
                <a:latin typeface="Times New Roman" panose="02020603050405020304" pitchFamily="18" charset="0"/>
                <a:cs typeface="Times New Roman" panose="02020603050405020304" pitchFamily="18" charset="0"/>
              </a:rPr>
              <a:t>varsa </a:t>
            </a:r>
            <a:r>
              <a:rPr sz="2400" b="1" dirty="0">
                <a:latin typeface="Times New Roman" panose="02020603050405020304" pitchFamily="18" charset="0"/>
                <a:cs typeface="Times New Roman" panose="02020603050405020304" pitchFamily="18" charset="0"/>
              </a:rPr>
              <a:t>taşra </a:t>
            </a:r>
            <a:r>
              <a:rPr sz="2400" b="1" spc="-10" dirty="0">
                <a:latin typeface="Times New Roman" panose="02020603050405020304" pitchFamily="18" charset="0"/>
                <a:cs typeface="Times New Roman" panose="02020603050405020304" pitchFamily="18" charset="0"/>
              </a:rPr>
              <a:t>birimleri </a:t>
            </a:r>
            <a:r>
              <a:rPr sz="2400" b="1" spc="30" dirty="0">
                <a:latin typeface="Times New Roman" panose="02020603050405020304" pitchFamily="18" charset="0"/>
                <a:cs typeface="Times New Roman" panose="02020603050405020304" pitchFamily="18" charset="0"/>
              </a:rPr>
              <a:t>taşınır </a:t>
            </a:r>
            <a:r>
              <a:rPr sz="2400" b="1" spc="5" dirty="0">
                <a:latin typeface="Times New Roman" panose="02020603050405020304" pitchFamily="18" charset="0"/>
                <a:cs typeface="Times New Roman" panose="02020603050405020304" pitchFamily="18" charset="0"/>
              </a:rPr>
              <a:t>hesaplarıyla </a:t>
            </a:r>
            <a:r>
              <a:rPr sz="2400" b="1" spc="-10" dirty="0">
                <a:latin typeface="Times New Roman" panose="02020603050405020304" pitchFamily="18" charset="0"/>
                <a:cs typeface="Times New Roman" panose="02020603050405020304" pitchFamily="18" charset="0"/>
              </a:rPr>
              <a:t>birleştirilmesi </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için; </a:t>
            </a:r>
            <a:r>
              <a:rPr sz="2400" b="1" spc="-5" dirty="0">
                <a:latin typeface="Times New Roman" panose="02020603050405020304" pitchFamily="18" charset="0"/>
                <a:cs typeface="Times New Roman" panose="02020603050405020304" pitchFamily="18" charset="0"/>
              </a:rPr>
              <a:t>mali hizmetler biriminin talebi </a:t>
            </a:r>
            <a:r>
              <a:rPr sz="2400" b="1" spc="-15" dirty="0">
                <a:latin typeface="Times New Roman" panose="02020603050405020304" pitchFamily="18" charset="0"/>
                <a:cs typeface="Times New Roman" panose="02020603050405020304" pitchFamily="18" charset="0"/>
              </a:rPr>
              <a:t>veya </a:t>
            </a:r>
            <a:r>
              <a:rPr sz="2400" b="1" dirty="0">
                <a:latin typeface="Times New Roman" panose="02020603050405020304" pitchFamily="18" charset="0"/>
                <a:cs typeface="Times New Roman" panose="02020603050405020304" pitchFamily="18" charset="0"/>
              </a:rPr>
              <a:t>harcama </a:t>
            </a:r>
            <a:r>
              <a:rPr sz="2400" b="1" spc="-10" dirty="0">
                <a:latin typeface="Times New Roman" panose="02020603050405020304" pitchFamily="18" charset="0"/>
                <a:cs typeface="Times New Roman" panose="02020603050405020304" pitchFamily="18" charset="0"/>
              </a:rPr>
              <a:t>yetkilisinin </a:t>
            </a:r>
            <a:r>
              <a:rPr sz="2400" b="1" spc="-5" dirty="0">
                <a:latin typeface="Times New Roman" panose="02020603050405020304" pitchFamily="18" charset="0"/>
                <a:cs typeface="Times New Roman" panose="02020603050405020304" pitchFamily="18" charset="0"/>
              </a:rPr>
              <a:t>gerekli görmesi </a:t>
            </a:r>
            <a:r>
              <a:rPr sz="2400" b="1" spc="-10" dirty="0">
                <a:latin typeface="Times New Roman" panose="02020603050405020304" pitchFamily="18" charset="0"/>
                <a:cs typeface="Times New Roman" panose="02020603050405020304" pitchFamily="18" charset="0"/>
              </a:rPr>
              <a:t>üzerine </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merkez</a:t>
            </a:r>
            <a:r>
              <a:rPr sz="2400" b="1" spc="1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harcama</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birimlerinde</a:t>
            </a:r>
            <a:r>
              <a:rPr sz="2400" b="1" spc="6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konsolide</a:t>
            </a:r>
            <a:r>
              <a:rPr sz="2400" b="1" spc="1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görevlisi</a:t>
            </a:r>
            <a:r>
              <a:rPr sz="2400" b="1" spc="8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görevlendirilir.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6" name="Picture 2" descr="C:\Users\NECMETTİN\Desktop\maxresdefault - Kop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9616" y="620689"/>
            <a:ext cx="9217024" cy="5351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917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999656" y="692696"/>
            <a:ext cx="6696744" cy="505267"/>
          </a:xfrm>
          <a:prstGeom prst="rect">
            <a:avLst/>
          </a:prstGeom>
        </p:spPr>
        <p:txBody>
          <a:bodyPr vert="horz" wrap="square" lIns="0" tIns="12700" rIns="0" bIns="0" rtlCol="0">
            <a:spAutoFit/>
          </a:bodyPr>
          <a:lstStyle/>
          <a:p>
            <a:pPr marL="12700">
              <a:lnSpc>
                <a:spcPct val="100000"/>
              </a:lnSpc>
              <a:spcBef>
                <a:spcPts val="100"/>
              </a:spcBef>
            </a:pPr>
            <a:r>
              <a:rPr sz="3200" b="1" spc="-40" dirty="0">
                <a:solidFill>
                  <a:srgbClr val="FF0000"/>
                </a:solidFill>
                <a:latin typeface="Times New Roman" panose="02020603050405020304" pitchFamily="18" charset="0"/>
                <a:cs typeface="Times New Roman" panose="02020603050405020304" pitchFamily="18" charset="0"/>
              </a:rPr>
              <a:t>TAŞINIR</a:t>
            </a:r>
            <a:r>
              <a:rPr sz="3200" b="1" spc="35" dirty="0">
                <a:solidFill>
                  <a:srgbClr val="FF0000"/>
                </a:solidFill>
                <a:latin typeface="Times New Roman" panose="02020603050405020304" pitchFamily="18" charset="0"/>
                <a:cs typeface="Times New Roman" panose="02020603050405020304" pitchFamily="18" charset="0"/>
              </a:rPr>
              <a:t> </a:t>
            </a:r>
            <a:r>
              <a:rPr sz="3200" b="1" spc="-5" dirty="0">
                <a:solidFill>
                  <a:srgbClr val="FF0000"/>
                </a:solidFill>
                <a:latin typeface="Times New Roman" panose="02020603050405020304" pitchFamily="18" charset="0"/>
                <a:cs typeface="Times New Roman" panose="02020603050405020304" pitchFamily="18" charset="0"/>
              </a:rPr>
              <a:t>KONSOLİDE</a:t>
            </a:r>
            <a:r>
              <a:rPr sz="3200" b="1" spc="-20" dirty="0">
                <a:solidFill>
                  <a:srgbClr val="FF0000"/>
                </a:solidFill>
                <a:latin typeface="Times New Roman" panose="02020603050405020304" pitchFamily="18" charset="0"/>
                <a:cs typeface="Times New Roman" panose="02020603050405020304" pitchFamily="18" charset="0"/>
              </a:rPr>
              <a:t> </a:t>
            </a:r>
            <a:r>
              <a:rPr sz="3200" b="1" dirty="0" smtClean="0">
                <a:solidFill>
                  <a:srgbClr val="FF0000"/>
                </a:solidFill>
                <a:latin typeface="Times New Roman" panose="02020603050405020304" pitchFamily="18" charset="0"/>
                <a:cs typeface="Times New Roman" panose="02020603050405020304" pitchFamily="18" charset="0"/>
              </a:rPr>
              <a:t>GÖREVLİ</a:t>
            </a:r>
            <a:r>
              <a:rPr lang="tr-TR" sz="3200" b="1" dirty="0" smtClean="0">
                <a:solidFill>
                  <a:srgbClr val="FF0000"/>
                </a:solidFill>
                <a:latin typeface="Times New Roman" panose="02020603050405020304" pitchFamily="18" charset="0"/>
                <a:cs typeface="Times New Roman" panose="02020603050405020304" pitchFamily="18" charset="0"/>
              </a:rPr>
              <a:t>S</a:t>
            </a:r>
            <a:r>
              <a:rPr sz="3200" b="1" dirty="0" smtClean="0">
                <a:solidFill>
                  <a:srgbClr val="FF0000"/>
                </a:solidFill>
                <a:latin typeface="Times New Roman" panose="02020603050405020304" pitchFamily="18" charset="0"/>
                <a:cs typeface="Times New Roman" panose="02020603050405020304" pitchFamily="18" charset="0"/>
              </a:rPr>
              <a:t>İ</a:t>
            </a:r>
            <a:endParaRPr sz="32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487488" y="1484784"/>
            <a:ext cx="10286140" cy="4837222"/>
          </a:xfrm>
          <a:prstGeom prst="rect">
            <a:avLst/>
          </a:prstGeom>
        </p:spPr>
        <p:txBody>
          <a:bodyPr vert="horz" wrap="square" lIns="0" tIns="12700" rIns="0" bIns="0" rtlCol="0">
            <a:spAutoFit/>
          </a:bodyPr>
          <a:lstStyle/>
          <a:p>
            <a:pPr marL="356870" marR="5080" indent="-344805" algn="just">
              <a:lnSpc>
                <a:spcPct val="100000"/>
              </a:lnSpc>
              <a:spcBef>
                <a:spcPts val="100"/>
              </a:spcBef>
              <a:buFont typeface="Wingdings"/>
              <a:buChar char=""/>
              <a:tabLst>
                <a:tab pos="357505" algn="l"/>
              </a:tabLst>
            </a:pPr>
            <a:r>
              <a:rPr sz="2400" b="1" spc="-10" dirty="0">
                <a:latin typeface="Times New Roman" panose="02020603050405020304" pitchFamily="18" charset="0"/>
                <a:cs typeface="Times New Roman" panose="02020603050405020304" pitchFamily="18" charset="0"/>
              </a:rPr>
              <a:t>Mali </a:t>
            </a:r>
            <a:r>
              <a:rPr sz="2400" b="1" spc="-5" dirty="0">
                <a:latin typeface="Times New Roman" panose="02020603050405020304" pitchFamily="18" charset="0"/>
                <a:cs typeface="Times New Roman" panose="02020603050405020304" pitchFamily="18" charset="0"/>
              </a:rPr>
              <a:t>hizmetler birimince gerek </a:t>
            </a:r>
            <a:r>
              <a:rPr sz="2400" b="1" spc="-10" dirty="0">
                <a:latin typeface="Times New Roman" panose="02020603050405020304" pitchFamily="18" charset="0"/>
                <a:cs typeface="Times New Roman" panose="02020603050405020304" pitchFamily="18" charset="0"/>
              </a:rPr>
              <a:t>görülmesi </a:t>
            </a:r>
            <a:r>
              <a:rPr sz="2400" b="1" spc="-5" dirty="0">
                <a:latin typeface="Times New Roman" panose="02020603050405020304" pitchFamily="18" charset="0"/>
                <a:cs typeface="Times New Roman" panose="02020603050405020304" pitchFamily="18" charset="0"/>
              </a:rPr>
              <a:t>halinde </a:t>
            </a:r>
            <a:r>
              <a:rPr sz="2400" b="1" spc="-10" dirty="0">
                <a:latin typeface="Times New Roman" panose="02020603050405020304" pitchFamily="18" charset="0"/>
                <a:cs typeface="Times New Roman" panose="02020603050405020304" pitchFamily="18" charset="0"/>
              </a:rPr>
              <a:t>ilçe, </a:t>
            </a:r>
            <a:r>
              <a:rPr sz="2400" b="1" spc="-20" dirty="0">
                <a:latin typeface="Times New Roman" panose="02020603050405020304" pitchFamily="18" charset="0"/>
                <a:cs typeface="Times New Roman" panose="02020603050405020304" pitchFamily="18" charset="0"/>
              </a:rPr>
              <a:t>il </a:t>
            </a:r>
            <a:r>
              <a:rPr sz="2400" b="1" spc="-10" dirty="0">
                <a:latin typeface="Times New Roman" panose="02020603050405020304" pitchFamily="18" charset="0"/>
                <a:cs typeface="Times New Roman" panose="02020603050405020304" pitchFamily="18" charset="0"/>
              </a:rPr>
              <a:t>veya bölge </a:t>
            </a:r>
            <a:r>
              <a:rPr sz="2400" b="1" dirty="0">
                <a:latin typeface="Times New Roman" panose="02020603050405020304" pitchFamily="18" charset="0"/>
                <a:cs typeface="Times New Roman" panose="02020603050405020304" pitchFamily="18" charset="0"/>
              </a:rPr>
              <a:t>teşkilatlarında </a:t>
            </a:r>
            <a:r>
              <a:rPr sz="2400" b="1" spc="5" dirty="0">
                <a:latin typeface="Times New Roman" panose="02020603050405020304" pitchFamily="18" charset="0"/>
                <a:cs typeface="Times New Roman" panose="02020603050405020304" pitchFamily="18" charset="0"/>
              </a:rPr>
              <a:t>da </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konsolide</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görevlisi</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ilçe,</a:t>
            </a:r>
            <a:r>
              <a:rPr sz="2400" b="1" spc="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il</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veya</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bölge</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teşkilatının</a:t>
            </a:r>
            <a:r>
              <a:rPr sz="2400" b="1" spc="2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en</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üst</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yöneticileri</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tarafından </a:t>
            </a:r>
            <a:r>
              <a:rPr sz="2400" b="1" spc="1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görevlendirilir.</a:t>
            </a:r>
            <a:endParaRPr sz="2400" b="1" dirty="0">
              <a:latin typeface="Times New Roman" panose="02020603050405020304" pitchFamily="18" charset="0"/>
              <a:cs typeface="Times New Roman" panose="02020603050405020304" pitchFamily="18" charset="0"/>
            </a:endParaRPr>
          </a:p>
          <a:p>
            <a:pPr>
              <a:lnSpc>
                <a:spcPct val="100000"/>
              </a:lnSpc>
              <a:buFont typeface="Wingdings"/>
              <a:buChar char=""/>
            </a:pPr>
            <a:endParaRPr sz="2550" b="1" dirty="0">
              <a:latin typeface="Times New Roman" panose="02020603050405020304" pitchFamily="18" charset="0"/>
              <a:cs typeface="Times New Roman" panose="02020603050405020304" pitchFamily="18" charset="0"/>
            </a:endParaRPr>
          </a:p>
          <a:p>
            <a:pPr marL="356870" marR="5715" indent="-344805" algn="just">
              <a:lnSpc>
                <a:spcPct val="100000"/>
              </a:lnSpc>
              <a:buFont typeface="Wingdings"/>
              <a:buChar char=""/>
              <a:tabLst>
                <a:tab pos="357505" algn="l"/>
              </a:tabLst>
            </a:pPr>
            <a:r>
              <a:rPr sz="2400" b="1" spc="-10" dirty="0">
                <a:latin typeface="Times New Roman" panose="02020603050405020304" pitchFamily="18" charset="0"/>
                <a:cs typeface="Times New Roman" panose="02020603050405020304" pitchFamily="18" charset="0"/>
              </a:rPr>
              <a:t>Taşınır </a:t>
            </a:r>
            <a:r>
              <a:rPr sz="2400" b="1" spc="15" dirty="0">
                <a:latin typeface="Times New Roman" panose="02020603050405020304" pitchFamily="18" charset="0"/>
                <a:cs typeface="Times New Roman" panose="02020603050405020304" pitchFamily="18" charset="0"/>
              </a:rPr>
              <a:t>kayıt </a:t>
            </a:r>
            <a:r>
              <a:rPr sz="2400" b="1" spc="-15" dirty="0">
                <a:latin typeface="Times New Roman" panose="02020603050405020304" pitchFamily="18" charset="0"/>
                <a:cs typeface="Times New Roman" panose="02020603050405020304" pitchFamily="18" charset="0"/>
              </a:rPr>
              <a:t>ve </a:t>
            </a:r>
            <a:r>
              <a:rPr sz="2400" b="1" spc="-10" dirty="0">
                <a:latin typeface="Times New Roman" panose="02020603050405020304" pitchFamily="18" charset="0"/>
                <a:cs typeface="Times New Roman" panose="02020603050405020304" pitchFamily="18" charset="0"/>
              </a:rPr>
              <a:t>işlemlerini </a:t>
            </a:r>
            <a:r>
              <a:rPr sz="2400" b="1" dirty="0">
                <a:latin typeface="Times New Roman" panose="02020603050405020304" pitchFamily="18" charset="0"/>
                <a:cs typeface="Times New Roman" panose="02020603050405020304" pitchFamily="18" charset="0"/>
              </a:rPr>
              <a:t>bu </a:t>
            </a:r>
            <a:r>
              <a:rPr sz="2400" b="1" spc="-5" dirty="0">
                <a:latin typeface="Times New Roman" panose="02020603050405020304" pitchFamily="18" charset="0"/>
                <a:cs typeface="Times New Roman" panose="02020603050405020304" pitchFamily="18" charset="0"/>
              </a:rPr>
              <a:t>amaçla </a:t>
            </a:r>
            <a:r>
              <a:rPr sz="2400" b="1" spc="-10" dirty="0">
                <a:latin typeface="Times New Roman" panose="02020603050405020304" pitchFamily="18" charset="0"/>
                <a:cs typeface="Times New Roman" panose="02020603050405020304" pitchFamily="18" charset="0"/>
              </a:rPr>
              <a:t>oluşturulan </a:t>
            </a:r>
            <a:r>
              <a:rPr sz="2400" b="1" spc="-15" dirty="0">
                <a:latin typeface="Times New Roman" panose="02020603050405020304" pitchFamily="18" charset="0"/>
                <a:cs typeface="Times New Roman" panose="02020603050405020304" pitchFamily="18" charset="0"/>
              </a:rPr>
              <a:t>bilişim </a:t>
            </a:r>
            <a:r>
              <a:rPr sz="2400" b="1" spc="-5" dirty="0">
                <a:latin typeface="Times New Roman" panose="02020603050405020304" pitchFamily="18" charset="0"/>
                <a:cs typeface="Times New Roman" panose="02020603050405020304" pitchFamily="18" charset="0"/>
              </a:rPr>
              <a:t>sistemlerinde yürüten </a:t>
            </a:r>
            <a:r>
              <a:rPr sz="2400" b="1" spc="-10" dirty="0">
                <a:latin typeface="Times New Roman" panose="02020603050405020304" pitchFamily="18" charset="0"/>
                <a:cs typeface="Times New Roman" panose="02020603050405020304" pitchFamily="18" charset="0"/>
              </a:rPr>
              <a:t>kamu </a:t>
            </a:r>
            <a:r>
              <a:rPr sz="2400" b="1" spc="-5" dirty="0">
                <a:latin typeface="Times New Roman" panose="02020603050405020304" pitchFamily="18" charset="0"/>
                <a:cs typeface="Times New Roman" panose="02020603050405020304" pitchFamily="18" charset="0"/>
              </a:rPr>
              <a:t> idarelerinde; düzenlenecek İdare </a:t>
            </a:r>
            <a:r>
              <a:rPr sz="2400" b="1" spc="-10" dirty="0">
                <a:latin typeface="Times New Roman" panose="02020603050405020304" pitchFamily="18" charset="0"/>
                <a:cs typeface="Times New Roman" panose="02020603050405020304" pitchFamily="18" charset="0"/>
              </a:rPr>
              <a:t>Taşınır Mal </a:t>
            </a:r>
            <a:r>
              <a:rPr sz="2400" b="1" spc="-5" dirty="0">
                <a:latin typeface="Times New Roman" panose="02020603050405020304" pitchFamily="18" charset="0"/>
                <a:cs typeface="Times New Roman" panose="02020603050405020304" pitchFamily="18" charset="0"/>
              </a:rPr>
              <a:t>Yönetimi </a:t>
            </a:r>
            <a:r>
              <a:rPr sz="2400" b="1" spc="25" dirty="0">
                <a:latin typeface="Times New Roman" panose="02020603050405020304" pitchFamily="18" charset="0"/>
                <a:cs typeface="Times New Roman" panose="02020603050405020304" pitchFamily="18" charset="0"/>
              </a:rPr>
              <a:t>Ayrıntılı </a:t>
            </a:r>
            <a:r>
              <a:rPr sz="2400" b="1" spc="5" dirty="0">
                <a:latin typeface="Times New Roman" panose="02020603050405020304" pitchFamily="18" charset="0"/>
                <a:cs typeface="Times New Roman" panose="02020603050405020304" pitchFamily="18" charset="0"/>
              </a:rPr>
              <a:t>Hesap </a:t>
            </a:r>
            <a:r>
              <a:rPr sz="2400" b="1" spc="-10" dirty="0">
                <a:latin typeface="Times New Roman" panose="02020603050405020304" pitchFamily="18" charset="0"/>
                <a:cs typeface="Times New Roman" panose="02020603050405020304" pitchFamily="18" charset="0"/>
              </a:rPr>
              <a:t>Cetveli </a:t>
            </a:r>
            <a:r>
              <a:rPr sz="2400" b="1" spc="-15" dirty="0">
                <a:latin typeface="Times New Roman" panose="02020603050405020304" pitchFamily="18" charset="0"/>
                <a:cs typeface="Times New Roman" panose="02020603050405020304" pitchFamily="18" charset="0"/>
              </a:rPr>
              <a:t>ile </a:t>
            </a:r>
            <a:r>
              <a:rPr sz="2400" b="1" dirty="0">
                <a:latin typeface="Times New Roman" panose="02020603050405020304" pitchFamily="18" charset="0"/>
                <a:cs typeface="Times New Roman" panose="02020603050405020304" pitchFamily="18" charset="0"/>
              </a:rPr>
              <a:t>İdare </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Taşınır</a:t>
            </a:r>
            <a:r>
              <a:rPr sz="2400" b="1" spc="32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Mal</a:t>
            </a:r>
            <a:r>
              <a:rPr sz="2400" b="1" spc="32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Yönetim</a:t>
            </a:r>
            <a:r>
              <a:rPr sz="2400" b="1" spc="35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Hesabı</a:t>
            </a:r>
            <a:r>
              <a:rPr sz="2400" b="1" spc="3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İcmal</a:t>
            </a:r>
            <a:r>
              <a:rPr sz="2400" b="1" spc="32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Cetvelinin</a:t>
            </a:r>
            <a:r>
              <a:rPr sz="2400" b="1" spc="35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hazırlanmasına</a:t>
            </a:r>
            <a:r>
              <a:rPr sz="2400" b="1" spc="35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esas</a:t>
            </a:r>
            <a:r>
              <a:rPr sz="2400" b="1" spc="29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teşkil</a:t>
            </a:r>
            <a:r>
              <a:rPr sz="2400" b="1" spc="3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eden</a:t>
            </a:r>
            <a:r>
              <a:rPr sz="2400" b="1" spc="34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cetvel </a:t>
            </a:r>
            <a:r>
              <a:rPr sz="2400" b="1" spc="-63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 </a:t>
            </a:r>
            <a:r>
              <a:rPr sz="2400" b="1" spc="-5" dirty="0">
                <a:latin typeface="Times New Roman" panose="02020603050405020304" pitchFamily="18" charset="0"/>
                <a:cs typeface="Times New Roman" panose="02020603050405020304" pitchFamily="18" charset="0"/>
              </a:rPr>
              <a:t>raporlar </a:t>
            </a:r>
            <a:r>
              <a:rPr sz="2400" b="1" spc="-15" dirty="0">
                <a:latin typeface="Times New Roman" panose="02020603050405020304" pitchFamily="18" charset="0"/>
                <a:cs typeface="Times New Roman" panose="02020603050405020304" pitchFamily="18" charset="0"/>
              </a:rPr>
              <a:t>ile </a:t>
            </a:r>
            <a:r>
              <a:rPr sz="2400" b="1" spc="-5" dirty="0">
                <a:latin typeface="Times New Roman" panose="02020603050405020304" pitchFamily="18" charset="0"/>
                <a:cs typeface="Times New Roman" panose="02020603050405020304" pitchFamily="18" charset="0"/>
              </a:rPr>
              <a:t>kurumsal </a:t>
            </a:r>
            <a:r>
              <a:rPr sz="2400" b="1" spc="25" dirty="0">
                <a:latin typeface="Times New Roman" panose="02020603050405020304" pitchFamily="18" charset="0"/>
                <a:cs typeface="Times New Roman" panose="02020603050405020304" pitchFamily="18" charset="0"/>
              </a:rPr>
              <a:t>sınıflandırmanın </a:t>
            </a:r>
            <a:r>
              <a:rPr sz="2400" b="1" spc="-10" dirty="0">
                <a:latin typeface="Times New Roman" panose="02020603050405020304" pitchFamily="18" charset="0"/>
                <a:cs typeface="Times New Roman" panose="02020603050405020304" pitchFamily="18" charset="0"/>
              </a:rPr>
              <a:t>III </a:t>
            </a:r>
            <a:r>
              <a:rPr sz="2400" b="1" dirty="0">
                <a:latin typeface="Times New Roman" panose="02020603050405020304" pitchFamily="18" charset="0"/>
                <a:cs typeface="Times New Roman" panose="02020603050405020304" pitchFamily="18" charset="0"/>
              </a:rPr>
              <a:t>üncü </a:t>
            </a:r>
            <a:r>
              <a:rPr sz="2400" b="1" spc="-15" dirty="0">
                <a:latin typeface="Times New Roman" panose="02020603050405020304" pitchFamily="18" charset="0"/>
                <a:cs typeface="Times New Roman" panose="02020603050405020304" pitchFamily="18" charset="0"/>
              </a:rPr>
              <a:t>ve </a:t>
            </a:r>
            <a:r>
              <a:rPr sz="2400" b="1" dirty="0">
                <a:latin typeface="Times New Roman" panose="02020603050405020304" pitchFamily="18" charset="0"/>
                <a:cs typeface="Times New Roman" panose="02020603050405020304" pitchFamily="18" charset="0"/>
              </a:rPr>
              <a:t>IV </a:t>
            </a:r>
            <a:r>
              <a:rPr sz="2400" b="1" spc="-5" dirty="0">
                <a:latin typeface="Times New Roman" panose="02020603050405020304" pitchFamily="18" charset="0"/>
                <a:cs typeface="Times New Roman" panose="02020603050405020304" pitchFamily="18" charset="0"/>
              </a:rPr>
              <a:t>üncü </a:t>
            </a:r>
            <a:r>
              <a:rPr sz="2400" b="1" spc="-10" dirty="0">
                <a:latin typeface="Times New Roman" panose="02020603050405020304" pitchFamily="18" charset="0"/>
                <a:cs typeface="Times New Roman" panose="02020603050405020304" pitchFamily="18" charset="0"/>
              </a:rPr>
              <a:t>düzeyinde </a:t>
            </a:r>
            <a:r>
              <a:rPr sz="2400" b="1" spc="25" dirty="0">
                <a:latin typeface="Times New Roman" panose="02020603050405020304" pitchFamily="18" charset="0"/>
                <a:cs typeface="Times New Roman" panose="02020603050405020304" pitchFamily="18" charset="0"/>
              </a:rPr>
              <a:t>sınıflandırılan </a:t>
            </a:r>
            <a:r>
              <a:rPr sz="2400" b="1" spc="3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merkez</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harcama</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birimlerince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ihtiyaç</a:t>
            </a:r>
            <a:r>
              <a:rPr sz="2400" b="1" spc="-5" dirty="0">
                <a:latin typeface="Times New Roman" panose="02020603050405020304" pitchFamily="18" charset="0"/>
                <a:cs typeface="Times New Roman" panose="02020603050405020304" pitchFamily="18" charset="0"/>
              </a:rPr>
              <a:t> duyulan</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Taşınır</a:t>
            </a:r>
            <a:r>
              <a:rPr sz="2400" b="1" dirty="0">
                <a:latin typeface="Times New Roman" panose="02020603050405020304" pitchFamily="18" charset="0"/>
                <a:cs typeface="Times New Roman" panose="02020603050405020304" pitchFamily="18" charset="0"/>
              </a:rPr>
              <a:t> Hesap</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Cetveli,</a:t>
            </a:r>
            <a:r>
              <a:rPr sz="2400" b="1" spc="-5" dirty="0">
                <a:latin typeface="Times New Roman" panose="02020603050405020304" pitchFamily="18" charset="0"/>
                <a:cs typeface="Times New Roman" panose="02020603050405020304" pitchFamily="18" charset="0"/>
              </a:rPr>
              <a:t> gerektiğinde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konsolide</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görevlilerince</a:t>
            </a:r>
            <a:r>
              <a:rPr sz="2400" b="1" spc="-5" dirty="0">
                <a:latin typeface="Times New Roman" panose="02020603050405020304" pitchFamily="18" charset="0"/>
                <a:cs typeface="Times New Roman" panose="02020603050405020304" pitchFamily="18" charset="0"/>
              </a:rPr>
              <a:t> sistemden</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alınır,</a:t>
            </a:r>
            <a:r>
              <a:rPr sz="2400" b="1" spc="1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merkez</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harcama</a:t>
            </a:r>
            <a:r>
              <a:rPr sz="2400" b="1" spc="64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birimlerinden</a:t>
            </a:r>
            <a:r>
              <a:rPr sz="2400" b="1" spc="63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veya </a:t>
            </a:r>
            <a:r>
              <a:rPr sz="2400" b="1" spc="-5" dirty="0">
                <a:latin typeface="Times New Roman" panose="02020603050405020304" pitchFamily="18" charset="0"/>
                <a:cs typeface="Times New Roman" panose="02020603050405020304" pitchFamily="18" charset="0"/>
              </a:rPr>
              <a:t> taşradaki</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konsolide</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görevlilerinden</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ayrıca</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belge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ortamında</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Taşınır</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Hesap</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Cetveli </a:t>
            </a:r>
            <a:r>
              <a:rPr sz="2400" b="1" spc="-1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istenmez.</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775520" y="836712"/>
            <a:ext cx="9906000" cy="751488"/>
          </a:xfrm>
          <a:prstGeom prst="rect">
            <a:avLst/>
          </a:prstGeom>
        </p:spPr>
        <p:txBody>
          <a:bodyPr vert="horz" wrap="square" lIns="0" tIns="12700" rIns="0" bIns="0" rtlCol="0">
            <a:spAutoFit/>
          </a:bodyPr>
          <a:lstStyle/>
          <a:p>
            <a:pPr marL="12700" marR="5080" algn="ctr">
              <a:lnSpc>
                <a:spcPct val="100000"/>
              </a:lnSpc>
              <a:spcBef>
                <a:spcPts val="100"/>
              </a:spcBef>
            </a:pPr>
            <a:r>
              <a:rPr sz="2400" b="1" spc="-5" dirty="0">
                <a:solidFill>
                  <a:srgbClr val="FF0000"/>
                </a:solidFill>
                <a:latin typeface="Times New Roman" panose="02020603050405020304" pitchFamily="18" charset="0"/>
                <a:cs typeface="Times New Roman" panose="02020603050405020304" pitchFamily="18" charset="0"/>
              </a:rPr>
              <a:t>MUHASEBE</a:t>
            </a:r>
            <a:r>
              <a:rPr sz="2400" b="1" spc="-25"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YETKİLİLERİNİN</a:t>
            </a:r>
            <a:r>
              <a:rPr sz="2400" b="1" spc="-35" dirty="0">
                <a:solidFill>
                  <a:srgbClr val="FF0000"/>
                </a:solidFill>
                <a:latin typeface="Times New Roman" panose="02020603050405020304" pitchFamily="18" charset="0"/>
                <a:cs typeface="Times New Roman" panose="02020603050405020304" pitchFamily="18" charset="0"/>
              </a:rPr>
              <a:t> </a:t>
            </a:r>
            <a:r>
              <a:rPr sz="2400" b="1" spc="-25" dirty="0">
                <a:solidFill>
                  <a:srgbClr val="FF0000"/>
                </a:solidFill>
                <a:latin typeface="Times New Roman" panose="02020603050405020304" pitchFamily="18" charset="0"/>
                <a:cs typeface="Times New Roman" panose="02020603050405020304" pitchFamily="18" charset="0"/>
              </a:rPr>
              <a:t>TAŞINIR </a:t>
            </a:r>
            <a:r>
              <a:rPr sz="2400" b="1" spc="-484"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HESABINA </a:t>
            </a:r>
            <a:r>
              <a:rPr sz="2400" b="1" dirty="0">
                <a:solidFill>
                  <a:srgbClr val="FF0000"/>
                </a:solidFill>
                <a:latin typeface="Times New Roman" panose="02020603050405020304" pitchFamily="18" charset="0"/>
                <a:cs typeface="Times New Roman" panose="02020603050405020304" pitchFamily="18" charset="0"/>
              </a:rPr>
              <a:t>İLİŞKİN </a:t>
            </a:r>
            <a:r>
              <a:rPr sz="2400" b="1" spc="-10" dirty="0">
                <a:solidFill>
                  <a:srgbClr val="FF0000"/>
                </a:solidFill>
                <a:latin typeface="Times New Roman" panose="02020603050405020304" pitchFamily="18" charset="0"/>
                <a:cs typeface="Times New Roman" panose="02020603050405020304" pitchFamily="18" charset="0"/>
              </a:rPr>
              <a:t>GÖREV </a:t>
            </a:r>
            <a:r>
              <a:rPr sz="2400" b="1" dirty="0">
                <a:solidFill>
                  <a:srgbClr val="FF0000"/>
                </a:solidFill>
                <a:latin typeface="Times New Roman" panose="02020603050405020304" pitchFamily="18" charset="0"/>
                <a:cs typeface="Times New Roman" panose="02020603050405020304" pitchFamily="18" charset="0"/>
              </a:rPr>
              <a:t>VE </a:t>
            </a:r>
            <a:r>
              <a:rPr sz="2400" b="1" spc="5"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SORUMLULUKLARI</a:t>
            </a:r>
            <a:endParaRPr sz="24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729773" y="1988840"/>
            <a:ext cx="9997494" cy="4039567"/>
          </a:xfrm>
          <a:prstGeom prst="rect">
            <a:avLst/>
          </a:prstGeom>
        </p:spPr>
        <p:txBody>
          <a:bodyPr vert="horz" wrap="square" lIns="0" tIns="12700" rIns="0" bIns="0" rtlCol="0">
            <a:spAutoFit/>
          </a:bodyPr>
          <a:lstStyle/>
          <a:p>
            <a:pPr marL="356870" marR="8255" indent="-344805" algn="just">
              <a:lnSpc>
                <a:spcPct val="100000"/>
              </a:lnSpc>
              <a:spcBef>
                <a:spcPts val="100"/>
              </a:spcBef>
              <a:buFont typeface="Wingdings"/>
              <a:buChar char=""/>
              <a:tabLst>
                <a:tab pos="357505" algn="l"/>
              </a:tabLst>
            </a:pPr>
            <a:r>
              <a:rPr sz="2000" b="1" spc="-10" dirty="0">
                <a:latin typeface="Times New Roman" panose="02020603050405020304" pitchFamily="18" charset="0"/>
                <a:cs typeface="Times New Roman" panose="02020603050405020304" pitchFamily="18" charset="0"/>
              </a:rPr>
              <a:t>Taşınır işlemlerine </a:t>
            </a:r>
            <a:r>
              <a:rPr sz="2000" b="1" spc="-15" dirty="0">
                <a:latin typeface="Times New Roman" panose="02020603050405020304" pitchFamily="18" charset="0"/>
                <a:cs typeface="Times New Roman" panose="02020603050405020304" pitchFamily="18" charset="0"/>
              </a:rPr>
              <a:t>ilişkin </a:t>
            </a:r>
            <a:r>
              <a:rPr sz="2000" b="1" spc="-5" dirty="0">
                <a:latin typeface="Times New Roman" panose="02020603050405020304" pitchFamily="18" charset="0"/>
                <a:cs typeface="Times New Roman" panose="02020603050405020304" pitchFamily="18" charset="0"/>
              </a:rPr>
              <a:t>muhasebe </a:t>
            </a:r>
            <a:r>
              <a:rPr sz="2000" b="1" spc="15" dirty="0">
                <a:latin typeface="Times New Roman" panose="02020603050405020304" pitchFamily="18" charset="0"/>
                <a:cs typeface="Times New Roman" panose="02020603050405020304" pitchFamily="18" charset="0"/>
              </a:rPr>
              <a:t>kayıtları, </a:t>
            </a:r>
            <a:r>
              <a:rPr sz="2000" b="1" dirty="0">
                <a:latin typeface="Times New Roman" panose="02020603050405020304" pitchFamily="18" charset="0"/>
                <a:cs typeface="Times New Roman" panose="02020603050405020304" pitchFamily="18" charset="0"/>
              </a:rPr>
              <a:t>Genel </a:t>
            </a:r>
            <a:r>
              <a:rPr sz="2000" b="1" spc="-10" dirty="0">
                <a:latin typeface="Times New Roman" panose="02020603050405020304" pitchFamily="18" charset="0"/>
                <a:cs typeface="Times New Roman" panose="02020603050405020304" pitchFamily="18" charset="0"/>
              </a:rPr>
              <a:t>Yönetim </a:t>
            </a:r>
            <a:r>
              <a:rPr sz="2000" b="1" spc="-5" dirty="0">
                <a:latin typeface="Times New Roman" panose="02020603050405020304" pitchFamily="18" charset="0"/>
                <a:cs typeface="Times New Roman" panose="02020603050405020304" pitchFamily="18" charset="0"/>
              </a:rPr>
              <a:t>Muhasebe </a:t>
            </a:r>
            <a:r>
              <a:rPr sz="2000" b="1" spc="-10" dirty="0">
                <a:latin typeface="Times New Roman" panose="02020603050405020304" pitchFamily="18" charset="0"/>
                <a:cs typeface="Times New Roman" panose="02020603050405020304" pitchFamily="18" charset="0"/>
              </a:rPr>
              <a:t>Yönetmeliğine </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dayanılarak</a:t>
            </a:r>
            <a:r>
              <a:rPr sz="2000" b="1" spc="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çıkarılmış</a:t>
            </a:r>
            <a:r>
              <a:rPr sz="2000" b="1" spc="3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ilgili</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muhasebe</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düzenlemeleri</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bu</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Yönetmelik</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hükümleri </a:t>
            </a:r>
            <a:r>
              <a:rPr sz="2000" b="1" spc="-5" dirty="0">
                <a:latin typeface="Times New Roman" panose="02020603050405020304" pitchFamily="18" charset="0"/>
                <a:cs typeface="Times New Roman" panose="02020603050405020304" pitchFamily="18" charset="0"/>
              </a:rPr>
              <a:t> çerçevesinde</a:t>
            </a:r>
            <a:r>
              <a:rPr sz="2000" b="1" spc="4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muhasebe</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yetkilileri</a:t>
            </a:r>
            <a:r>
              <a:rPr sz="2000" b="1" spc="8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tarafından</a:t>
            </a:r>
            <a:r>
              <a:rPr sz="2000" b="1" spc="-1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yapılır.</a:t>
            </a:r>
          </a:p>
          <a:p>
            <a:pPr>
              <a:lnSpc>
                <a:spcPct val="100000"/>
              </a:lnSpc>
              <a:spcBef>
                <a:spcPts val="55"/>
              </a:spcBef>
              <a:buFont typeface="Wingdings"/>
              <a:buChar char=""/>
            </a:pPr>
            <a:endParaRPr sz="2000"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sz="2000" b="1" dirty="0">
                <a:latin typeface="Times New Roman" panose="02020603050405020304" pitchFamily="18" charset="0"/>
                <a:cs typeface="Times New Roman" panose="02020603050405020304" pitchFamily="18" charset="0"/>
              </a:rPr>
              <a:t>Muhasebe</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yetkilileri,</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birimlerince</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hazırlanan</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Harcama</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Mal </a:t>
            </a:r>
            <a:r>
              <a:rPr sz="2000" b="1" spc="-5" dirty="0">
                <a:latin typeface="Times New Roman" panose="02020603050405020304" pitchFamily="18" charset="0"/>
                <a:cs typeface="Times New Roman" panose="02020603050405020304" pitchFamily="18" charset="0"/>
              </a:rPr>
              <a:t> Yönetim </a:t>
            </a:r>
            <a:r>
              <a:rPr sz="2000" b="1" spc="15" dirty="0">
                <a:latin typeface="Times New Roman" panose="02020603050405020304" pitchFamily="18" charset="0"/>
                <a:cs typeface="Times New Roman" panose="02020603050405020304" pitchFamily="18" charset="0"/>
              </a:rPr>
              <a:t>Hesabı </a:t>
            </a:r>
            <a:r>
              <a:rPr sz="2000" b="1" spc="-5" dirty="0">
                <a:latin typeface="Times New Roman" panose="02020603050405020304" pitchFamily="18" charset="0"/>
                <a:cs typeface="Times New Roman" panose="02020603050405020304" pitchFamily="18" charset="0"/>
              </a:rPr>
              <a:t>Cetvelinde gösterilen </a:t>
            </a:r>
            <a:r>
              <a:rPr sz="2000" b="1" spc="5" dirty="0">
                <a:latin typeface="Times New Roman" panose="02020603050405020304" pitchFamily="18" charset="0"/>
                <a:cs typeface="Times New Roman" panose="02020603050405020304" pitchFamily="18" charset="0"/>
              </a:rPr>
              <a:t>tutarların </a:t>
            </a:r>
            <a:r>
              <a:rPr sz="2000" b="1" spc="-5" dirty="0">
                <a:latin typeface="Times New Roman" panose="02020603050405020304" pitchFamily="18" charset="0"/>
                <a:cs typeface="Times New Roman" panose="02020603050405020304" pitchFamily="18" charset="0"/>
              </a:rPr>
              <a:t>muhasebe </a:t>
            </a:r>
            <a:r>
              <a:rPr sz="2000" b="1" spc="10" dirty="0">
                <a:latin typeface="Times New Roman" panose="02020603050405020304" pitchFamily="18" charset="0"/>
                <a:cs typeface="Times New Roman" panose="02020603050405020304" pitchFamily="18" charset="0"/>
              </a:rPr>
              <a:t>kayıtlarıyla </a:t>
            </a:r>
            <a:r>
              <a:rPr sz="2000" b="1" spc="-5" dirty="0">
                <a:latin typeface="Times New Roman" panose="02020603050405020304" pitchFamily="18" charset="0"/>
                <a:cs typeface="Times New Roman" panose="02020603050405020304" pitchFamily="18" charset="0"/>
              </a:rPr>
              <a:t>uygunluğunu </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kontrol</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ederek</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onayladıktan</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sonra,</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harcama</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yetkilisine</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göndermekle</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görevli</a:t>
            </a:r>
            <a:r>
              <a:rPr sz="2000" b="1" spc="-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ve </a:t>
            </a:r>
            <a:r>
              <a:rPr sz="2000" b="1" spc="-2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sorumludurlar.</a:t>
            </a:r>
            <a:endParaRPr sz="2000" b="1" dirty="0">
              <a:latin typeface="Times New Roman" panose="02020603050405020304" pitchFamily="18" charset="0"/>
              <a:cs typeface="Times New Roman" panose="02020603050405020304" pitchFamily="18" charset="0"/>
            </a:endParaRPr>
          </a:p>
          <a:p>
            <a:pPr>
              <a:lnSpc>
                <a:spcPct val="100000"/>
              </a:lnSpc>
              <a:spcBef>
                <a:spcPts val="50"/>
              </a:spcBef>
              <a:buFont typeface="Wingdings"/>
              <a:buChar char=""/>
            </a:pPr>
            <a:endParaRPr sz="2000"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5"/>
              </a:spcBef>
              <a:buFont typeface="Wingdings"/>
              <a:buChar char=""/>
              <a:tabLst>
                <a:tab pos="357505" algn="l"/>
              </a:tabLst>
            </a:pPr>
            <a:r>
              <a:rPr sz="2000" b="1" dirty="0">
                <a:latin typeface="Times New Roman" panose="02020603050405020304" pitchFamily="18" charset="0"/>
                <a:cs typeface="Times New Roman" panose="02020603050405020304" pitchFamily="18" charset="0"/>
              </a:rPr>
              <a:t>Muhasebe</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yetkililerinin</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bu</a:t>
            </a:r>
            <a:r>
              <a:rPr sz="2000" b="1" spc="-5" dirty="0">
                <a:latin typeface="Times New Roman" panose="02020603050405020304" pitchFamily="18" charset="0"/>
                <a:cs typeface="Times New Roman" panose="02020603050405020304" pitchFamily="18" charset="0"/>
              </a:rPr>
              <a:t> Yönetmelikteki</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görevleriyle</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ilgili</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sorumlulukları,</a:t>
            </a:r>
            <a:r>
              <a:rPr sz="2000" b="1" spc="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taşınır </a:t>
            </a:r>
            <a:r>
              <a:rPr sz="2000" b="1" spc="3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işlemlerine </a:t>
            </a:r>
            <a:r>
              <a:rPr sz="2000" b="1" spc="-15" dirty="0">
                <a:latin typeface="Times New Roman" panose="02020603050405020304" pitchFamily="18" charset="0"/>
                <a:cs typeface="Times New Roman" panose="02020603050405020304" pitchFamily="18" charset="0"/>
              </a:rPr>
              <a:t>ilişkin </a:t>
            </a:r>
            <a:r>
              <a:rPr sz="2000" b="1" dirty="0">
                <a:latin typeface="Times New Roman" panose="02020603050405020304" pitchFamily="18" charset="0"/>
                <a:cs typeface="Times New Roman" panose="02020603050405020304" pitchFamily="18" charset="0"/>
              </a:rPr>
              <a:t>muhasebe </a:t>
            </a:r>
            <a:r>
              <a:rPr sz="2000" b="1" spc="20" dirty="0">
                <a:latin typeface="Times New Roman" panose="02020603050405020304" pitchFamily="18" charset="0"/>
                <a:cs typeface="Times New Roman" panose="02020603050405020304" pitchFamily="18" charset="0"/>
              </a:rPr>
              <a:t>kayıtlarının, </a:t>
            </a:r>
            <a:r>
              <a:rPr sz="2000" b="1" spc="10" dirty="0">
                <a:latin typeface="Times New Roman" panose="02020603050405020304" pitchFamily="18" charset="0"/>
                <a:cs typeface="Times New Roman" panose="02020603050405020304" pitchFamily="18" charset="0"/>
              </a:rPr>
              <a:t>dayanağı </a:t>
            </a:r>
            <a:r>
              <a:rPr sz="2000" b="1" spc="-5" dirty="0">
                <a:latin typeface="Times New Roman" panose="02020603050405020304" pitchFamily="18" charset="0"/>
                <a:cs typeface="Times New Roman" panose="02020603050405020304" pitchFamily="18" charset="0"/>
              </a:rPr>
              <a:t>belgelere uygunluğu </a:t>
            </a:r>
            <a:r>
              <a:rPr sz="2000" b="1" spc="-15" dirty="0">
                <a:latin typeface="Times New Roman" panose="02020603050405020304" pitchFamily="18" charset="0"/>
                <a:cs typeface="Times New Roman" panose="02020603050405020304" pitchFamily="18" charset="0"/>
              </a:rPr>
              <a:t>ile </a:t>
            </a:r>
            <a:r>
              <a:rPr sz="2000" b="1" dirty="0">
                <a:latin typeface="Times New Roman" panose="02020603050405020304" pitchFamily="18" charset="0"/>
                <a:cs typeface="Times New Roman" panose="02020603050405020304" pitchFamily="18" charset="0"/>
              </a:rPr>
              <a:t>harcama </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birimlerince</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hazırlanan</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Mal</a:t>
            </a:r>
            <a:r>
              <a:rPr sz="2000" b="1" spc="-5" dirty="0">
                <a:latin typeface="Times New Roman" panose="02020603050405020304" pitchFamily="18" charset="0"/>
                <a:cs typeface="Times New Roman" panose="02020603050405020304" pitchFamily="18" charset="0"/>
              </a:rPr>
              <a:t> Yönetim</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Hesabı</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Cetvellerini </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inceleyip</a:t>
            </a:r>
            <a:r>
              <a:rPr sz="2000" b="1" spc="6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onaylayarak</a:t>
            </a:r>
            <a:r>
              <a:rPr sz="2000" b="1" spc="5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yetkilisine</a:t>
            </a:r>
            <a:r>
              <a:rPr sz="2000" b="1" spc="7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vermekle</a:t>
            </a:r>
            <a:r>
              <a:rPr sz="2000" b="1" spc="20" dirty="0">
                <a:latin typeface="Times New Roman" panose="02020603050405020304" pitchFamily="18" charset="0"/>
                <a:cs typeface="Times New Roman" panose="02020603050405020304" pitchFamily="18" charset="0"/>
              </a:rPr>
              <a:t> sınırlıdır.</a:t>
            </a:r>
            <a:endParaRPr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784916" y="692696"/>
            <a:ext cx="5047388" cy="504625"/>
          </a:xfrm>
          <a:prstGeom prst="rect">
            <a:avLst/>
          </a:prstGeom>
        </p:spPr>
        <p:txBody>
          <a:bodyPr vert="horz" wrap="square" lIns="0" tIns="12065" rIns="0" bIns="0" rtlCol="0">
            <a:spAutoFit/>
          </a:bodyPr>
          <a:lstStyle/>
          <a:p>
            <a:pPr marL="12700">
              <a:lnSpc>
                <a:spcPct val="100000"/>
              </a:lnSpc>
              <a:spcBef>
                <a:spcPts val="95"/>
              </a:spcBef>
            </a:pPr>
            <a:r>
              <a:rPr sz="3200" b="1" spc="-10" dirty="0">
                <a:solidFill>
                  <a:srgbClr val="FF0000"/>
                </a:solidFill>
                <a:latin typeface="Times New Roman" panose="02020603050405020304" pitchFamily="18" charset="0"/>
                <a:cs typeface="Times New Roman" panose="02020603050405020304" pitchFamily="18" charset="0"/>
              </a:rPr>
              <a:t>DEFTER</a:t>
            </a:r>
            <a:r>
              <a:rPr sz="3200" b="1" spc="-5" dirty="0">
                <a:solidFill>
                  <a:srgbClr val="FF0000"/>
                </a:solidFill>
                <a:latin typeface="Times New Roman" panose="02020603050405020304" pitchFamily="18" charset="0"/>
                <a:cs typeface="Times New Roman" panose="02020603050405020304" pitchFamily="18" charset="0"/>
              </a:rPr>
              <a:t> VE</a:t>
            </a:r>
            <a:r>
              <a:rPr sz="3200" b="1" spc="-15" dirty="0">
                <a:solidFill>
                  <a:srgbClr val="FF0000"/>
                </a:solidFill>
                <a:latin typeface="Times New Roman" panose="02020603050405020304" pitchFamily="18" charset="0"/>
                <a:cs typeface="Times New Roman" panose="02020603050405020304" pitchFamily="18" charset="0"/>
              </a:rPr>
              <a:t> </a:t>
            </a:r>
            <a:r>
              <a:rPr sz="3200" b="1" spc="-10" dirty="0">
                <a:solidFill>
                  <a:srgbClr val="FF0000"/>
                </a:solidFill>
                <a:latin typeface="Times New Roman" panose="02020603050405020304" pitchFamily="18" charset="0"/>
                <a:cs typeface="Times New Roman" panose="02020603050405020304" pitchFamily="18" charset="0"/>
              </a:rPr>
              <a:t>BELGELER</a:t>
            </a:r>
            <a:endParaRPr sz="32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2063553" y="1556792"/>
            <a:ext cx="9865096" cy="4414029"/>
          </a:xfrm>
          <a:prstGeom prst="rect">
            <a:avLst/>
          </a:prstGeom>
        </p:spPr>
        <p:txBody>
          <a:bodyPr vert="horz" wrap="square" lIns="0" tIns="12700" rIns="0" bIns="0" rtlCol="0">
            <a:spAutoFit/>
          </a:bodyPr>
          <a:lstStyle/>
          <a:p>
            <a:pPr marL="64135" algn="just">
              <a:lnSpc>
                <a:spcPct val="100000"/>
              </a:lnSpc>
              <a:spcBef>
                <a:spcPts val="100"/>
              </a:spcBef>
            </a:pPr>
            <a:r>
              <a:rPr sz="2200" b="1" dirty="0">
                <a:solidFill>
                  <a:srgbClr val="FF0000"/>
                </a:solidFill>
                <a:latin typeface="Times New Roman" panose="02020603050405020304" pitchFamily="18" charset="0"/>
                <a:cs typeface="Times New Roman" panose="02020603050405020304" pitchFamily="18" charset="0"/>
              </a:rPr>
              <a:t>Defterler</a:t>
            </a:r>
            <a:endParaRPr sz="2200" dirty="0">
              <a:solidFill>
                <a:srgbClr val="FF0000"/>
              </a:solidFill>
              <a:latin typeface="Times New Roman" panose="02020603050405020304" pitchFamily="18" charset="0"/>
              <a:cs typeface="Times New Roman" panose="02020603050405020304" pitchFamily="18" charset="0"/>
            </a:endParaRPr>
          </a:p>
          <a:p>
            <a:pPr marL="12700" algn="just">
              <a:lnSpc>
                <a:spcPct val="100000"/>
              </a:lnSpc>
            </a:pPr>
            <a:r>
              <a:rPr sz="2200" b="1" spc="-10" dirty="0">
                <a:latin typeface="Times New Roman" panose="02020603050405020304" pitchFamily="18" charset="0"/>
                <a:cs typeface="Times New Roman" panose="02020603050405020304" pitchFamily="18" charset="0"/>
              </a:rPr>
              <a:t>Taşınır</a:t>
            </a:r>
            <a:r>
              <a:rPr sz="2200" b="1" spc="20"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işlemlerinde,</a:t>
            </a:r>
            <a:r>
              <a:rPr sz="2200" b="1" spc="70"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özelliklerine</a:t>
            </a:r>
            <a:r>
              <a:rPr sz="2200" b="1" spc="100"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göre</a:t>
            </a:r>
            <a:r>
              <a:rPr sz="2200" b="1" spc="5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tutulacak</a:t>
            </a:r>
            <a:r>
              <a:rPr sz="2200" b="1" spc="1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defterler</a:t>
            </a:r>
            <a:r>
              <a:rPr sz="2200" b="1" spc="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şunlardır.</a:t>
            </a:r>
            <a:endParaRPr sz="2200" b="1" dirty="0">
              <a:latin typeface="Times New Roman" panose="02020603050405020304" pitchFamily="18" charset="0"/>
              <a:cs typeface="Times New Roman" panose="02020603050405020304" pitchFamily="18" charset="0"/>
            </a:endParaRPr>
          </a:p>
          <a:p>
            <a:pPr marL="469900" marR="5080" indent="-457200" algn="just">
              <a:lnSpc>
                <a:spcPct val="100000"/>
              </a:lnSpc>
              <a:buFont typeface="Wingdings"/>
              <a:buChar char=""/>
              <a:tabLst>
                <a:tab pos="469900" algn="l"/>
              </a:tabLst>
            </a:pPr>
            <a:r>
              <a:rPr sz="2200" b="1" spc="-5" dirty="0">
                <a:solidFill>
                  <a:srgbClr val="FF0000"/>
                </a:solidFill>
                <a:latin typeface="Times New Roman" panose="02020603050405020304" pitchFamily="18" charset="0"/>
                <a:cs typeface="Times New Roman" panose="02020603050405020304" pitchFamily="18" charset="0"/>
              </a:rPr>
              <a:t>Tüketim Malzemeleri Defteri: </a:t>
            </a:r>
            <a:r>
              <a:rPr sz="2200" b="1" dirty="0">
                <a:latin typeface="Times New Roman" panose="02020603050405020304" pitchFamily="18" charset="0"/>
                <a:cs typeface="Times New Roman" panose="02020603050405020304" pitchFamily="18" charset="0"/>
              </a:rPr>
              <a:t>Bu </a:t>
            </a:r>
            <a:r>
              <a:rPr sz="2200" b="1" spc="-25" dirty="0">
                <a:latin typeface="Times New Roman" panose="02020603050405020304" pitchFamily="18" charset="0"/>
                <a:cs typeface="Times New Roman" panose="02020603050405020304" pitchFamily="18" charset="0"/>
              </a:rPr>
              <a:t>defter, </a:t>
            </a:r>
            <a:r>
              <a:rPr sz="2200" b="1" spc="-10" dirty="0">
                <a:latin typeface="Times New Roman" panose="02020603050405020304" pitchFamily="18" charset="0"/>
                <a:cs typeface="Times New Roman" panose="02020603050405020304" pitchFamily="18" charset="0"/>
              </a:rPr>
              <a:t>Taşınır </a:t>
            </a:r>
            <a:r>
              <a:rPr sz="2200" b="1" dirty="0">
                <a:latin typeface="Times New Roman" panose="02020603050405020304" pitchFamily="18" charset="0"/>
                <a:cs typeface="Times New Roman" panose="02020603050405020304" pitchFamily="18" charset="0"/>
              </a:rPr>
              <a:t>Kod </a:t>
            </a:r>
            <a:r>
              <a:rPr sz="2200" b="1" spc="-5" dirty="0">
                <a:latin typeface="Times New Roman" panose="02020603050405020304" pitchFamily="18" charset="0"/>
                <a:cs typeface="Times New Roman" panose="02020603050405020304" pitchFamily="18" charset="0"/>
              </a:rPr>
              <a:t>Listesinin </a:t>
            </a:r>
            <a:r>
              <a:rPr sz="2200" b="1" dirty="0">
                <a:latin typeface="Times New Roman" panose="02020603050405020304" pitchFamily="18" charset="0"/>
                <a:cs typeface="Times New Roman" panose="02020603050405020304" pitchFamily="18" charset="0"/>
              </a:rPr>
              <a:t>(A) </a:t>
            </a:r>
            <a:r>
              <a:rPr sz="2200" b="1" spc="-5" dirty="0">
                <a:latin typeface="Times New Roman" panose="02020603050405020304" pitchFamily="18" charset="0"/>
                <a:cs typeface="Times New Roman" panose="02020603050405020304" pitchFamily="18" charset="0"/>
              </a:rPr>
              <a:t>bölümünde </a:t>
            </a:r>
            <a:r>
              <a:rPr sz="2200" b="1" spc="-10" dirty="0">
                <a:latin typeface="Times New Roman" panose="02020603050405020304" pitchFamily="18" charset="0"/>
                <a:cs typeface="Times New Roman" panose="02020603050405020304" pitchFamily="18" charset="0"/>
              </a:rPr>
              <a:t>yer </a:t>
            </a:r>
            <a:r>
              <a:rPr sz="2200" b="1" spc="-5" dirty="0">
                <a:latin typeface="Times New Roman" panose="02020603050405020304" pitchFamily="18" charset="0"/>
                <a:cs typeface="Times New Roman" panose="02020603050405020304" pitchFamily="18" charset="0"/>
              </a:rPr>
              <a:t>alan </a:t>
            </a:r>
            <a:r>
              <a:rPr sz="2200" b="1" dirty="0">
                <a:latin typeface="Times New Roman" panose="02020603050405020304" pitchFamily="18" charset="0"/>
                <a:cs typeface="Times New Roman" panose="02020603050405020304" pitchFamily="18" charset="0"/>
              </a:rPr>
              <a:t> tüketim</a:t>
            </a:r>
            <a:r>
              <a:rPr sz="2200" b="1" spc="-10"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malzemelerinin</a:t>
            </a:r>
            <a:r>
              <a:rPr sz="2200" b="1" spc="60"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giriş</a:t>
            </a:r>
            <a:r>
              <a:rPr sz="2200" b="1" spc="50"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ve</a:t>
            </a:r>
            <a:r>
              <a:rPr sz="2200" b="1" spc="40" dirty="0">
                <a:latin typeface="Times New Roman" panose="02020603050405020304" pitchFamily="18" charset="0"/>
                <a:cs typeface="Times New Roman" panose="02020603050405020304" pitchFamily="18" charset="0"/>
              </a:rPr>
              <a:t> </a:t>
            </a:r>
            <a:r>
              <a:rPr sz="2200" b="1" spc="35" dirty="0">
                <a:latin typeface="Times New Roman" panose="02020603050405020304" pitchFamily="18" charset="0"/>
                <a:cs typeface="Times New Roman" panose="02020603050405020304" pitchFamily="18" charset="0"/>
              </a:rPr>
              <a:t>çıkış</a:t>
            </a:r>
            <a:r>
              <a:rPr sz="2200" b="1" spc="5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kayıtları</a:t>
            </a:r>
            <a:r>
              <a:rPr sz="2200" b="1" spc="60"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için</a:t>
            </a:r>
            <a:r>
              <a:rPr sz="2200" b="1" spc="40" dirty="0">
                <a:latin typeface="Times New Roman" panose="02020603050405020304" pitchFamily="18" charset="0"/>
                <a:cs typeface="Times New Roman" panose="02020603050405020304" pitchFamily="18" charset="0"/>
              </a:rPr>
              <a:t> </a:t>
            </a:r>
            <a:r>
              <a:rPr sz="2200" b="1" dirty="0" err="1">
                <a:latin typeface="Times New Roman" panose="02020603050405020304" pitchFamily="18" charset="0"/>
                <a:cs typeface="Times New Roman" panose="02020603050405020304" pitchFamily="18" charset="0"/>
              </a:rPr>
              <a:t>kullanılır</a:t>
            </a:r>
            <a:r>
              <a:rPr sz="2200" b="1" dirty="0" smtClean="0">
                <a:latin typeface="Times New Roman" panose="02020603050405020304" pitchFamily="18" charset="0"/>
                <a:cs typeface="Times New Roman" panose="02020603050405020304" pitchFamily="18" charset="0"/>
              </a:rPr>
              <a:t>.</a:t>
            </a:r>
            <a:endParaRPr sz="2200" b="1" dirty="0">
              <a:latin typeface="Times New Roman" panose="02020603050405020304" pitchFamily="18" charset="0"/>
              <a:cs typeface="Times New Roman" panose="02020603050405020304" pitchFamily="18" charset="0"/>
            </a:endParaRPr>
          </a:p>
          <a:p>
            <a:pPr marL="469900" marR="5080" indent="-457200" algn="just">
              <a:lnSpc>
                <a:spcPct val="100000"/>
              </a:lnSpc>
              <a:buFont typeface="Wingdings"/>
              <a:buChar char=""/>
              <a:tabLst>
                <a:tab pos="469900" algn="l"/>
              </a:tabLst>
            </a:pPr>
            <a:r>
              <a:rPr sz="2200" b="1" spc="20" dirty="0">
                <a:solidFill>
                  <a:srgbClr val="FF0000"/>
                </a:solidFill>
                <a:latin typeface="Times New Roman" panose="02020603050405020304" pitchFamily="18" charset="0"/>
                <a:cs typeface="Times New Roman" panose="02020603050405020304" pitchFamily="18" charset="0"/>
              </a:rPr>
              <a:t>Dayanıklı </a:t>
            </a:r>
            <a:r>
              <a:rPr sz="2200" b="1" spc="-10" dirty="0">
                <a:solidFill>
                  <a:srgbClr val="FF0000"/>
                </a:solidFill>
                <a:latin typeface="Times New Roman" panose="02020603050405020304" pitchFamily="18" charset="0"/>
                <a:cs typeface="Times New Roman" panose="02020603050405020304" pitchFamily="18" charset="0"/>
              </a:rPr>
              <a:t>Taşınırlar </a:t>
            </a:r>
            <a:r>
              <a:rPr sz="2200" b="1" dirty="0">
                <a:solidFill>
                  <a:srgbClr val="FF0000"/>
                </a:solidFill>
                <a:latin typeface="Times New Roman" panose="02020603050405020304" pitchFamily="18" charset="0"/>
                <a:cs typeface="Times New Roman" panose="02020603050405020304" pitchFamily="18" charset="0"/>
              </a:rPr>
              <a:t>Defteri: </a:t>
            </a:r>
            <a:r>
              <a:rPr sz="2200" b="1" spc="-10" dirty="0">
                <a:latin typeface="Times New Roman" panose="02020603050405020304" pitchFamily="18" charset="0"/>
                <a:cs typeface="Times New Roman" panose="02020603050405020304" pitchFamily="18" charset="0"/>
              </a:rPr>
              <a:t>Bu </a:t>
            </a:r>
            <a:r>
              <a:rPr sz="2200" b="1" spc="-25" dirty="0">
                <a:latin typeface="Times New Roman" panose="02020603050405020304" pitchFamily="18" charset="0"/>
                <a:cs typeface="Times New Roman" panose="02020603050405020304" pitchFamily="18" charset="0"/>
              </a:rPr>
              <a:t>defter, </a:t>
            </a:r>
            <a:r>
              <a:rPr sz="2200" b="1" spc="-10" dirty="0">
                <a:latin typeface="Times New Roman" panose="02020603050405020304" pitchFamily="18" charset="0"/>
                <a:cs typeface="Times New Roman" panose="02020603050405020304" pitchFamily="18" charset="0"/>
              </a:rPr>
              <a:t>Taşınır </a:t>
            </a:r>
            <a:r>
              <a:rPr sz="2200" b="1" dirty="0">
                <a:latin typeface="Times New Roman" panose="02020603050405020304" pitchFamily="18" charset="0"/>
                <a:cs typeface="Times New Roman" panose="02020603050405020304" pitchFamily="18" charset="0"/>
              </a:rPr>
              <a:t>Kod </a:t>
            </a:r>
            <a:r>
              <a:rPr sz="2200" b="1" spc="-5" dirty="0">
                <a:latin typeface="Times New Roman" panose="02020603050405020304" pitchFamily="18" charset="0"/>
                <a:cs typeface="Times New Roman" panose="02020603050405020304" pitchFamily="18" charset="0"/>
              </a:rPr>
              <a:t>Listesinin (B) bölümünde </a:t>
            </a:r>
            <a:r>
              <a:rPr sz="2200" b="1" spc="-10" dirty="0">
                <a:latin typeface="Times New Roman" panose="02020603050405020304" pitchFamily="18" charset="0"/>
                <a:cs typeface="Times New Roman" panose="02020603050405020304" pitchFamily="18" charset="0"/>
              </a:rPr>
              <a:t>yer </a:t>
            </a:r>
            <a:r>
              <a:rPr sz="2200" b="1" spc="-5" dirty="0">
                <a:latin typeface="Times New Roman" panose="02020603050405020304" pitchFamily="18" charset="0"/>
                <a:cs typeface="Times New Roman" panose="02020603050405020304" pitchFamily="18" charset="0"/>
              </a:rPr>
              <a:t>alan </a:t>
            </a:r>
            <a:r>
              <a:rPr sz="2200" b="1"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dayanıklı </a:t>
            </a:r>
            <a:r>
              <a:rPr sz="2200" b="1" spc="25" dirty="0">
                <a:latin typeface="Times New Roman" panose="02020603050405020304" pitchFamily="18" charset="0"/>
                <a:cs typeface="Times New Roman" panose="02020603050405020304" pitchFamily="18" charset="0"/>
              </a:rPr>
              <a:t>taşınırların </a:t>
            </a:r>
            <a:r>
              <a:rPr sz="2200" b="1" spc="20" dirty="0">
                <a:latin typeface="Times New Roman" panose="02020603050405020304" pitchFamily="18" charset="0"/>
                <a:cs typeface="Times New Roman" panose="02020603050405020304" pitchFamily="18" charset="0"/>
              </a:rPr>
              <a:t>kayıtları </a:t>
            </a:r>
            <a:r>
              <a:rPr sz="2200" b="1" spc="-15" dirty="0">
                <a:latin typeface="Times New Roman" panose="02020603050405020304" pitchFamily="18" charset="0"/>
                <a:cs typeface="Times New Roman" panose="02020603050405020304" pitchFamily="18" charset="0"/>
              </a:rPr>
              <a:t>için </a:t>
            </a:r>
            <a:r>
              <a:rPr sz="2200" b="1" dirty="0">
                <a:latin typeface="Times New Roman" panose="02020603050405020304" pitchFamily="18" charset="0"/>
                <a:cs typeface="Times New Roman" panose="02020603050405020304" pitchFamily="18" charset="0"/>
              </a:rPr>
              <a:t>kullanılır. </a:t>
            </a:r>
            <a:r>
              <a:rPr sz="2200" b="1" spc="-5" dirty="0">
                <a:latin typeface="Times New Roman" panose="02020603050405020304" pitchFamily="18" charset="0"/>
                <a:cs typeface="Times New Roman" panose="02020603050405020304" pitchFamily="18" charset="0"/>
              </a:rPr>
              <a:t>Her bir </a:t>
            </a:r>
            <a:r>
              <a:rPr sz="2200" b="1" spc="20" dirty="0">
                <a:latin typeface="Times New Roman" panose="02020603050405020304" pitchFamily="18" charset="0"/>
                <a:cs typeface="Times New Roman" panose="02020603050405020304" pitchFamily="18" charset="0"/>
              </a:rPr>
              <a:t>dayanıklı </a:t>
            </a:r>
            <a:r>
              <a:rPr sz="2200" b="1" spc="25" dirty="0">
                <a:latin typeface="Times New Roman" panose="02020603050405020304" pitchFamily="18" charset="0"/>
                <a:cs typeface="Times New Roman" panose="02020603050405020304" pitchFamily="18" charset="0"/>
              </a:rPr>
              <a:t>taşınıra </a:t>
            </a:r>
            <a:r>
              <a:rPr sz="2200" b="1" spc="-5" dirty="0">
                <a:latin typeface="Times New Roman" panose="02020603050405020304" pitchFamily="18" charset="0"/>
                <a:cs typeface="Times New Roman" panose="02020603050405020304" pitchFamily="18" charset="0"/>
              </a:rPr>
              <a:t>ait </a:t>
            </a:r>
            <a:r>
              <a:rPr sz="2200" b="1" spc="-15" dirty="0">
                <a:latin typeface="Times New Roman" panose="02020603050405020304" pitchFamily="18" charset="0"/>
                <a:cs typeface="Times New Roman" panose="02020603050405020304" pitchFamily="18" charset="0"/>
              </a:rPr>
              <a:t>giriş ve </a:t>
            </a:r>
            <a:r>
              <a:rPr sz="2200" b="1" spc="40" dirty="0">
                <a:latin typeface="Times New Roman" panose="02020603050405020304" pitchFamily="18" charset="0"/>
                <a:cs typeface="Times New Roman" panose="02020603050405020304" pitchFamily="18" charset="0"/>
              </a:rPr>
              <a:t>çıkış </a:t>
            </a:r>
            <a:r>
              <a:rPr sz="2200" b="1" spc="4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kayıtları</a:t>
            </a:r>
            <a:r>
              <a:rPr sz="2200" b="1" spc="3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ayrı</a:t>
            </a:r>
            <a:r>
              <a:rPr sz="2200" b="1" spc="40" dirty="0">
                <a:latin typeface="Times New Roman" panose="02020603050405020304" pitchFamily="18" charset="0"/>
                <a:cs typeface="Times New Roman" panose="02020603050405020304" pitchFamily="18" charset="0"/>
              </a:rPr>
              <a:t> </a:t>
            </a:r>
            <a:r>
              <a:rPr sz="2200" b="1" dirty="0" err="1">
                <a:latin typeface="Times New Roman" panose="02020603050405020304" pitchFamily="18" charset="0"/>
                <a:cs typeface="Times New Roman" panose="02020603050405020304" pitchFamily="18" charset="0"/>
              </a:rPr>
              <a:t>yapılır</a:t>
            </a:r>
            <a:r>
              <a:rPr sz="2200" b="1" dirty="0" smtClean="0">
                <a:latin typeface="Times New Roman" panose="02020603050405020304" pitchFamily="18" charset="0"/>
                <a:cs typeface="Times New Roman" panose="02020603050405020304" pitchFamily="18" charset="0"/>
              </a:rPr>
              <a:t>.</a:t>
            </a:r>
            <a:endParaRPr sz="2200" b="1" dirty="0">
              <a:latin typeface="Times New Roman" panose="02020603050405020304" pitchFamily="18" charset="0"/>
              <a:cs typeface="Times New Roman" panose="02020603050405020304" pitchFamily="18" charset="0"/>
            </a:endParaRPr>
          </a:p>
          <a:p>
            <a:pPr marL="469900" indent="-457200" algn="just">
              <a:lnSpc>
                <a:spcPct val="100000"/>
              </a:lnSpc>
              <a:spcBef>
                <a:spcPts val="5"/>
              </a:spcBef>
              <a:buFont typeface="Wingdings"/>
              <a:buChar char=""/>
              <a:tabLst>
                <a:tab pos="469265" algn="l"/>
                <a:tab pos="469900" algn="l"/>
                <a:tab pos="1365885" algn="l"/>
                <a:tab pos="2506345" algn="l"/>
                <a:tab pos="3030220" algn="l"/>
                <a:tab pos="4027170" algn="l"/>
                <a:tab pos="5606415" algn="l"/>
                <a:tab pos="7171055" algn="l"/>
                <a:tab pos="7963534" algn="l"/>
                <a:tab pos="9765030" algn="l"/>
                <a:tab pos="10679430" algn="l"/>
              </a:tabLst>
            </a:pPr>
            <a:r>
              <a:rPr sz="2200" b="1" spc="-5" dirty="0" err="1" smtClean="0">
                <a:solidFill>
                  <a:srgbClr val="FF0000"/>
                </a:solidFill>
                <a:latin typeface="Times New Roman" panose="02020603050405020304" pitchFamily="18" charset="0"/>
                <a:cs typeface="Times New Roman" panose="02020603050405020304" pitchFamily="18" charset="0"/>
              </a:rPr>
              <a:t>Müze</a:t>
            </a:r>
            <a:r>
              <a:rPr lang="tr-TR" sz="2200" b="1" spc="-5" dirty="0" smtClean="0">
                <a:solidFill>
                  <a:srgbClr val="FF0000"/>
                </a:solidFill>
                <a:latin typeface="Times New Roman" panose="02020603050405020304" pitchFamily="18" charset="0"/>
                <a:cs typeface="Times New Roman" panose="02020603050405020304" pitchFamily="18" charset="0"/>
              </a:rPr>
              <a:t> </a:t>
            </a:r>
            <a:r>
              <a:rPr sz="2200" b="1" dirty="0" err="1" smtClean="0">
                <a:solidFill>
                  <a:srgbClr val="FF0000"/>
                </a:solidFill>
                <a:latin typeface="Times New Roman" panose="02020603050405020304" pitchFamily="18" charset="0"/>
                <a:cs typeface="Times New Roman" panose="02020603050405020304" pitchFamily="18" charset="0"/>
              </a:rPr>
              <a:t>Defteri</a:t>
            </a:r>
            <a:r>
              <a:rPr sz="2200" b="1" dirty="0" smtClean="0">
                <a:solidFill>
                  <a:srgbClr val="FF0000"/>
                </a:solidFill>
                <a:latin typeface="Times New Roman" panose="02020603050405020304" pitchFamily="18" charset="0"/>
                <a:cs typeface="Times New Roman" panose="02020603050405020304" pitchFamily="18" charset="0"/>
              </a:rPr>
              <a:t>:</a:t>
            </a:r>
            <a:r>
              <a:rPr lang="tr-TR" sz="2200" b="1" dirty="0" smtClean="0">
                <a:solidFill>
                  <a:srgbClr val="FF0000"/>
                </a:solidFill>
                <a:latin typeface="Times New Roman" panose="02020603050405020304" pitchFamily="18" charset="0"/>
                <a:cs typeface="Times New Roman" panose="02020603050405020304" pitchFamily="18" charset="0"/>
              </a:rPr>
              <a:t> </a:t>
            </a:r>
            <a:r>
              <a:rPr sz="2200" b="1" dirty="0" smtClean="0">
                <a:latin typeface="Times New Roman" panose="02020603050405020304" pitchFamily="18" charset="0"/>
                <a:cs typeface="Times New Roman" panose="02020603050405020304" pitchFamily="18" charset="0"/>
              </a:rPr>
              <a:t>Bu</a:t>
            </a:r>
            <a:r>
              <a:rPr sz="2200" b="1" dirty="0">
                <a:latin typeface="Times New Roman" panose="02020603050405020304" pitchFamily="18" charset="0"/>
                <a:cs typeface="Times New Roman" panose="02020603050405020304" pitchFamily="18" charset="0"/>
              </a:rPr>
              <a:t>	</a:t>
            </a:r>
            <a:r>
              <a:rPr sz="2200" b="1" spc="-25" dirty="0" smtClean="0">
                <a:latin typeface="Times New Roman" panose="02020603050405020304" pitchFamily="18" charset="0"/>
                <a:cs typeface="Times New Roman" panose="02020603050405020304" pitchFamily="18" charset="0"/>
              </a:rPr>
              <a:t>defter,</a:t>
            </a:r>
            <a:r>
              <a:rPr lang="tr-TR" sz="2200" b="1" spc="-25" dirty="0" smtClean="0">
                <a:latin typeface="Times New Roman" panose="02020603050405020304" pitchFamily="18" charset="0"/>
                <a:cs typeface="Times New Roman" panose="02020603050405020304" pitchFamily="18" charset="0"/>
              </a:rPr>
              <a:t> </a:t>
            </a:r>
            <a:r>
              <a:rPr sz="2200" b="1" spc="-5" dirty="0" err="1" smtClean="0">
                <a:latin typeface="Times New Roman" panose="02020603050405020304" pitchFamily="18" charset="0"/>
                <a:cs typeface="Times New Roman" panose="02020603050405020304" pitchFamily="18" charset="0"/>
              </a:rPr>
              <a:t>müzelerde</a:t>
            </a:r>
            <a:r>
              <a:rPr lang="tr-TR" sz="2200" b="1" spc="-5" dirty="0" smtClean="0">
                <a:latin typeface="Times New Roman" panose="02020603050405020304" pitchFamily="18" charset="0"/>
                <a:cs typeface="Times New Roman" panose="02020603050405020304" pitchFamily="18" charset="0"/>
              </a:rPr>
              <a:t> </a:t>
            </a:r>
            <a:r>
              <a:rPr sz="2200" b="1" spc="-5" dirty="0" err="1" smtClean="0">
                <a:latin typeface="Times New Roman" panose="02020603050405020304" pitchFamily="18" charset="0"/>
                <a:cs typeface="Times New Roman" panose="02020603050405020304" pitchFamily="18" charset="0"/>
              </a:rPr>
              <a:t>sergilenen</a:t>
            </a:r>
            <a:r>
              <a:rPr lang="tr-TR" sz="2200" b="1" spc="-5" dirty="0" smtClean="0">
                <a:latin typeface="Times New Roman" panose="02020603050405020304" pitchFamily="18" charset="0"/>
                <a:cs typeface="Times New Roman" panose="02020603050405020304" pitchFamily="18" charset="0"/>
              </a:rPr>
              <a:t> </a:t>
            </a:r>
            <a:r>
              <a:rPr sz="2200" b="1" spc="-15" dirty="0" err="1" smtClean="0">
                <a:latin typeface="Times New Roman" panose="02020603050405020304" pitchFamily="18" charset="0"/>
                <a:cs typeface="Times New Roman" panose="02020603050405020304" pitchFamily="18" charset="0"/>
              </a:rPr>
              <a:t>veya</a:t>
            </a:r>
            <a:r>
              <a:rPr lang="tr-TR" sz="2200" b="1" spc="-15" dirty="0" smtClean="0">
                <a:latin typeface="Times New Roman" panose="02020603050405020304" pitchFamily="18" charset="0"/>
                <a:cs typeface="Times New Roman" panose="02020603050405020304" pitchFamily="18" charset="0"/>
              </a:rPr>
              <a:t> </a:t>
            </a:r>
            <a:r>
              <a:rPr sz="2200" b="1" spc="-5" dirty="0" err="1" smtClean="0">
                <a:latin typeface="Times New Roman" panose="02020603050405020304" pitchFamily="18" charset="0"/>
                <a:cs typeface="Times New Roman" panose="02020603050405020304" pitchFamily="18" charset="0"/>
              </a:rPr>
              <a:t>sergilenmek</a:t>
            </a:r>
            <a:r>
              <a:rPr lang="tr-TR" sz="2200" b="1" spc="-5" dirty="0" smtClean="0">
                <a:latin typeface="Times New Roman" panose="02020603050405020304" pitchFamily="18" charset="0"/>
                <a:cs typeface="Times New Roman" panose="02020603050405020304" pitchFamily="18" charset="0"/>
              </a:rPr>
              <a:t> </a:t>
            </a:r>
            <a:r>
              <a:rPr sz="2200" b="1" spc="-10" dirty="0" err="1" smtClean="0">
                <a:latin typeface="Times New Roman" panose="02020603050405020304" pitchFamily="18" charset="0"/>
                <a:cs typeface="Times New Roman" panose="02020603050405020304" pitchFamily="18" charset="0"/>
              </a:rPr>
              <a:t>üzere</a:t>
            </a:r>
            <a:r>
              <a:rPr lang="tr-TR" sz="2200" b="1" spc="-10" dirty="0">
                <a:latin typeface="Times New Roman" panose="02020603050405020304" pitchFamily="18" charset="0"/>
                <a:cs typeface="Times New Roman" panose="02020603050405020304" pitchFamily="18" charset="0"/>
              </a:rPr>
              <a:t> </a:t>
            </a:r>
            <a:r>
              <a:rPr sz="2200" b="1" spc="-5" dirty="0" err="1" smtClean="0">
                <a:latin typeface="Times New Roman" panose="02020603050405020304" pitchFamily="18" charset="0"/>
                <a:cs typeface="Times New Roman" panose="02020603050405020304" pitchFamily="18" charset="0"/>
              </a:rPr>
              <a:t>muhafaza</a:t>
            </a:r>
            <a:r>
              <a:rPr lang="tr-TR" sz="2200" b="1" spc="-5" dirty="0" smtClean="0">
                <a:latin typeface="Times New Roman" panose="02020603050405020304" pitchFamily="18" charset="0"/>
                <a:cs typeface="Times New Roman" panose="02020603050405020304" pitchFamily="18" charset="0"/>
              </a:rPr>
              <a:t> </a:t>
            </a:r>
            <a:r>
              <a:rPr sz="2200" b="1" spc="10" dirty="0" err="1" smtClean="0">
                <a:latin typeface="Times New Roman" panose="02020603050405020304" pitchFamily="18" charset="0"/>
                <a:cs typeface="Times New Roman" panose="02020603050405020304" pitchFamily="18" charset="0"/>
              </a:rPr>
              <a:t>altında</a:t>
            </a:r>
            <a:r>
              <a:rPr sz="2200" b="1" spc="40" dirty="0" smtClean="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bulundurulan</a:t>
            </a:r>
            <a:r>
              <a:rPr sz="2200" b="1" spc="40"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taşınırlar</a:t>
            </a:r>
            <a:r>
              <a:rPr sz="2200" b="1" spc="85" dirty="0">
                <a:latin typeface="Times New Roman" panose="02020603050405020304" pitchFamily="18" charset="0"/>
                <a:cs typeface="Times New Roman" panose="02020603050405020304" pitchFamily="18" charset="0"/>
              </a:rPr>
              <a:t> </a:t>
            </a:r>
            <a:r>
              <a:rPr sz="2200" b="1" spc="-15" dirty="0" err="1">
                <a:latin typeface="Times New Roman" panose="02020603050405020304" pitchFamily="18" charset="0"/>
                <a:cs typeface="Times New Roman" panose="02020603050405020304" pitchFamily="18" charset="0"/>
              </a:rPr>
              <a:t>için</a:t>
            </a:r>
            <a:r>
              <a:rPr sz="2200" b="1" spc="70" dirty="0">
                <a:latin typeface="Times New Roman" panose="02020603050405020304" pitchFamily="18" charset="0"/>
                <a:cs typeface="Times New Roman" panose="02020603050405020304" pitchFamily="18" charset="0"/>
              </a:rPr>
              <a:t> </a:t>
            </a:r>
            <a:r>
              <a:rPr sz="2200" b="1" spc="-20" dirty="0" err="1" smtClean="0">
                <a:latin typeface="Times New Roman" panose="02020603050405020304" pitchFamily="18" charset="0"/>
                <a:cs typeface="Times New Roman" panose="02020603050405020304" pitchFamily="18" charset="0"/>
              </a:rPr>
              <a:t>tutulur</a:t>
            </a:r>
            <a:r>
              <a:rPr sz="2200" b="1" spc="-20" dirty="0" smtClean="0">
                <a:latin typeface="Times New Roman" panose="02020603050405020304" pitchFamily="18" charset="0"/>
                <a:cs typeface="Times New Roman" panose="02020603050405020304" pitchFamily="18" charset="0"/>
              </a:rPr>
              <a:t>.</a:t>
            </a:r>
            <a:r>
              <a:rPr lang="tr-TR" sz="2200" b="1" spc="-20" dirty="0" smtClean="0">
                <a:latin typeface="Times New Roman" panose="02020603050405020304" pitchFamily="18" charset="0"/>
                <a:cs typeface="Times New Roman" panose="02020603050405020304" pitchFamily="18" charset="0"/>
              </a:rPr>
              <a:t> </a:t>
            </a:r>
            <a:r>
              <a:rPr sz="2200" b="1" spc="-5" dirty="0" smtClean="0">
                <a:latin typeface="Times New Roman" panose="02020603050405020304" pitchFamily="18" charset="0"/>
                <a:cs typeface="Times New Roman" panose="02020603050405020304" pitchFamily="18" charset="0"/>
              </a:rPr>
              <a:t>Her</a:t>
            </a:r>
            <a:r>
              <a:rPr sz="2200" b="1" spc="25" dirty="0" smtClean="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bir</a:t>
            </a:r>
            <a:r>
              <a:rPr sz="2200" b="1" spc="20" dirty="0">
                <a:latin typeface="Times New Roman" panose="02020603050405020304" pitchFamily="18" charset="0"/>
                <a:cs typeface="Times New Roman" panose="02020603050405020304" pitchFamily="18" charset="0"/>
              </a:rPr>
              <a:t> </a:t>
            </a:r>
            <a:r>
              <a:rPr sz="2200" b="1" spc="30" dirty="0">
                <a:latin typeface="Times New Roman" panose="02020603050405020304" pitchFamily="18" charset="0"/>
                <a:cs typeface="Times New Roman" panose="02020603050405020304" pitchFamily="18" charset="0"/>
              </a:rPr>
              <a:t>taşınır</a:t>
            </a:r>
            <a:r>
              <a:rPr sz="2200" b="1" spc="25"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için</a:t>
            </a:r>
            <a:r>
              <a:rPr sz="2200" b="1" spc="40"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ayrı</a:t>
            </a:r>
            <a:r>
              <a:rPr sz="2200" b="1" spc="25"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kayıt</a:t>
            </a:r>
            <a:r>
              <a:rPr sz="2200" b="1" spc="6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yapılır.</a:t>
            </a:r>
          </a:p>
          <a:p>
            <a:pPr marL="356870" indent="-344805" algn="just">
              <a:lnSpc>
                <a:spcPct val="100000"/>
              </a:lnSpc>
              <a:buFont typeface="Wingdings"/>
              <a:buChar char=""/>
              <a:tabLst>
                <a:tab pos="357505" algn="l"/>
              </a:tabLst>
            </a:pPr>
            <a:r>
              <a:rPr sz="2200" b="1" spc="-5" dirty="0">
                <a:solidFill>
                  <a:srgbClr val="FF0000"/>
                </a:solidFill>
                <a:latin typeface="Times New Roman" panose="02020603050405020304" pitchFamily="18" charset="0"/>
                <a:cs typeface="Times New Roman" panose="02020603050405020304" pitchFamily="18" charset="0"/>
              </a:rPr>
              <a:t>Kütüphane</a:t>
            </a:r>
            <a:r>
              <a:rPr sz="2200" b="1" spc="95" dirty="0">
                <a:solidFill>
                  <a:srgbClr val="FF0000"/>
                </a:solidFill>
                <a:latin typeface="Times New Roman" panose="02020603050405020304" pitchFamily="18" charset="0"/>
                <a:cs typeface="Times New Roman" panose="02020603050405020304" pitchFamily="18" charset="0"/>
              </a:rPr>
              <a:t> </a:t>
            </a:r>
            <a:r>
              <a:rPr sz="2200" b="1" spc="-10" dirty="0">
                <a:solidFill>
                  <a:srgbClr val="FF0000"/>
                </a:solidFill>
                <a:latin typeface="Times New Roman" panose="02020603050405020304" pitchFamily="18" charset="0"/>
                <a:cs typeface="Times New Roman" panose="02020603050405020304" pitchFamily="18" charset="0"/>
              </a:rPr>
              <a:t>Defteri:</a:t>
            </a:r>
            <a:r>
              <a:rPr sz="2200" b="1" spc="70"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Bu</a:t>
            </a:r>
            <a:r>
              <a:rPr sz="2200" b="1" spc="50" dirty="0">
                <a:latin typeface="Times New Roman" panose="02020603050405020304" pitchFamily="18" charset="0"/>
                <a:cs typeface="Times New Roman" panose="02020603050405020304" pitchFamily="18" charset="0"/>
              </a:rPr>
              <a:t> </a:t>
            </a:r>
            <a:r>
              <a:rPr sz="2200" b="1" spc="-25" dirty="0">
                <a:latin typeface="Times New Roman" panose="02020603050405020304" pitchFamily="18" charset="0"/>
                <a:cs typeface="Times New Roman" panose="02020603050405020304" pitchFamily="18" charset="0"/>
              </a:rPr>
              <a:t>defter,</a:t>
            </a:r>
            <a:r>
              <a:rPr sz="2200" b="1" spc="8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kütüphanelerdeki</a:t>
            </a:r>
            <a:r>
              <a:rPr sz="2200" b="1" spc="40"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yazma</a:t>
            </a:r>
            <a:r>
              <a:rPr sz="2200" b="1" spc="80"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ve</a:t>
            </a:r>
            <a:r>
              <a:rPr sz="2200" b="1" spc="7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basma</a:t>
            </a:r>
            <a:r>
              <a:rPr sz="2200" b="1" spc="7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nadir</a:t>
            </a:r>
            <a:r>
              <a:rPr sz="2200" b="1" spc="60"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eserler</a:t>
            </a:r>
            <a:r>
              <a:rPr sz="2200" b="1" spc="65" dirty="0">
                <a:latin typeface="Times New Roman" panose="02020603050405020304" pitchFamily="18" charset="0"/>
                <a:cs typeface="Times New Roman" panose="02020603050405020304" pitchFamily="18" charset="0"/>
              </a:rPr>
              <a:t> </a:t>
            </a:r>
            <a:r>
              <a:rPr sz="2200" b="1" spc="-20" dirty="0" err="1">
                <a:latin typeface="Times New Roman" panose="02020603050405020304" pitchFamily="18" charset="0"/>
                <a:cs typeface="Times New Roman" panose="02020603050405020304" pitchFamily="18" charset="0"/>
              </a:rPr>
              <a:t>ile</a:t>
            </a:r>
            <a:r>
              <a:rPr sz="2200" b="1" spc="75" dirty="0">
                <a:latin typeface="Times New Roman" panose="02020603050405020304" pitchFamily="18" charset="0"/>
                <a:cs typeface="Times New Roman" panose="02020603050405020304" pitchFamily="18" charset="0"/>
              </a:rPr>
              <a:t> </a:t>
            </a:r>
            <a:r>
              <a:rPr sz="2200" b="1" spc="-5" dirty="0" err="1" smtClean="0">
                <a:latin typeface="Times New Roman" panose="02020603050405020304" pitchFamily="18" charset="0"/>
                <a:cs typeface="Times New Roman" panose="02020603050405020304" pitchFamily="18" charset="0"/>
              </a:rPr>
              <a:t>kitap</a:t>
            </a:r>
            <a:r>
              <a:rPr lang="tr-TR" sz="2200" b="1" spc="-5" dirty="0" smtClean="0">
                <a:latin typeface="Times New Roman" panose="02020603050405020304" pitchFamily="18" charset="0"/>
                <a:cs typeface="Times New Roman" panose="02020603050405020304" pitchFamily="18" charset="0"/>
              </a:rPr>
              <a:t> </a:t>
            </a:r>
            <a:r>
              <a:rPr sz="2200" b="1" spc="-15" dirty="0" err="1" smtClean="0">
                <a:latin typeface="Times New Roman" panose="02020603050405020304" pitchFamily="18" charset="0"/>
                <a:cs typeface="Times New Roman" panose="02020603050405020304" pitchFamily="18" charset="0"/>
              </a:rPr>
              <a:t>ve</a:t>
            </a:r>
            <a:r>
              <a:rPr sz="2200" b="1" spc="45" dirty="0" smtClean="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kitap</a:t>
            </a:r>
            <a:r>
              <a:rPr sz="2200" b="1" spc="25" dirty="0">
                <a:latin typeface="Times New Roman" panose="02020603050405020304" pitchFamily="18" charset="0"/>
                <a:cs typeface="Times New Roman" panose="02020603050405020304" pitchFamily="18" charset="0"/>
              </a:rPr>
              <a:t> </a:t>
            </a:r>
            <a:r>
              <a:rPr sz="2200" b="1" spc="55" dirty="0">
                <a:latin typeface="Times New Roman" panose="02020603050405020304" pitchFamily="18" charset="0"/>
                <a:cs typeface="Times New Roman" panose="02020603050405020304" pitchFamily="18" charset="0"/>
              </a:rPr>
              <a:t>dışı</a:t>
            </a:r>
            <a:r>
              <a:rPr sz="2200" b="1" spc="50"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materyal</a:t>
            </a:r>
            <a:r>
              <a:rPr sz="2200" b="1" spc="20"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için</a:t>
            </a:r>
            <a:r>
              <a:rPr sz="2200" b="1" spc="6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tutulur.</a:t>
            </a:r>
            <a:r>
              <a:rPr sz="2200" b="1" spc="-5" dirty="0">
                <a:latin typeface="Times New Roman" panose="02020603050405020304" pitchFamily="18" charset="0"/>
                <a:cs typeface="Times New Roman" panose="02020603050405020304" pitchFamily="18" charset="0"/>
              </a:rPr>
              <a:t> Her</a:t>
            </a:r>
            <a:r>
              <a:rPr sz="2200" b="1" spc="3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bir</a:t>
            </a:r>
            <a:r>
              <a:rPr sz="2200" b="1" spc="30" dirty="0">
                <a:latin typeface="Times New Roman" panose="02020603050405020304" pitchFamily="18" charset="0"/>
                <a:cs typeface="Times New Roman" panose="02020603050405020304" pitchFamily="18" charset="0"/>
              </a:rPr>
              <a:t> taşınır</a:t>
            </a:r>
            <a:r>
              <a:rPr sz="2200" b="1" spc="55"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için</a:t>
            </a:r>
            <a:r>
              <a:rPr sz="2200" b="1" spc="50"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ayrı</a:t>
            </a:r>
            <a:r>
              <a:rPr sz="2200" b="1" spc="35"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kayıt</a:t>
            </a:r>
            <a:r>
              <a:rPr sz="2200" b="1" spc="7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yapılır.</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080508" y="784174"/>
            <a:ext cx="4607780" cy="444352"/>
          </a:xfrm>
          <a:prstGeom prst="rect">
            <a:avLst/>
          </a:prstGeom>
        </p:spPr>
        <p:txBody>
          <a:bodyPr vert="horz" wrap="square" lIns="0" tIns="13335" rIns="0" bIns="0" rtlCol="0">
            <a:spAutoFit/>
          </a:bodyPr>
          <a:lstStyle/>
          <a:p>
            <a:pPr marL="12700">
              <a:lnSpc>
                <a:spcPct val="100000"/>
              </a:lnSpc>
              <a:spcBef>
                <a:spcPts val="105"/>
              </a:spcBef>
            </a:pPr>
            <a:r>
              <a:rPr sz="2800" b="1" spc="-5" dirty="0">
                <a:solidFill>
                  <a:srgbClr val="FF0000"/>
                </a:solidFill>
                <a:latin typeface="Times New Roman" panose="02020603050405020304" pitchFamily="18" charset="0"/>
                <a:cs typeface="Times New Roman" panose="02020603050405020304" pitchFamily="18" charset="0"/>
              </a:rPr>
              <a:t>BELGE</a:t>
            </a:r>
            <a:r>
              <a:rPr sz="2800" b="1" spc="-4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VE</a:t>
            </a:r>
            <a:r>
              <a:rPr sz="2800" b="1" spc="-35"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CETVELLER</a:t>
            </a:r>
            <a:endParaRPr sz="28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631504" y="1340768"/>
            <a:ext cx="10009112" cy="5414303"/>
          </a:xfrm>
          <a:prstGeom prst="rect">
            <a:avLst/>
          </a:prstGeom>
        </p:spPr>
        <p:txBody>
          <a:bodyPr vert="horz" wrap="square" lIns="0" tIns="12700" rIns="0" bIns="0" rtlCol="0">
            <a:spAutoFit/>
          </a:bodyPr>
          <a:lstStyle/>
          <a:p>
            <a:pPr marL="12700">
              <a:lnSpc>
                <a:spcPct val="150000"/>
              </a:lnSpc>
              <a:spcBef>
                <a:spcPts val="100"/>
              </a:spcBef>
            </a:pPr>
            <a:r>
              <a:rPr lang="tr-TR" b="1" spc="-10" dirty="0" smtClean="0">
                <a:latin typeface="Microsoft Sans Serif"/>
                <a:cs typeface="Microsoft Sans Serif"/>
              </a:rPr>
              <a:t>     </a:t>
            </a:r>
            <a:r>
              <a:rPr b="1" spc="-10" dirty="0" err="1" smtClean="0">
                <a:latin typeface="Times New Roman" panose="02020603050405020304" pitchFamily="18" charset="0"/>
                <a:cs typeface="Times New Roman" panose="02020603050405020304" pitchFamily="18" charset="0"/>
              </a:rPr>
              <a:t>Taşınır</a:t>
            </a:r>
            <a:r>
              <a:rPr b="1" spc="20" dirty="0" smtClean="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işlemlerinde,</a:t>
            </a:r>
            <a:r>
              <a:rPr b="1" spc="6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işlem</a:t>
            </a:r>
            <a:r>
              <a:rPr b="1" spc="4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türüne</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göre</a:t>
            </a:r>
            <a:r>
              <a:rPr b="1" spc="8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aşağıda</a:t>
            </a:r>
            <a:r>
              <a:rPr b="1" spc="3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belirtilen</a:t>
            </a:r>
            <a:r>
              <a:rPr b="1" spc="8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belge</a:t>
            </a:r>
            <a:r>
              <a:rPr b="1" spc="3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8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cetveller</a:t>
            </a:r>
            <a:r>
              <a:rPr b="1" spc="40" dirty="0">
                <a:latin typeface="Times New Roman" panose="02020603050405020304" pitchFamily="18" charset="0"/>
                <a:cs typeface="Times New Roman" panose="02020603050405020304" pitchFamily="18" charset="0"/>
              </a:rPr>
              <a:t> </a:t>
            </a:r>
            <a:r>
              <a:rPr b="1" dirty="0" err="1">
                <a:latin typeface="Times New Roman" panose="02020603050405020304" pitchFamily="18" charset="0"/>
                <a:cs typeface="Times New Roman" panose="02020603050405020304" pitchFamily="18" charset="0"/>
              </a:rPr>
              <a:t>kullanılır</a:t>
            </a:r>
            <a:r>
              <a:rPr b="1" dirty="0" smtClean="0">
                <a:latin typeface="Times New Roman" panose="02020603050405020304" pitchFamily="18" charset="0"/>
                <a:cs typeface="Times New Roman" panose="02020603050405020304" pitchFamily="18" charset="0"/>
              </a:rPr>
              <a:t>.</a:t>
            </a:r>
            <a:endParaRPr b="1" dirty="0">
              <a:latin typeface="Times New Roman" panose="02020603050405020304" pitchFamily="18" charset="0"/>
              <a:cs typeface="Times New Roman" panose="02020603050405020304" pitchFamily="18" charset="0"/>
            </a:endParaRPr>
          </a:p>
          <a:p>
            <a:pPr marL="356870" marR="5080" indent="-344805" algn="just">
              <a:lnSpc>
                <a:spcPct val="150000"/>
              </a:lnSpc>
              <a:buFont typeface="Arial MT"/>
              <a:buChar char="•"/>
              <a:tabLst>
                <a:tab pos="357505" algn="l"/>
              </a:tabLst>
            </a:pPr>
            <a:r>
              <a:rPr b="1" spc="-10" dirty="0">
                <a:solidFill>
                  <a:srgbClr val="FF0000"/>
                </a:solidFill>
                <a:latin typeface="Times New Roman" panose="02020603050405020304" pitchFamily="18" charset="0"/>
                <a:cs typeface="Times New Roman" panose="02020603050405020304" pitchFamily="18" charset="0"/>
              </a:rPr>
              <a:t>Taşınır </a:t>
            </a:r>
            <a:r>
              <a:rPr b="1" spc="-5" dirty="0">
                <a:solidFill>
                  <a:srgbClr val="FF0000"/>
                </a:solidFill>
                <a:latin typeface="Times New Roman" panose="02020603050405020304" pitchFamily="18" charset="0"/>
                <a:cs typeface="Times New Roman" panose="02020603050405020304" pitchFamily="18" charset="0"/>
              </a:rPr>
              <a:t>İşlem </a:t>
            </a:r>
            <a:r>
              <a:rPr b="1" spc="-10" dirty="0">
                <a:solidFill>
                  <a:srgbClr val="FF0000"/>
                </a:solidFill>
                <a:latin typeface="Times New Roman" panose="02020603050405020304" pitchFamily="18" charset="0"/>
                <a:cs typeface="Times New Roman" panose="02020603050405020304" pitchFamily="18" charset="0"/>
              </a:rPr>
              <a:t>Fişi: </a:t>
            </a:r>
            <a:r>
              <a:rPr b="1" spc="-15" dirty="0">
                <a:solidFill>
                  <a:srgbClr val="FF0000"/>
                </a:solidFill>
                <a:latin typeface="Times New Roman" panose="02020603050405020304" pitchFamily="18" charset="0"/>
                <a:cs typeface="Times New Roman" panose="02020603050405020304" pitchFamily="18" charset="0"/>
              </a:rPr>
              <a:t>İlgili </a:t>
            </a:r>
            <a:r>
              <a:rPr b="1" spc="10" dirty="0">
                <a:solidFill>
                  <a:srgbClr val="FF0000"/>
                </a:solidFill>
                <a:latin typeface="Times New Roman" panose="02020603050405020304" pitchFamily="18" charset="0"/>
                <a:cs typeface="Times New Roman" panose="02020603050405020304" pitchFamily="18" charset="0"/>
              </a:rPr>
              <a:t>mevzuatı </a:t>
            </a:r>
            <a:r>
              <a:rPr b="1" dirty="0">
                <a:solidFill>
                  <a:srgbClr val="FF0000"/>
                </a:solidFill>
                <a:latin typeface="Times New Roman" panose="02020603050405020304" pitchFamily="18" charset="0"/>
                <a:cs typeface="Times New Roman" panose="02020603050405020304" pitchFamily="18" charset="0"/>
              </a:rPr>
              <a:t>çerçevesinde kabul </a:t>
            </a:r>
            <a:r>
              <a:rPr b="1" spc="-10" dirty="0">
                <a:solidFill>
                  <a:srgbClr val="FF0000"/>
                </a:solidFill>
                <a:latin typeface="Times New Roman" panose="02020603050405020304" pitchFamily="18" charset="0"/>
                <a:cs typeface="Times New Roman" panose="02020603050405020304" pitchFamily="18" charset="0"/>
              </a:rPr>
              <a:t>edilerek teslim </a:t>
            </a:r>
            <a:r>
              <a:rPr b="1" spc="10" dirty="0">
                <a:solidFill>
                  <a:srgbClr val="FF0000"/>
                </a:solidFill>
                <a:latin typeface="Times New Roman" panose="02020603050405020304" pitchFamily="18" charset="0"/>
                <a:cs typeface="Times New Roman" panose="02020603050405020304" pitchFamily="18" charset="0"/>
              </a:rPr>
              <a:t>alınan </a:t>
            </a:r>
            <a:r>
              <a:rPr b="1" spc="20" dirty="0">
                <a:solidFill>
                  <a:srgbClr val="FF0000"/>
                </a:solidFill>
                <a:latin typeface="Times New Roman" panose="02020603050405020304" pitchFamily="18" charset="0"/>
                <a:cs typeface="Times New Roman" panose="02020603050405020304" pitchFamily="18" charset="0"/>
              </a:rPr>
              <a:t>taşınırların </a:t>
            </a:r>
            <a:r>
              <a:rPr b="1" spc="2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girişleri</a:t>
            </a:r>
            <a:r>
              <a:rPr b="1" spc="-5"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ile</a:t>
            </a:r>
            <a:r>
              <a:rPr b="1" spc="-10" dirty="0">
                <a:solidFill>
                  <a:srgbClr val="FF0000"/>
                </a:solidFill>
                <a:latin typeface="Times New Roman" panose="02020603050405020304" pitchFamily="18" charset="0"/>
                <a:cs typeface="Times New Roman" panose="02020603050405020304" pitchFamily="18" charset="0"/>
              </a:rPr>
              <a:t> </a:t>
            </a:r>
            <a:r>
              <a:rPr b="1" spc="25" dirty="0">
                <a:solidFill>
                  <a:srgbClr val="FF0000"/>
                </a:solidFill>
                <a:latin typeface="Times New Roman" panose="02020603050405020304" pitchFamily="18" charset="0"/>
                <a:cs typeface="Times New Roman" panose="02020603050405020304" pitchFamily="18" charset="0"/>
              </a:rPr>
              <a:t>taşınırların</a:t>
            </a:r>
            <a:r>
              <a:rPr b="1" spc="30" dirty="0">
                <a:solidFill>
                  <a:srgbClr val="FF0000"/>
                </a:solidFill>
                <a:latin typeface="Times New Roman" panose="02020603050405020304" pitchFamily="18" charset="0"/>
                <a:cs typeface="Times New Roman" panose="02020603050405020304" pitchFamily="18" charset="0"/>
              </a:rPr>
              <a:t> </a:t>
            </a:r>
            <a:r>
              <a:rPr b="1" spc="35" dirty="0">
                <a:solidFill>
                  <a:srgbClr val="FF0000"/>
                </a:solidFill>
                <a:latin typeface="Times New Roman" panose="02020603050405020304" pitchFamily="18" charset="0"/>
                <a:cs typeface="Times New Roman" panose="02020603050405020304" pitchFamily="18" charset="0"/>
              </a:rPr>
              <a:t>çıkış</a:t>
            </a:r>
            <a:r>
              <a:rPr b="1" spc="4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ve</a:t>
            </a:r>
            <a:r>
              <a:rPr b="1" spc="-1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ambarlar</a:t>
            </a:r>
            <a:r>
              <a:rPr b="1"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arasında</a:t>
            </a:r>
            <a:r>
              <a:rPr b="1" spc="1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devir</a:t>
            </a:r>
            <a:r>
              <a:rPr b="1" spc="-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işlemlerinde,</a:t>
            </a:r>
            <a:r>
              <a:rPr b="1" spc="-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dayanıklı </a:t>
            </a:r>
            <a:r>
              <a:rPr b="1" spc="2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taşınırların </a:t>
            </a:r>
            <a:r>
              <a:rPr b="1" spc="-10" dirty="0">
                <a:solidFill>
                  <a:srgbClr val="FF0000"/>
                </a:solidFill>
                <a:latin typeface="Times New Roman" panose="02020603050405020304" pitchFamily="18" charset="0"/>
                <a:cs typeface="Times New Roman" panose="02020603050405020304" pitchFamily="18" charset="0"/>
              </a:rPr>
              <a:t>niteliklerini değiştiren </a:t>
            </a:r>
            <a:r>
              <a:rPr b="1" spc="15" dirty="0">
                <a:solidFill>
                  <a:srgbClr val="FF0000"/>
                </a:solidFill>
                <a:latin typeface="Times New Roman" panose="02020603050405020304" pitchFamily="18" charset="0"/>
                <a:cs typeface="Times New Roman" panose="02020603050405020304" pitchFamily="18" charset="0"/>
              </a:rPr>
              <a:t>esaslı onarım </a:t>
            </a:r>
            <a:r>
              <a:rPr b="1" spc="-15" dirty="0">
                <a:solidFill>
                  <a:srgbClr val="FF0000"/>
                </a:solidFill>
                <a:latin typeface="Times New Roman" panose="02020603050405020304" pitchFamily="18" charset="0"/>
                <a:cs typeface="Times New Roman" panose="02020603050405020304" pitchFamily="18" charset="0"/>
              </a:rPr>
              <a:t>ve </a:t>
            </a:r>
            <a:r>
              <a:rPr b="1" spc="-10" dirty="0">
                <a:solidFill>
                  <a:srgbClr val="FF0000"/>
                </a:solidFill>
                <a:latin typeface="Times New Roman" panose="02020603050405020304" pitchFamily="18" charset="0"/>
                <a:cs typeface="Times New Roman" panose="02020603050405020304" pitchFamily="18" charset="0"/>
              </a:rPr>
              <a:t>ilaveler </a:t>
            </a:r>
            <a:r>
              <a:rPr b="1" dirty="0">
                <a:solidFill>
                  <a:srgbClr val="FF0000"/>
                </a:solidFill>
                <a:latin typeface="Times New Roman" panose="02020603050405020304" pitchFamily="18" charset="0"/>
                <a:cs typeface="Times New Roman" panose="02020603050405020304" pitchFamily="18" charset="0"/>
              </a:rPr>
              <a:t>sonucu değer </a:t>
            </a:r>
            <a:r>
              <a:rPr b="1" spc="10" dirty="0">
                <a:solidFill>
                  <a:srgbClr val="FF0000"/>
                </a:solidFill>
                <a:latin typeface="Times New Roman" panose="02020603050405020304" pitchFamily="18" charset="0"/>
                <a:cs typeface="Times New Roman" panose="02020603050405020304" pitchFamily="18" charset="0"/>
              </a:rPr>
              <a:t>artışlarında, </a:t>
            </a:r>
            <a:r>
              <a:rPr b="1" spc="1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kayıtlara </a:t>
            </a:r>
            <a:r>
              <a:rPr b="1" dirty="0">
                <a:solidFill>
                  <a:srgbClr val="FF0000"/>
                </a:solidFill>
                <a:latin typeface="Times New Roman" panose="02020603050405020304" pitchFamily="18" charset="0"/>
                <a:cs typeface="Times New Roman" panose="02020603050405020304" pitchFamily="18" charset="0"/>
              </a:rPr>
              <a:t>esas </a:t>
            </a:r>
            <a:r>
              <a:rPr b="1" spc="-5" dirty="0">
                <a:solidFill>
                  <a:srgbClr val="FF0000"/>
                </a:solidFill>
                <a:latin typeface="Times New Roman" panose="02020603050405020304" pitchFamily="18" charset="0"/>
                <a:cs typeface="Times New Roman" panose="02020603050405020304" pitchFamily="18" charset="0"/>
              </a:rPr>
              <a:t>olmak üzere 5 </a:t>
            </a:r>
            <a:r>
              <a:rPr b="1" dirty="0">
                <a:solidFill>
                  <a:srgbClr val="FF0000"/>
                </a:solidFill>
                <a:latin typeface="Times New Roman" panose="02020603050405020304" pitchFamily="18" charset="0"/>
                <a:cs typeface="Times New Roman" panose="02020603050405020304" pitchFamily="18" charset="0"/>
              </a:rPr>
              <a:t>örnek </a:t>
            </a:r>
            <a:r>
              <a:rPr b="1" spc="10" dirty="0">
                <a:solidFill>
                  <a:srgbClr val="FF0000"/>
                </a:solidFill>
                <a:latin typeface="Times New Roman" panose="02020603050405020304" pitchFamily="18" charset="0"/>
                <a:cs typeface="Times New Roman" panose="02020603050405020304" pitchFamily="18" charset="0"/>
              </a:rPr>
              <a:t>numaralı </a:t>
            </a:r>
            <a:r>
              <a:rPr b="1" spc="-10" dirty="0">
                <a:solidFill>
                  <a:srgbClr val="FF0000"/>
                </a:solidFill>
                <a:latin typeface="Times New Roman" panose="02020603050405020304" pitchFamily="18" charset="0"/>
                <a:cs typeface="Times New Roman" panose="02020603050405020304" pitchFamily="18" charset="0"/>
              </a:rPr>
              <a:t>Taşınır İşlem Fişi </a:t>
            </a:r>
            <a:r>
              <a:rPr b="1" spc="-20" dirty="0">
                <a:solidFill>
                  <a:srgbClr val="FF0000"/>
                </a:solidFill>
                <a:latin typeface="Times New Roman" panose="02020603050405020304" pitchFamily="18" charset="0"/>
                <a:cs typeface="Times New Roman" panose="02020603050405020304" pitchFamily="18" charset="0"/>
              </a:rPr>
              <a:t>düzenlenir</a:t>
            </a:r>
            <a:r>
              <a:rPr b="1" spc="-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Müze </a:t>
            </a:r>
            <a:r>
              <a:rPr b="1" spc="-30" dirty="0">
                <a:latin typeface="Times New Roman" panose="02020603050405020304" pitchFamily="18" charset="0"/>
                <a:cs typeface="Times New Roman" panose="02020603050405020304" pitchFamily="18" charset="0"/>
              </a:rPr>
              <a:t>ve </a:t>
            </a:r>
            <a:r>
              <a:rPr b="1" spc="-2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kütüphanelerdeki eserler </a:t>
            </a:r>
            <a:r>
              <a:rPr b="1" spc="-15" dirty="0">
                <a:latin typeface="Times New Roman" panose="02020603050405020304" pitchFamily="18" charset="0"/>
                <a:cs typeface="Times New Roman" panose="02020603050405020304" pitchFamily="18" charset="0"/>
              </a:rPr>
              <a:t>için </a:t>
            </a:r>
            <a:r>
              <a:rPr b="1" spc="-5" dirty="0">
                <a:latin typeface="Times New Roman" panose="02020603050405020304" pitchFamily="18" charset="0"/>
                <a:cs typeface="Times New Roman" panose="02020603050405020304" pitchFamily="18" charset="0"/>
              </a:rPr>
              <a:t>ise </a:t>
            </a:r>
            <a:r>
              <a:rPr b="1" dirty="0">
                <a:latin typeface="Times New Roman" panose="02020603050405020304" pitchFamily="18" charset="0"/>
                <a:cs typeface="Times New Roman" panose="02020603050405020304" pitchFamily="18" charset="0"/>
              </a:rPr>
              <a:t>5/A </a:t>
            </a:r>
            <a:r>
              <a:rPr b="1" spc="-5" dirty="0">
                <a:latin typeface="Times New Roman" panose="02020603050405020304" pitchFamily="18" charset="0"/>
                <a:cs typeface="Times New Roman" panose="02020603050405020304" pitchFamily="18" charset="0"/>
              </a:rPr>
              <a:t>örnek </a:t>
            </a:r>
            <a:r>
              <a:rPr b="1" spc="10" dirty="0">
                <a:latin typeface="Times New Roman" panose="02020603050405020304" pitchFamily="18" charset="0"/>
                <a:cs typeface="Times New Roman" panose="02020603050405020304" pitchFamily="18" charset="0"/>
              </a:rPr>
              <a:t>numaralı </a:t>
            </a:r>
            <a:r>
              <a:rPr b="1" spc="-1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İşlem </a:t>
            </a:r>
            <a:r>
              <a:rPr b="1" spc="-10" dirty="0">
                <a:latin typeface="Times New Roman" panose="02020603050405020304" pitchFamily="18" charset="0"/>
                <a:cs typeface="Times New Roman" panose="02020603050405020304" pitchFamily="18" charset="0"/>
              </a:rPr>
              <a:t>Fişi </a:t>
            </a:r>
            <a:r>
              <a:rPr b="1" spc="5" dirty="0">
                <a:latin typeface="Times New Roman" panose="02020603050405020304" pitchFamily="18" charset="0"/>
                <a:cs typeface="Times New Roman" panose="02020603050405020304" pitchFamily="18" charset="0"/>
              </a:rPr>
              <a:t>kullanılır. </a:t>
            </a:r>
            <a:r>
              <a:rPr b="1" spc="-10" dirty="0">
                <a:latin typeface="Times New Roman" panose="02020603050405020304" pitchFamily="18" charset="0"/>
                <a:cs typeface="Times New Roman" panose="02020603050405020304" pitchFamily="18" charset="0"/>
              </a:rPr>
              <a:t>Taşınır </a:t>
            </a:r>
            <a:r>
              <a:rPr b="1" spc="-62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İşlem</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Fişleri</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en</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az</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üç</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nüsha</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olarak</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düzenlenir</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her</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malî</a:t>
            </a:r>
            <a:r>
              <a:rPr b="1" spc="25" dirty="0">
                <a:latin typeface="Times New Roman" panose="02020603050405020304" pitchFamily="18" charset="0"/>
                <a:cs typeface="Times New Roman" panose="02020603050405020304" pitchFamily="18" charset="0"/>
              </a:rPr>
              <a:t> yıl  </a:t>
            </a:r>
            <a:r>
              <a:rPr b="1" spc="15" dirty="0">
                <a:latin typeface="Times New Roman" panose="02020603050405020304" pitchFamily="18" charset="0"/>
                <a:cs typeface="Times New Roman" panose="02020603050405020304" pitchFamily="18" charset="0"/>
              </a:rPr>
              <a:t>başında  </a:t>
            </a:r>
            <a:r>
              <a:rPr b="1" spc="-10" dirty="0">
                <a:latin typeface="Times New Roman" panose="02020603050405020304" pitchFamily="18" charset="0"/>
                <a:cs typeface="Times New Roman" panose="02020603050405020304" pitchFamily="18" charset="0"/>
              </a:rPr>
              <a:t>"1"den </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başlamak </a:t>
            </a:r>
            <a:r>
              <a:rPr b="1" spc="-5" dirty="0">
                <a:latin typeface="Times New Roman" panose="02020603050405020304" pitchFamily="18" charset="0"/>
                <a:cs typeface="Times New Roman" panose="02020603050405020304" pitchFamily="18" charset="0"/>
              </a:rPr>
              <a:t>üzere bir </a:t>
            </a:r>
            <a:r>
              <a:rPr b="1" spc="25" dirty="0">
                <a:latin typeface="Times New Roman" panose="02020603050405020304" pitchFamily="18" charset="0"/>
                <a:cs typeface="Times New Roman" panose="02020603050405020304" pitchFamily="18" charset="0"/>
              </a:rPr>
              <a:t>sıra </a:t>
            </a:r>
            <a:r>
              <a:rPr b="1" spc="10" dirty="0">
                <a:latin typeface="Times New Roman" panose="02020603050405020304" pitchFamily="18" charset="0"/>
                <a:cs typeface="Times New Roman" panose="02020603050405020304" pitchFamily="18" charset="0"/>
              </a:rPr>
              <a:t>numarası </a:t>
            </a:r>
            <a:r>
              <a:rPr b="1" spc="-30" dirty="0">
                <a:latin typeface="Times New Roman" panose="02020603050405020304" pitchFamily="18" charset="0"/>
                <a:cs typeface="Times New Roman" panose="02020603050405020304" pitchFamily="18" charset="0"/>
              </a:rPr>
              <a:t>verilir. </a:t>
            </a:r>
            <a:r>
              <a:rPr b="1" spc="-5" dirty="0">
                <a:latin typeface="Times New Roman" panose="02020603050405020304" pitchFamily="18" charset="0"/>
                <a:cs typeface="Times New Roman" panose="02020603050405020304" pitchFamily="18" charset="0"/>
              </a:rPr>
              <a:t>Fiş, </a:t>
            </a:r>
            <a:r>
              <a:rPr b="1" spc="15" dirty="0">
                <a:latin typeface="Times New Roman" panose="02020603050405020304" pitchFamily="18" charset="0"/>
                <a:cs typeface="Times New Roman" panose="02020603050405020304" pitchFamily="18" charset="0"/>
              </a:rPr>
              <a:t>dayanağını </a:t>
            </a:r>
            <a:r>
              <a:rPr b="1" spc="-5" dirty="0">
                <a:latin typeface="Times New Roman" panose="02020603050405020304" pitchFamily="18" charset="0"/>
                <a:cs typeface="Times New Roman" panose="02020603050405020304" pitchFamily="18" charset="0"/>
              </a:rPr>
              <a:t>oluşturan belgenin tarihinden </a:t>
            </a:r>
            <a:r>
              <a:rPr b="1" dirty="0">
                <a:latin typeface="Times New Roman" panose="02020603050405020304" pitchFamily="18" charset="0"/>
                <a:cs typeface="Times New Roman" panose="02020603050405020304" pitchFamily="18" charset="0"/>
              </a:rPr>
              <a:t> önceki </a:t>
            </a:r>
            <a:r>
              <a:rPr b="1" spc="-5" dirty="0">
                <a:latin typeface="Times New Roman" panose="02020603050405020304" pitchFamily="18" charset="0"/>
                <a:cs typeface="Times New Roman" panose="02020603050405020304" pitchFamily="18" charset="0"/>
              </a:rPr>
              <a:t>bir tarihi </a:t>
            </a:r>
            <a:r>
              <a:rPr b="1" spc="5" dirty="0">
                <a:latin typeface="Times New Roman" panose="02020603050405020304" pitchFamily="18" charset="0"/>
                <a:cs typeface="Times New Roman" panose="02020603050405020304" pitchFamily="18" charset="0"/>
              </a:rPr>
              <a:t>taşıyamaz. </a:t>
            </a:r>
            <a:r>
              <a:rPr b="1" spc="-1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İşlem </a:t>
            </a:r>
            <a:r>
              <a:rPr b="1" spc="-15" dirty="0">
                <a:latin typeface="Times New Roman" panose="02020603050405020304" pitchFamily="18" charset="0"/>
                <a:cs typeface="Times New Roman" panose="02020603050405020304" pitchFamily="18" charset="0"/>
              </a:rPr>
              <a:t>Fişinin </a:t>
            </a:r>
            <a:r>
              <a:rPr b="1" spc="-5" dirty="0">
                <a:latin typeface="Times New Roman" panose="02020603050405020304" pitchFamily="18" charset="0"/>
                <a:cs typeface="Times New Roman" panose="02020603050405020304" pitchFamily="18" charset="0"/>
              </a:rPr>
              <a:t>elektronik ortamda </a:t>
            </a:r>
            <a:r>
              <a:rPr b="1" spc="-10" dirty="0">
                <a:latin typeface="Times New Roman" panose="02020603050405020304" pitchFamily="18" charset="0"/>
                <a:cs typeface="Times New Roman" panose="02020603050405020304" pitchFamily="18" charset="0"/>
              </a:rPr>
              <a:t>düzenlenemediği </a:t>
            </a:r>
            <a:r>
              <a:rPr b="1" spc="-5" dirty="0">
                <a:latin typeface="Times New Roman" panose="02020603050405020304" pitchFamily="18" charset="0"/>
                <a:cs typeface="Times New Roman" panose="02020603050405020304" pitchFamily="18" charset="0"/>
              </a:rPr>
              <a:t> hallerde, seri </a:t>
            </a:r>
            <a:r>
              <a:rPr b="1" spc="-15" dirty="0">
                <a:latin typeface="Times New Roman" panose="02020603050405020304" pitchFamily="18" charset="0"/>
                <a:cs typeface="Times New Roman" panose="02020603050405020304" pitchFamily="18" charset="0"/>
              </a:rPr>
              <a:t>ve </a:t>
            </a:r>
            <a:r>
              <a:rPr b="1" spc="20" dirty="0">
                <a:latin typeface="Times New Roman" panose="02020603050405020304" pitchFamily="18" charset="0"/>
                <a:cs typeface="Times New Roman" panose="02020603050405020304" pitchFamily="18" charset="0"/>
              </a:rPr>
              <a:t>sıra </a:t>
            </a:r>
            <a:r>
              <a:rPr b="1" spc="10" dirty="0">
                <a:latin typeface="Times New Roman" panose="02020603050405020304" pitchFamily="18" charset="0"/>
                <a:cs typeface="Times New Roman" panose="02020603050405020304" pitchFamily="18" charset="0"/>
              </a:rPr>
              <a:t>numaralı </a:t>
            </a:r>
            <a:r>
              <a:rPr b="1" spc="-5" dirty="0">
                <a:latin typeface="Times New Roman" panose="02020603050405020304" pitchFamily="18" charset="0"/>
                <a:cs typeface="Times New Roman" panose="02020603050405020304" pitchFamily="18" charset="0"/>
              </a:rPr>
              <a:t>olarak </a:t>
            </a:r>
            <a:r>
              <a:rPr b="1" spc="25" dirty="0">
                <a:latin typeface="Times New Roman" panose="02020603050405020304" pitchFamily="18" charset="0"/>
                <a:cs typeface="Times New Roman" panose="02020603050405020304" pitchFamily="18" charset="0"/>
              </a:rPr>
              <a:t>bastırılmış </a:t>
            </a:r>
            <a:r>
              <a:rPr b="1" spc="-5" dirty="0">
                <a:latin typeface="Times New Roman" panose="02020603050405020304" pitchFamily="18" charset="0"/>
                <a:cs typeface="Times New Roman" panose="02020603050405020304" pitchFamily="18" charset="0"/>
              </a:rPr>
              <a:t>fişler </a:t>
            </a:r>
            <a:r>
              <a:rPr b="1" dirty="0">
                <a:latin typeface="Times New Roman" panose="02020603050405020304" pitchFamily="18" charset="0"/>
                <a:cs typeface="Times New Roman" panose="02020603050405020304" pitchFamily="18" charset="0"/>
              </a:rPr>
              <a:t>kullanılır. </a:t>
            </a:r>
            <a:r>
              <a:rPr b="1" spc="-5" dirty="0">
                <a:latin typeface="Times New Roman" panose="02020603050405020304" pitchFamily="18" charset="0"/>
                <a:cs typeface="Times New Roman" panose="02020603050405020304" pitchFamily="18" charset="0"/>
              </a:rPr>
              <a:t>Düzenlenen </a:t>
            </a:r>
            <a:r>
              <a:rPr b="1" spc="-1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 İşlem </a:t>
            </a:r>
            <a:r>
              <a:rPr b="1" spc="-10" dirty="0">
                <a:latin typeface="Times New Roman" panose="02020603050405020304" pitchFamily="18" charset="0"/>
                <a:cs typeface="Times New Roman" panose="02020603050405020304" pitchFamily="18" charset="0"/>
              </a:rPr>
              <a:t>Fişlerinin </a:t>
            </a:r>
            <a:r>
              <a:rPr b="1" spc="10" dirty="0">
                <a:latin typeface="Times New Roman" panose="02020603050405020304" pitchFamily="18" charset="0"/>
                <a:cs typeface="Times New Roman" panose="02020603050405020304" pitchFamily="18" charset="0"/>
              </a:rPr>
              <a:t>nüshaları hakkında </a:t>
            </a:r>
            <a:r>
              <a:rPr b="1" spc="-5" dirty="0">
                <a:latin typeface="Times New Roman" panose="02020603050405020304" pitchFamily="18" charset="0"/>
                <a:cs typeface="Times New Roman" panose="02020603050405020304" pitchFamily="18" charset="0"/>
              </a:rPr>
              <a:t>Yönetmeliğin </a:t>
            </a:r>
            <a:r>
              <a:rPr b="1" spc="-15" dirty="0">
                <a:latin typeface="Times New Roman" panose="02020603050405020304" pitchFamily="18" charset="0"/>
                <a:cs typeface="Times New Roman" panose="02020603050405020304" pitchFamily="18" charset="0"/>
              </a:rPr>
              <a:t>ilgili </a:t>
            </a:r>
            <a:r>
              <a:rPr b="1" spc="-5" dirty="0">
                <a:latin typeface="Times New Roman" panose="02020603050405020304" pitchFamily="18" charset="0"/>
                <a:cs typeface="Times New Roman" panose="02020603050405020304" pitchFamily="18" charset="0"/>
              </a:rPr>
              <a:t>maddelerine göre </a:t>
            </a:r>
            <a:r>
              <a:rPr b="1" spc="-10" dirty="0">
                <a:latin typeface="Times New Roman" panose="02020603050405020304" pitchFamily="18" charset="0"/>
                <a:cs typeface="Times New Roman" panose="02020603050405020304" pitchFamily="18" charset="0"/>
              </a:rPr>
              <a:t>işlem </a:t>
            </a:r>
            <a:r>
              <a:rPr b="1" spc="5" dirty="0">
                <a:latin typeface="Times New Roman" panose="02020603050405020304" pitchFamily="18" charset="0"/>
                <a:cs typeface="Times New Roman" panose="02020603050405020304" pitchFamily="18" charset="0"/>
              </a:rPr>
              <a:t>yapılır. </a:t>
            </a:r>
            <a:r>
              <a:rPr b="1" spc="-5" dirty="0" err="1" smtClean="0">
                <a:solidFill>
                  <a:srgbClr val="FF0000"/>
                </a:solidFill>
                <a:latin typeface="Times New Roman" panose="02020603050405020304" pitchFamily="18" charset="0"/>
                <a:cs typeface="Times New Roman" panose="02020603050405020304" pitchFamily="18" charset="0"/>
              </a:rPr>
              <a:t>İhtiyaç</a:t>
            </a:r>
            <a:r>
              <a:rPr b="1" spc="-5" dirty="0" smtClean="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duyulduğunda </a:t>
            </a:r>
            <a:r>
              <a:rPr b="1" spc="5" dirty="0">
                <a:solidFill>
                  <a:srgbClr val="FF0000"/>
                </a:solidFill>
                <a:latin typeface="Times New Roman" panose="02020603050405020304" pitchFamily="18" charset="0"/>
                <a:cs typeface="Times New Roman" panose="02020603050405020304" pitchFamily="18" charset="0"/>
              </a:rPr>
              <a:t>kullanılmak </a:t>
            </a:r>
            <a:r>
              <a:rPr b="1" spc="-10" dirty="0">
                <a:solidFill>
                  <a:srgbClr val="FF0000"/>
                </a:solidFill>
                <a:latin typeface="Times New Roman" panose="02020603050405020304" pitchFamily="18" charset="0"/>
                <a:cs typeface="Times New Roman" panose="02020603050405020304" pitchFamily="18" charset="0"/>
              </a:rPr>
              <a:t>üzere</a:t>
            </a:r>
            <a:r>
              <a:rPr b="1" spc="-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satın </a:t>
            </a:r>
            <a:r>
              <a:rPr b="1" spc="5" dirty="0">
                <a:solidFill>
                  <a:srgbClr val="FF0000"/>
                </a:solidFill>
                <a:latin typeface="Times New Roman" panose="02020603050405020304" pitchFamily="18" charset="0"/>
                <a:cs typeface="Times New Roman" panose="02020603050405020304" pitchFamily="18" charset="0"/>
              </a:rPr>
              <a:t>alınarak </a:t>
            </a:r>
            <a:r>
              <a:rPr b="1" spc="-5" dirty="0">
                <a:solidFill>
                  <a:srgbClr val="FF0000"/>
                </a:solidFill>
                <a:latin typeface="Times New Roman" panose="02020603050405020304" pitchFamily="18" charset="0"/>
                <a:cs typeface="Times New Roman" panose="02020603050405020304" pitchFamily="18" charset="0"/>
              </a:rPr>
              <a:t>depolanan </a:t>
            </a:r>
            <a:r>
              <a:rPr b="1" spc="-15" dirty="0">
                <a:solidFill>
                  <a:srgbClr val="FF0000"/>
                </a:solidFill>
                <a:latin typeface="Times New Roman" panose="02020603050405020304" pitchFamily="18" charset="0"/>
                <a:cs typeface="Times New Roman" panose="02020603050405020304" pitchFamily="18" charset="0"/>
              </a:rPr>
              <a:t>ya</a:t>
            </a:r>
            <a:r>
              <a:rPr b="1" spc="605"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da </a:t>
            </a:r>
            <a:r>
              <a:rPr b="1" spc="-10" dirty="0">
                <a:solidFill>
                  <a:srgbClr val="FF0000"/>
                </a:solidFill>
                <a:latin typeface="Times New Roman" panose="02020603050405020304" pitchFamily="18" charset="0"/>
                <a:cs typeface="Times New Roman" panose="02020603050405020304" pitchFamily="18" charset="0"/>
              </a:rPr>
              <a:t>arşivlenenler </a:t>
            </a:r>
            <a:r>
              <a:rPr b="1" spc="-5"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ile </a:t>
            </a:r>
            <a:r>
              <a:rPr b="1" spc="-5" dirty="0">
                <a:solidFill>
                  <a:srgbClr val="FF0000"/>
                </a:solidFill>
                <a:latin typeface="Times New Roman" panose="02020603050405020304" pitchFamily="18" charset="0"/>
                <a:cs typeface="Times New Roman" panose="02020603050405020304" pitchFamily="18" charset="0"/>
              </a:rPr>
              <a:t>süreli </a:t>
            </a:r>
            <a:r>
              <a:rPr b="1" spc="5" dirty="0">
                <a:solidFill>
                  <a:srgbClr val="FF0000"/>
                </a:solidFill>
                <a:latin typeface="Times New Roman" panose="02020603050405020304" pitchFamily="18" charset="0"/>
                <a:cs typeface="Times New Roman" panose="02020603050405020304" pitchFamily="18" charset="0"/>
              </a:rPr>
              <a:t>yayınlardan </a:t>
            </a:r>
            <a:r>
              <a:rPr b="1" spc="-10" dirty="0">
                <a:solidFill>
                  <a:srgbClr val="FF0000"/>
                </a:solidFill>
                <a:latin typeface="Times New Roman" panose="02020603050405020304" pitchFamily="18" charset="0"/>
                <a:cs typeface="Times New Roman" panose="02020603050405020304" pitchFamily="18" charset="0"/>
              </a:rPr>
              <a:t>ciltletilmiş </a:t>
            </a:r>
            <a:r>
              <a:rPr b="1" spc="-5" dirty="0">
                <a:solidFill>
                  <a:srgbClr val="FF0000"/>
                </a:solidFill>
                <a:latin typeface="Times New Roman" panose="02020603050405020304" pitchFamily="18" charset="0"/>
                <a:cs typeface="Times New Roman" panose="02020603050405020304" pitchFamily="18" charset="0"/>
              </a:rPr>
              <a:t>olanlar hariç </a:t>
            </a:r>
            <a:r>
              <a:rPr b="1" dirty="0">
                <a:solidFill>
                  <a:srgbClr val="FF0000"/>
                </a:solidFill>
                <a:latin typeface="Times New Roman" panose="02020603050405020304" pitchFamily="18" charset="0"/>
                <a:cs typeface="Times New Roman" panose="02020603050405020304" pitchFamily="18" charset="0"/>
              </a:rPr>
              <a:t>olmak </a:t>
            </a:r>
            <a:r>
              <a:rPr b="1" spc="-5" dirty="0">
                <a:solidFill>
                  <a:srgbClr val="FF0000"/>
                </a:solidFill>
                <a:latin typeface="Times New Roman" panose="02020603050405020304" pitchFamily="18" charset="0"/>
                <a:cs typeface="Times New Roman" panose="02020603050405020304" pitchFamily="18" charset="0"/>
              </a:rPr>
              <a:t>üzere </a:t>
            </a:r>
            <a:r>
              <a:rPr b="1" spc="10" dirty="0">
                <a:solidFill>
                  <a:srgbClr val="FF0000"/>
                </a:solidFill>
                <a:latin typeface="Times New Roman" panose="02020603050405020304" pitchFamily="18" charset="0"/>
                <a:cs typeface="Times New Roman" panose="02020603050405020304" pitchFamily="18" charset="0"/>
              </a:rPr>
              <a:t>aşağıda </a:t>
            </a:r>
            <a:r>
              <a:rPr b="1" spc="5" dirty="0">
                <a:solidFill>
                  <a:srgbClr val="FF0000"/>
                </a:solidFill>
                <a:latin typeface="Times New Roman" panose="02020603050405020304" pitchFamily="18" charset="0"/>
                <a:cs typeface="Times New Roman" panose="02020603050405020304" pitchFamily="18" charset="0"/>
              </a:rPr>
              <a:t>sayılan </a:t>
            </a:r>
            <a:r>
              <a:rPr b="1" spc="-5" dirty="0">
                <a:solidFill>
                  <a:srgbClr val="FF0000"/>
                </a:solidFill>
                <a:latin typeface="Times New Roman" panose="02020603050405020304" pitchFamily="18" charset="0"/>
                <a:cs typeface="Times New Roman" panose="02020603050405020304" pitchFamily="18" charset="0"/>
              </a:rPr>
              <a:t>hallerde </a:t>
            </a:r>
            <a:r>
              <a:rPr b="1"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Taşınır</a:t>
            </a:r>
            <a:r>
              <a:rPr b="1" spc="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İşlem</a:t>
            </a:r>
            <a:r>
              <a:rPr b="1" spc="3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Fişi</a:t>
            </a:r>
            <a:r>
              <a:rPr b="1" spc="2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düzenlenmez.</a:t>
            </a:r>
            <a:endParaRPr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03712" y="692696"/>
            <a:ext cx="4536504" cy="444994"/>
          </a:xfrm>
          <a:prstGeom prst="rect">
            <a:avLst/>
          </a:prstGeom>
        </p:spPr>
        <p:txBody>
          <a:bodyPr vert="horz" wrap="square" lIns="0" tIns="13970" rIns="0" bIns="0" rtlCol="0">
            <a:spAutoFit/>
          </a:bodyPr>
          <a:lstStyle/>
          <a:p>
            <a:pPr marL="12700">
              <a:lnSpc>
                <a:spcPct val="100000"/>
              </a:lnSpc>
              <a:spcBef>
                <a:spcPts val="110"/>
              </a:spcBef>
            </a:pPr>
            <a:r>
              <a:rPr sz="2800" b="1" dirty="0">
                <a:solidFill>
                  <a:srgbClr val="FF0000"/>
                </a:solidFill>
                <a:latin typeface="Times New Roman" panose="02020603050405020304" pitchFamily="18" charset="0"/>
                <a:cs typeface="Times New Roman" panose="02020603050405020304" pitchFamily="18" charset="0"/>
              </a:rPr>
              <a:t>BELGE</a:t>
            </a:r>
            <a:r>
              <a:rPr sz="2800" b="1" spc="-5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VE</a:t>
            </a:r>
            <a:r>
              <a:rPr sz="2800" b="1" spc="-5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CETVELLER</a:t>
            </a:r>
            <a:endParaRPr sz="28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703512" y="1340768"/>
            <a:ext cx="9905693" cy="5274521"/>
          </a:xfrm>
          <a:prstGeom prst="rect">
            <a:avLst/>
          </a:prstGeom>
        </p:spPr>
        <p:txBody>
          <a:bodyPr vert="horz" wrap="square" lIns="0" tIns="11430" rIns="0" bIns="0" rtlCol="0">
            <a:spAutoFit/>
          </a:bodyPr>
          <a:lstStyle/>
          <a:p>
            <a:pPr marL="356870" marR="10160" indent="-344805" algn="just">
              <a:lnSpc>
                <a:spcPct val="100000"/>
              </a:lnSpc>
              <a:spcBef>
                <a:spcPts val="90"/>
              </a:spcBef>
              <a:buFont typeface="Wingdings"/>
              <a:buChar char=""/>
              <a:tabLst>
                <a:tab pos="357505" algn="l"/>
              </a:tabLst>
            </a:pPr>
            <a:r>
              <a:rPr b="1" spc="10" dirty="0">
                <a:solidFill>
                  <a:srgbClr val="FF0000"/>
                </a:solidFill>
                <a:latin typeface="Times New Roman" panose="02020603050405020304" pitchFamily="18" charset="0"/>
                <a:cs typeface="Times New Roman" panose="02020603050405020304" pitchFamily="18" charset="0"/>
              </a:rPr>
              <a:t>Satın </a:t>
            </a:r>
            <a:r>
              <a:rPr b="1" spc="30" dirty="0">
                <a:solidFill>
                  <a:srgbClr val="FF0000"/>
                </a:solidFill>
                <a:latin typeface="Times New Roman" panose="02020603050405020304" pitchFamily="18" charset="0"/>
                <a:cs typeface="Times New Roman" panose="02020603050405020304" pitchFamily="18" charset="0"/>
              </a:rPr>
              <a:t>alındığı </a:t>
            </a:r>
            <a:r>
              <a:rPr b="1" spc="-5" dirty="0">
                <a:solidFill>
                  <a:srgbClr val="FF0000"/>
                </a:solidFill>
                <a:latin typeface="Times New Roman" panose="02020603050405020304" pitchFamily="18" charset="0"/>
                <a:cs typeface="Times New Roman" panose="02020603050405020304" pitchFamily="18" charset="0"/>
              </a:rPr>
              <a:t>andan </a:t>
            </a:r>
            <a:r>
              <a:rPr b="1" spc="-10" dirty="0">
                <a:solidFill>
                  <a:srgbClr val="FF0000"/>
                </a:solidFill>
                <a:latin typeface="Times New Roman" panose="02020603050405020304" pitchFamily="18" charset="0"/>
                <a:cs typeface="Times New Roman" panose="02020603050405020304" pitchFamily="18" charset="0"/>
              </a:rPr>
              <a:t>itibaren </a:t>
            </a:r>
            <a:r>
              <a:rPr b="1" spc="-5" dirty="0">
                <a:solidFill>
                  <a:srgbClr val="FF0000"/>
                </a:solidFill>
                <a:latin typeface="Times New Roman" panose="02020603050405020304" pitchFamily="18" charset="0"/>
                <a:cs typeface="Times New Roman" panose="02020603050405020304" pitchFamily="18" charset="0"/>
              </a:rPr>
              <a:t>tüketimi </a:t>
            </a:r>
            <a:r>
              <a:rPr b="1" dirty="0">
                <a:solidFill>
                  <a:srgbClr val="FF0000"/>
                </a:solidFill>
                <a:latin typeface="Times New Roman" panose="02020603050405020304" pitchFamily="18" charset="0"/>
                <a:cs typeface="Times New Roman" panose="02020603050405020304" pitchFamily="18" charset="0"/>
              </a:rPr>
              <a:t>yapılan </a:t>
            </a:r>
            <a:r>
              <a:rPr b="1" spc="-5" dirty="0">
                <a:solidFill>
                  <a:srgbClr val="FF0000"/>
                </a:solidFill>
                <a:latin typeface="Times New Roman" panose="02020603050405020304" pitchFamily="18" charset="0"/>
                <a:cs typeface="Times New Roman" panose="02020603050405020304" pitchFamily="18" charset="0"/>
              </a:rPr>
              <a:t>su, </a:t>
            </a:r>
            <a:r>
              <a:rPr b="1" spc="-10" dirty="0">
                <a:solidFill>
                  <a:srgbClr val="FF0000"/>
                </a:solidFill>
                <a:latin typeface="Times New Roman" panose="02020603050405020304" pitchFamily="18" charset="0"/>
                <a:cs typeface="Times New Roman" panose="02020603050405020304" pitchFamily="18" charset="0"/>
              </a:rPr>
              <a:t>doğalgaz, </a:t>
            </a:r>
            <a:r>
              <a:rPr b="1" spc="5" dirty="0">
                <a:solidFill>
                  <a:srgbClr val="FF0000"/>
                </a:solidFill>
                <a:latin typeface="Times New Roman" panose="02020603050405020304" pitchFamily="18" charset="0"/>
                <a:cs typeface="Times New Roman" panose="02020603050405020304" pitchFamily="18" charset="0"/>
              </a:rPr>
              <a:t>kum, </a:t>
            </a:r>
            <a:r>
              <a:rPr b="1" spc="10" dirty="0">
                <a:solidFill>
                  <a:srgbClr val="FF0000"/>
                </a:solidFill>
                <a:latin typeface="Times New Roman" panose="02020603050405020304" pitchFamily="18" charset="0"/>
                <a:cs typeface="Times New Roman" panose="02020603050405020304" pitchFamily="18" charset="0"/>
              </a:rPr>
              <a:t>çakıl, </a:t>
            </a:r>
            <a:r>
              <a:rPr b="1" spc="-10" dirty="0">
                <a:solidFill>
                  <a:srgbClr val="FF0000"/>
                </a:solidFill>
                <a:latin typeface="Times New Roman" panose="02020603050405020304" pitchFamily="18" charset="0"/>
                <a:cs typeface="Times New Roman" panose="02020603050405020304" pitchFamily="18" charset="0"/>
              </a:rPr>
              <a:t>bahçe </a:t>
            </a:r>
            <a:r>
              <a:rPr b="1" spc="5" dirty="0">
                <a:solidFill>
                  <a:srgbClr val="FF0000"/>
                </a:solidFill>
                <a:latin typeface="Times New Roman" panose="02020603050405020304" pitchFamily="18" charset="0"/>
                <a:cs typeface="Times New Roman" panose="02020603050405020304" pitchFamily="18" charset="0"/>
              </a:rPr>
              <a:t>toprağı, </a:t>
            </a:r>
            <a:r>
              <a:rPr b="1" spc="-5" dirty="0">
                <a:solidFill>
                  <a:srgbClr val="FF0000"/>
                </a:solidFill>
                <a:latin typeface="Times New Roman" panose="02020603050405020304" pitchFamily="18" charset="0"/>
                <a:cs typeface="Times New Roman" panose="02020603050405020304" pitchFamily="18" charset="0"/>
              </a:rPr>
              <a:t>bahçe gübresi </a:t>
            </a:r>
            <a:r>
              <a:rPr b="1" spc="-20" dirty="0">
                <a:solidFill>
                  <a:srgbClr val="FF0000"/>
                </a:solidFill>
                <a:latin typeface="Times New Roman" panose="02020603050405020304" pitchFamily="18" charset="0"/>
                <a:cs typeface="Times New Roman" panose="02020603050405020304" pitchFamily="18" charset="0"/>
              </a:rPr>
              <a:t>ve </a:t>
            </a:r>
            <a:r>
              <a:rPr b="1" spc="-15" dirty="0">
                <a:solidFill>
                  <a:srgbClr val="FF0000"/>
                </a:solidFill>
                <a:latin typeface="Times New Roman" panose="02020603050405020304" pitchFamily="18" charset="0"/>
                <a:cs typeface="Times New Roman" panose="02020603050405020304" pitchFamily="18" charset="0"/>
              </a:rPr>
              <a:t> benzeri</a:t>
            </a:r>
            <a:r>
              <a:rPr b="1" spc="8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maddeler,</a:t>
            </a:r>
            <a:endParaRPr b="1" dirty="0">
              <a:solidFill>
                <a:srgbClr val="FF0000"/>
              </a:solidFill>
              <a:latin typeface="Times New Roman" panose="02020603050405020304" pitchFamily="18" charset="0"/>
              <a:cs typeface="Times New Roman" panose="02020603050405020304" pitchFamily="18" charset="0"/>
            </a:endParaRPr>
          </a:p>
          <a:p>
            <a:pPr marL="356870" marR="5080" indent="-344805" algn="just">
              <a:lnSpc>
                <a:spcPct val="100000"/>
              </a:lnSpc>
              <a:spcBef>
                <a:spcPts val="5"/>
              </a:spcBef>
              <a:buFont typeface="Wingdings"/>
              <a:buChar char=""/>
              <a:tabLst>
                <a:tab pos="357505" algn="l"/>
              </a:tabLst>
            </a:pPr>
            <a:r>
              <a:rPr b="1" spc="-40" dirty="0">
                <a:solidFill>
                  <a:srgbClr val="FF0000"/>
                </a:solidFill>
                <a:latin typeface="Times New Roman" panose="02020603050405020304" pitchFamily="18" charset="0"/>
                <a:cs typeface="Times New Roman" panose="02020603050405020304" pitchFamily="18" charset="0"/>
              </a:rPr>
              <a:t>Tesis,</a:t>
            </a:r>
            <a:r>
              <a:rPr b="1" spc="-3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makine,</a:t>
            </a:r>
            <a:r>
              <a:rPr b="1"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cihaz,</a:t>
            </a:r>
            <a:r>
              <a:rPr b="1" spc="-5" dirty="0">
                <a:solidFill>
                  <a:srgbClr val="FF0000"/>
                </a:solidFill>
                <a:latin typeface="Times New Roman" panose="02020603050405020304" pitchFamily="18" charset="0"/>
                <a:cs typeface="Times New Roman" panose="02020603050405020304" pitchFamily="18" charset="0"/>
              </a:rPr>
              <a:t> </a:t>
            </a:r>
            <a:r>
              <a:rPr b="1" spc="25" dirty="0">
                <a:solidFill>
                  <a:srgbClr val="FF0000"/>
                </a:solidFill>
                <a:latin typeface="Times New Roman" panose="02020603050405020304" pitchFamily="18" charset="0"/>
                <a:cs typeface="Times New Roman" panose="02020603050405020304" pitchFamily="18" charset="0"/>
              </a:rPr>
              <a:t>taşıt</a:t>
            </a:r>
            <a:r>
              <a:rPr b="1" spc="3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ve</a:t>
            </a:r>
            <a:r>
              <a:rPr b="1" spc="-10"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iş</a:t>
            </a:r>
            <a:r>
              <a:rPr b="1" spc="-1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makineleri</a:t>
            </a:r>
            <a:r>
              <a:rPr b="1"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ile</a:t>
            </a:r>
            <a:r>
              <a:rPr b="1" spc="-10"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demirbaşların</a:t>
            </a:r>
            <a:r>
              <a:rPr b="1" spc="5"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servislerince</a:t>
            </a:r>
            <a:r>
              <a:rPr b="1" spc="5"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yapılan</a:t>
            </a:r>
            <a:r>
              <a:rPr b="1" spc="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bakım </a:t>
            </a:r>
            <a:r>
              <a:rPr b="1" spc="550"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ve </a:t>
            </a:r>
            <a:r>
              <a:rPr b="1" spc="-1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onarımlarında </a:t>
            </a:r>
            <a:r>
              <a:rPr b="1" dirty="0">
                <a:solidFill>
                  <a:srgbClr val="FF0000"/>
                </a:solidFill>
                <a:latin typeface="Times New Roman" panose="02020603050405020304" pitchFamily="18" charset="0"/>
                <a:cs typeface="Times New Roman" panose="02020603050405020304" pitchFamily="18" charset="0"/>
              </a:rPr>
              <a:t>kullanılan </a:t>
            </a:r>
            <a:r>
              <a:rPr b="1" spc="-15" dirty="0">
                <a:solidFill>
                  <a:srgbClr val="FF0000"/>
                </a:solidFill>
                <a:latin typeface="Times New Roman" panose="02020603050405020304" pitchFamily="18" charset="0"/>
                <a:cs typeface="Times New Roman" panose="02020603050405020304" pitchFamily="18" charset="0"/>
              </a:rPr>
              <a:t>yedek </a:t>
            </a:r>
            <a:r>
              <a:rPr b="1" spc="-10" dirty="0">
                <a:solidFill>
                  <a:srgbClr val="FF0000"/>
                </a:solidFill>
                <a:latin typeface="Times New Roman" panose="02020603050405020304" pitchFamily="18" charset="0"/>
                <a:cs typeface="Times New Roman" panose="02020603050405020304" pitchFamily="18" charset="0"/>
              </a:rPr>
              <a:t>parçalar ile doğrudan </a:t>
            </a:r>
            <a:r>
              <a:rPr b="1" spc="10" dirty="0">
                <a:solidFill>
                  <a:srgbClr val="FF0000"/>
                </a:solidFill>
                <a:latin typeface="Times New Roman" panose="02020603050405020304" pitchFamily="18" charset="0"/>
                <a:cs typeface="Times New Roman" panose="02020603050405020304" pitchFamily="18" charset="0"/>
              </a:rPr>
              <a:t>taşıtların </a:t>
            </a:r>
            <a:r>
              <a:rPr b="1" dirty="0">
                <a:solidFill>
                  <a:srgbClr val="FF0000"/>
                </a:solidFill>
                <a:latin typeface="Times New Roman" panose="02020603050405020304" pitchFamily="18" charset="0"/>
                <a:cs typeface="Times New Roman" panose="02020603050405020304" pitchFamily="18" charset="0"/>
              </a:rPr>
              <a:t>depolarına </a:t>
            </a:r>
            <a:r>
              <a:rPr b="1" spc="-5" dirty="0">
                <a:solidFill>
                  <a:srgbClr val="FF0000"/>
                </a:solidFill>
                <a:latin typeface="Times New Roman" panose="02020603050405020304" pitchFamily="18" charset="0"/>
                <a:cs typeface="Times New Roman" panose="02020603050405020304" pitchFamily="18" charset="0"/>
              </a:rPr>
              <a:t>konulan </a:t>
            </a:r>
            <a:r>
              <a:rPr b="1" spc="5" dirty="0">
                <a:solidFill>
                  <a:srgbClr val="FF0000"/>
                </a:solidFill>
                <a:latin typeface="Times New Roman" panose="02020603050405020304" pitchFamily="18" charset="0"/>
                <a:cs typeface="Times New Roman" panose="02020603050405020304" pitchFamily="18" charset="0"/>
              </a:rPr>
              <a:t>akaryakıt, </a:t>
            </a:r>
            <a:r>
              <a:rPr b="1" spc="-10" dirty="0">
                <a:solidFill>
                  <a:srgbClr val="FF0000"/>
                </a:solidFill>
                <a:latin typeface="Times New Roman" panose="02020603050405020304" pitchFamily="18" charset="0"/>
                <a:cs typeface="Times New Roman" panose="02020603050405020304" pitchFamily="18" charset="0"/>
              </a:rPr>
              <a:t>likit </a:t>
            </a:r>
            <a:r>
              <a:rPr b="1" spc="5" dirty="0">
                <a:solidFill>
                  <a:srgbClr val="FF0000"/>
                </a:solidFill>
                <a:latin typeface="Times New Roman" panose="02020603050405020304" pitchFamily="18" charset="0"/>
                <a:cs typeface="Times New Roman" panose="02020603050405020304" pitchFamily="18" charset="0"/>
              </a:rPr>
              <a:t>gaz </a:t>
            </a:r>
            <a:r>
              <a:rPr b="1" spc="1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(LPG)</a:t>
            </a:r>
            <a:r>
              <a:rPr b="1" spc="3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ve</a:t>
            </a:r>
            <a:r>
              <a:rPr b="1" spc="40" dirty="0">
                <a:solidFill>
                  <a:srgbClr val="FF0000"/>
                </a:solidFill>
                <a:latin typeface="Times New Roman" panose="02020603050405020304" pitchFamily="18" charset="0"/>
                <a:cs typeface="Times New Roman" panose="02020603050405020304" pitchFamily="18" charset="0"/>
              </a:rPr>
              <a:t> </a:t>
            </a:r>
            <a:r>
              <a:rPr b="1" spc="-40" dirty="0">
                <a:solidFill>
                  <a:srgbClr val="FF0000"/>
                </a:solidFill>
                <a:latin typeface="Times New Roman" panose="02020603050405020304" pitchFamily="18" charset="0"/>
                <a:cs typeface="Times New Roman" panose="02020603050405020304" pitchFamily="18" charset="0"/>
              </a:rPr>
              <a:t>yağlar,</a:t>
            </a:r>
            <a:endParaRPr b="1" dirty="0">
              <a:solidFill>
                <a:srgbClr val="FF0000"/>
              </a:solidFill>
              <a:latin typeface="Times New Roman" panose="02020603050405020304" pitchFamily="18" charset="0"/>
              <a:cs typeface="Times New Roman" panose="02020603050405020304" pitchFamily="18" charset="0"/>
            </a:endParaRPr>
          </a:p>
          <a:p>
            <a:pPr marL="356870" indent="-344805" algn="just">
              <a:lnSpc>
                <a:spcPct val="100000"/>
              </a:lnSpc>
              <a:buFont typeface="Wingdings"/>
              <a:buChar char=""/>
              <a:tabLst>
                <a:tab pos="357505" algn="l"/>
              </a:tabLst>
            </a:pPr>
            <a:r>
              <a:rPr b="1" spc="20" dirty="0">
                <a:solidFill>
                  <a:srgbClr val="FF0000"/>
                </a:solidFill>
                <a:latin typeface="Times New Roman" panose="02020603050405020304" pitchFamily="18" charset="0"/>
                <a:cs typeface="Times New Roman" panose="02020603050405020304" pitchFamily="18" charset="0"/>
              </a:rPr>
              <a:t>Kısa</a:t>
            </a:r>
            <a:r>
              <a:rPr b="1" spc="254"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sürede</a:t>
            </a:r>
            <a:r>
              <a:rPr b="1" spc="26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tüketilen</a:t>
            </a:r>
            <a:r>
              <a:rPr b="1" spc="26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mutfak</a:t>
            </a:r>
            <a:r>
              <a:rPr b="1" spc="275"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tipi</a:t>
            </a:r>
            <a:r>
              <a:rPr b="1" spc="25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tüpler</a:t>
            </a:r>
            <a:r>
              <a:rPr b="1" spc="27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ve</a:t>
            </a:r>
            <a:r>
              <a:rPr b="1" spc="28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yangın</a:t>
            </a:r>
            <a:r>
              <a:rPr b="1" spc="260"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söndürme</a:t>
            </a:r>
            <a:r>
              <a:rPr b="1" spc="26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tüplerine</a:t>
            </a:r>
            <a:r>
              <a:rPr b="1" spc="28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yapılan</a:t>
            </a:r>
            <a:r>
              <a:rPr b="1" spc="26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gaz</a:t>
            </a:r>
            <a:r>
              <a:rPr b="1" spc="229"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dolumları</a:t>
            </a:r>
            <a:r>
              <a:rPr b="1" spc="27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ile</a:t>
            </a:r>
            <a:r>
              <a:rPr b="1" spc="280"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yazıcı</a:t>
            </a:r>
            <a:endParaRPr b="1" dirty="0">
              <a:solidFill>
                <a:srgbClr val="FF0000"/>
              </a:solidFill>
              <a:latin typeface="Times New Roman" panose="02020603050405020304" pitchFamily="18" charset="0"/>
              <a:cs typeface="Times New Roman" panose="02020603050405020304" pitchFamily="18" charset="0"/>
            </a:endParaRPr>
          </a:p>
          <a:p>
            <a:pPr marL="356870" algn="just">
              <a:lnSpc>
                <a:spcPct val="100000"/>
              </a:lnSpc>
              <a:spcBef>
                <a:spcPts val="5"/>
              </a:spcBef>
            </a:pPr>
            <a:r>
              <a:rPr b="1" spc="5" dirty="0">
                <a:solidFill>
                  <a:srgbClr val="FF0000"/>
                </a:solidFill>
                <a:latin typeface="Times New Roman" panose="02020603050405020304" pitchFamily="18" charset="0"/>
                <a:cs typeface="Times New Roman" panose="02020603050405020304" pitchFamily="18" charset="0"/>
              </a:rPr>
              <a:t>kartuşlarının</a:t>
            </a:r>
            <a:r>
              <a:rPr b="1" spc="10"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dolumları,</a:t>
            </a:r>
          </a:p>
          <a:p>
            <a:pPr marL="356870" indent="-344805" algn="just">
              <a:lnSpc>
                <a:spcPct val="100000"/>
              </a:lnSpc>
              <a:buFont typeface="Wingdings"/>
              <a:buChar char=""/>
              <a:tabLst>
                <a:tab pos="357505" algn="l"/>
              </a:tabLst>
            </a:pPr>
            <a:r>
              <a:rPr b="1" spc="-10" dirty="0">
                <a:solidFill>
                  <a:srgbClr val="FF0000"/>
                </a:solidFill>
                <a:latin typeface="Times New Roman" panose="02020603050405020304" pitchFamily="18" charset="0"/>
                <a:cs typeface="Times New Roman" panose="02020603050405020304" pitchFamily="18" charset="0"/>
              </a:rPr>
              <a:t>Dergi</a:t>
            </a:r>
            <a:r>
              <a:rPr b="1" spc="4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ve</a:t>
            </a:r>
            <a:r>
              <a:rPr b="1" spc="45"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gazete</a:t>
            </a:r>
            <a:r>
              <a:rPr b="1" spc="95"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gibi</a:t>
            </a:r>
            <a:r>
              <a:rPr b="1" spc="6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süreli</a:t>
            </a:r>
            <a:r>
              <a:rPr b="1" spc="6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yayınlar</a:t>
            </a:r>
            <a:r>
              <a:rPr b="1" spc="135" dirty="0">
                <a:solidFill>
                  <a:srgbClr val="FF0000"/>
                </a:solidFill>
                <a:latin typeface="Times New Roman" panose="02020603050405020304" pitchFamily="18" charset="0"/>
                <a:cs typeface="Times New Roman" panose="02020603050405020304" pitchFamily="18" charset="0"/>
              </a:rPr>
              <a:t> </a:t>
            </a:r>
            <a:r>
              <a:rPr b="1" spc="-25" dirty="0">
                <a:solidFill>
                  <a:srgbClr val="FF0000"/>
                </a:solidFill>
                <a:latin typeface="Times New Roman" panose="02020603050405020304" pitchFamily="18" charset="0"/>
                <a:cs typeface="Times New Roman" panose="02020603050405020304" pitchFamily="18" charset="0"/>
              </a:rPr>
              <a:t>ile</a:t>
            </a:r>
            <a:r>
              <a:rPr b="1" spc="7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arşivlenme</a:t>
            </a:r>
            <a:r>
              <a:rPr b="1" spc="5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niteliği</a:t>
            </a:r>
            <a:r>
              <a:rPr b="1" spc="11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olmayan</a:t>
            </a:r>
            <a:r>
              <a:rPr b="1" spc="9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kütüphane</a:t>
            </a:r>
            <a:r>
              <a:rPr b="1" spc="5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materyalleri.</a:t>
            </a:r>
            <a:endParaRPr b="1" dirty="0">
              <a:solidFill>
                <a:srgbClr val="FF0000"/>
              </a:solidFill>
              <a:latin typeface="Times New Roman" panose="02020603050405020304" pitchFamily="18" charset="0"/>
              <a:cs typeface="Times New Roman" panose="02020603050405020304" pitchFamily="18" charset="0"/>
            </a:endParaRPr>
          </a:p>
          <a:p>
            <a:pPr marL="356870" indent="-344805" algn="just">
              <a:lnSpc>
                <a:spcPct val="100000"/>
              </a:lnSpc>
              <a:buFont typeface="Wingdings"/>
              <a:buChar char=""/>
              <a:tabLst>
                <a:tab pos="357505" algn="l"/>
              </a:tabLst>
            </a:pPr>
            <a:r>
              <a:rPr b="1" spc="-15" dirty="0">
                <a:solidFill>
                  <a:srgbClr val="FF0000"/>
                </a:solidFill>
                <a:latin typeface="Times New Roman" panose="02020603050405020304" pitchFamily="18" charset="0"/>
                <a:cs typeface="Times New Roman" panose="02020603050405020304" pitchFamily="18" charset="0"/>
              </a:rPr>
              <a:t>Bütçenin</a:t>
            </a:r>
            <a:r>
              <a:rPr b="1" spc="8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temsil</a:t>
            </a:r>
            <a:r>
              <a:rPr b="1" spc="25"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ve</a:t>
            </a:r>
            <a:r>
              <a:rPr b="1" spc="5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tanıtma</a:t>
            </a:r>
            <a:r>
              <a:rPr b="1"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giderleri</a:t>
            </a:r>
            <a:r>
              <a:rPr b="1" spc="10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tertibinden</a:t>
            </a:r>
            <a:r>
              <a:rPr b="1" spc="8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makam</a:t>
            </a:r>
            <a:r>
              <a:rPr b="1" spc="-3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için</a:t>
            </a:r>
            <a:r>
              <a:rPr b="1" spc="5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alınan</a:t>
            </a:r>
            <a:r>
              <a:rPr b="1" spc="65" dirty="0">
                <a:solidFill>
                  <a:srgbClr val="FF0000"/>
                </a:solidFill>
                <a:latin typeface="Times New Roman" panose="02020603050405020304" pitchFamily="18" charset="0"/>
                <a:cs typeface="Times New Roman" panose="02020603050405020304" pitchFamily="18" charset="0"/>
              </a:rPr>
              <a:t> </a:t>
            </a:r>
            <a:r>
              <a:rPr b="1" spc="-25" dirty="0">
                <a:solidFill>
                  <a:srgbClr val="FF0000"/>
                </a:solidFill>
                <a:latin typeface="Times New Roman" panose="02020603050405020304" pitchFamily="18" charset="0"/>
                <a:cs typeface="Times New Roman" panose="02020603050405020304" pitchFamily="18" charset="0"/>
              </a:rPr>
              <a:t>yiyecek</a:t>
            </a:r>
            <a:r>
              <a:rPr b="1" spc="170" dirty="0">
                <a:solidFill>
                  <a:srgbClr val="FF0000"/>
                </a:solidFill>
                <a:latin typeface="Times New Roman" panose="02020603050405020304" pitchFamily="18" charset="0"/>
                <a:cs typeface="Times New Roman" panose="02020603050405020304" pitchFamily="18" charset="0"/>
              </a:rPr>
              <a:t> </a:t>
            </a:r>
            <a:r>
              <a:rPr b="1" spc="-15" dirty="0" err="1">
                <a:solidFill>
                  <a:srgbClr val="FF0000"/>
                </a:solidFill>
                <a:latin typeface="Times New Roman" panose="02020603050405020304" pitchFamily="18" charset="0"/>
                <a:cs typeface="Times New Roman" panose="02020603050405020304" pitchFamily="18" charset="0"/>
              </a:rPr>
              <a:t>ve</a:t>
            </a:r>
            <a:r>
              <a:rPr b="1" spc="50" dirty="0">
                <a:solidFill>
                  <a:srgbClr val="FF0000"/>
                </a:solidFill>
                <a:latin typeface="Times New Roman" panose="02020603050405020304" pitchFamily="18" charset="0"/>
                <a:cs typeface="Times New Roman" panose="02020603050405020304" pitchFamily="18" charset="0"/>
              </a:rPr>
              <a:t> </a:t>
            </a:r>
            <a:r>
              <a:rPr b="1" spc="-20" dirty="0" err="1" smtClean="0">
                <a:solidFill>
                  <a:srgbClr val="FF0000"/>
                </a:solidFill>
                <a:latin typeface="Times New Roman" panose="02020603050405020304" pitchFamily="18" charset="0"/>
                <a:cs typeface="Times New Roman" panose="02020603050405020304" pitchFamily="18" charset="0"/>
              </a:rPr>
              <a:t>içecekler</a:t>
            </a:r>
            <a:r>
              <a:rPr lang="tr-TR" b="1" spc="-20" dirty="0" smtClean="0">
                <a:solidFill>
                  <a:srgbClr val="FF0000"/>
                </a:solidFill>
                <a:latin typeface="Times New Roman" panose="02020603050405020304" pitchFamily="18" charset="0"/>
                <a:cs typeface="Times New Roman" panose="02020603050405020304" pitchFamily="18" charset="0"/>
              </a:rPr>
              <a:t> için taşınır işlem fişi düzenlenmez.  </a:t>
            </a:r>
          </a:p>
          <a:p>
            <a:pPr marL="12065" algn="just">
              <a:lnSpc>
                <a:spcPct val="100000"/>
              </a:lnSpc>
              <a:tabLst>
                <a:tab pos="357505" algn="l"/>
              </a:tabLst>
            </a:pPr>
            <a:endParaRPr b="1" dirty="0">
              <a:solidFill>
                <a:srgbClr val="FF0000"/>
              </a:solidFill>
              <a:latin typeface="Times New Roman" panose="02020603050405020304" pitchFamily="18" charset="0"/>
              <a:cs typeface="Times New Roman" panose="02020603050405020304" pitchFamily="18" charset="0"/>
            </a:endParaRPr>
          </a:p>
          <a:p>
            <a:pPr marL="356870" marR="5715" indent="-344805" algn="just">
              <a:lnSpc>
                <a:spcPct val="100000"/>
              </a:lnSpc>
              <a:buFont typeface="Arial MT"/>
              <a:buChar char="•"/>
              <a:tabLst>
                <a:tab pos="357505" algn="l"/>
              </a:tabLst>
            </a:pPr>
            <a:r>
              <a:rPr b="1" spc="-5" dirty="0">
                <a:solidFill>
                  <a:srgbClr val="FF0000"/>
                </a:solidFill>
                <a:latin typeface="Times New Roman" panose="02020603050405020304" pitchFamily="18" charset="0"/>
                <a:cs typeface="Times New Roman" panose="02020603050405020304" pitchFamily="18" charset="0"/>
              </a:rPr>
              <a:t>Taşınır </a:t>
            </a:r>
            <a:r>
              <a:rPr b="1" spc="-50" dirty="0">
                <a:solidFill>
                  <a:srgbClr val="FF0000"/>
                </a:solidFill>
                <a:latin typeface="Times New Roman" panose="02020603050405020304" pitchFamily="18" charset="0"/>
                <a:cs typeface="Times New Roman" panose="02020603050405020304" pitchFamily="18" charset="0"/>
              </a:rPr>
              <a:t>Teslim </a:t>
            </a:r>
            <a:r>
              <a:rPr b="1" spc="-10" dirty="0">
                <a:solidFill>
                  <a:srgbClr val="FF0000"/>
                </a:solidFill>
                <a:latin typeface="Times New Roman" panose="02020603050405020304" pitchFamily="18" charset="0"/>
                <a:cs typeface="Times New Roman" panose="02020603050405020304" pitchFamily="18" charset="0"/>
              </a:rPr>
              <a:t>Belgesi: </a:t>
            </a:r>
            <a:r>
              <a:rPr b="1" spc="-5" dirty="0">
                <a:latin typeface="Times New Roman" panose="02020603050405020304" pitchFamily="18" charset="0"/>
                <a:cs typeface="Times New Roman" panose="02020603050405020304" pitchFamily="18" charset="0"/>
              </a:rPr>
              <a:t>Taşınır </a:t>
            </a:r>
            <a:r>
              <a:rPr b="1" spc="-10" dirty="0">
                <a:latin typeface="Times New Roman" panose="02020603050405020304" pitchFamily="18" charset="0"/>
                <a:cs typeface="Times New Roman" panose="02020603050405020304" pitchFamily="18" charset="0"/>
              </a:rPr>
              <a:t>Kod </a:t>
            </a:r>
            <a:r>
              <a:rPr b="1" spc="-5" dirty="0">
                <a:latin typeface="Times New Roman" panose="02020603050405020304" pitchFamily="18" charset="0"/>
                <a:cs typeface="Times New Roman" panose="02020603050405020304" pitchFamily="18" charset="0"/>
              </a:rPr>
              <a:t>Listesinin </a:t>
            </a:r>
            <a:r>
              <a:rPr b="1" dirty="0">
                <a:latin typeface="Times New Roman" panose="02020603050405020304" pitchFamily="18" charset="0"/>
                <a:cs typeface="Times New Roman" panose="02020603050405020304" pitchFamily="18" charset="0"/>
              </a:rPr>
              <a:t>(B) </a:t>
            </a:r>
            <a:r>
              <a:rPr b="1" spc="-5" dirty="0">
                <a:latin typeface="Times New Roman" panose="02020603050405020304" pitchFamily="18" charset="0"/>
                <a:cs typeface="Times New Roman" panose="02020603050405020304" pitchFamily="18" charset="0"/>
              </a:rPr>
              <a:t>bölümünde </a:t>
            </a:r>
            <a:r>
              <a:rPr b="1" spc="-10" dirty="0">
                <a:latin typeface="Times New Roman" panose="02020603050405020304" pitchFamily="18" charset="0"/>
                <a:cs typeface="Times New Roman" panose="02020603050405020304" pitchFamily="18" charset="0"/>
              </a:rPr>
              <a:t>gösterilen </a:t>
            </a:r>
            <a:r>
              <a:rPr b="1" dirty="0">
                <a:latin typeface="Times New Roman" panose="02020603050405020304" pitchFamily="18" charset="0"/>
                <a:cs typeface="Times New Roman" panose="02020603050405020304" pitchFamily="18" charset="0"/>
              </a:rPr>
              <a:t>kara </a:t>
            </a:r>
            <a:r>
              <a:rPr b="1" spc="10" dirty="0">
                <a:latin typeface="Times New Roman" panose="02020603050405020304" pitchFamily="18" charset="0"/>
                <a:cs typeface="Times New Roman" panose="02020603050405020304" pitchFamily="18" charset="0"/>
              </a:rPr>
              <a:t>taşıtları </a:t>
            </a:r>
            <a:r>
              <a:rPr b="1" dirty="0">
                <a:latin typeface="Times New Roman" panose="02020603050405020304" pitchFamily="18" charset="0"/>
                <a:cs typeface="Times New Roman" panose="02020603050405020304" pitchFamily="18" charset="0"/>
              </a:rPr>
              <a:t>ve </a:t>
            </a:r>
            <a:r>
              <a:rPr b="1" spc="-20" dirty="0">
                <a:latin typeface="Times New Roman" panose="02020603050405020304" pitchFamily="18" charset="0"/>
                <a:cs typeface="Times New Roman" panose="02020603050405020304" pitchFamily="18" charset="0"/>
              </a:rPr>
              <a:t>iş </a:t>
            </a:r>
            <a:r>
              <a:rPr b="1" spc="-5" dirty="0">
                <a:latin typeface="Times New Roman" panose="02020603050405020304" pitchFamily="18" charset="0"/>
                <a:cs typeface="Times New Roman" panose="02020603050405020304" pitchFamily="18" charset="0"/>
              </a:rPr>
              <a:t>makinelerinin </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bunları</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sürekli</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olarak</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kullanacak</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personele</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verilmesinde</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6</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örnek</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numaralı</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Taşınır</a:t>
            </a:r>
            <a:r>
              <a:rPr b="1" spc="-5" dirty="0">
                <a:latin typeface="Times New Roman" panose="02020603050405020304" pitchFamily="18" charset="0"/>
                <a:cs typeface="Times New Roman" panose="02020603050405020304" pitchFamily="18" charset="0"/>
              </a:rPr>
              <a:t> </a:t>
            </a:r>
            <a:r>
              <a:rPr b="1" spc="-45" dirty="0">
                <a:latin typeface="Times New Roman" panose="02020603050405020304" pitchFamily="18" charset="0"/>
                <a:cs typeface="Times New Roman" panose="02020603050405020304" pitchFamily="18" charset="0"/>
              </a:rPr>
              <a:t>Teslim</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Belgesi </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düzenlenir.</a:t>
            </a:r>
            <a:r>
              <a:rPr b="1" spc="-1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Bu</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belge,</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vardiya</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usulü</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çalışılan</a:t>
            </a:r>
            <a:r>
              <a:rPr b="1" spc="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yerlerde</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kullanılan</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kara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taşıtları</a:t>
            </a:r>
            <a:r>
              <a:rPr b="1" spc="1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iş</a:t>
            </a:r>
            <a:r>
              <a:rPr b="1" spc="-1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makineleri</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için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işyerinde </a:t>
            </a:r>
            <a:r>
              <a:rPr b="1" spc="-5" dirty="0">
                <a:latin typeface="Times New Roman" panose="02020603050405020304" pitchFamily="18" charset="0"/>
                <a:cs typeface="Times New Roman" panose="02020603050405020304" pitchFamily="18" charset="0"/>
              </a:rPr>
              <a:t>koordinasyonu sağlayan </a:t>
            </a:r>
            <a:r>
              <a:rPr b="1" dirty="0">
                <a:latin typeface="Times New Roman" panose="02020603050405020304" pitchFamily="18" charset="0"/>
                <a:cs typeface="Times New Roman" panose="02020603050405020304" pitchFamily="18" charset="0"/>
              </a:rPr>
              <a:t>sorumlu </a:t>
            </a:r>
            <a:r>
              <a:rPr b="1" spc="-10" dirty="0">
                <a:latin typeface="Times New Roman" panose="02020603050405020304" pitchFamily="18" charset="0"/>
                <a:cs typeface="Times New Roman" panose="02020603050405020304" pitchFamily="18" charset="0"/>
              </a:rPr>
              <a:t>yönetici </a:t>
            </a:r>
            <a:r>
              <a:rPr b="1" spc="15" dirty="0">
                <a:latin typeface="Times New Roman" panose="02020603050405020304" pitchFamily="18" charset="0"/>
                <a:cs typeface="Times New Roman" panose="02020603050405020304" pitchFamily="18" charset="0"/>
              </a:rPr>
              <a:t>adına </a:t>
            </a:r>
            <a:r>
              <a:rPr b="1" spc="-20" dirty="0">
                <a:latin typeface="Times New Roman" panose="02020603050405020304" pitchFamily="18" charset="0"/>
                <a:cs typeface="Times New Roman" panose="02020603050405020304" pitchFamily="18" charset="0"/>
              </a:rPr>
              <a:t>düzenlenir. </a:t>
            </a:r>
            <a:r>
              <a:rPr b="1" spc="-5" dirty="0">
                <a:latin typeface="Times New Roman" panose="02020603050405020304" pitchFamily="18" charset="0"/>
                <a:cs typeface="Times New Roman" panose="02020603050405020304" pitchFamily="18" charset="0"/>
              </a:rPr>
              <a:t>Sorumlu </a:t>
            </a:r>
            <a:r>
              <a:rPr b="1" spc="-15" dirty="0">
                <a:latin typeface="Times New Roman" panose="02020603050405020304" pitchFamily="18" charset="0"/>
                <a:cs typeface="Times New Roman" panose="02020603050405020304" pitchFamily="18" charset="0"/>
              </a:rPr>
              <a:t>yönetici, </a:t>
            </a:r>
            <a:r>
              <a:rPr b="1" spc="-5" dirty="0">
                <a:latin typeface="Times New Roman" panose="02020603050405020304" pitchFamily="18" charset="0"/>
                <a:cs typeface="Times New Roman" panose="02020603050405020304" pitchFamily="18" charset="0"/>
              </a:rPr>
              <a:t>kendisine </a:t>
            </a:r>
            <a:r>
              <a:rPr b="1" spc="-10" dirty="0">
                <a:latin typeface="Times New Roman" panose="02020603050405020304" pitchFamily="18" charset="0"/>
                <a:cs typeface="Times New Roman" panose="02020603050405020304" pitchFamily="18" charset="0"/>
              </a:rPr>
              <a:t>teslim </a:t>
            </a:r>
            <a:r>
              <a:rPr b="1" spc="-5" dirty="0">
                <a:latin typeface="Times New Roman" panose="02020603050405020304" pitchFamily="18" charset="0"/>
                <a:cs typeface="Times New Roman" panose="02020603050405020304" pitchFamily="18" charset="0"/>
              </a:rPr>
              <a:t> edilen </a:t>
            </a:r>
            <a:r>
              <a:rPr b="1" spc="15" dirty="0">
                <a:latin typeface="Times New Roman" panose="02020603050405020304" pitchFamily="18" charset="0"/>
                <a:cs typeface="Times New Roman" panose="02020603050405020304" pitchFamily="18" charset="0"/>
              </a:rPr>
              <a:t>taşıt </a:t>
            </a:r>
            <a:r>
              <a:rPr b="1" spc="-5" dirty="0">
                <a:latin typeface="Times New Roman" panose="02020603050405020304" pitchFamily="18" charset="0"/>
                <a:cs typeface="Times New Roman" panose="02020603050405020304" pitchFamily="18" charset="0"/>
              </a:rPr>
              <a:t>veya </a:t>
            </a:r>
            <a:r>
              <a:rPr b="1" spc="-20" dirty="0">
                <a:latin typeface="Times New Roman" panose="02020603050405020304" pitchFamily="18" charset="0"/>
                <a:cs typeface="Times New Roman" panose="02020603050405020304" pitchFamily="18" charset="0"/>
              </a:rPr>
              <a:t>iş </a:t>
            </a:r>
            <a:r>
              <a:rPr b="1" spc="-5" dirty="0">
                <a:latin typeface="Times New Roman" panose="02020603050405020304" pitchFamily="18" charset="0"/>
                <a:cs typeface="Times New Roman" panose="02020603050405020304" pitchFamily="18" charset="0"/>
              </a:rPr>
              <a:t>makinesi </a:t>
            </a:r>
            <a:r>
              <a:rPr b="1" spc="-10" dirty="0">
                <a:latin typeface="Times New Roman" panose="02020603050405020304" pitchFamily="18" charset="0"/>
                <a:cs typeface="Times New Roman" panose="02020603050405020304" pitchFamily="18" charset="0"/>
              </a:rPr>
              <a:t>ile </a:t>
            </a:r>
            <a:r>
              <a:rPr b="1" spc="25" dirty="0">
                <a:latin typeface="Times New Roman" panose="02020603050405020304" pitchFamily="18" charset="0"/>
                <a:cs typeface="Times New Roman" panose="02020603050405020304" pitchFamily="18" charset="0"/>
              </a:rPr>
              <a:t>kullanıcısını </a:t>
            </a:r>
            <a:r>
              <a:rPr b="1" spc="10" dirty="0">
                <a:latin typeface="Times New Roman" panose="02020603050405020304" pitchFamily="18" charset="0"/>
                <a:cs typeface="Times New Roman" panose="02020603050405020304" pitchFamily="18" charset="0"/>
              </a:rPr>
              <a:t>ayrıca </a:t>
            </a:r>
            <a:r>
              <a:rPr b="1" spc="-5" dirty="0">
                <a:latin typeface="Times New Roman" panose="02020603050405020304" pitchFamily="18" charset="0"/>
                <a:cs typeface="Times New Roman" panose="02020603050405020304" pitchFamily="18" charset="0"/>
              </a:rPr>
              <a:t>tutulacak </a:t>
            </a:r>
            <a:r>
              <a:rPr b="1" dirty="0">
                <a:latin typeface="Times New Roman" panose="02020603050405020304" pitchFamily="18" charset="0"/>
                <a:cs typeface="Times New Roman" panose="02020603050405020304" pitchFamily="18" charset="0"/>
              </a:rPr>
              <a:t>kayıtlarda </a:t>
            </a:r>
            <a:r>
              <a:rPr b="1" spc="-30" dirty="0">
                <a:latin typeface="Times New Roman" panose="02020603050405020304" pitchFamily="18" charset="0"/>
                <a:cs typeface="Times New Roman" panose="02020603050405020304" pitchFamily="18" charset="0"/>
              </a:rPr>
              <a:t>izler.</a:t>
            </a:r>
            <a:r>
              <a:rPr b="1" spc="-2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Demirbaş, </a:t>
            </a:r>
            <a:r>
              <a:rPr b="1" dirty="0">
                <a:latin typeface="Times New Roman" panose="02020603050405020304" pitchFamily="18" charset="0"/>
                <a:cs typeface="Times New Roman" panose="02020603050405020304" pitchFamily="18" charset="0"/>
              </a:rPr>
              <a:t>makine </a:t>
            </a:r>
            <a:r>
              <a:rPr b="1" spc="-20" dirty="0">
                <a:latin typeface="Times New Roman" panose="02020603050405020304" pitchFamily="18" charset="0"/>
                <a:cs typeface="Times New Roman" panose="02020603050405020304" pitchFamily="18" charset="0"/>
              </a:rPr>
              <a:t>ve </a:t>
            </a:r>
            <a:r>
              <a:rPr b="1" spc="-1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cihazların </a:t>
            </a:r>
            <a:r>
              <a:rPr b="1" spc="5" dirty="0">
                <a:latin typeface="Times New Roman" panose="02020603050405020304" pitchFamily="18" charset="0"/>
                <a:cs typeface="Times New Roman" panose="02020603050405020304" pitchFamily="18" charset="0"/>
              </a:rPr>
              <a:t>kamu </a:t>
            </a:r>
            <a:r>
              <a:rPr b="1" spc="-10" dirty="0">
                <a:latin typeface="Times New Roman" panose="02020603050405020304" pitchFamily="18" charset="0"/>
                <a:cs typeface="Times New Roman" panose="02020603050405020304" pitchFamily="18" charset="0"/>
              </a:rPr>
              <a:t>görevlilerinin </a:t>
            </a:r>
            <a:r>
              <a:rPr b="1" spc="15" dirty="0">
                <a:latin typeface="Times New Roman" panose="02020603050405020304" pitchFamily="18" charset="0"/>
                <a:cs typeface="Times New Roman" panose="02020603050405020304" pitchFamily="18" charset="0"/>
              </a:rPr>
              <a:t>kullanımına </a:t>
            </a:r>
            <a:r>
              <a:rPr b="1" spc="-10" dirty="0">
                <a:latin typeface="Times New Roman" panose="02020603050405020304" pitchFamily="18" charset="0"/>
                <a:cs typeface="Times New Roman" panose="02020603050405020304" pitchFamily="18" charset="0"/>
              </a:rPr>
              <a:t>verilmesinde ise </a:t>
            </a:r>
            <a:r>
              <a:rPr b="1" dirty="0">
                <a:latin typeface="Times New Roman" panose="02020603050405020304" pitchFamily="18" charset="0"/>
                <a:cs typeface="Times New Roman" panose="02020603050405020304" pitchFamily="18" charset="0"/>
              </a:rPr>
              <a:t>6/A </a:t>
            </a:r>
            <a:r>
              <a:rPr b="1" spc="-10" dirty="0">
                <a:latin typeface="Times New Roman" panose="02020603050405020304" pitchFamily="18" charset="0"/>
                <a:cs typeface="Times New Roman" panose="02020603050405020304" pitchFamily="18" charset="0"/>
              </a:rPr>
              <a:t>örnek </a:t>
            </a:r>
            <a:r>
              <a:rPr b="1" spc="5" dirty="0">
                <a:latin typeface="Times New Roman" panose="02020603050405020304" pitchFamily="18" charset="0"/>
                <a:cs typeface="Times New Roman" panose="02020603050405020304" pitchFamily="18" charset="0"/>
              </a:rPr>
              <a:t>numaralı </a:t>
            </a:r>
            <a:r>
              <a:rPr b="1" spc="-5" dirty="0">
                <a:latin typeface="Times New Roman" panose="02020603050405020304" pitchFamily="18" charset="0"/>
                <a:cs typeface="Times New Roman" panose="02020603050405020304" pitchFamily="18" charset="0"/>
              </a:rPr>
              <a:t>Taşınır </a:t>
            </a:r>
            <a:r>
              <a:rPr b="1" spc="-45" dirty="0">
                <a:latin typeface="Times New Roman" panose="02020603050405020304" pitchFamily="18" charset="0"/>
                <a:cs typeface="Times New Roman" panose="02020603050405020304" pitchFamily="18" charset="0"/>
              </a:rPr>
              <a:t>Teslim </a:t>
            </a:r>
            <a:r>
              <a:rPr b="1" spc="-10" dirty="0">
                <a:latin typeface="Times New Roman" panose="02020603050405020304" pitchFamily="18" charset="0"/>
                <a:cs typeface="Times New Roman" panose="02020603050405020304" pitchFamily="18" charset="0"/>
              </a:rPr>
              <a:t>Belgesi </a:t>
            </a:r>
            <a:r>
              <a:rPr b="1" spc="-5"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düzenlenir.</a:t>
            </a:r>
            <a:endParaRPr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791744" y="692696"/>
            <a:ext cx="4536504" cy="444994"/>
          </a:xfrm>
          <a:prstGeom prst="rect">
            <a:avLst/>
          </a:prstGeom>
        </p:spPr>
        <p:txBody>
          <a:bodyPr vert="horz" wrap="square" lIns="0" tIns="13970" rIns="0" bIns="0" rtlCol="0">
            <a:spAutoFit/>
          </a:bodyPr>
          <a:lstStyle/>
          <a:p>
            <a:pPr marL="12700">
              <a:lnSpc>
                <a:spcPct val="100000"/>
              </a:lnSpc>
              <a:spcBef>
                <a:spcPts val="110"/>
              </a:spcBef>
            </a:pPr>
            <a:r>
              <a:rPr sz="2800" b="1" dirty="0">
                <a:solidFill>
                  <a:srgbClr val="FF0000"/>
                </a:solidFill>
                <a:latin typeface="Times New Roman" panose="02020603050405020304" pitchFamily="18" charset="0"/>
                <a:cs typeface="Times New Roman" panose="02020603050405020304" pitchFamily="18" charset="0"/>
              </a:rPr>
              <a:t>BELGE</a:t>
            </a:r>
            <a:r>
              <a:rPr sz="2800" b="1" spc="-5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VE</a:t>
            </a:r>
            <a:r>
              <a:rPr sz="2800" b="1" spc="-5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CETVELLER</a:t>
            </a:r>
            <a:endParaRPr sz="28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919536" y="1268760"/>
            <a:ext cx="9721080" cy="4629472"/>
          </a:xfrm>
          <a:prstGeom prst="rect">
            <a:avLst/>
          </a:prstGeom>
        </p:spPr>
        <p:txBody>
          <a:bodyPr vert="horz" wrap="square" lIns="0" tIns="12700" rIns="0" bIns="0" rtlCol="0">
            <a:spAutoFit/>
          </a:bodyPr>
          <a:lstStyle/>
          <a:p>
            <a:pPr marL="356870" indent="-344805" algn="just">
              <a:lnSpc>
                <a:spcPct val="100000"/>
              </a:lnSpc>
              <a:spcBef>
                <a:spcPts val="100"/>
              </a:spcBef>
              <a:buFont typeface="Arial MT"/>
              <a:buChar char="•"/>
              <a:tabLst>
                <a:tab pos="357505" algn="l"/>
              </a:tabLst>
            </a:pPr>
            <a:r>
              <a:rPr sz="2000" b="1" spc="-10" dirty="0">
                <a:solidFill>
                  <a:srgbClr val="FF0000"/>
                </a:solidFill>
                <a:latin typeface="Times New Roman" panose="02020603050405020304" pitchFamily="18" charset="0"/>
                <a:cs typeface="Times New Roman" panose="02020603050405020304" pitchFamily="18" charset="0"/>
              </a:rPr>
              <a:t>Taşınır</a:t>
            </a:r>
            <a:r>
              <a:rPr sz="2000" b="1" spc="135"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İstek</a:t>
            </a:r>
            <a:r>
              <a:rPr sz="2000" b="1" spc="12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Belgesi</a:t>
            </a:r>
            <a:r>
              <a:rPr sz="2000" b="1" spc="-10" dirty="0">
                <a:latin typeface="Times New Roman" panose="02020603050405020304" pitchFamily="18" charset="0"/>
                <a:cs typeface="Times New Roman" panose="02020603050405020304" pitchFamily="18" charset="0"/>
              </a:rPr>
              <a:t>:</a:t>
            </a:r>
            <a:r>
              <a:rPr sz="2000" b="1" spc="114"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Bu</a:t>
            </a:r>
            <a:r>
              <a:rPr sz="2000" b="1" spc="14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Belge,</a:t>
            </a:r>
            <a:r>
              <a:rPr sz="2000" b="1" spc="1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ambardan</a:t>
            </a:r>
            <a:r>
              <a:rPr sz="2000" b="1" spc="13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taşınır</a:t>
            </a:r>
            <a:r>
              <a:rPr sz="2000" b="1" spc="1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talep</a:t>
            </a:r>
            <a:r>
              <a:rPr sz="2000" b="1" spc="15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edildiğinde</a:t>
            </a:r>
            <a:r>
              <a:rPr sz="2000" b="1" spc="15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kullanılır</a:t>
            </a:r>
            <a:r>
              <a:rPr sz="2000" b="1" spc="13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150" dirty="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talepte</a:t>
            </a:r>
            <a:r>
              <a:rPr lang="tr-TR" sz="2000" b="1"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bulunan</a:t>
            </a:r>
            <a:r>
              <a:rPr sz="2000" b="1" spc="-5" dirty="0" smtClean="0">
                <a:latin typeface="Times New Roman" panose="02020603050405020304" pitchFamily="18" charset="0"/>
                <a:cs typeface="Times New Roman" panose="02020603050405020304" pitchFamily="18" charset="0"/>
              </a:rPr>
              <a:t> </a:t>
            </a:r>
            <a:r>
              <a:rPr sz="2000" b="1" spc="-10" dirty="0" err="1">
                <a:latin typeface="Times New Roman" panose="02020603050405020304" pitchFamily="18" charset="0"/>
                <a:cs typeface="Times New Roman" panose="02020603050405020304" pitchFamily="18" charset="0"/>
              </a:rPr>
              <a:t>birim</a:t>
            </a:r>
            <a:r>
              <a:rPr sz="2000" b="1" spc="40" dirty="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yetkilisinin</a:t>
            </a:r>
            <a:r>
              <a:rPr lang="tr-TR" sz="2000" b="1" spc="-10" dirty="0" smtClean="0">
                <a:latin typeface="Times New Roman" panose="02020603050405020304" pitchFamily="18" charset="0"/>
                <a:cs typeface="Times New Roman" panose="02020603050405020304" pitchFamily="18" charset="0"/>
              </a:rPr>
              <a:t> </a:t>
            </a:r>
            <a:r>
              <a:rPr sz="2000" b="1" spc="30" dirty="0" err="1" smtClean="0">
                <a:latin typeface="Times New Roman" panose="02020603050405020304" pitchFamily="18" charset="0"/>
                <a:cs typeface="Times New Roman" panose="02020603050405020304" pitchFamily="18" charset="0"/>
              </a:rPr>
              <a:t>onayını</a:t>
            </a:r>
            <a:r>
              <a:rPr sz="2000" b="1" spc="15" dirty="0" smtClean="0">
                <a:latin typeface="Times New Roman" panose="02020603050405020304" pitchFamily="18" charset="0"/>
                <a:cs typeface="Times New Roman" panose="02020603050405020304" pitchFamily="18" charset="0"/>
              </a:rPr>
              <a:t> </a:t>
            </a:r>
            <a:r>
              <a:rPr sz="2000" b="1" spc="-10" dirty="0" err="1">
                <a:latin typeface="Times New Roman" panose="02020603050405020304" pitchFamily="18" charset="0"/>
                <a:cs typeface="Times New Roman" panose="02020603050405020304" pitchFamily="18" charset="0"/>
              </a:rPr>
              <a:t>taşır</a:t>
            </a:r>
            <a:r>
              <a:rPr sz="2000" b="1" spc="-10" dirty="0" smtClean="0">
                <a:latin typeface="Times New Roman" panose="02020603050405020304" pitchFamily="18" charset="0"/>
                <a:cs typeface="Times New Roman" panose="02020603050405020304" pitchFamily="18" charset="0"/>
              </a:rPr>
              <a:t>.</a:t>
            </a:r>
            <a:r>
              <a:rPr lang="tr-TR" sz="2000" b="1" spc="-10" dirty="0" smtClean="0">
                <a:latin typeface="Times New Roman" panose="02020603050405020304" pitchFamily="18" charset="0"/>
                <a:cs typeface="Times New Roman" panose="02020603050405020304" pitchFamily="18" charset="0"/>
              </a:rPr>
              <a:t> </a:t>
            </a:r>
            <a:r>
              <a:rPr lang="tr-TR" sz="2000" b="1" spc="-10" dirty="0" smtClean="0">
                <a:solidFill>
                  <a:srgbClr val="FF0000"/>
                </a:solidFill>
                <a:latin typeface="Times New Roman" panose="02020603050405020304" pitchFamily="18" charset="0"/>
                <a:cs typeface="Times New Roman" panose="02020603050405020304" pitchFamily="18" charset="0"/>
              </a:rPr>
              <a:t>(Bu istek belgesi (</a:t>
            </a:r>
            <a:r>
              <a:rPr lang="tr-TR" sz="2000" b="1" spc="-10" dirty="0" err="1" smtClean="0">
                <a:solidFill>
                  <a:srgbClr val="FF0000"/>
                </a:solidFill>
                <a:latin typeface="Times New Roman" panose="02020603050405020304" pitchFamily="18" charset="0"/>
                <a:cs typeface="Times New Roman" panose="02020603050405020304" pitchFamily="18" charset="0"/>
              </a:rPr>
              <a:t>ebys</a:t>
            </a:r>
            <a:r>
              <a:rPr lang="tr-TR" sz="2000" b="1" spc="-10" dirty="0" smtClean="0">
                <a:solidFill>
                  <a:srgbClr val="FF0000"/>
                </a:solidFill>
                <a:latin typeface="Times New Roman" panose="02020603050405020304" pitchFamily="18" charset="0"/>
                <a:cs typeface="Times New Roman" panose="02020603050405020304" pitchFamily="18" charset="0"/>
              </a:rPr>
              <a:t>) üzerinden gönderilecektir)</a:t>
            </a:r>
            <a:endParaRPr sz="2000" b="1" dirty="0">
              <a:solidFill>
                <a:srgbClr val="FF0000"/>
              </a:solidFill>
              <a:latin typeface="Times New Roman" panose="02020603050405020304" pitchFamily="18" charset="0"/>
              <a:cs typeface="Times New Roman" panose="02020603050405020304" pitchFamily="18" charset="0"/>
            </a:endParaRPr>
          </a:p>
          <a:p>
            <a:pPr marL="356870" marR="5080" indent="-344805" algn="just">
              <a:lnSpc>
                <a:spcPct val="100000"/>
              </a:lnSpc>
              <a:buFont typeface="Arial MT"/>
              <a:buChar char="•"/>
              <a:tabLst>
                <a:tab pos="357505" algn="l"/>
              </a:tabLst>
            </a:pPr>
            <a:r>
              <a:rPr sz="2000" b="1" spc="20" dirty="0">
                <a:solidFill>
                  <a:srgbClr val="FF0000"/>
                </a:solidFill>
                <a:latin typeface="Times New Roman" panose="02020603050405020304" pitchFamily="18" charset="0"/>
                <a:cs typeface="Times New Roman" panose="02020603050405020304" pitchFamily="18" charset="0"/>
              </a:rPr>
              <a:t>Dayanıklı </a:t>
            </a:r>
            <a:r>
              <a:rPr sz="2000" b="1" spc="-5" dirty="0">
                <a:solidFill>
                  <a:srgbClr val="FF0000"/>
                </a:solidFill>
                <a:latin typeface="Times New Roman" panose="02020603050405020304" pitchFamily="18" charset="0"/>
                <a:cs typeface="Times New Roman" panose="02020603050405020304" pitchFamily="18" charset="0"/>
              </a:rPr>
              <a:t>Taşınırlar Listesi: </a:t>
            </a:r>
            <a:r>
              <a:rPr sz="2000" b="1" spc="-10" dirty="0">
                <a:latin typeface="Times New Roman" panose="02020603050405020304" pitchFamily="18" charset="0"/>
                <a:cs typeface="Times New Roman" panose="02020603050405020304" pitchFamily="18" charset="0"/>
              </a:rPr>
              <a:t>Bu Liste, Taşınır </a:t>
            </a:r>
            <a:r>
              <a:rPr sz="2000" b="1" dirty="0">
                <a:latin typeface="Times New Roman" panose="02020603050405020304" pitchFamily="18" charset="0"/>
                <a:cs typeface="Times New Roman" panose="02020603050405020304" pitchFamily="18" charset="0"/>
              </a:rPr>
              <a:t>Kod </a:t>
            </a:r>
            <a:r>
              <a:rPr sz="2000" b="1" spc="-5" dirty="0">
                <a:latin typeface="Times New Roman" panose="02020603050405020304" pitchFamily="18" charset="0"/>
                <a:cs typeface="Times New Roman" panose="02020603050405020304" pitchFamily="18" charset="0"/>
              </a:rPr>
              <a:t>Listesinin (B) bölümünde </a:t>
            </a:r>
            <a:r>
              <a:rPr sz="2000" b="1" spc="-10" dirty="0">
                <a:latin typeface="Times New Roman" panose="02020603050405020304" pitchFamily="18" charset="0"/>
                <a:cs typeface="Times New Roman" panose="02020603050405020304" pitchFamily="18" charset="0"/>
              </a:rPr>
              <a:t>gösterilen </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taşınırlardan </a:t>
            </a:r>
            <a:r>
              <a:rPr sz="2000" b="1" spc="-5" dirty="0">
                <a:latin typeface="Times New Roman" panose="02020603050405020304" pitchFamily="18" charset="0"/>
                <a:cs typeface="Times New Roman" panose="02020603050405020304" pitchFamily="18" charset="0"/>
              </a:rPr>
              <a:t>oda, büro, bölüm, geçit, atölye, </a:t>
            </a:r>
            <a:r>
              <a:rPr sz="2000" b="1" spc="-10" dirty="0">
                <a:latin typeface="Times New Roman" panose="02020603050405020304" pitchFamily="18" charset="0"/>
                <a:cs typeface="Times New Roman" panose="02020603050405020304" pitchFamily="18" charset="0"/>
              </a:rPr>
              <a:t>garaj </a:t>
            </a:r>
            <a:r>
              <a:rPr sz="2000" b="1" spc="-15" dirty="0">
                <a:latin typeface="Times New Roman" panose="02020603050405020304" pitchFamily="18" charset="0"/>
                <a:cs typeface="Times New Roman" panose="02020603050405020304" pitchFamily="18" charset="0"/>
              </a:rPr>
              <a:t>ve </a:t>
            </a:r>
            <a:r>
              <a:rPr sz="2000" b="1" spc="-10" dirty="0">
                <a:latin typeface="Times New Roman" panose="02020603050405020304" pitchFamily="18" charset="0"/>
                <a:cs typeface="Times New Roman" panose="02020603050405020304" pitchFamily="18" charset="0"/>
              </a:rPr>
              <a:t>servislere </a:t>
            </a:r>
            <a:r>
              <a:rPr sz="2000" b="1" dirty="0">
                <a:latin typeface="Times New Roman" panose="02020603050405020304" pitchFamily="18" charset="0"/>
                <a:cs typeface="Times New Roman" panose="02020603050405020304" pitchFamily="18" charset="0"/>
              </a:rPr>
              <a:t>tahsis </a:t>
            </a:r>
            <a:r>
              <a:rPr sz="2000" b="1" spc="-5" dirty="0">
                <a:latin typeface="Times New Roman" panose="02020603050405020304" pitchFamily="18" charset="0"/>
                <a:cs typeface="Times New Roman" panose="02020603050405020304" pitchFamily="18" charset="0"/>
              </a:rPr>
              <a:t>edilenler </a:t>
            </a:r>
            <a:r>
              <a:rPr sz="2000" b="1" spc="-15" dirty="0">
                <a:latin typeface="Times New Roman" panose="02020603050405020304" pitchFamily="18" charset="0"/>
                <a:cs typeface="Times New Roman" panose="02020603050405020304" pitchFamily="18" charset="0"/>
              </a:rPr>
              <a:t>için </a:t>
            </a:r>
            <a:r>
              <a:rPr sz="2000" b="1" spc="-1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düzenlenir. </a:t>
            </a:r>
            <a:r>
              <a:rPr sz="2000" b="1" dirty="0">
                <a:latin typeface="Times New Roman" panose="02020603050405020304" pitchFamily="18" charset="0"/>
                <a:cs typeface="Times New Roman" panose="02020603050405020304" pitchFamily="18" charset="0"/>
              </a:rPr>
              <a:t>Bunlar </a:t>
            </a:r>
            <a:r>
              <a:rPr sz="2000" b="1" spc="-15" dirty="0">
                <a:latin typeface="Times New Roman" panose="02020603050405020304" pitchFamily="18" charset="0"/>
                <a:cs typeface="Times New Roman" panose="02020603050405020304" pitchFamily="18" charset="0"/>
              </a:rPr>
              <a:t>için </a:t>
            </a:r>
            <a:r>
              <a:rPr sz="2000" b="1" spc="-10" dirty="0">
                <a:latin typeface="Times New Roman" panose="02020603050405020304" pitchFamily="18" charset="0"/>
                <a:cs typeface="Times New Roman" panose="02020603050405020304" pitchFamily="18" charset="0"/>
              </a:rPr>
              <a:t>Taşınır </a:t>
            </a:r>
            <a:r>
              <a:rPr sz="2000" b="1" spc="-50" dirty="0">
                <a:latin typeface="Times New Roman" panose="02020603050405020304" pitchFamily="18" charset="0"/>
                <a:cs typeface="Times New Roman" panose="02020603050405020304" pitchFamily="18" charset="0"/>
              </a:rPr>
              <a:t>Teslim </a:t>
            </a:r>
            <a:r>
              <a:rPr sz="2000" b="1" spc="-10" dirty="0">
                <a:latin typeface="Times New Roman" panose="02020603050405020304" pitchFamily="18" charset="0"/>
                <a:cs typeface="Times New Roman" panose="02020603050405020304" pitchFamily="18" charset="0"/>
              </a:rPr>
              <a:t>Belgesi </a:t>
            </a:r>
            <a:r>
              <a:rPr sz="2000" b="1" spc="-5" dirty="0">
                <a:latin typeface="Times New Roman" panose="02020603050405020304" pitchFamily="18" charset="0"/>
                <a:cs typeface="Times New Roman" panose="02020603050405020304" pitchFamily="18" charset="0"/>
              </a:rPr>
              <a:t>düzenlenmez. Liste, istek yapan </a:t>
            </a:r>
            <a:r>
              <a:rPr sz="2000" b="1" spc="-10" dirty="0">
                <a:latin typeface="Times New Roman" panose="02020603050405020304" pitchFamily="18" charset="0"/>
                <a:cs typeface="Times New Roman" panose="02020603050405020304" pitchFamily="18" charset="0"/>
              </a:rPr>
              <a:t>birim </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a:t>
            </a:r>
            <a:r>
              <a:rPr sz="2000" b="1" spc="7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ve/veya</a:t>
            </a:r>
            <a:r>
              <a:rPr sz="2000" b="1" spc="7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varsa</a:t>
            </a:r>
            <a:r>
              <a:rPr sz="2000" b="1" spc="4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ortak</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kullanım</a:t>
            </a:r>
            <a:r>
              <a:rPr sz="2000" b="1" spc="5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alanı </a:t>
            </a:r>
            <a:r>
              <a:rPr sz="2000" b="1" dirty="0">
                <a:latin typeface="Times New Roman" panose="02020603050405020304" pitchFamily="18" charset="0"/>
                <a:cs typeface="Times New Roman" panose="02020603050405020304" pitchFamily="18" charset="0"/>
              </a:rPr>
              <a:t>sorumlusu</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tarafından</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imzalanır.</a:t>
            </a:r>
            <a:endParaRPr sz="2000"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5"/>
              </a:spcBef>
              <a:buFont typeface="Arial MT"/>
              <a:buChar char="•"/>
              <a:tabLst>
                <a:tab pos="357505" algn="l"/>
              </a:tabLst>
            </a:pPr>
            <a:r>
              <a:rPr sz="2000" b="1" spc="-10" dirty="0">
                <a:solidFill>
                  <a:srgbClr val="FF0000"/>
                </a:solidFill>
                <a:latin typeface="Times New Roman" panose="02020603050405020304" pitchFamily="18" charset="0"/>
                <a:cs typeface="Times New Roman" panose="02020603050405020304" pitchFamily="18" charset="0"/>
              </a:rPr>
              <a:t>Taşınır</a:t>
            </a:r>
            <a:r>
              <a:rPr sz="2000" b="1" spc="-5"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Geçici</a:t>
            </a:r>
            <a:r>
              <a:rPr sz="2000" b="1" spc="-5" dirty="0">
                <a:solidFill>
                  <a:srgbClr val="FF0000"/>
                </a:solidFill>
                <a:latin typeface="Times New Roman" panose="02020603050405020304" pitchFamily="18" charset="0"/>
                <a:cs typeface="Times New Roman" panose="02020603050405020304" pitchFamily="18" charset="0"/>
              </a:rPr>
              <a:t> </a:t>
            </a:r>
            <a:r>
              <a:rPr sz="2000" b="1" spc="30" dirty="0">
                <a:solidFill>
                  <a:srgbClr val="FF0000"/>
                </a:solidFill>
                <a:latin typeface="Times New Roman" panose="02020603050405020304" pitchFamily="18" charset="0"/>
                <a:cs typeface="Times New Roman" panose="02020603050405020304" pitchFamily="18" charset="0"/>
              </a:rPr>
              <a:t>Alındısı:</a:t>
            </a:r>
            <a:r>
              <a:rPr sz="2000" b="1" spc="35" dirty="0">
                <a:solidFill>
                  <a:srgbClr val="FF0000"/>
                </a:solidFill>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Bu</a:t>
            </a:r>
            <a:r>
              <a:rPr sz="2000" b="1" spc="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Alındı,</a:t>
            </a:r>
            <a:r>
              <a:rPr sz="2000" b="1" spc="3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muayene</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10" dirty="0">
                <a:latin typeface="Times New Roman" panose="02020603050405020304" pitchFamily="18" charset="0"/>
                <a:cs typeface="Times New Roman" panose="02020603050405020304" pitchFamily="18" charset="0"/>
              </a:rPr>
              <a:t> kabul</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işlemi</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derhal</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yapılamayan </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hallerde,</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taşınırların</a:t>
            </a:r>
            <a:r>
              <a:rPr sz="2000" b="1" spc="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geçici</a:t>
            </a:r>
            <a:r>
              <a:rPr sz="2000" b="1" spc="-5" dirty="0">
                <a:latin typeface="Times New Roman" panose="02020603050405020304" pitchFamily="18" charset="0"/>
                <a:cs typeface="Times New Roman" panose="02020603050405020304" pitchFamily="18" charset="0"/>
              </a:rPr>
              <a:t> olarak</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teslim</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alınmasında</a:t>
            </a:r>
            <a:r>
              <a:rPr sz="2000" b="1" spc="2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düzenlenir.</a:t>
            </a:r>
            <a:r>
              <a:rPr sz="2000" b="1" spc="-1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Alındının</a:t>
            </a:r>
            <a:r>
              <a:rPr sz="2000" b="1" spc="3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birinci </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nüshası </a:t>
            </a:r>
            <a:r>
              <a:rPr sz="2000" b="1" spc="40" dirty="0">
                <a:latin typeface="Times New Roman" panose="02020603050405020304" pitchFamily="18" charset="0"/>
                <a:cs typeface="Times New Roman" panose="02020603050405020304" pitchFamily="18" charset="0"/>
              </a:rPr>
              <a:t>taşınırı </a:t>
            </a:r>
            <a:r>
              <a:rPr sz="2000" b="1" spc="-10" dirty="0">
                <a:latin typeface="Times New Roman" panose="02020603050405020304" pitchFamily="18" charset="0"/>
                <a:cs typeface="Times New Roman" panose="02020603050405020304" pitchFamily="18" charset="0"/>
              </a:rPr>
              <a:t>teslim </a:t>
            </a:r>
            <a:r>
              <a:rPr sz="2000" b="1" spc="5" dirty="0">
                <a:latin typeface="Times New Roman" panose="02020603050405020304" pitchFamily="18" charset="0"/>
                <a:cs typeface="Times New Roman" panose="02020603050405020304" pitchFamily="18" charset="0"/>
              </a:rPr>
              <a:t>edene </a:t>
            </a:r>
            <a:r>
              <a:rPr sz="2000" b="1" spc="-30" dirty="0">
                <a:latin typeface="Times New Roman" panose="02020603050405020304" pitchFamily="18" charset="0"/>
                <a:cs typeface="Times New Roman" panose="02020603050405020304" pitchFamily="18" charset="0"/>
              </a:rPr>
              <a:t>verilir. </a:t>
            </a:r>
            <a:r>
              <a:rPr sz="2000" b="1" spc="-5" dirty="0">
                <a:latin typeface="Times New Roman" panose="02020603050405020304" pitchFamily="18" charset="0"/>
                <a:cs typeface="Times New Roman" panose="02020603050405020304" pitchFamily="18" charset="0"/>
              </a:rPr>
              <a:t>Muayene </a:t>
            </a:r>
            <a:r>
              <a:rPr sz="2000" b="1" spc="-15" dirty="0">
                <a:latin typeface="Times New Roman" panose="02020603050405020304" pitchFamily="18" charset="0"/>
                <a:cs typeface="Times New Roman" panose="02020603050405020304" pitchFamily="18" charset="0"/>
              </a:rPr>
              <a:t>ve </a:t>
            </a:r>
            <a:r>
              <a:rPr sz="2000" b="1" spc="-10" dirty="0">
                <a:latin typeface="Times New Roman" panose="02020603050405020304" pitchFamily="18" charset="0"/>
                <a:cs typeface="Times New Roman" panose="02020603050405020304" pitchFamily="18" charset="0"/>
              </a:rPr>
              <a:t>kabul işleminden </a:t>
            </a:r>
            <a:r>
              <a:rPr sz="2000" b="1" spc="-5" dirty="0">
                <a:latin typeface="Times New Roman" panose="02020603050405020304" pitchFamily="18" charset="0"/>
                <a:cs typeface="Times New Roman" panose="02020603050405020304" pitchFamily="18" charset="0"/>
              </a:rPr>
              <a:t>sonra </a:t>
            </a:r>
            <a:r>
              <a:rPr sz="2000" b="1" spc="-10" dirty="0">
                <a:latin typeface="Times New Roman" panose="02020603050405020304" pitchFamily="18" charset="0"/>
                <a:cs typeface="Times New Roman" panose="02020603050405020304" pitchFamily="18" charset="0"/>
              </a:rPr>
              <a:t>kabul edilen </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taşınırlar</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için</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a:t>
            </a:r>
            <a:r>
              <a:rPr sz="2000" b="1" spc="-5" dirty="0">
                <a:latin typeface="Times New Roman" panose="02020603050405020304" pitchFamily="18" charset="0"/>
                <a:cs typeface="Times New Roman" panose="02020603050405020304" pitchFamily="18" charset="0"/>
              </a:rPr>
              <a:t> İşlem</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Fişi</a:t>
            </a:r>
            <a:r>
              <a:rPr sz="2000" b="1" spc="-5" dirty="0">
                <a:latin typeface="Times New Roman" panose="02020603050405020304" pitchFamily="18" charset="0"/>
                <a:cs typeface="Times New Roman" panose="02020603050405020304" pitchFamily="18" charset="0"/>
              </a:rPr>
              <a:t> düzenlenir</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bu</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Fişin</a:t>
            </a:r>
            <a:r>
              <a:rPr sz="2000" b="1" spc="-5" dirty="0">
                <a:latin typeface="Times New Roman" panose="02020603050405020304" pitchFamily="18" charset="0"/>
                <a:cs typeface="Times New Roman" panose="02020603050405020304" pitchFamily="18" charset="0"/>
              </a:rPr>
              <a:t> tarih</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60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numarası  </a:t>
            </a:r>
            <a:r>
              <a:rPr sz="2000" b="1" spc="-10" dirty="0">
                <a:latin typeface="Times New Roman" panose="02020603050405020304" pitchFamily="18" charset="0"/>
                <a:cs typeface="Times New Roman" panose="02020603050405020304" pitchFamily="18" charset="0"/>
              </a:rPr>
              <a:t>geçici </a:t>
            </a:r>
            <a:r>
              <a:rPr sz="2000" b="1" spc="-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alındının </a:t>
            </a:r>
            <a:r>
              <a:rPr sz="2000" b="1" spc="10" dirty="0">
                <a:latin typeface="Times New Roman" panose="02020603050405020304" pitchFamily="18" charset="0"/>
                <a:cs typeface="Times New Roman" panose="02020603050405020304" pitchFamily="18" charset="0"/>
              </a:rPr>
              <a:t>dosyasında </a:t>
            </a:r>
            <a:r>
              <a:rPr sz="2000" b="1" spc="-5" dirty="0">
                <a:latin typeface="Times New Roman" panose="02020603050405020304" pitchFamily="18" charset="0"/>
                <a:cs typeface="Times New Roman" panose="02020603050405020304" pitchFamily="18" charset="0"/>
              </a:rPr>
              <a:t>saklanan </a:t>
            </a:r>
            <a:r>
              <a:rPr sz="2000" b="1" spc="-10" dirty="0">
                <a:latin typeface="Times New Roman" panose="02020603050405020304" pitchFamily="18" charset="0"/>
                <a:cs typeface="Times New Roman" panose="02020603050405020304" pitchFamily="18" charset="0"/>
              </a:rPr>
              <a:t>ikinci </a:t>
            </a:r>
            <a:r>
              <a:rPr sz="2000" b="1" spc="15" dirty="0">
                <a:latin typeface="Times New Roman" panose="02020603050405020304" pitchFamily="18" charset="0"/>
                <a:cs typeface="Times New Roman" panose="02020603050405020304" pitchFamily="18" charset="0"/>
              </a:rPr>
              <a:t>nüshası </a:t>
            </a:r>
            <a:r>
              <a:rPr sz="2000" b="1" spc="-10" dirty="0">
                <a:latin typeface="Times New Roman" panose="02020603050405020304" pitchFamily="18" charset="0"/>
                <a:cs typeface="Times New Roman" panose="02020603050405020304" pitchFamily="18" charset="0"/>
              </a:rPr>
              <a:t>üzerine </a:t>
            </a:r>
            <a:r>
              <a:rPr sz="2000" b="1" spc="-20" dirty="0">
                <a:latin typeface="Times New Roman" panose="02020603050405020304" pitchFamily="18" charset="0"/>
                <a:cs typeface="Times New Roman" panose="02020603050405020304" pitchFamily="18" charset="0"/>
              </a:rPr>
              <a:t>kaydedilir. </a:t>
            </a:r>
            <a:r>
              <a:rPr sz="2000" b="1" dirty="0">
                <a:latin typeface="Times New Roman" panose="02020603050405020304" pitchFamily="18" charset="0"/>
                <a:cs typeface="Times New Roman" panose="02020603050405020304" pitchFamily="18" charset="0"/>
              </a:rPr>
              <a:t>Muayene </a:t>
            </a:r>
            <a:r>
              <a:rPr sz="2000" b="1" spc="-15" dirty="0">
                <a:latin typeface="Times New Roman" panose="02020603050405020304" pitchFamily="18" charset="0"/>
                <a:cs typeface="Times New Roman" panose="02020603050405020304" pitchFamily="18" charset="0"/>
              </a:rPr>
              <a:t>ve </a:t>
            </a:r>
            <a:r>
              <a:rPr sz="2000" b="1" spc="-5" dirty="0">
                <a:latin typeface="Times New Roman" panose="02020603050405020304" pitchFamily="18" charset="0"/>
                <a:cs typeface="Times New Roman" panose="02020603050405020304" pitchFamily="18" charset="0"/>
              </a:rPr>
              <a:t>kabul </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işleminden </a:t>
            </a:r>
            <a:r>
              <a:rPr sz="2000" b="1" dirty="0">
                <a:latin typeface="Times New Roman" panose="02020603050405020304" pitchFamily="18" charset="0"/>
                <a:cs typeface="Times New Roman" panose="02020603050405020304" pitchFamily="18" charset="0"/>
              </a:rPr>
              <a:t>sonra </a:t>
            </a:r>
            <a:r>
              <a:rPr sz="2000" b="1" spc="-10" dirty="0">
                <a:latin typeface="Times New Roman" panose="02020603050405020304" pitchFamily="18" charset="0"/>
                <a:cs typeface="Times New Roman" panose="02020603050405020304" pitchFamily="18" charset="0"/>
              </a:rPr>
              <a:t>kabul </a:t>
            </a:r>
            <a:r>
              <a:rPr sz="2000" b="1" spc="-5" dirty="0">
                <a:latin typeface="Times New Roman" panose="02020603050405020304" pitchFamily="18" charset="0"/>
                <a:cs typeface="Times New Roman" panose="02020603050405020304" pitchFamily="18" charset="0"/>
              </a:rPr>
              <a:t>edilmeyen </a:t>
            </a:r>
            <a:r>
              <a:rPr sz="2000" b="1" spc="15" dirty="0">
                <a:latin typeface="Times New Roman" panose="02020603050405020304" pitchFamily="18" charset="0"/>
                <a:cs typeface="Times New Roman" panose="02020603050405020304" pitchFamily="18" charset="0"/>
              </a:rPr>
              <a:t>taşınırlarda </a:t>
            </a:r>
            <a:r>
              <a:rPr sz="2000" b="1" spc="-5" dirty="0">
                <a:latin typeface="Times New Roman" panose="02020603050405020304" pitchFamily="18" charset="0"/>
                <a:cs typeface="Times New Roman" panose="02020603050405020304" pitchFamily="18" charset="0"/>
              </a:rPr>
              <a:t>ise </a:t>
            </a:r>
            <a:r>
              <a:rPr sz="2000" b="1" spc="-15" dirty="0">
                <a:latin typeface="Times New Roman" panose="02020603050405020304" pitchFamily="18" charset="0"/>
                <a:cs typeface="Times New Roman" panose="02020603050405020304" pitchFamily="18" charset="0"/>
              </a:rPr>
              <a:t>ilgiliye </a:t>
            </a:r>
            <a:r>
              <a:rPr sz="2000" b="1" spc="-10" dirty="0">
                <a:latin typeface="Times New Roman" panose="02020603050405020304" pitchFamily="18" charset="0"/>
                <a:cs typeface="Times New Roman" panose="02020603050405020304" pitchFamily="18" charset="0"/>
              </a:rPr>
              <a:t>verilen Taşınır </a:t>
            </a:r>
            <a:r>
              <a:rPr sz="2000" b="1" spc="-5" dirty="0">
                <a:latin typeface="Times New Roman" panose="02020603050405020304" pitchFamily="18" charset="0"/>
                <a:cs typeface="Times New Roman" panose="02020603050405020304" pitchFamily="18" charset="0"/>
              </a:rPr>
              <a:t>Geçici </a:t>
            </a:r>
            <a:r>
              <a:rPr sz="2000" b="1" spc="40" dirty="0">
                <a:latin typeface="Times New Roman" panose="02020603050405020304" pitchFamily="18" charset="0"/>
                <a:cs typeface="Times New Roman" panose="02020603050405020304" pitchFamily="18" charset="0"/>
              </a:rPr>
              <a:t>Alındısı </a:t>
            </a:r>
            <a:r>
              <a:rPr sz="2000" b="1" spc="4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geri</a:t>
            </a:r>
            <a:r>
              <a:rPr sz="2000" b="1" spc="-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alınarak</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dosyasındaki</a:t>
            </a:r>
            <a:r>
              <a:rPr sz="2000" b="1" spc="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ikinci</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nüshasıyla</a:t>
            </a:r>
            <a:r>
              <a:rPr sz="2000" b="1" spc="1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birleştirilir.</a:t>
            </a:r>
            <a:r>
              <a:rPr sz="2000" b="1" spc="-15" dirty="0">
                <a:latin typeface="Times New Roman" panose="02020603050405020304" pitchFamily="18" charset="0"/>
                <a:cs typeface="Times New Roman" panose="02020603050405020304" pitchFamily="18" charset="0"/>
              </a:rPr>
              <a:t> </a:t>
            </a:r>
            <a:r>
              <a:rPr sz="2000" b="1" spc="35" dirty="0">
                <a:latin typeface="Times New Roman" panose="02020603050405020304" pitchFamily="18" charset="0"/>
                <a:cs typeface="Times New Roman" panose="02020603050405020304" pitchFamily="18" charset="0"/>
              </a:rPr>
              <a:t>Alındının</a:t>
            </a:r>
            <a:r>
              <a:rPr sz="2000" b="1" spc="4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geri</a:t>
            </a:r>
            <a:r>
              <a:rPr sz="2000" b="1" spc="-1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alınamaması </a:t>
            </a:r>
            <a:r>
              <a:rPr sz="2000" b="1" spc="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halinde</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ikinci</a:t>
            </a:r>
            <a:r>
              <a:rPr sz="2000" b="1" spc="5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nüshası</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üzerine</a:t>
            </a:r>
            <a:r>
              <a:rPr sz="2000" b="1" spc="5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durumu </a:t>
            </a:r>
            <a:r>
              <a:rPr sz="2000" b="1" spc="-10" dirty="0">
                <a:latin typeface="Times New Roman" panose="02020603050405020304" pitchFamily="18" charset="0"/>
                <a:cs typeface="Times New Roman" panose="02020603050405020304" pitchFamily="18" charset="0"/>
              </a:rPr>
              <a:t>belirtir</a:t>
            </a:r>
            <a:r>
              <a:rPr sz="2000" b="1" spc="5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açıklama</a:t>
            </a:r>
            <a:r>
              <a:rPr sz="2000" b="1" spc="2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yapılır.</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082414" y="620688"/>
            <a:ext cx="5109930" cy="506549"/>
          </a:xfrm>
          <a:prstGeom prst="rect">
            <a:avLst/>
          </a:prstGeom>
        </p:spPr>
        <p:txBody>
          <a:bodyPr vert="horz" wrap="square" lIns="0" tIns="13970" rIns="0" bIns="0" rtlCol="0">
            <a:spAutoFit/>
          </a:bodyPr>
          <a:lstStyle/>
          <a:p>
            <a:pPr marL="12700">
              <a:lnSpc>
                <a:spcPct val="100000"/>
              </a:lnSpc>
              <a:spcBef>
                <a:spcPts val="110"/>
              </a:spcBef>
            </a:pPr>
            <a:r>
              <a:rPr sz="3200" b="1" dirty="0">
                <a:solidFill>
                  <a:srgbClr val="FF0000"/>
                </a:solidFill>
                <a:latin typeface="Times New Roman" panose="02020603050405020304" pitchFamily="18" charset="0"/>
                <a:cs typeface="Times New Roman" panose="02020603050405020304" pitchFamily="18" charset="0"/>
              </a:rPr>
              <a:t>BELGE</a:t>
            </a:r>
            <a:r>
              <a:rPr sz="3200" b="1" spc="-50" dirty="0">
                <a:solidFill>
                  <a:srgbClr val="FF0000"/>
                </a:solidFill>
                <a:latin typeface="Times New Roman" panose="02020603050405020304" pitchFamily="18" charset="0"/>
                <a:cs typeface="Times New Roman" panose="02020603050405020304" pitchFamily="18" charset="0"/>
              </a:rPr>
              <a:t> </a:t>
            </a:r>
            <a:r>
              <a:rPr sz="3200" b="1" spc="5" dirty="0">
                <a:solidFill>
                  <a:srgbClr val="FF0000"/>
                </a:solidFill>
                <a:latin typeface="Times New Roman" panose="02020603050405020304" pitchFamily="18" charset="0"/>
                <a:cs typeface="Times New Roman" panose="02020603050405020304" pitchFamily="18" charset="0"/>
              </a:rPr>
              <a:t>VE</a:t>
            </a:r>
            <a:r>
              <a:rPr sz="3200" b="1" spc="-50" dirty="0">
                <a:solidFill>
                  <a:srgbClr val="FF0000"/>
                </a:solidFill>
                <a:latin typeface="Times New Roman" panose="02020603050405020304" pitchFamily="18" charset="0"/>
                <a:cs typeface="Times New Roman" panose="02020603050405020304" pitchFamily="18" charset="0"/>
              </a:rPr>
              <a:t> </a:t>
            </a:r>
            <a:r>
              <a:rPr sz="3200" b="1" spc="-5" dirty="0">
                <a:solidFill>
                  <a:srgbClr val="FF0000"/>
                </a:solidFill>
                <a:latin typeface="Times New Roman" panose="02020603050405020304" pitchFamily="18" charset="0"/>
                <a:cs typeface="Times New Roman" panose="02020603050405020304" pitchFamily="18" charset="0"/>
              </a:rPr>
              <a:t>CETVELLER</a:t>
            </a:r>
            <a:endParaRPr sz="32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631504" y="1268760"/>
            <a:ext cx="10049709" cy="5430333"/>
          </a:xfrm>
          <a:prstGeom prst="rect">
            <a:avLst/>
          </a:prstGeom>
        </p:spPr>
        <p:txBody>
          <a:bodyPr vert="horz" wrap="square" lIns="0" tIns="13335" rIns="0" bIns="0" rtlCol="0">
            <a:spAutoFit/>
          </a:bodyPr>
          <a:lstStyle/>
          <a:p>
            <a:pPr marL="356870" marR="5080" indent="-344805" algn="just">
              <a:lnSpc>
                <a:spcPct val="100000"/>
              </a:lnSpc>
              <a:spcBef>
                <a:spcPts val="105"/>
              </a:spcBef>
              <a:buFont typeface="Arial MT"/>
              <a:buChar char="•"/>
              <a:tabLst>
                <a:tab pos="357505" algn="l"/>
              </a:tabLst>
            </a:pPr>
            <a:r>
              <a:rPr sz="2200" b="1" spc="5" dirty="0">
                <a:solidFill>
                  <a:srgbClr val="FF0000"/>
                </a:solidFill>
                <a:latin typeface="Times New Roman" panose="02020603050405020304" pitchFamily="18" charset="0"/>
                <a:cs typeface="Times New Roman" panose="02020603050405020304" pitchFamily="18" charset="0"/>
              </a:rPr>
              <a:t>Kayıttan </a:t>
            </a:r>
            <a:r>
              <a:rPr sz="2200" b="1" spc="-5" dirty="0">
                <a:solidFill>
                  <a:srgbClr val="FF0000"/>
                </a:solidFill>
                <a:latin typeface="Times New Roman" panose="02020603050405020304" pitchFamily="18" charset="0"/>
                <a:cs typeface="Times New Roman" panose="02020603050405020304" pitchFamily="18" charset="0"/>
              </a:rPr>
              <a:t>Düşme </a:t>
            </a:r>
            <a:r>
              <a:rPr sz="2200" b="1" spc="-50" dirty="0">
                <a:solidFill>
                  <a:srgbClr val="FF0000"/>
                </a:solidFill>
                <a:latin typeface="Times New Roman" panose="02020603050405020304" pitchFamily="18" charset="0"/>
                <a:cs typeface="Times New Roman" panose="02020603050405020304" pitchFamily="18" charset="0"/>
              </a:rPr>
              <a:t>Teklif </a:t>
            </a:r>
            <a:r>
              <a:rPr sz="2200" b="1" spc="-10" dirty="0">
                <a:solidFill>
                  <a:srgbClr val="FF0000"/>
                </a:solidFill>
                <a:latin typeface="Times New Roman" panose="02020603050405020304" pitchFamily="18" charset="0"/>
                <a:cs typeface="Times New Roman" panose="02020603050405020304" pitchFamily="18" charset="0"/>
              </a:rPr>
              <a:t>ve </a:t>
            </a:r>
            <a:r>
              <a:rPr sz="2200" b="1" dirty="0">
                <a:solidFill>
                  <a:srgbClr val="FF0000"/>
                </a:solidFill>
                <a:latin typeface="Times New Roman" panose="02020603050405020304" pitchFamily="18" charset="0"/>
                <a:cs typeface="Times New Roman" panose="02020603050405020304" pitchFamily="18" charset="0"/>
              </a:rPr>
              <a:t>Onay Tutanağı: </a:t>
            </a:r>
            <a:r>
              <a:rPr sz="2200" b="1" spc="-5" dirty="0">
                <a:latin typeface="Times New Roman" panose="02020603050405020304" pitchFamily="18" charset="0"/>
                <a:cs typeface="Times New Roman" panose="02020603050405020304" pitchFamily="18" charset="0"/>
              </a:rPr>
              <a:t>Bu </a:t>
            </a:r>
            <a:r>
              <a:rPr sz="2200" b="1" spc="-10" dirty="0">
                <a:latin typeface="Times New Roman" panose="02020603050405020304" pitchFamily="18" charset="0"/>
                <a:cs typeface="Times New Roman" panose="02020603050405020304" pitchFamily="18" charset="0"/>
              </a:rPr>
              <a:t>Tutanak, </a:t>
            </a:r>
            <a:r>
              <a:rPr sz="2200" b="1" spc="30" dirty="0">
                <a:latin typeface="Times New Roman" panose="02020603050405020304" pitchFamily="18" charset="0"/>
                <a:cs typeface="Times New Roman" panose="02020603050405020304" pitchFamily="18" charset="0"/>
              </a:rPr>
              <a:t>taşınırın </a:t>
            </a:r>
            <a:r>
              <a:rPr sz="2200" b="1" dirty="0">
                <a:latin typeface="Times New Roman" panose="02020603050405020304" pitchFamily="18" charset="0"/>
                <a:cs typeface="Times New Roman" panose="02020603050405020304" pitchFamily="18" charset="0"/>
              </a:rPr>
              <a:t>kaybolma, </a:t>
            </a:r>
            <a:r>
              <a:rPr sz="2200" b="1" spc="10" dirty="0">
                <a:latin typeface="Times New Roman" panose="02020603050405020304" pitchFamily="18" charset="0"/>
                <a:cs typeface="Times New Roman" panose="02020603050405020304" pitchFamily="18" charset="0"/>
              </a:rPr>
              <a:t>çalınma </a:t>
            </a:r>
            <a:r>
              <a:rPr sz="2200" b="1" spc="-10" dirty="0">
                <a:latin typeface="Times New Roman" panose="02020603050405020304" pitchFamily="18" charset="0"/>
                <a:cs typeface="Times New Roman" panose="02020603050405020304" pitchFamily="18" charset="0"/>
              </a:rPr>
              <a:t>ve </a:t>
            </a:r>
            <a:r>
              <a:rPr sz="2200" b="1" dirty="0">
                <a:latin typeface="Times New Roman" panose="02020603050405020304" pitchFamily="18" charset="0"/>
                <a:cs typeface="Times New Roman" panose="02020603050405020304" pitchFamily="18" charset="0"/>
              </a:rPr>
              <a:t>fire </a:t>
            </a:r>
            <a:r>
              <a:rPr sz="2200" b="1" spc="-5" dirty="0">
                <a:latin typeface="Times New Roman" panose="02020603050405020304" pitchFamily="18" charset="0"/>
                <a:cs typeface="Times New Roman" panose="02020603050405020304" pitchFamily="18" charset="0"/>
              </a:rPr>
              <a:t>gibi </a:t>
            </a:r>
            <a:r>
              <a:rPr sz="2200" b="1" dirty="0">
                <a:latin typeface="Times New Roman" panose="02020603050405020304" pitchFamily="18" charset="0"/>
                <a:cs typeface="Times New Roman" panose="02020603050405020304" pitchFamily="18" charset="0"/>
              </a:rPr>
              <a:t> herhangi</a:t>
            </a:r>
            <a:r>
              <a:rPr sz="2200" b="1" spc="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bir</a:t>
            </a:r>
            <a:r>
              <a:rPr sz="2200" b="1" spc="-5" dirty="0">
                <a:latin typeface="Times New Roman" panose="02020603050405020304" pitchFamily="18" charset="0"/>
                <a:cs typeface="Times New Roman" panose="02020603050405020304" pitchFamily="18" charset="0"/>
              </a:rPr>
              <a:t> nedenle</a:t>
            </a:r>
            <a:r>
              <a:rPr sz="2200" b="1"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yok</a:t>
            </a:r>
            <a:r>
              <a:rPr sz="2200" b="1"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olması</a:t>
            </a:r>
            <a:r>
              <a:rPr sz="2200" b="1" spc="20"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veya</a:t>
            </a:r>
            <a:r>
              <a:rPr sz="2200" b="1" spc="-5"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sayımda</a:t>
            </a:r>
            <a:r>
              <a:rPr sz="2200" b="1" spc="2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noksan</a:t>
            </a:r>
            <a:r>
              <a:rPr sz="2200" b="1" spc="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çıkması;</a:t>
            </a:r>
            <a:r>
              <a:rPr sz="2200" b="1" spc="2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yıpranma,</a:t>
            </a:r>
            <a:r>
              <a:rPr sz="2200" b="1" spc="10" dirty="0">
                <a:latin typeface="Times New Roman" panose="02020603050405020304" pitchFamily="18" charset="0"/>
                <a:cs typeface="Times New Roman" panose="02020603050405020304" pitchFamily="18" charset="0"/>
              </a:rPr>
              <a:t> </a:t>
            </a:r>
            <a:r>
              <a:rPr sz="2200" b="1" spc="25" dirty="0">
                <a:latin typeface="Times New Roman" panose="02020603050405020304" pitchFamily="18" charset="0"/>
                <a:cs typeface="Times New Roman" panose="02020603050405020304" pitchFamily="18" charset="0"/>
              </a:rPr>
              <a:t>kırılma</a:t>
            </a:r>
            <a:r>
              <a:rPr sz="2200" b="1" spc="30"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veya </a:t>
            </a:r>
            <a:r>
              <a:rPr sz="2200" b="1"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bozulma</a:t>
            </a:r>
            <a:r>
              <a:rPr sz="2200" b="1"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ya</a:t>
            </a:r>
            <a:r>
              <a:rPr sz="2200" b="1" spc="-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da</a:t>
            </a:r>
            <a:r>
              <a:rPr sz="2200" b="1" spc="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teknik</a:t>
            </a:r>
            <a:r>
              <a:rPr sz="2200" b="1"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ve</a:t>
            </a:r>
            <a:r>
              <a:rPr sz="2200" b="1" spc="-5" dirty="0">
                <a:latin typeface="Times New Roman" panose="02020603050405020304" pitchFamily="18" charset="0"/>
                <a:cs typeface="Times New Roman" panose="02020603050405020304" pitchFamily="18" charset="0"/>
              </a:rPr>
              <a:t> fiziki</a:t>
            </a:r>
            <a:r>
              <a:rPr sz="2200" b="1"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nedenlerle</a:t>
            </a:r>
            <a:r>
              <a:rPr sz="2200" b="1" dirty="0">
                <a:latin typeface="Times New Roman" panose="02020603050405020304" pitchFamily="18" charset="0"/>
                <a:cs typeface="Times New Roman" panose="02020603050405020304" pitchFamily="18" charset="0"/>
              </a:rPr>
              <a:t> kullanılmaz</a:t>
            </a:r>
            <a:r>
              <a:rPr sz="2200" b="1" spc="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hale</a:t>
            </a:r>
            <a:r>
              <a:rPr sz="2200" b="1" spc="-5" dirty="0">
                <a:latin typeface="Times New Roman" panose="02020603050405020304" pitchFamily="18" charset="0"/>
                <a:cs typeface="Times New Roman" panose="02020603050405020304" pitchFamily="18" charset="0"/>
              </a:rPr>
              <a:t> gelmesi</a:t>
            </a:r>
            <a:r>
              <a:rPr sz="2200" b="1" spc="570"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nedeniyle</a:t>
            </a:r>
            <a:r>
              <a:rPr sz="2200" b="1" spc="56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hurdaya </a:t>
            </a:r>
            <a:r>
              <a:rPr sz="2200" b="1" spc="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ayrılması</a:t>
            </a:r>
            <a:r>
              <a:rPr sz="2200" b="1" spc="2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ile</a:t>
            </a:r>
            <a:r>
              <a:rPr sz="2200" b="1" spc="-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canlı</a:t>
            </a:r>
            <a:r>
              <a:rPr sz="2200" b="1" spc="2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taşınırların</a:t>
            </a:r>
            <a:r>
              <a:rPr sz="2200" b="1" spc="2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ölmesi</a:t>
            </a:r>
            <a:r>
              <a:rPr sz="2200" b="1"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gibi</a:t>
            </a:r>
            <a:r>
              <a:rPr sz="2200" b="1"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nedenlerle</a:t>
            </a:r>
            <a:r>
              <a:rPr sz="2200" b="1" dirty="0">
                <a:latin typeface="Times New Roman" panose="02020603050405020304" pitchFamily="18" charset="0"/>
                <a:cs typeface="Times New Roman" panose="02020603050405020304" pitchFamily="18" charset="0"/>
              </a:rPr>
              <a:t> kayıtlardan</a:t>
            </a:r>
            <a:r>
              <a:rPr sz="2200" b="1" spc="5" dirty="0">
                <a:latin typeface="Times New Roman" panose="02020603050405020304" pitchFamily="18" charset="0"/>
                <a:cs typeface="Times New Roman" panose="02020603050405020304" pitchFamily="18" charset="0"/>
              </a:rPr>
              <a:t> </a:t>
            </a:r>
            <a:r>
              <a:rPr sz="2200" b="1" spc="30" dirty="0">
                <a:latin typeface="Times New Roman" panose="02020603050405020304" pitchFamily="18" charset="0"/>
                <a:cs typeface="Times New Roman" panose="02020603050405020304" pitchFamily="18" charset="0"/>
              </a:rPr>
              <a:t>çıkarılmasını</a:t>
            </a:r>
            <a:r>
              <a:rPr sz="2200" b="1" spc="3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sağlamak </a:t>
            </a:r>
            <a:r>
              <a:rPr sz="2200" b="1" spc="5" dirty="0">
                <a:latin typeface="Times New Roman" panose="02020603050405020304" pitchFamily="18" charset="0"/>
                <a:cs typeface="Times New Roman" panose="02020603050405020304" pitchFamily="18" charset="0"/>
              </a:rPr>
              <a:t> amacıyla </a:t>
            </a:r>
            <a:r>
              <a:rPr sz="2200" b="1" spc="-10" dirty="0">
                <a:latin typeface="Times New Roman" panose="02020603050405020304" pitchFamily="18" charset="0"/>
                <a:cs typeface="Times New Roman" panose="02020603050405020304" pitchFamily="18" charset="0"/>
              </a:rPr>
              <a:t>iki</a:t>
            </a:r>
            <a:r>
              <a:rPr sz="2200" b="1" spc="-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nüsha </a:t>
            </a:r>
            <a:r>
              <a:rPr sz="2200" b="1" spc="-5" dirty="0">
                <a:latin typeface="Times New Roman" panose="02020603050405020304" pitchFamily="18" charset="0"/>
                <a:cs typeface="Times New Roman" panose="02020603050405020304" pitchFamily="18" charset="0"/>
              </a:rPr>
              <a:t>olarak</a:t>
            </a:r>
            <a:r>
              <a:rPr sz="2200" b="1"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düzenlenir.</a:t>
            </a:r>
            <a:r>
              <a:rPr sz="2200" b="1" spc="-1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Tutanak,</a:t>
            </a:r>
            <a:r>
              <a:rPr sz="2200" b="1" spc="56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harcama </a:t>
            </a:r>
            <a:r>
              <a:rPr sz="2200" b="1" spc="-15" dirty="0">
                <a:latin typeface="Times New Roman" panose="02020603050405020304" pitchFamily="18" charset="0"/>
                <a:cs typeface="Times New Roman" panose="02020603050405020304" pitchFamily="18" charset="0"/>
              </a:rPr>
              <a:t>yetkilisi</a:t>
            </a:r>
            <a:r>
              <a:rPr sz="2200" b="1" spc="55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tarafından </a:t>
            </a:r>
            <a:r>
              <a:rPr sz="2200" b="1" spc="-10" dirty="0">
                <a:latin typeface="Times New Roman" panose="02020603050405020304" pitchFamily="18" charset="0"/>
                <a:cs typeface="Times New Roman" panose="02020603050405020304" pitchFamily="18" charset="0"/>
              </a:rPr>
              <a:t>görevlendirilecek </a:t>
            </a:r>
            <a:r>
              <a:rPr sz="2200" b="1" spc="-57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en</a:t>
            </a:r>
            <a:r>
              <a:rPr sz="2200" b="1" spc="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az</a:t>
            </a:r>
            <a:r>
              <a:rPr sz="2200" b="1" spc="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üç</a:t>
            </a:r>
            <a:r>
              <a:rPr sz="2200" b="1" spc="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kişiden</a:t>
            </a:r>
            <a:r>
              <a:rPr sz="2200" b="1"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oluşan</a:t>
            </a:r>
            <a:r>
              <a:rPr sz="2200" b="1" spc="-5" dirty="0">
                <a:latin typeface="Times New Roman" panose="02020603050405020304" pitchFamily="18" charset="0"/>
                <a:cs typeface="Times New Roman" panose="02020603050405020304" pitchFamily="18" charset="0"/>
              </a:rPr>
              <a:t> komisyonca</a:t>
            </a:r>
            <a:r>
              <a:rPr sz="2200" b="1" dirty="0">
                <a:latin typeface="Times New Roman" panose="02020603050405020304" pitchFamily="18" charset="0"/>
                <a:cs typeface="Times New Roman" panose="02020603050405020304" pitchFamily="18" charset="0"/>
              </a:rPr>
              <a:t> imzalanır</a:t>
            </a:r>
            <a:r>
              <a:rPr sz="2200" b="1" spc="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ve</a:t>
            </a:r>
            <a:r>
              <a:rPr sz="2200" b="1" spc="-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harcama</a:t>
            </a:r>
            <a:r>
              <a:rPr sz="2200" b="1" spc="5"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yetkilisi</a:t>
            </a:r>
            <a:r>
              <a:rPr sz="2200" b="1" spc="-10"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tarafından</a:t>
            </a:r>
            <a:r>
              <a:rPr sz="2200" b="1" spc="10"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onaylanır. </a:t>
            </a:r>
            <a:r>
              <a:rPr sz="2200" b="1" dirty="0">
                <a:latin typeface="Times New Roman" panose="02020603050405020304" pitchFamily="18" charset="0"/>
                <a:cs typeface="Times New Roman" panose="02020603050405020304" pitchFamily="18" charset="0"/>
              </a:rPr>
              <a:t> Tutanağın </a:t>
            </a:r>
            <a:r>
              <a:rPr sz="2200" b="1" spc="-10" dirty="0">
                <a:latin typeface="Times New Roman" panose="02020603050405020304" pitchFamily="18" charset="0"/>
                <a:cs typeface="Times New Roman" panose="02020603050405020304" pitchFamily="18" charset="0"/>
              </a:rPr>
              <a:t>bir </a:t>
            </a:r>
            <a:r>
              <a:rPr sz="2200" b="1" spc="5" dirty="0">
                <a:latin typeface="Times New Roman" panose="02020603050405020304" pitchFamily="18" charset="0"/>
                <a:cs typeface="Times New Roman" panose="02020603050405020304" pitchFamily="18" charset="0"/>
              </a:rPr>
              <a:t>nüshası, </a:t>
            </a:r>
            <a:r>
              <a:rPr sz="2200" b="1" spc="40" dirty="0">
                <a:latin typeface="Times New Roman" panose="02020603050405020304" pitchFamily="18" charset="0"/>
                <a:cs typeface="Times New Roman" panose="02020603050405020304" pitchFamily="18" charset="0"/>
              </a:rPr>
              <a:t>çıkış </a:t>
            </a:r>
            <a:r>
              <a:rPr sz="2200" b="1" spc="5" dirty="0">
                <a:latin typeface="Times New Roman" panose="02020603050405020304" pitchFamily="18" charset="0"/>
                <a:cs typeface="Times New Roman" panose="02020603050405020304" pitchFamily="18" charset="0"/>
              </a:rPr>
              <a:t>kaydına </a:t>
            </a:r>
            <a:r>
              <a:rPr sz="2200" b="1" dirty="0">
                <a:latin typeface="Times New Roman" panose="02020603050405020304" pitchFamily="18" charset="0"/>
                <a:cs typeface="Times New Roman" panose="02020603050405020304" pitchFamily="18" charset="0"/>
              </a:rPr>
              <a:t>esas olmak </a:t>
            </a:r>
            <a:r>
              <a:rPr sz="2200" b="1" spc="-5" dirty="0">
                <a:latin typeface="Times New Roman" panose="02020603050405020304" pitchFamily="18" charset="0"/>
                <a:cs typeface="Times New Roman" panose="02020603050405020304" pitchFamily="18" charset="0"/>
              </a:rPr>
              <a:t>üzere düzenlenen Taşınır İşlem </a:t>
            </a:r>
            <a:r>
              <a:rPr sz="2200" b="1" spc="-10" dirty="0">
                <a:latin typeface="Times New Roman" panose="02020603050405020304" pitchFamily="18" charset="0"/>
                <a:cs typeface="Times New Roman" panose="02020603050405020304" pitchFamily="18" charset="0"/>
              </a:rPr>
              <a:t>Fişine, ikinci </a:t>
            </a:r>
            <a:r>
              <a:rPr sz="2200" b="1" spc="-5"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nüshası </a:t>
            </a:r>
            <a:r>
              <a:rPr sz="2200" b="1" dirty="0">
                <a:latin typeface="Times New Roman" panose="02020603050405020304" pitchFamily="18" charset="0"/>
                <a:cs typeface="Times New Roman" panose="02020603050405020304" pitchFamily="18" charset="0"/>
              </a:rPr>
              <a:t>muhasebe </a:t>
            </a:r>
            <a:r>
              <a:rPr sz="2200" b="1" spc="-10" dirty="0">
                <a:latin typeface="Times New Roman" panose="02020603050405020304" pitchFamily="18" charset="0"/>
                <a:cs typeface="Times New Roman" panose="02020603050405020304" pitchFamily="18" charset="0"/>
              </a:rPr>
              <a:t>birimine </a:t>
            </a:r>
            <a:r>
              <a:rPr sz="2200" b="1" spc="-5" dirty="0">
                <a:latin typeface="Times New Roman" panose="02020603050405020304" pitchFamily="18" charset="0"/>
                <a:cs typeface="Times New Roman" panose="02020603050405020304" pitchFamily="18" charset="0"/>
              </a:rPr>
              <a:t>gönderilecek </a:t>
            </a:r>
            <a:r>
              <a:rPr sz="2200" b="1" spc="-10" dirty="0">
                <a:latin typeface="Times New Roman" panose="02020603050405020304" pitchFamily="18" charset="0"/>
                <a:cs typeface="Times New Roman" panose="02020603050405020304" pitchFamily="18" charset="0"/>
              </a:rPr>
              <a:t>Taşınır </a:t>
            </a:r>
            <a:r>
              <a:rPr sz="2200" b="1" spc="-5" dirty="0">
                <a:latin typeface="Times New Roman" panose="02020603050405020304" pitchFamily="18" charset="0"/>
                <a:cs typeface="Times New Roman" panose="02020603050405020304" pitchFamily="18" charset="0"/>
              </a:rPr>
              <a:t>İşlem </a:t>
            </a:r>
            <a:r>
              <a:rPr sz="2200" b="1" spc="-10" dirty="0">
                <a:latin typeface="Times New Roman" panose="02020603050405020304" pitchFamily="18" charset="0"/>
                <a:cs typeface="Times New Roman" panose="02020603050405020304" pitchFamily="18" charset="0"/>
              </a:rPr>
              <a:t>Fişine </a:t>
            </a:r>
            <a:r>
              <a:rPr sz="2200" b="1" spc="-25" dirty="0">
                <a:latin typeface="Times New Roman" panose="02020603050405020304" pitchFamily="18" charset="0"/>
                <a:cs typeface="Times New Roman" panose="02020603050405020304" pitchFamily="18" charset="0"/>
              </a:rPr>
              <a:t>eklenir. </a:t>
            </a:r>
            <a:r>
              <a:rPr sz="2200" b="1" spc="-5" dirty="0">
                <a:latin typeface="Times New Roman" panose="02020603050405020304" pitchFamily="18" charset="0"/>
                <a:cs typeface="Times New Roman" panose="02020603050405020304" pitchFamily="18" charset="0"/>
              </a:rPr>
              <a:t>Bu </a:t>
            </a:r>
            <a:r>
              <a:rPr sz="2200" b="1" dirty="0">
                <a:latin typeface="Times New Roman" panose="02020603050405020304" pitchFamily="18" charset="0"/>
                <a:cs typeface="Times New Roman" panose="02020603050405020304" pitchFamily="18" charset="0"/>
              </a:rPr>
              <a:t>bent </a:t>
            </a:r>
            <a:r>
              <a:rPr sz="2200" b="1" spc="10" dirty="0">
                <a:latin typeface="Times New Roman" panose="02020603050405020304" pitchFamily="18" charset="0"/>
                <a:cs typeface="Times New Roman" panose="02020603050405020304" pitchFamily="18" charset="0"/>
              </a:rPr>
              <a:t>kapsamında </a:t>
            </a:r>
            <a:r>
              <a:rPr sz="2200" b="1" spc="1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kayıtlardan </a:t>
            </a:r>
            <a:r>
              <a:rPr sz="2200" b="1" spc="15" dirty="0">
                <a:latin typeface="Times New Roman" panose="02020603050405020304" pitchFamily="18" charset="0"/>
                <a:cs typeface="Times New Roman" panose="02020603050405020304" pitchFamily="18" charset="0"/>
              </a:rPr>
              <a:t>çıkarılan </a:t>
            </a:r>
            <a:r>
              <a:rPr sz="2200" b="1" spc="20" dirty="0">
                <a:latin typeface="Times New Roman" panose="02020603050405020304" pitchFamily="18" charset="0"/>
                <a:cs typeface="Times New Roman" panose="02020603050405020304" pitchFamily="18" charset="0"/>
              </a:rPr>
              <a:t>taşınırların </a:t>
            </a:r>
            <a:r>
              <a:rPr sz="2200" b="1" spc="5" dirty="0">
                <a:latin typeface="Times New Roman" panose="02020603050405020304" pitchFamily="18" charset="0"/>
                <a:cs typeface="Times New Roman" panose="02020603050405020304" pitchFamily="18" charset="0"/>
              </a:rPr>
              <a:t>miktarı, </a:t>
            </a:r>
            <a:r>
              <a:rPr sz="2200" b="1" spc="25" dirty="0">
                <a:latin typeface="Times New Roman" panose="02020603050405020304" pitchFamily="18" charset="0"/>
                <a:cs typeface="Times New Roman" panose="02020603050405020304" pitchFamily="18" charset="0"/>
              </a:rPr>
              <a:t>kayıtlı </a:t>
            </a:r>
            <a:r>
              <a:rPr sz="2200" b="1" spc="-5" dirty="0">
                <a:latin typeface="Times New Roman" panose="02020603050405020304" pitchFamily="18" charset="0"/>
                <a:cs typeface="Times New Roman" panose="02020603050405020304" pitchFamily="18" charset="0"/>
              </a:rPr>
              <a:t>değeri, toplam </a:t>
            </a:r>
            <a:r>
              <a:rPr sz="2200" b="1" spc="20" dirty="0">
                <a:latin typeface="Times New Roman" panose="02020603050405020304" pitchFamily="18" charset="0"/>
                <a:cs typeface="Times New Roman" panose="02020603050405020304" pitchFamily="18" charset="0"/>
              </a:rPr>
              <a:t>tutarı </a:t>
            </a:r>
            <a:r>
              <a:rPr sz="2200" b="1" spc="-10" dirty="0">
                <a:latin typeface="Times New Roman" panose="02020603050405020304" pitchFamily="18" charset="0"/>
                <a:cs typeface="Times New Roman" panose="02020603050405020304" pitchFamily="18" charset="0"/>
              </a:rPr>
              <a:t>ve </a:t>
            </a:r>
            <a:r>
              <a:rPr sz="2200" b="1" spc="15" dirty="0">
                <a:latin typeface="Times New Roman" panose="02020603050405020304" pitchFamily="18" charset="0"/>
                <a:cs typeface="Times New Roman" panose="02020603050405020304" pitchFamily="18" charset="0"/>
              </a:rPr>
              <a:t>çıkarılma </a:t>
            </a:r>
            <a:r>
              <a:rPr sz="2200" b="1" spc="-5" dirty="0">
                <a:latin typeface="Times New Roman" panose="02020603050405020304" pitchFamily="18" charset="0"/>
                <a:cs typeface="Times New Roman" panose="02020603050405020304" pitchFamily="18" charset="0"/>
              </a:rPr>
              <a:t>nedenlerini </a:t>
            </a:r>
            <a:r>
              <a:rPr sz="2200" b="1" dirty="0">
                <a:latin typeface="Times New Roman" panose="02020603050405020304" pitchFamily="18" charset="0"/>
                <a:cs typeface="Times New Roman" panose="02020603050405020304" pitchFamily="18" charset="0"/>
              </a:rPr>
              <a:t> gösteren</a:t>
            </a:r>
            <a:r>
              <a:rPr sz="2200" b="1" spc="5" dirty="0">
                <a:latin typeface="Times New Roman" panose="02020603050405020304" pitchFamily="18" charset="0"/>
                <a:cs typeface="Times New Roman" panose="02020603050405020304" pitchFamily="18" charset="0"/>
              </a:rPr>
              <a:t> </a:t>
            </a:r>
            <a:r>
              <a:rPr sz="2200" b="1" spc="-25" dirty="0">
                <a:latin typeface="Times New Roman" panose="02020603050405020304" pitchFamily="18" charset="0"/>
                <a:cs typeface="Times New Roman" panose="02020603050405020304" pitchFamily="18" charset="0"/>
              </a:rPr>
              <a:t>rapor,</a:t>
            </a:r>
            <a:r>
              <a:rPr sz="2200" b="1" spc="-20"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kurumsal</a:t>
            </a:r>
            <a:r>
              <a:rPr sz="2200" b="1"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sınıflandırmanın</a:t>
            </a:r>
            <a:r>
              <a:rPr sz="2200" b="1" spc="2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III</a:t>
            </a:r>
            <a:r>
              <a:rPr sz="2200" b="1" spc="1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üncü</a:t>
            </a:r>
            <a:r>
              <a:rPr sz="2200" b="1" spc="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ve</a:t>
            </a:r>
            <a:r>
              <a:rPr sz="2200" b="1" spc="-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IV  </a:t>
            </a:r>
            <a:r>
              <a:rPr sz="2200" b="1" dirty="0">
                <a:latin typeface="Times New Roman" panose="02020603050405020304" pitchFamily="18" charset="0"/>
                <a:cs typeface="Times New Roman" panose="02020603050405020304" pitchFamily="18" charset="0"/>
              </a:rPr>
              <a:t>üncü</a:t>
            </a:r>
            <a:r>
              <a:rPr sz="2200" b="1" spc="580"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düzeyinde</a:t>
            </a:r>
            <a:r>
              <a:rPr sz="2200" b="1" spc="565" dirty="0">
                <a:latin typeface="Times New Roman" panose="02020603050405020304" pitchFamily="18" charset="0"/>
                <a:cs typeface="Times New Roman" panose="02020603050405020304" pitchFamily="18" charset="0"/>
              </a:rPr>
              <a:t> </a:t>
            </a:r>
            <a:r>
              <a:rPr sz="2200" b="1" spc="25" dirty="0">
                <a:latin typeface="Times New Roman" panose="02020603050405020304" pitchFamily="18" charset="0"/>
                <a:cs typeface="Times New Roman" panose="02020603050405020304" pitchFamily="18" charset="0"/>
              </a:rPr>
              <a:t>sınıflandırılan </a:t>
            </a:r>
            <a:r>
              <a:rPr sz="2200" b="1" spc="3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merkez </a:t>
            </a:r>
            <a:r>
              <a:rPr sz="2200" b="1" spc="-5" dirty="0">
                <a:latin typeface="Times New Roman" panose="02020603050405020304" pitchFamily="18" charset="0"/>
                <a:cs typeface="Times New Roman" panose="02020603050405020304" pitchFamily="18" charset="0"/>
              </a:rPr>
              <a:t>harcama </a:t>
            </a:r>
            <a:r>
              <a:rPr sz="2200" b="1" spc="-10" dirty="0">
                <a:latin typeface="Times New Roman" panose="02020603050405020304" pitchFamily="18" charset="0"/>
                <a:cs typeface="Times New Roman" panose="02020603050405020304" pitchFamily="18" charset="0"/>
              </a:rPr>
              <a:t>birimlerinde yetkilendirilen </a:t>
            </a:r>
            <a:r>
              <a:rPr sz="2200" b="1" spc="25" dirty="0">
                <a:latin typeface="Times New Roman" panose="02020603050405020304" pitchFamily="18" charset="0"/>
                <a:cs typeface="Times New Roman" panose="02020603050405020304" pitchFamily="18" charset="0"/>
              </a:rPr>
              <a:t>taşınır </a:t>
            </a:r>
            <a:r>
              <a:rPr sz="2200" b="1" spc="10" dirty="0">
                <a:latin typeface="Times New Roman" panose="02020603050405020304" pitchFamily="18" charset="0"/>
                <a:cs typeface="Times New Roman" panose="02020603050405020304" pitchFamily="18" charset="0"/>
              </a:rPr>
              <a:t>kayıt </a:t>
            </a:r>
            <a:r>
              <a:rPr sz="2200" b="1" spc="-10" dirty="0">
                <a:latin typeface="Times New Roman" panose="02020603050405020304" pitchFamily="18" charset="0"/>
                <a:cs typeface="Times New Roman" panose="02020603050405020304" pitchFamily="18" charset="0"/>
              </a:rPr>
              <a:t>yetkilisi </a:t>
            </a:r>
            <a:r>
              <a:rPr sz="2200" b="1" spc="5" dirty="0">
                <a:latin typeface="Times New Roman" panose="02020603050405020304" pitchFamily="18" charset="0"/>
                <a:cs typeface="Times New Roman" panose="02020603050405020304" pitchFamily="18" charset="0"/>
              </a:rPr>
              <a:t>tarafından </a:t>
            </a:r>
            <a:r>
              <a:rPr sz="2200" b="1" spc="-5" dirty="0">
                <a:latin typeface="Times New Roman" panose="02020603050405020304" pitchFamily="18" charset="0"/>
                <a:cs typeface="Times New Roman" panose="02020603050405020304" pitchFamily="18" charset="0"/>
              </a:rPr>
              <a:t>II </a:t>
            </a:r>
            <a:r>
              <a:rPr sz="2200" b="1" spc="-15" dirty="0">
                <a:latin typeface="Times New Roman" panose="02020603050405020304" pitchFamily="18" charset="0"/>
                <a:cs typeface="Times New Roman" panose="02020603050405020304" pitchFamily="18" charset="0"/>
              </a:rPr>
              <a:t>nci </a:t>
            </a:r>
            <a:r>
              <a:rPr sz="2200" b="1" spc="-5" dirty="0">
                <a:latin typeface="Times New Roman" panose="02020603050405020304" pitchFamily="18" charset="0"/>
                <a:cs typeface="Times New Roman" panose="02020603050405020304" pitchFamily="18" charset="0"/>
              </a:rPr>
              <a:t>düzey </a:t>
            </a:r>
            <a:r>
              <a:rPr sz="2200" b="1" dirty="0">
                <a:latin typeface="Times New Roman" panose="02020603050405020304" pitchFamily="18" charset="0"/>
                <a:cs typeface="Times New Roman" panose="02020603050405020304" pitchFamily="18" charset="0"/>
              </a:rPr>
              <a:t>detay </a:t>
            </a:r>
            <a:r>
              <a:rPr sz="2200" b="1" spc="5" dirty="0">
                <a:latin typeface="Times New Roman" panose="02020603050405020304" pitchFamily="18" charset="0"/>
                <a:cs typeface="Times New Roman" panose="02020603050405020304" pitchFamily="18" charset="0"/>
              </a:rPr>
              <a:t> kodu </a:t>
            </a:r>
            <a:r>
              <a:rPr sz="2200" b="1" spc="-5" dirty="0">
                <a:latin typeface="Times New Roman" panose="02020603050405020304" pitchFamily="18" charset="0"/>
                <a:cs typeface="Times New Roman" panose="02020603050405020304" pitchFamily="18" charset="0"/>
              </a:rPr>
              <a:t>itibarıyla </a:t>
            </a:r>
            <a:r>
              <a:rPr sz="2200" b="1" dirty="0">
                <a:latin typeface="Times New Roman" panose="02020603050405020304" pitchFamily="18" charset="0"/>
                <a:cs typeface="Times New Roman" panose="02020603050405020304" pitchFamily="18" charset="0"/>
              </a:rPr>
              <a:t>sistemden </a:t>
            </a:r>
            <a:r>
              <a:rPr sz="2200" b="1" spc="5" dirty="0">
                <a:latin typeface="Times New Roman" panose="02020603050405020304" pitchFamily="18" charset="0"/>
                <a:cs typeface="Times New Roman" panose="02020603050405020304" pitchFamily="18" charset="0"/>
              </a:rPr>
              <a:t>alınarak, </a:t>
            </a:r>
            <a:r>
              <a:rPr sz="2200" b="1" spc="-5" dirty="0">
                <a:latin typeface="Times New Roman" panose="02020603050405020304" pitchFamily="18" charset="0"/>
                <a:cs typeface="Times New Roman" panose="02020603050405020304" pitchFamily="18" charset="0"/>
              </a:rPr>
              <a:t>takip </a:t>
            </a:r>
            <a:r>
              <a:rPr sz="2200" b="1" dirty="0">
                <a:latin typeface="Times New Roman" panose="02020603050405020304" pitchFamily="18" charset="0"/>
                <a:cs typeface="Times New Roman" panose="02020603050405020304" pitchFamily="18" charset="0"/>
              </a:rPr>
              <a:t>eden </a:t>
            </a:r>
            <a:r>
              <a:rPr sz="2200" b="1" spc="30" dirty="0">
                <a:latin typeface="Times New Roman" panose="02020603050405020304" pitchFamily="18" charset="0"/>
                <a:cs typeface="Times New Roman" panose="02020603050405020304" pitchFamily="18" charset="0"/>
              </a:rPr>
              <a:t>yılın </a:t>
            </a:r>
            <a:r>
              <a:rPr sz="2200" b="1" spc="-10" dirty="0">
                <a:latin typeface="Times New Roman" panose="02020603050405020304" pitchFamily="18" charset="0"/>
                <a:cs typeface="Times New Roman" panose="02020603050405020304" pitchFamily="18" charset="0"/>
              </a:rPr>
              <a:t>ilk </a:t>
            </a:r>
            <a:r>
              <a:rPr sz="2200" b="1" spc="35" dirty="0">
                <a:latin typeface="Times New Roman" panose="02020603050405020304" pitchFamily="18" charset="0"/>
                <a:cs typeface="Times New Roman" panose="02020603050405020304" pitchFamily="18" charset="0"/>
              </a:rPr>
              <a:t>ayı </a:t>
            </a:r>
            <a:r>
              <a:rPr sz="2200" b="1" spc="-10" dirty="0">
                <a:latin typeface="Times New Roman" panose="02020603050405020304" pitchFamily="18" charset="0"/>
                <a:cs typeface="Times New Roman" panose="02020603050405020304" pitchFamily="18" charset="0"/>
              </a:rPr>
              <a:t>içerisinde </a:t>
            </a:r>
            <a:r>
              <a:rPr sz="2200" b="1" spc="5" dirty="0">
                <a:latin typeface="Times New Roman" panose="02020603050405020304" pitchFamily="18" charset="0"/>
                <a:cs typeface="Times New Roman" panose="02020603050405020304" pitchFamily="18" charset="0"/>
              </a:rPr>
              <a:t>merkez </a:t>
            </a:r>
            <a:r>
              <a:rPr sz="2200" b="1" dirty="0">
                <a:latin typeface="Times New Roman" panose="02020603050405020304" pitchFamily="18" charset="0"/>
                <a:cs typeface="Times New Roman" panose="02020603050405020304" pitchFamily="18" charset="0"/>
              </a:rPr>
              <a:t>harcama </a:t>
            </a:r>
            <a:r>
              <a:rPr sz="2200" b="1" spc="-10" dirty="0">
                <a:latin typeface="Times New Roman" panose="02020603050405020304" pitchFamily="18" charset="0"/>
                <a:cs typeface="Times New Roman" panose="02020603050405020304" pitchFamily="18" charset="0"/>
              </a:rPr>
              <a:t>birimi </a:t>
            </a:r>
            <a:r>
              <a:rPr sz="2200" b="1" spc="-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yetkilisine, </a:t>
            </a:r>
            <a:r>
              <a:rPr sz="2200" b="1" spc="-5" dirty="0">
                <a:latin typeface="Times New Roman" panose="02020603050405020304" pitchFamily="18" charset="0"/>
                <a:cs typeface="Times New Roman" panose="02020603050405020304" pitchFamily="18" charset="0"/>
              </a:rPr>
              <a:t>mali hizmetler birimince idare </a:t>
            </a:r>
            <a:r>
              <a:rPr sz="2200" b="1" spc="10" dirty="0">
                <a:latin typeface="Times New Roman" panose="02020603050405020304" pitchFamily="18" charset="0"/>
                <a:cs typeface="Times New Roman" panose="02020603050405020304" pitchFamily="18" charset="0"/>
              </a:rPr>
              <a:t>bazında </a:t>
            </a:r>
            <a:r>
              <a:rPr sz="2200" b="1" spc="5" dirty="0">
                <a:latin typeface="Times New Roman" panose="02020603050405020304" pitchFamily="18" charset="0"/>
                <a:cs typeface="Times New Roman" panose="02020603050405020304" pitchFamily="18" charset="0"/>
              </a:rPr>
              <a:t>alınacak </a:t>
            </a:r>
            <a:r>
              <a:rPr sz="2200" b="1" spc="-5" dirty="0">
                <a:latin typeface="Times New Roman" panose="02020603050405020304" pitchFamily="18" charset="0"/>
                <a:cs typeface="Times New Roman" panose="02020603050405020304" pitchFamily="18" charset="0"/>
              </a:rPr>
              <a:t>konsolide rapor </a:t>
            </a:r>
            <a:r>
              <a:rPr sz="2200" b="1" spc="-10" dirty="0">
                <a:latin typeface="Times New Roman" panose="02020603050405020304" pitchFamily="18" charset="0"/>
                <a:cs typeface="Times New Roman" panose="02020603050405020304" pitchFamily="18" charset="0"/>
              </a:rPr>
              <a:t>ise üst yöneticiye </a:t>
            </a:r>
            <a:r>
              <a:rPr sz="2200" b="1" spc="-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sunulur.</a:t>
            </a:r>
            <a:endParaRPr sz="22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719736" y="692696"/>
            <a:ext cx="4984576" cy="506549"/>
          </a:xfrm>
          <a:prstGeom prst="rect">
            <a:avLst/>
          </a:prstGeom>
        </p:spPr>
        <p:txBody>
          <a:bodyPr vert="horz" wrap="square" lIns="0" tIns="13970" rIns="0" bIns="0" rtlCol="0">
            <a:spAutoFit/>
          </a:bodyPr>
          <a:lstStyle/>
          <a:p>
            <a:pPr marL="12700">
              <a:lnSpc>
                <a:spcPct val="100000"/>
              </a:lnSpc>
              <a:spcBef>
                <a:spcPts val="110"/>
              </a:spcBef>
            </a:pPr>
            <a:r>
              <a:rPr sz="3200" b="1" dirty="0">
                <a:solidFill>
                  <a:srgbClr val="FF0000"/>
                </a:solidFill>
                <a:latin typeface="Times New Roman" panose="02020603050405020304" pitchFamily="18" charset="0"/>
                <a:cs typeface="Times New Roman" panose="02020603050405020304" pitchFamily="18" charset="0"/>
              </a:rPr>
              <a:t>BELGE</a:t>
            </a:r>
            <a:r>
              <a:rPr sz="3200" b="1" spc="-50" dirty="0">
                <a:solidFill>
                  <a:srgbClr val="FF0000"/>
                </a:solidFill>
                <a:latin typeface="Times New Roman" panose="02020603050405020304" pitchFamily="18" charset="0"/>
                <a:cs typeface="Times New Roman" panose="02020603050405020304" pitchFamily="18" charset="0"/>
              </a:rPr>
              <a:t> </a:t>
            </a:r>
            <a:r>
              <a:rPr sz="3200" b="1" spc="5" dirty="0">
                <a:solidFill>
                  <a:srgbClr val="FF0000"/>
                </a:solidFill>
                <a:latin typeface="Times New Roman" panose="02020603050405020304" pitchFamily="18" charset="0"/>
                <a:cs typeface="Times New Roman" panose="02020603050405020304" pitchFamily="18" charset="0"/>
              </a:rPr>
              <a:t>VE</a:t>
            </a:r>
            <a:r>
              <a:rPr sz="3200" b="1" spc="-50" dirty="0">
                <a:solidFill>
                  <a:srgbClr val="FF0000"/>
                </a:solidFill>
                <a:latin typeface="Times New Roman" panose="02020603050405020304" pitchFamily="18" charset="0"/>
                <a:cs typeface="Times New Roman" panose="02020603050405020304" pitchFamily="18" charset="0"/>
              </a:rPr>
              <a:t> </a:t>
            </a:r>
            <a:r>
              <a:rPr sz="3200" b="1" spc="-5" dirty="0">
                <a:solidFill>
                  <a:srgbClr val="FF0000"/>
                </a:solidFill>
                <a:latin typeface="Times New Roman" panose="02020603050405020304" pitchFamily="18" charset="0"/>
                <a:cs typeface="Times New Roman" panose="02020603050405020304" pitchFamily="18" charset="0"/>
              </a:rPr>
              <a:t>CETVELLER</a:t>
            </a:r>
            <a:endParaRPr sz="32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775520" y="1412776"/>
            <a:ext cx="9977701" cy="4648708"/>
          </a:xfrm>
          <a:prstGeom prst="rect">
            <a:avLst/>
          </a:prstGeom>
        </p:spPr>
        <p:txBody>
          <a:bodyPr vert="horz" wrap="square" lIns="0" tIns="11430" rIns="0" bIns="0" rtlCol="0">
            <a:spAutoFit/>
          </a:bodyPr>
          <a:lstStyle/>
          <a:p>
            <a:pPr marL="356870" marR="6985" indent="-344805" algn="just">
              <a:lnSpc>
                <a:spcPct val="100000"/>
              </a:lnSpc>
              <a:spcBef>
                <a:spcPts val="90"/>
              </a:spcBef>
              <a:buFont typeface="Arial MT"/>
              <a:buChar char="•"/>
              <a:tabLst>
                <a:tab pos="357505" algn="l"/>
              </a:tabLst>
            </a:pPr>
            <a:r>
              <a:rPr b="1" dirty="0">
                <a:solidFill>
                  <a:srgbClr val="FF0000"/>
                </a:solidFill>
                <a:latin typeface="Times New Roman" panose="02020603050405020304" pitchFamily="18" charset="0"/>
                <a:cs typeface="Times New Roman" panose="02020603050405020304" pitchFamily="18" charset="0"/>
              </a:rPr>
              <a:t>Ambar </a:t>
            </a:r>
            <a:r>
              <a:rPr b="1" spc="-15" dirty="0">
                <a:solidFill>
                  <a:srgbClr val="FF0000"/>
                </a:solidFill>
                <a:latin typeface="Times New Roman" panose="02020603050405020304" pitchFamily="18" charset="0"/>
                <a:cs typeface="Times New Roman" panose="02020603050405020304" pitchFamily="18" charset="0"/>
              </a:rPr>
              <a:t>Devir ve </a:t>
            </a:r>
            <a:r>
              <a:rPr b="1" spc="-45" dirty="0">
                <a:solidFill>
                  <a:srgbClr val="FF0000"/>
                </a:solidFill>
                <a:latin typeface="Times New Roman" panose="02020603050405020304" pitchFamily="18" charset="0"/>
                <a:cs typeface="Times New Roman" panose="02020603050405020304" pitchFamily="18" charset="0"/>
              </a:rPr>
              <a:t>Teslim </a:t>
            </a:r>
            <a:r>
              <a:rPr b="1" spc="-5" dirty="0">
                <a:solidFill>
                  <a:srgbClr val="FF0000"/>
                </a:solidFill>
                <a:latin typeface="Times New Roman" panose="02020603050405020304" pitchFamily="18" charset="0"/>
                <a:cs typeface="Times New Roman" panose="02020603050405020304" pitchFamily="18" charset="0"/>
              </a:rPr>
              <a:t>Tutanağı: </a:t>
            </a:r>
            <a:r>
              <a:rPr b="1" spc="-10" dirty="0">
                <a:latin typeface="Times New Roman" panose="02020603050405020304" pitchFamily="18" charset="0"/>
                <a:cs typeface="Times New Roman" panose="02020603050405020304" pitchFamily="18" charset="0"/>
              </a:rPr>
              <a:t>Bu Tutanak, </a:t>
            </a:r>
            <a:r>
              <a:rPr b="1" spc="20" dirty="0">
                <a:latin typeface="Times New Roman" panose="02020603050405020304" pitchFamily="18" charset="0"/>
                <a:cs typeface="Times New Roman" panose="02020603050405020304" pitchFamily="18" charset="0"/>
              </a:rPr>
              <a:t>taşınır </a:t>
            </a:r>
            <a:r>
              <a:rPr b="1" spc="10" dirty="0">
                <a:latin typeface="Times New Roman" panose="02020603050405020304" pitchFamily="18" charset="0"/>
                <a:cs typeface="Times New Roman" panose="02020603050405020304" pitchFamily="18" charset="0"/>
              </a:rPr>
              <a:t>kayıt </a:t>
            </a:r>
            <a:r>
              <a:rPr b="1" spc="-10" dirty="0">
                <a:latin typeface="Times New Roman" panose="02020603050405020304" pitchFamily="18" charset="0"/>
                <a:cs typeface="Times New Roman" panose="02020603050405020304" pitchFamily="18" charset="0"/>
              </a:rPr>
              <a:t>yetkilileri </a:t>
            </a:r>
            <a:r>
              <a:rPr b="1" spc="5" dirty="0">
                <a:latin typeface="Times New Roman" panose="02020603050405020304" pitchFamily="18" charset="0"/>
                <a:cs typeface="Times New Roman" panose="02020603050405020304" pitchFamily="18" charset="0"/>
              </a:rPr>
              <a:t>arasındaki </a:t>
            </a:r>
            <a:r>
              <a:rPr b="1" dirty="0">
                <a:latin typeface="Times New Roman" panose="02020603050405020304" pitchFamily="18" charset="0"/>
                <a:cs typeface="Times New Roman" panose="02020603050405020304" pitchFamily="18" charset="0"/>
              </a:rPr>
              <a:t>ambar </a:t>
            </a:r>
            <a:r>
              <a:rPr b="1" spc="-15" dirty="0">
                <a:latin typeface="Times New Roman" panose="02020603050405020304" pitchFamily="18" charset="0"/>
                <a:cs typeface="Times New Roman" panose="02020603050405020304" pitchFamily="18" charset="0"/>
              </a:rPr>
              <a:t>devir ve </a:t>
            </a:r>
            <a:r>
              <a:rPr b="1" spc="-10" dirty="0">
                <a:latin typeface="Times New Roman" panose="02020603050405020304" pitchFamily="18" charset="0"/>
                <a:cs typeface="Times New Roman" panose="02020603050405020304" pitchFamily="18" charset="0"/>
              </a:rPr>
              <a:t>teslim </a:t>
            </a:r>
            <a:r>
              <a:rPr b="1" spc="-5" dirty="0">
                <a:latin typeface="Times New Roman" panose="02020603050405020304" pitchFamily="18" charset="0"/>
                <a:cs typeface="Times New Roman" panose="02020603050405020304" pitchFamily="18" charset="0"/>
              </a:rPr>
              <a:t> alma</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işlemlerinde</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düzenlenir.</a:t>
            </a:r>
            <a:r>
              <a:rPr b="1" spc="-10" dirty="0">
                <a:latin typeface="Times New Roman" panose="02020603050405020304" pitchFamily="18" charset="0"/>
                <a:cs typeface="Times New Roman" panose="02020603050405020304" pitchFamily="18" charset="0"/>
              </a:rPr>
              <a:t> Taşınırlar</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tutanağa</a:t>
            </a:r>
            <a:r>
              <a:rPr b="1" spc="-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taşınır</a:t>
            </a:r>
            <a:r>
              <a:rPr b="1" spc="3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kodları</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itibarıyla</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kaydedilir.</a:t>
            </a:r>
            <a:r>
              <a:rPr b="1" spc="-1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Kayıtlara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göre </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ambarda </a:t>
            </a:r>
            <a:r>
              <a:rPr b="1" spc="5" dirty="0">
                <a:latin typeface="Times New Roman" panose="02020603050405020304" pitchFamily="18" charset="0"/>
                <a:cs typeface="Times New Roman" panose="02020603050405020304" pitchFamily="18" charset="0"/>
              </a:rPr>
              <a:t>bulunması </a:t>
            </a:r>
            <a:r>
              <a:rPr b="1" spc="-10" dirty="0">
                <a:latin typeface="Times New Roman" panose="02020603050405020304" pitchFamily="18" charset="0"/>
                <a:cs typeface="Times New Roman" panose="02020603050405020304" pitchFamily="18" charset="0"/>
              </a:rPr>
              <a:t>gereken </a:t>
            </a:r>
            <a:r>
              <a:rPr b="1" spc="15" dirty="0">
                <a:latin typeface="Times New Roman" panose="02020603050405020304" pitchFamily="18" charset="0"/>
                <a:cs typeface="Times New Roman" panose="02020603050405020304" pitchFamily="18" charset="0"/>
              </a:rPr>
              <a:t>taşınırlar </a:t>
            </a:r>
            <a:r>
              <a:rPr b="1" spc="-15" dirty="0">
                <a:latin typeface="Times New Roman" panose="02020603050405020304" pitchFamily="18" charset="0"/>
                <a:cs typeface="Times New Roman" panose="02020603050405020304" pitchFamily="18" charset="0"/>
              </a:rPr>
              <a:t>ile </a:t>
            </a:r>
            <a:r>
              <a:rPr b="1" spc="10" dirty="0">
                <a:latin typeface="Times New Roman" panose="02020603050405020304" pitchFamily="18" charset="0"/>
                <a:cs typeface="Times New Roman" panose="02020603050405020304" pitchFamily="18" charset="0"/>
              </a:rPr>
              <a:t>sayımda </a:t>
            </a:r>
            <a:r>
              <a:rPr b="1" spc="-10" dirty="0">
                <a:latin typeface="Times New Roman" panose="02020603050405020304" pitchFamily="18" charset="0"/>
                <a:cs typeface="Times New Roman" panose="02020603050405020304" pitchFamily="18" charset="0"/>
              </a:rPr>
              <a:t>fiilen </a:t>
            </a:r>
            <a:r>
              <a:rPr b="1" spc="-5" dirty="0">
                <a:latin typeface="Times New Roman" panose="02020603050405020304" pitchFamily="18" charset="0"/>
                <a:cs typeface="Times New Roman" panose="02020603050405020304" pitchFamily="18" charset="0"/>
              </a:rPr>
              <a:t>bulunan </a:t>
            </a:r>
            <a:r>
              <a:rPr b="1" spc="-15" dirty="0">
                <a:latin typeface="Times New Roman" panose="02020603050405020304" pitchFamily="18" charset="0"/>
                <a:cs typeface="Times New Roman" panose="02020603050405020304" pitchFamily="18" charset="0"/>
              </a:rPr>
              <a:t>miktarlar, </a:t>
            </a:r>
            <a:r>
              <a:rPr b="1" spc="-5" dirty="0">
                <a:latin typeface="Times New Roman" panose="02020603050405020304" pitchFamily="18" charset="0"/>
                <a:cs typeface="Times New Roman" panose="02020603050405020304" pitchFamily="18" charset="0"/>
              </a:rPr>
              <a:t>varsa </a:t>
            </a:r>
            <a:r>
              <a:rPr b="1" spc="-10" dirty="0">
                <a:latin typeface="Times New Roman" panose="02020603050405020304" pitchFamily="18" charset="0"/>
                <a:cs typeface="Times New Roman" panose="02020603050405020304" pitchFamily="18" charset="0"/>
              </a:rPr>
              <a:t>fazla </a:t>
            </a:r>
            <a:r>
              <a:rPr b="1" spc="-15" dirty="0">
                <a:latin typeface="Times New Roman" panose="02020603050405020304" pitchFamily="18" charset="0"/>
                <a:cs typeface="Times New Roman" panose="02020603050405020304" pitchFamily="18" charset="0"/>
              </a:rPr>
              <a:t>ve </a:t>
            </a:r>
            <a:r>
              <a:rPr b="1" spc="-5" dirty="0">
                <a:latin typeface="Times New Roman" panose="02020603050405020304" pitchFamily="18" charset="0"/>
                <a:cs typeface="Times New Roman" panose="02020603050405020304" pitchFamily="18" charset="0"/>
              </a:rPr>
              <a:t>noksanlar </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Tutanakta </a:t>
            </a:r>
            <a:r>
              <a:rPr b="1" spc="-20" dirty="0">
                <a:latin typeface="Times New Roman" panose="02020603050405020304" pitchFamily="18" charset="0"/>
                <a:cs typeface="Times New Roman" panose="02020603050405020304" pitchFamily="18" charset="0"/>
              </a:rPr>
              <a:t>gösterilir. </a:t>
            </a:r>
            <a:r>
              <a:rPr b="1" spc="-15" dirty="0">
                <a:latin typeface="Times New Roman" panose="02020603050405020304" pitchFamily="18" charset="0"/>
                <a:cs typeface="Times New Roman" panose="02020603050405020304" pitchFamily="18" charset="0"/>
              </a:rPr>
              <a:t>Tutanak </a:t>
            </a:r>
            <a:r>
              <a:rPr b="1" spc="-10" dirty="0">
                <a:latin typeface="Times New Roman" panose="02020603050405020304" pitchFamily="18" charset="0"/>
                <a:cs typeface="Times New Roman" panose="02020603050405020304" pitchFamily="18" charset="0"/>
              </a:rPr>
              <a:t>üç nüsha </a:t>
            </a:r>
            <a:r>
              <a:rPr b="1" spc="-20" dirty="0">
                <a:latin typeface="Times New Roman" panose="02020603050405020304" pitchFamily="18" charset="0"/>
                <a:cs typeface="Times New Roman" panose="02020603050405020304" pitchFamily="18" charset="0"/>
              </a:rPr>
              <a:t>düzenlenir, </a:t>
            </a:r>
            <a:r>
              <a:rPr b="1" spc="-5" dirty="0">
                <a:latin typeface="Times New Roman" panose="02020603050405020304" pitchFamily="18" charset="0"/>
                <a:cs typeface="Times New Roman" panose="02020603050405020304" pitchFamily="18" charset="0"/>
              </a:rPr>
              <a:t>bir </a:t>
            </a:r>
            <a:r>
              <a:rPr b="1" spc="5" dirty="0">
                <a:latin typeface="Times New Roman" panose="02020603050405020304" pitchFamily="18" charset="0"/>
                <a:cs typeface="Times New Roman" panose="02020603050405020304" pitchFamily="18" charset="0"/>
              </a:rPr>
              <a:t>nüshası </a:t>
            </a:r>
            <a:r>
              <a:rPr b="1" spc="-5" dirty="0">
                <a:latin typeface="Times New Roman" panose="02020603050405020304" pitchFamily="18" charset="0"/>
                <a:cs typeface="Times New Roman" panose="02020603050405020304" pitchFamily="18" charset="0"/>
              </a:rPr>
              <a:t>devredene, bir </a:t>
            </a:r>
            <a:r>
              <a:rPr b="1" spc="10" dirty="0">
                <a:latin typeface="Times New Roman" panose="02020603050405020304" pitchFamily="18" charset="0"/>
                <a:cs typeface="Times New Roman" panose="02020603050405020304" pitchFamily="18" charset="0"/>
              </a:rPr>
              <a:t>nüshası </a:t>
            </a:r>
            <a:r>
              <a:rPr b="1" spc="-5" dirty="0">
                <a:latin typeface="Times New Roman" panose="02020603050405020304" pitchFamily="18" charset="0"/>
                <a:cs typeface="Times New Roman" panose="02020603050405020304" pitchFamily="18" charset="0"/>
              </a:rPr>
              <a:t>devir alana verilir </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üçüncü</a:t>
            </a:r>
            <a:r>
              <a:rPr b="1" spc="4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nüshası</a:t>
            </a:r>
            <a:r>
              <a:rPr b="1" spc="2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dosyasında</a:t>
            </a:r>
            <a:r>
              <a:rPr b="1" spc="114"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saklanır.</a:t>
            </a:r>
            <a:endParaRPr b="1" dirty="0">
              <a:latin typeface="Times New Roman" panose="02020603050405020304" pitchFamily="18" charset="0"/>
              <a:cs typeface="Times New Roman" panose="02020603050405020304" pitchFamily="18" charset="0"/>
            </a:endParaRPr>
          </a:p>
          <a:p>
            <a:pPr marL="356870" marR="6985" indent="-344805" algn="just">
              <a:lnSpc>
                <a:spcPct val="100000"/>
              </a:lnSpc>
              <a:spcBef>
                <a:spcPts val="1615"/>
              </a:spcBef>
              <a:buFont typeface="Arial MT"/>
              <a:buChar char="•"/>
              <a:tabLst>
                <a:tab pos="357505" algn="l"/>
              </a:tabLst>
            </a:pPr>
            <a:r>
              <a:rPr b="1" spc="10" dirty="0">
                <a:solidFill>
                  <a:srgbClr val="FF0000"/>
                </a:solidFill>
                <a:latin typeface="Times New Roman" panose="02020603050405020304" pitchFamily="18" charset="0"/>
                <a:cs typeface="Times New Roman" panose="02020603050405020304" pitchFamily="18" charset="0"/>
              </a:rPr>
              <a:t>Sayım </a:t>
            </a:r>
            <a:r>
              <a:rPr b="1" spc="-5" dirty="0">
                <a:solidFill>
                  <a:srgbClr val="FF0000"/>
                </a:solidFill>
                <a:latin typeface="Times New Roman" panose="02020603050405020304" pitchFamily="18" charset="0"/>
                <a:cs typeface="Times New Roman" panose="02020603050405020304" pitchFamily="18" charset="0"/>
              </a:rPr>
              <a:t>Tutanağı: </a:t>
            </a:r>
            <a:r>
              <a:rPr b="1" spc="-15" dirty="0">
                <a:latin typeface="Times New Roman" panose="02020603050405020304" pitchFamily="18" charset="0"/>
                <a:cs typeface="Times New Roman" panose="02020603050405020304" pitchFamily="18" charset="0"/>
              </a:rPr>
              <a:t>Bu </a:t>
            </a:r>
            <a:r>
              <a:rPr b="1" spc="-10" dirty="0">
                <a:latin typeface="Times New Roman" panose="02020603050405020304" pitchFamily="18" charset="0"/>
                <a:cs typeface="Times New Roman" panose="02020603050405020304" pitchFamily="18" charset="0"/>
              </a:rPr>
              <a:t>Tutanak, </a:t>
            </a:r>
            <a:r>
              <a:rPr b="1" spc="20" dirty="0">
                <a:latin typeface="Times New Roman" panose="02020603050405020304" pitchFamily="18" charset="0"/>
                <a:cs typeface="Times New Roman" panose="02020603050405020304" pitchFamily="18" charset="0"/>
              </a:rPr>
              <a:t>taşınırların </a:t>
            </a:r>
            <a:r>
              <a:rPr b="1" spc="10" dirty="0">
                <a:latin typeface="Times New Roman" panose="02020603050405020304" pitchFamily="18" charset="0"/>
                <a:cs typeface="Times New Roman" panose="02020603050405020304" pitchFamily="18" charset="0"/>
              </a:rPr>
              <a:t>sayım </a:t>
            </a:r>
            <a:r>
              <a:rPr b="1" spc="-10" dirty="0">
                <a:latin typeface="Times New Roman" panose="02020603050405020304" pitchFamily="18" charset="0"/>
                <a:cs typeface="Times New Roman" panose="02020603050405020304" pitchFamily="18" charset="0"/>
              </a:rPr>
              <a:t>işlemlerinde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II </a:t>
            </a:r>
            <a:r>
              <a:rPr b="1" spc="-10" dirty="0">
                <a:latin typeface="Times New Roman" panose="02020603050405020304" pitchFamily="18" charset="0"/>
                <a:cs typeface="Times New Roman" panose="02020603050405020304" pitchFamily="18" charset="0"/>
              </a:rPr>
              <a:t>nci </a:t>
            </a:r>
            <a:r>
              <a:rPr b="1" dirty="0">
                <a:latin typeface="Times New Roman" panose="02020603050405020304" pitchFamily="18" charset="0"/>
                <a:cs typeface="Times New Roman" panose="02020603050405020304" pitchFamily="18" charset="0"/>
              </a:rPr>
              <a:t>düzey detay kodu itibarıyla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düzenlenir</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taşınırlar</a:t>
            </a:r>
            <a:r>
              <a:rPr b="1" spc="2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Tutanağa</a:t>
            </a:r>
            <a:r>
              <a:rPr b="1" spc="-10"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taşınır</a:t>
            </a:r>
            <a:r>
              <a:rPr b="1" spc="3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kodu</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düzeyinde</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kaydedilir.</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Tutanağın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sayım</a:t>
            </a:r>
            <a:r>
              <a:rPr b="1" spc="1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fazlası</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veya </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noksanına </a:t>
            </a:r>
            <a:r>
              <a:rPr b="1" spc="-10" dirty="0">
                <a:latin typeface="Times New Roman" panose="02020603050405020304" pitchFamily="18" charset="0"/>
                <a:cs typeface="Times New Roman" panose="02020603050405020304" pitchFamily="18" charset="0"/>
              </a:rPr>
              <a:t>ilişkin </a:t>
            </a:r>
            <a:r>
              <a:rPr b="1" spc="10" dirty="0">
                <a:latin typeface="Times New Roman" panose="02020603050405020304" pitchFamily="18" charset="0"/>
                <a:cs typeface="Times New Roman" panose="02020603050405020304" pitchFamily="18" charset="0"/>
              </a:rPr>
              <a:t>sayfalarının </a:t>
            </a:r>
            <a:r>
              <a:rPr b="1" spc="-15" dirty="0">
                <a:latin typeface="Times New Roman" panose="02020603050405020304" pitchFamily="18" charset="0"/>
                <a:cs typeface="Times New Roman" panose="02020603050405020304" pitchFamily="18" charset="0"/>
              </a:rPr>
              <a:t>bir </a:t>
            </a:r>
            <a:r>
              <a:rPr b="1" spc="5" dirty="0">
                <a:latin typeface="Times New Roman" panose="02020603050405020304" pitchFamily="18" charset="0"/>
                <a:cs typeface="Times New Roman" panose="02020603050405020304" pitchFamily="18" charset="0"/>
              </a:rPr>
              <a:t>nüshası, </a:t>
            </a:r>
            <a:r>
              <a:rPr b="1" spc="10" dirty="0">
                <a:latin typeface="Times New Roman" panose="02020603050405020304" pitchFamily="18" charset="0"/>
                <a:cs typeface="Times New Roman" panose="02020603050405020304" pitchFamily="18" charset="0"/>
              </a:rPr>
              <a:t>giriş-çıkış </a:t>
            </a:r>
            <a:r>
              <a:rPr b="1" spc="-10" dirty="0">
                <a:latin typeface="Times New Roman" panose="02020603050405020304" pitchFamily="18" charset="0"/>
                <a:cs typeface="Times New Roman" panose="02020603050405020304" pitchFamily="18" charset="0"/>
              </a:rPr>
              <a:t>işlemleri</a:t>
            </a:r>
            <a:r>
              <a:rPr b="1" spc="509"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için</a:t>
            </a:r>
            <a:r>
              <a:rPr b="1" spc="50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düzenlenen Taşınır </a:t>
            </a:r>
            <a:r>
              <a:rPr b="1" spc="-15" dirty="0">
                <a:latin typeface="Times New Roman" panose="02020603050405020304" pitchFamily="18" charset="0"/>
                <a:cs typeface="Times New Roman" panose="02020603050405020304" pitchFamily="18" charset="0"/>
              </a:rPr>
              <a:t>İşlem</a:t>
            </a:r>
            <a:r>
              <a:rPr b="1" spc="50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Fişi </a:t>
            </a:r>
            <a:r>
              <a:rPr b="1" spc="-5" dirty="0">
                <a:latin typeface="Times New Roman" panose="02020603050405020304" pitchFamily="18" charset="0"/>
                <a:cs typeface="Times New Roman" panose="02020603050405020304" pitchFamily="18" charset="0"/>
              </a:rPr>
              <a:t>ekine, </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bir</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nüshası</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da</a:t>
            </a:r>
            <a:r>
              <a:rPr b="1" spc="-5" dirty="0">
                <a:latin typeface="Times New Roman" panose="02020603050405020304" pitchFamily="18" charset="0"/>
                <a:cs typeface="Times New Roman" panose="02020603050405020304" pitchFamily="18" charset="0"/>
              </a:rPr>
              <a:t> Taşınır</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İşlem</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Fişinin</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muhasebe</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birimine</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gönderilecek</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nüshasına</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bağlanır.</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Sayım </a:t>
            </a:r>
            <a:r>
              <a:rPr b="1" spc="1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tutanakları,</a:t>
            </a:r>
            <a:r>
              <a:rPr b="1" spc="2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dosyasında</a:t>
            </a:r>
            <a:r>
              <a:rPr b="1" spc="10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bir</a:t>
            </a:r>
            <a:r>
              <a:rPr b="1" spc="4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bütün</a:t>
            </a:r>
            <a:r>
              <a:rPr b="1" spc="3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olarak</a:t>
            </a:r>
            <a:r>
              <a:rPr b="1" spc="5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saklanır.</a:t>
            </a:r>
            <a:endParaRPr b="1" dirty="0">
              <a:latin typeface="Times New Roman" panose="02020603050405020304" pitchFamily="18" charset="0"/>
              <a:cs typeface="Times New Roman" panose="02020603050405020304" pitchFamily="18" charset="0"/>
            </a:endParaRPr>
          </a:p>
          <a:p>
            <a:pPr>
              <a:lnSpc>
                <a:spcPct val="100000"/>
              </a:lnSpc>
              <a:spcBef>
                <a:spcPts val="30"/>
              </a:spcBef>
              <a:buFont typeface="Arial MT"/>
              <a:buChar char="•"/>
            </a:pPr>
            <a:endParaRPr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Arial MT"/>
              <a:buChar char="•"/>
              <a:tabLst>
                <a:tab pos="357505" algn="l"/>
              </a:tabLst>
            </a:pPr>
            <a:r>
              <a:rPr b="1" spc="-5" dirty="0">
                <a:solidFill>
                  <a:srgbClr val="FF0000"/>
                </a:solidFill>
                <a:latin typeface="Times New Roman" panose="02020603050405020304" pitchFamily="18" charset="0"/>
                <a:cs typeface="Times New Roman" panose="02020603050405020304" pitchFamily="18" charset="0"/>
              </a:rPr>
              <a:t>Taşınır</a:t>
            </a:r>
            <a:r>
              <a:rPr b="1"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Sayım</a:t>
            </a:r>
            <a:r>
              <a:rPr b="1" spc="1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ve</a:t>
            </a:r>
            <a:r>
              <a:rPr b="1" spc="-10" dirty="0">
                <a:solidFill>
                  <a:srgbClr val="FF0000"/>
                </a:solidFill>
                <a:latin typeface="Times New Roman" panose="02020603050405020304" pitchFamily="18" charset="0"/>
                <a:cs typeface="Times New Roman" panose="02020603050405020304" pitchFamily="18" charset="0"/>
              </a:rPr>
              <a:t> Döküm</a:t>
            </a:r>
            <a:r>
              <a:rPr b="1" spc="-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Cetveli</a:t>
            </a:r>
            <a:r>
              <a:rPr b="1" spc="-10" dirty="0">
                <a:latin typeface="Times New Roman" panose="02020603050405020304" pitchFamily="18" charset="0"/>
                <a:cs typeface="Times New Roman" panose="02020603050405020304" pitchFamily="18" charset="0"/>
              </a:rPr>
              <a:t>:</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Bu</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Cetvel,</a:t>
            </a:r>
            <a:r>
              <a:rPr b="1"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taşınır</a:t>
            </a:r>
            <a:r>
              <a:rPr b="1" spc="3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kayıt</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yetkililerinin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yıl</a:t>
            </a:r>
            <a:r>
              <a:rPr b="1" spc="1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sonu</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hesaplarına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ilişkin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işlemlerinde</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2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I</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inci</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düzey</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detay</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kodunda</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gösterilen</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her</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bir</a:t>
            </a:r>
            <a:r>
              <a:rPr b="1" spc="-10"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taşınır</a:t>
            </a:r>
            <a:r>
              <a:rPr b="1" spc="3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grubu</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için</a:t>
            </a:r>
            <a:r>
              <a:rPr b="1" spc="509"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düzenlenir</a:t>
            </a:r>
            <a:r>
              <a:rPr b="1" spc="509"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ve </a:t>
            </a:r>
            <a:r>
              <a:rPr b="1" spc="10" dirty="0">
                <a:latin typeface="Times New Roman" panose="02020603050405020304" pitchFamily="18" charset="0"/>
                <a:cs typeface="Times New Roman" panose="02020603050405020304" pitchFamily="18" charset="0"/>
              </a:rPr>
              <a:t> taşınırlar </a:t>
            </a:r>
            <a:r>
              <a:rPr b="1" spc="-10" dirty="0">
                <a:latin typeface="Times New Roman" panose="02020603050405020304" pitchFamily="18" charset="0"/>
                <a:cs typeface="Times New Roman" panose="02020603050405020304" pitchFamily="18" charset="0"/>
              </a:rPr>
              <a:t>bu </a:t>
            </a:r>
            <a:r>
              <a:rPr b="1" spc="-5" dirty="0">
                <a:latin typeface="Times New Roman" panose="02020603050405020304" pitchFamily="18" charset="0"/>
                <a:cs typeface="Times New Roman" panose="02020603050405020304" pitchFamily="18" charset="0"/>
              </a:rPr>
              <a:t>Cetvele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II </a:t>
            </a:r>
            <a:r>
              <a:rPr b="1" spc="-10" dirty="0">
                <a:latin typeface="Times New Roman" panose="02020603050405020304" pitchFamily="18" charset="0"/>
                <a:cs typeface="Times New Roman" panose="02020603050405020304" pitchFamily="18" charset="0"/>
              </a:rPr>
              <a:t>nci </a:t>
            </a:r>
            <a:r>
              <a:rPr b="1" dirty="0">
                <a:latin typeface="Times New Roman" panose="02020603050405020304" pitchFamily="18" charset="0"/>
                <a:cs typeface="Times New Roman" panose="02020603050405020304" pitchFamily="18" charset="0"/>
              </a:rPr>
              <a:t>düzey </a:t>
            </a:r>
            <a:r>
              <a:rPr b="1" spc="5" dirty="0">
                <a:latin typeface="Times New Roman" panose="02020603050405020304" pitchFamily="18" charset="0"/>
                <a:cs typeface="Times New Roman" panose="02020603050405020304" pitchFamily="18" charset="0"/>
              </a:rPr>
              <a:t>detay </a:t>
            </a:r>
            <a:r>
              <a:rPr b="1" dirty="0">
                <a:latin typeface="Times New Roman" panose="02020603050405020304" pitchFamily="18" charset="0"/>
                <a:cs typeface="Times New Roman" panose="02020603050405020304" pitchFamily="18" charset="0"/>
              </a:rPr>
              <a:t>kodu </a:t>
            </a:r>
            <a:r>
              <a:rPr b="1" spc="-5" dirty="0">
                <a:latin typeface="Times New Roman" panose="02020603050405020304" pitchFamily="18" charset="0"/>
                <a:cs typeface="Times New Roman" panose="02020603050405020304" pitchFamily="18" charset="0"/>
              </a:rPr>
              <a:t>düzeyinde </a:t>
            </a:r>
            <a:r>
              <a:rPr b="1" spc="-15" dirty="0">
                <a:latin typeface="Times New Roman" panose="02020603050405020304" pitchFamily="18" charset="0"/>
                <a:cs typeface="Times New Roman" panose="02020603050405020304" pitchFamily="18" charset="0"/>
              </a:rPr>
              <a:t>kaydedilir. </a:t>
            </a:r>
            <a:r>
              <a:rPr b="1" spc="-5" dirty="0">
                <a:latin typeface="Times New Roman" panose="02020603050405020304" pitchFamily="18" charset="0"/>
                <a:cs typeface="Times New Roman" panose="02020603050405020304" pitchFamily="18" charset="0"/>
              </a:rPr>
              <a:t>Cetvelin </a:t>
            </a:r>
            <a:r>
              <a:rPr b="1" spc="-10" dirty="0">
                <a:latin typeface="Times New Roman" panose="02020603050405020304" pitchFamily="18" charset="0"/>
                <a:cs typeface="Times New Roman" panose="02020603050405020304" pitchFamily="18" charset="0"/>
              </a:rPr>
              <a:t>"Gelecek </a:t>
            </a:r>
            <a:r>
              <a:rPr b="1" spc="10" dirty="0">
                <a:latin typeface="Times New Roman" panose="02020603050405020304" pitchFamily="18" charset="0"/>
                <a:cs typeface="Times New Roman" panose="02020603050405020304" pitchFamily="18" charset="0"/>
              </a:rPr>
              <a:t>Yıla </a:t>
            </a:r>
            <a:r>
              <a:rPr b="1" spc="-5" dirty="0">
                <a:latin typeface="Times New Roman" panose="02020603050405020304" pitchFamily="18" charset="0"/>
                <a:cs typeface="Times New Roman" panose="02020603050405020304" pitchFamily="18" charset="0"/>
              </a:rPr>
              <a:t>Devir" </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sütununda gösterilen </a:t>
            </a:r>
            <a:r>
              <a:rPr b="1" spc="5" dirty="0">
                <a:latin typeface="Times New Roman" panose="02020603050405020304" pitchFamily="18" charset="0"/>
                <a:cs typeface="Times New Roman" panose="02020603050405020304" pitchFamily="18" charset="0"/>
              </a:rPr>
              <a:t>miktarın, </a:t>
            </a:r>
            <a:r>
              <a:rPr b="1" spc="10" dirty="0">
                <a:latin typeface="Times New Roman" panose="02020603050405020304" pitchFamily="18" charset="0"/>
                <a:cs typeface="Times New Roman" panose="02020603050405020304" pitchFamily="18" charset="0"/>
              </a:rPr>
              <a:t>yıl </a:t>
            </a:r>
            <a:r>
              <a:rPr b="1" spc="5" dirty="0">
                <a:latin typeface="Times New Roman" panose="02020603050405020304" pitchFamily="18" charset="0"/>
                <a:cs typeface="Times New Roman" panose="02020603050405020304" pitchFamily="18" charset="0"/>
              </a:rPr>
              <a:t>sonlarında </a:t>
            </a:r>
            <a:r>
              <a:rPr b="1" spc="15" dirty="0">
                <a:latin typeface="Times New Roman" panose="02020603050405020304" pitchFamily="18" charset="0"/>
                <a:cs typeface="Times New Roman" panose="02020603050405020304" pitchFamily="18" charset="0"/>
              </a:rPr>
              <a:t>sayım </a:t>
            </a:r>
            <a:r>
              <a:rPr b="1" dirty="0">
                <a:latin typeface="Times New Roman" panose="02020603050405020304" pitchFamily="18" charset="0"/>
                <a:cs typeface="Times New Roman" panose="02020603050405020304" pitchFamily="18" charset="0"/>
              </a:rPr>
              <a:t>tutanaklarının </a:t>
            </a:r>
            <a:r>
              <a:rPr b="1" spc="5" dirty="0">
                <a:latin typeface="Times New Roman" panose="02020603050405020304" pitchFamily="18" charset="0"/>
                <a:cs typeface="Times New Roman" panose="02020603050405020304" pitchFamily="18" charset="0"/>
              </a:rPr>
              <a:t>"Sayımda </a:t>
            </a:r>
            <a:r>
              <a:rPr b="1" spc="-5" dirty="0">
                <a:latin typeface="Times New Roman" panose="02020603050405020304" pitchFamily="18" charset="0"/>
                <a:cs typeface="Times New Roman" panose="02020603050405020304" pitchFamily="18" charset="0"/>
              </a:rPr>
              <a:t>Bulunan </a:t>
            </a:r>
            <a:r>
              <a:rPr b="1" dirty="0">
                <a:latin typeface="Times New Roman" panose="02020603050405020304" pitchFamily="18" charset="0"/>
                <a:cs typeface="Times New Roman" panose="02020603050405020304" pitchFamily="18" charset="0"/>
              </a:rPr>
              <a:t>Miktar" </a:t>
            </a:r>
            <a:r>
              <a:rPr b="1" spc="-5" dirty="0">
                <a:latin typeface="Times New Roman" panose="02020603050405020304" pitchFamily="18" charset="0"/>
                <a:cs typeface="Times New Roman" panose="02020603050405020304" pitchFamily="18" charset="0"/>
              </a:rPr>
              <a:t>sütununda </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gösterilen</a:t>
            </a:r>
            <a:r>
              <a:rPr b="1" spc="5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miktara</a:t>
            </a:r>
            <a:r>
              <a:rPr b="1" spc="-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eşit</a:t>
            </a:r>
            <a:r>
              <a:rPr b="1" spc="4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olması</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gerekir.</a:t>
            </a:r>
            <a:endParaRPr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47728" y="692696"/>
            <a:ext cx="4248472" cy="453390"/>
          </a:xfrm>
          <a:prstGeom prst="rect">
            <a:avLst/>
          </a:prstGeom>
        </p:spPr>
        <p:txBody>
          <a:bodyPr vert="horz" wrap="square" lIns="0" tIns="13335" rIns="0" bIns="0" rtlCol="0">
            <a:spAutoFit/>
          </a:bodyPr>
          <a:lstStyle/>
          <a:p>
            <a:pPr marL="12700">
              <a:lnSpc>
                <a:spcPct val="100000"/>
              </a:lnSpc>
              <a:spcBef>
                <a:spcPts val="105"/>
              </a:spcBef>
            </a:pPr>
            <a:r>
              <a:rPr sz="2800" b="1" spc="-5" dirty="0" smtClean="0">
                <a:solidFill>
                  <a:srgbClr val="FF0000"/>
                </a:solidFill>
                <a:latin typeface="Times New Roman" panose="02020603050405020304" pitchFamily="18" charset="0"/>
                <a:cs typeface="Times New Roman" panose="02020603050405020304" pitchFamily="18" charset="0"/>
              </a:rPr>
              <a:t>BEL</a:t>
            </a:r>
            <a:r>
              <a:rPr lang="tr-TR" sz="2800" b="1" spc="-5" dirty="0">
                <a:solidFill>
                  <a:srgbClr val="FF0000"/>
                </a:solidFill>
                <a:latin typeface="Times New Roman" panose="02020603050405020304" pitchFamily="18" charset="0"/>
                <a:cs typeface="Times New Roman" panose="02020603050405020304" pitchFamily="18" charset="0"/>
              </a:rPr>
              <a:t>G</a:t>
            </a:r>
            <a:r>
              <a:rPr sz="2800" b="1" spc="-5" dirty="0" smtClean="0">
                <a:solidFill>
                  <a:srgbClr val="FF0000"/>
                </a:solidFill>
                <a:latin typeface="Times New Roman" panose="02020603050405020304" pitchFamily="18" charset="0"/>
                <a:cs typeface="Times New Roman" panose="02020603050405020304" pitchFamily="18" charset="0"/>
              </a:rPr>
              <a:t>E</a:t>
            </a:r>
            <a:r>
              <a:rPr sz="2800" b="1" spc="-40" dirty="0" smtClean="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VE</a:t>
            </a:r>
            <a:r>
              <a:rPr sz="2800" b="1" spc="-35"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CETVELLER</a:t>
            </a:r>
            <a:endParaRPr sz="28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631504" y="1268760"/>
            <a:ext cx="10121717" cy="5407891"/>
          </a:xfrm>
          <a:prstGeom prst="rect">
            <a:avLst/>
          </a:prstGeom>
        </p:spPr>
        <p:txBody>
          <a:bodyPr vert="horz" wrap="square" lIns="0" tIns="11430" rIns="0" bIns="0" rtlCol="0">
            <a:spAutoFit/>
          </a:bodyPr>
          <a:lstStyle/>
          <a:p>
            <a:pPr marL="356870" marR="11430" indent="-344805" algn="just">
              <a:lnSpc>
                <a:spcPct val="100000"/>
              </a:lnSpc>
              <a:spcBef>
                <a:spcPts val="90"/>
              </a:spcBef>
              <a:buFont typeface="Arial MT"/>
              <a:buChar char="•"/>
              <a:tabLst>
                <a:tab pos="357505" algn="l"/>
              </a:tabLst>
            </a:pPr>
            <a:r>
              <a:rPr b="1" dirty="0">
                <a:solidFill>
                  <a:srgbClr val="FF0000"/>
                </a:solidFill>
                <a:latin typeface="Times New Roman" panose="02020603050405020304" pitchFamily="18" charset="0"/>
                <a:cs typeface="Times New Roman" panose="02020603050405020304" pitchFamily="18" charset="0"/>
              </a:rPr>
              <a:t>Harcama </a:t>
            </a:r>
            <a:r>
              <a:rPr b="1" spc="-10" dirty="0">
                <a:solidFill>
                  <a:srgbClr val="FF0000"/>
                </a:solidFill>
                <a:latin typeface="Times New Roman" panose="02020603050405020304" pitchFamily="18" charset="0"/>
                <a:cs typeface="Times New Roman" panose="02020603050405020304" pitchFamily="18" charset="0"/>
              </a:rPr>
              <a:t>Birimi </a:t>
            </a:r>
            <a:r>
              <a:rPr b="1" spc="-5" dirty="0">
                <a:solidFill>
                  <a:srgbClr val="FF0000"/>
                </a:solidFill>
                <a:latin typeface="Times New Roman" panose="02020603050405020304" pitchFamily="18" charset="0"/>
                <a:cs typeface="Times New Roman" panose="02020603050405020304" pitchFamily="18" charset="0"/>
              </a:rPr>
              <a:t>Taşınır </a:t>
            </a:r>
            <a:r>
              <a:rPr b="1" spc="-15" dirty="0">
                <a:solidFill>
                  <a:srgbClr val="FF0000"/>
                </a:solidFill>
                <a:latin typeface="Times New Roman" panose="02020603050405020304" pitchFamily="18" charset="0"/>
                <a:cs typeface="Times New Roman" panose="02020603050405020304" pitchFamily="18" charset="0"/>
              </a:rPr>
              <a:t>Mal Yönetim </a:t>
            </a:r>
            <a:r>
              <a:rPr b="1" spc="5" dirty="0">
                <a:solidFill>
                  <a:srgbClr val="FF0000"/>
                </a:solidFill>
                <a:latin typeface="Times New Roman" panose="02020603050405020304" pitchFamily="18" charset="0"/>
                <a:cs typeface="Times New Roman" panose="02020603050405020304" pitchFamily="18" charset="0"/>
              </a:rPr>
              <a:t>Hesabı </a:t>
            </a:r>
            <a:r>
              <a:rPr b="1" spc="-5" dirty="0">
                <a:solidFill>
                  <a:srgbClr val="FF0000"/>
                </a:solidFill>
                <a:latin typeface="Times New Roman" panose="02020603050405020304" pitchFamily="18" charset="0"/>
                <a:cs typeface="Times New Roman" panose="02020603050405020304" pitchFamily="18" charset="0"/>
              </a:rPr>
              <a:t>Cetveli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Bu </a:t>
            </a:r>
            <a:r>
              <a:rPr b="1" spc="-5" dirty="0">
                <a:latin typeface="Times New Roman" panose="02020603050405020304" pitchFamily="18" charset="0"/>
                <a:cs typeface="Times New Roman" panose="02020603050405020304" pitchFamily="18" charset="0"/>
              </a:rPr>
              <a:t>Cetvel, </a:t>
            </a:r>
            <a:r>
              <a:rPr b="1" dirty="0">
                <a:latin typeface="Times New Roman" panose="02020603050405020304" pitchFamily="18" charset="0"/>
                <a:cs typeface="Times New Roman" panose="02020603050405020304" pitchFamily="18" charset="0"/>
              </a:rPr>
              <a:t>harcama </a:t>
            </a:r>
            <a:r>
              <a:rPr b="1" spc="-10" dirty="0">
                <a:latin typeface="Times New Roman" panose="02020603050405020304" pitchFamily="18" charset="0"/>
                <a:cs typeface="Times New Roman" panose="02020603050405020304" pitchFamily="18" charset="0"/>
              </a:rPr>
              <a:t>biriminin </a:t>
            </a:r>
            <a:r>
              <a:rPr b="1" spc="20" dirty="0">
                <a:latin typeface="Times New Roman" panose="02020603050405020304" pitchFamily="18" charset="0"/>
                <a:cs typeface="Times New Roman" panose="02020603050405020304" pitchFamily="18" charset="0"/>
              </a:rPr>
              <a:t>taşınır </a:t>
            </a:r>
            <a:r>
              <a:rPr b="1" dirty="0">
                <a:latin typeface="Times New Roman" panose="02020603050405020304" pitchFamily="18" charset="0"/>
                <a:cs typeface="Times New Roman" panose="02020603050405020304" pitchFamily="18" charset="0"/>
              </a:rPr>
              <a:t>mal </a:t>
            </a:r>
            <a:r>
              <a:rPr b="1" spc="-15" dirty="0">
                <a:latin typeface="Times New Roman" panose="02020603050405020304" pitchFamily="18" charset="0"/>
                <a:cs typeface="Times New Roman" panose="02020603050405020304" pitchFamily="18" charset="0"/>
              </a:rPr>
              <a:t>yönetim </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hesabının </a:t>
            </a:r>
            <a:r>
              <a:rPr b="1" spc="20" dirty="0">
                <a:latin typeface="Times New Roman" panose="02020603050405020304" pitchFamily="18" charset="0"/>
                <a:cs typeface="Times New Roman" panose="02020603050405020304" pitchFamily="18" charset="0"/>
              </a:rPr>
              <a:t>çıkarılması </a:t>
            </a:r>
            <a:r>
              <a:rPr b="1" dirty="0">
                <a:latin typeface="Times New Roman" panose="02020603050405020304" pitchFamily="18" charset="0"/>
                <a:cs typeface="Times New Roman" panose="02020603050405020304" pitchFamily="18" charset="0"/>
              </a:rPr>
              <a:t>amacıyla </a:t>
            </a:r>
            <a:r>
              <a:rPr b="1" spc="20" dirty="0">
                <a:latin typeface="Times New Roman" panose="02020603050405020304" pitchFamily="18" charset="0"/>
                <a:cs typeface="Times New Roman" panose="02020603050405020304" pitchFamily="18" charset="0"/>
              </a:rPr>
              <a:t>taşınır </a:t>
            </a:r>
            <a:r>
              <a:rPr b="1" spc="10" dirty="0">
                <a:latin typeface="Times New Roman" panose="02020603050405020304" pitchFamily="18" charset="0"/>
                <a:cs typeface="Times New Roman" panose="02020603050405020304" pitchFamily="18" charset="0"/>
              </a:rPr>
              <a:t>kayıt</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yetkilisi</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tarafından</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harcama</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birimi</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itibarıyla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I</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inci </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düzey </a:t>
            </a:r>
            <a:r>
              <a:rPr b="1" dirty="0">
                <a:latin typeface="Times New Roman" panose="02020603050405020304" pitchFamily="18" charset="0"/>
                <a:cs typeface="Times New Roman" panose="02020603050405020304" pitchFamily="18" charset="0"/>
              </a:rPr>
              <a:t>detay kodunda </a:t>
            </a:r>
            <a:r>
              <a:rPr b="1" spc="-10" dirty="0">
                <a:latin typeface="Times New Roman" panose="02020603050405020304" pitchFamily="18" charset="0"/>
                <a:cs typeface="Times New Roman" panose="02020603050405020304" pitchFamily="18" charset="0"/>
              </a:rPr>
              <a:t>gösterilen her bir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grubu </a:t>
            </a:r>
            <a:r>
              <a:rPr b="1" spc="-10" dirty="0">
                <a:latin typeface="Times New Roman" panose="02020603050405020304" pitchFamily="18" charset="0"/>
                <a:cs typeface="Times New Roman" panose="02020603050405020304" pitchFamily="18" charset="0"/>
              </a:rPr>
              <a:t>için düzenlenir </a:t>
            </a:r>
            <a:r>
              <a:rPr b="1" spc="-15" dirty="0">
                <a:latin typeface="Times New Roman" panose="02020603050405020304" pitchFamily="18" charset="0"/>
                <a:cs typeface="Times New Roman" panose="02020603050405020304" pitchFamily="18" charset="0"/>
              </a:rPr>
              <a:t>ve </a:t>
            </a:r>
            <a:r>
              <a:rPr b="1" spc="15" dirty="0">
                <a:latin typeface="Times New Roman" panose="02020603050405020304" pitchFamily="18" charset="0"/>
                <a:cs typeface="Times New Roman" panose="02020603050405020304" pitchFamily="18" charset="0"/>
              </a:rPr>
              <a:t>taşınırlar </a:t>
            </a:r>
            <a:r>
              <a:rPr b="1" spc="5" dirty="0">
                <a:latin typeface="Times New Roman" panose="02020603050405020304" pitchFamily="18" charset="0"/>
                <a:cs typeface="Times New Roman" panose="02020603050405020304" pitchFamily="18" charset="0"/>
              </a:rPr>
              <a:t>bu </a:t>
            </a:r>
            <a:r>
              <a:rPr b="1" spc="-5" dirty="0">
                <a:latin typeface="Times New Roman" panose="02020603050405020304" pitchFamily="18" charset="0"/>
                <a:cs typeface="Times New Roman" panose="02020603050405020304" pitchFamily="18" charset="0"/>
              </a:rPr>
              <a:t>Cetvele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II </a:t>
            </a:r>
            <a:r>
              <a:rPr b="1" spc="-10" dirty="0">
                <a:latin typeface="Times New Roman" panose="02020603050405020304" pitchFamily="18" charset="0"/>
                <a:cs typeface="Times New Roman" panose="02020603050405020304" pitchFamily="18" charset="0"/>
              </a:rPr>
              <a:t>nci </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düzey</a:t>
            </a:r>
            <a:r>
              <a:rPr b="1" spc="7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detay</a:t>
            </a:r>
            <a:r>
              <a:rPr b="1" spc="5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kodu </a:t>
            </a:r>
            <a:r>
              <a:rPr b="1" spc="-20" dirty="0">
                <a:latin typeface="Times New Roman" panose="02020603050405020304" pitchFamily="18" charset="0"/>
                <a:cs typeface="Times New Roman" panose="02020603050405020304" pitchFamily="18" charset="0"/>
              </a:rPr>
              <a:t>düzeyinde</a:t>
            </a:r>
            <a:r>
              <a:rPr b="1" spc="140"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kaydedilir.</a:t>
            </a:r>
            <a:endParaRPr b="1" dirty="0">
              <a:latin typeface="Times New Roman" panose="02020603050405020304" pitchFamily="18" charset="0"/>
              <a:cs typeface="Times New Roman" panose="02020603050405020304" pitchFamily="18" charset="0"/>
            </a:endParaRPr>
          </a:p>
          <a:p>
            <a:pPr>
              <a:lnSpc>
                <a:spcPct val="100000"/>
              </a:lnSpc>
              <a:spcBef>
                <a:spcPts val="30"/>
              </a:spcBef>
              <a:buFont typeface="Arial MT"/>
              <a:buChar char="•"/>
            </a:pPr>
            <a:endParaRPr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Arial MT"/>
              <a:buChar char="•"/>
              <a:tabLst>
                <a:tab pos="357505" algn="l"/>
              </a:tabLst>
            </a:pPr>
            <a:r>
              <a:rPr b="1" spc="-5" dirty="0">
                <a:solidFill>
                  <a:srgbClr val="FF0000"/>
                </a:solidFill>
                <a:latin typeface="Times New Roman" panose="02020603050405020304" pitchFamily="18" charset="0"/>
                <a:cs typeface="Times New Roman" panose="02020603050405020304" pitchFamily="18" charset="0"/>
              </a:rPr>
              <a:t>Taşınır Hesap </a:t>
            </a:r>
            <a:r>
              <a:rPr b="1" spc="-10" dirty="0">
                <a:solidFill>
                  <a:srgbClr val="FF0000"/>
                </a:solidFill>
                <a:latin typeface="Times New Roman" panose="02020603050405020304" pitchFamily="18" charset="0"/>
                <a:cs typeface="Times New Roman" panose="02020603050405020304" pitchFamily="18" charset="0"/>
              </a:rPr>
              <a:t>Cetveli</a:t>
            </a:r>
            <a:r>
              <a:rPr b="1" spc="-10" dirty="0">
                <a:latin typeface="Times New Roman" panose="02020603050405020304" pitchFamily="18" charset="0"/>
                <a:cs typeface="Times New Roman" panose="02020603050405020304" pitchFamily="18" charset="0"/>
              </a:rPr>
              <a:t>: Bu Cetvel,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konsolide </a:t>
            </a:r>
            <a:r>
              <a:rPr b="1" spc="-10" dirty="0">
                <a:latin typeface="Times New Roman" panose="02020603050405020304" pitchFamily="18" charset="0"/>
                <a:cs typeface="Times New Roman" panose="02020603050405020304" pitchFamily="18" charset="0"/>
              </a:rPr>
              <a:t>görevlilerince ilçe, il, bölge, </a:t>
            </a:r>
            <a:r>
              <a:rPr b="1" spc="30" dirty="0">
                <a:latin typeface="Times New Roman" panose="02020603050405020304" pitchFamily="18" charset="0"/>
                <a:cs typeface="Times New Roman" panose="02020603050405020304" pitchFamily="18" charset="0"/>
              </a:rPr>
              <a:t>dış </a:t>
            </a:r>
            <a:r>
              <a:rPr b="1" spc="-10" dirty="0">
                <a:latin typeface="Times New Roman" panose="02020603050405020304" pitchFamily="18" charset="0"/>
                <a:cs typeface="Times New Roman" panose="02020603050405020304" pitchFamily="18" charset="0"/>
              </a:rPr>
              <a:t>temsilcilik ve </a:t>
            </a:r>
            <a:r>
              <a:rPr b="1" dirty="0">
                <a:latin typeface="Times New Roman" panose="02020603050405020304" pitchFamily="18" charset="0"/>
                <a:cs typeface="Times New Roman" panose="02020603050405020304" pitchFamily="18" charset="0"/>
              </a:rPr>
              <a:t>merkez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birimlerinin </a:t>
            </a:r>
            <a:r>
              <a:rPr b="1" spc="25" dirty="0">
                <a:latin typeface="Times New Roman" panose="02020603050405020304" pitchFamily="18" charset="0"/>
                <a:cs typeface="Times New Roman" panose="02020603050405020304" pitchFamily="18" charset="0"/>
              </a:rPr>
              <a:t>taşınır </a:t>
            </a:r>
            <a:r>
              <a:rPr b="1" spc="15" dirty="0">
                <a:latin typeface="Times New Roman" panose="02020603050405020304" pitchFamily="18" charset="0"/>
                <a:cs typeface="Times New Roman" panose="02020603050405020304" pitchFamily="18" charset="0"/>
              </a:rPr>
              <a:t>hesabının </a:t>
            </a:r>
            <a:r>
              <a:rPr b="1" spc="20" dirty="0">
                <a:latin typeface="Times New Roman" panose="02020603050405020304" pitchFamily="18" charset="0"/>
                <a:cs typeface="Times New Roman" panose="02020603050405020304" pitchFamily="18" charset="0"/>
              </a:rPr>
              <a:t>çıkarılması </a:t>
            </a:r>
            <a:r>
              <a:rPr b="1" spc="-10" dirty="0">
                <a:latin typeface="Times New Roman" panose="02020603050405020304" pitchFamily="18" charset="0"/>
                <a:cs typeface="Times New Roman" panose="02020603050405020304" pitchFamily="18" charset="0"/>
              </a:rPr>
              <a:t>işlemlerinde </a:t>
            </a:r>
            <a:r>
              <a:rPr b="1" spc="-20" dirty="0">
                <a:latin typeface="Times New Roman" panose="02020603050405020304" pitchFamily="18" charset="0"/>
                <a:cs typeface="Times New Roman" panose="02020603050405020304" pitchFamily="18" charset="0"/>
              </a:rPr>
              <a:t>düzenlenir. </a:t>
            </a:r>
            <a:r>
              <a:rPr b="1" dirty="0">
                <a:latin typeface="Times New Roman" panose="02020603050405020304" pitchFamily="18" charset="0"/>
                <a:cs typeface="Times New Roman" panose="02020603050405020304" pitchFamily="18" charset="0"/>
              </a:rPr>
              <a:t>Harcama </a:t>
            </a:r>
            <a:r>
              <a:rPr b="1" spc="-10" dirty="0">
                <a:latin typeface="Times New Roman" panose="02020603050405020304" pitchFamily="18" charset="0"/>
                <a:cs typeface="Times New Roman" panose="02020603050405020304" pitchFamily="18" charset="0"/>
              </a:rPr>
              <a:t>Birimi </a:t>
            </a:r>
            <a:r>
              <a:rPr b="1" spc="-5" dirty="0">
                <a:latin typeface="Times New Roman" panose="02020603050405020304" pitchFamily="18" charset="0"/>
                <a:cs typeface="Times New Roman" panose="02020603050405020304" pitchFamily="18" charset="0"/>
              </a:rPr>
              <a:t>Taşınır </a:t>
            </a:r>
            <a:r>
              <a:rPr b="1" spc="-15" dirty="0">
                <a:latin typeface="Times New Roman" panose="02020603050405020304" pitchFamily="18" charset="0"/>
                <a:cs typeface="Times New Roman" panose="02020603050405020304" pitchFamily="18" charset="0"/>
              </a:rPr>
              <a:t>Mal Yönetim </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Hesabı </a:t>
            </a:r>
            <a:r>
              <a:rPr b="1" spc="-5" dirty="0">
                <a:latin typeface="Times New Roman" panose="02020603050405020304" pitchFamily="18" charset="0"/>
                <a:cs typeface="Times New Roman" panose="02020603050405020304" pitchFamily="18" charset="0"/>
              </a:rPr>
              <a:t>Cetveli esas </a:t>
            </a:r>
            <a:r>
              <a:rPr b="1" spc="5" dirty="0">
                <a:latin typeface="Times New Roman" panose="02020603050405020304" pitchFamily="18" charset="0"/>
                <a:cs typeface="Times New Roman" panose="02020603050405020304" pitchFamily="18" charset="0"/>
              </a:rPr>
              <a:t>alınarak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I </a:t>
            </a:r>
            <a:r>
              <a:rPr b="1" spc="-15" dirty="0">
                <a:latin typeface="Times New Roman" panose="02020603050405020304" pitchFamily="18" charset="0"/>
                <a:cs typeface="Times New Roman" panose="02020603050405020304" pitchFamily="18" charset="0"/>
              </a:rPr>
              <a:t>inci </a:t>
            </a:r>
            <a:r>
              <a:rPr b="1" dirty="0">
                <a:latin typeface="Times New Roman" panose="02020603050405020304" pitchFamily="18" charset="0"/>
                <a:cs typeface="Times New Roman" panose="02020603050405020304" pitchFamily="18" charset="0"/>
              </a:rPr>
              <a:t>düzey detay kodunda </a:t>
            </a:r>
            <a:r>
              <a:rPr b="1" spc="-5" dirty="0">
                <a:latin typeface="Times New Roman" panose="02020603050405020304" pitchFamily="18" charset="0"/>
                <a:cs typeface="Times New Roman" panose="02020603050405020304" pitchFamily="18" charset="0"/>
              </a:rPr>
              <a:t>gösterilen </a:t>
            </a:r>
            <a:r>
              <a:rPr b="1" spc="-10" dirty="0">
                <a:latin typeface="Times New Roman" panose="02020603050405020304" pitchFamily="18" charset="0"/>
                <a:cs typeface="Times New Roman" panose="02020603050405020304" pitchFamily="18" charset="0"/>
              </a:rPr>
              <a:t>her </a:t>
            </a:r>
            <a:r>
              <a:rPr b="1" spc="-15" dirty="0">
                <a:latin typeface="Times New Roman" panose="02020603050405020304" pitchFamily="18" charset="0"/>
                <a:cs typeface="Times New Roman" panose="02020603050405020304" pitchFamily="18" charset="0"/>
              </a:rPr>
              <a:t>bir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grubu </a:t>
            </a:r>
            <a:r>
              <a:rPr b="1" spc="-10" dirty="0">
                <a:latin typeface="Times New Roman" panose="02020603050405020304" pitchFamily="18" charset="0"/>
                <a:cs typeface="Times New Roman" panose="02020603050405020304" pitchFamily="18" charset="0"/>
              </a:rPr>
              <a:t>için </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düzenlenen</a:t>
            </a:r>
            <a:r>
              <a:rPr b="1" spc="13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bu</a:t>
            </a:r>
            <a:r>
              <a:rPr b="1" spc="4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Cetvele</a:t>
            </a:r>
            <a:r>
              <a:rPr b="1" spc="8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taşınırlar</a:t>
            </a:r>
            <a:r>
              <a:rPr b="1" spc="2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3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II </a:t>
            </a:r>
            <a:r>
              <a:rPr b="1" spc="-10" dirty="0">
                <a:latin typeface="Times New Roman" panose="02020603050405020304" pitchFamily="18" charset="0"/>
                <a:cs typeface="Times New Roman" panose="02020603050405020304" pitchFamily="18" charset="0"/>
              </a:rPr>
              <a:t>nci</a:t>
            </a:r>
            <a:r>
              <a:rPr b="1" spc="3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düzey</a:t>
            </a:r>
            <a:r>
              <a:rPr b="1" spc="8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detay</a:t>
            </a:r>
            <a:r>
              <a:rPr b="1" spc="6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kodu</a:t>
            </a:r>
            <a:r>
              <a:rPr b="1" spc="-2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düzeyinde</a:t>
            </a:r>
            <a:r>
              <a:rPr b="1" spc="14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kaydedilir.</a:t>
            </a:r>
            <a:endParaRPr b="1" dirty="0">
              <a:latin typeface="Times New Roman" panose="02020603050405020304" pitchFamily="18" charset="0"/>
              <a:cs typeface="Times New Roman" panose="02020603050405020304" pitchFamily="18" charset="0"/>
            </a:endParaRPr>
          </a:p>
          <a:p>
            <a:pPr marL="356870" marR="10795" indent="-344805" algn="just">
              <a:lnSpc>
                <a:spcPct val="100000"/>
              </a:lnSpc>
              <a:spcBef>
                <a:spcPts val="1610"/>
              </a:spcBef>
              <a:buFont typeface="Arial MT"/>
              <a:buChar char="•"/>
              <a:tabLst>
                <a:tab pos="357505" algn="l"/>
              </a:tabLst>
            </a:pPr>
            <a:r>
              <a:rPr b="1" spc="-10" dirty="0">
                <a:solidFill>
                  <a:srgbClr val="FF0000"/>
                </a:solidFill>
                <a:latin typeface="Times New Roman" panose="02020603050405020304" pitchFamily="18" charset="0"/>
                <a:cs typeface="Times New Roman" panose="02020603050405020304" pitchFamily="18" charset="0"/>
              </a:rPr>
              <a:t>İdare </a:t>
            </a:r>
            <a:r>
              <a:rPr b="1" spc="-5" dirty="0">
                <a:solidFill>
                  <a:srgbClr val="FF0000"/>
                </a:solidFill>
                <a:latin typeface="Times New Roman" panose="02020603050405020304" pitchFamily="18" charset="0"/>
                <a:cs typeface="Times New Roman" panose="02020603050405020304" pitchFamily="18" charset="0"/>
              </a:rPr>
              <a:t>Taşınır </a:t>
            </a:r>
            <a:r>
              <a:rPr b="1" spc="-15" dirty="0">
                <a:solidFill>
                  <a:srgbClr val="FF0000"/>
                </a:solidFill>
                <a:latin typeface="Times New Roman" panose="02020603050405020304" pitchFamily="18" charset="0"/>
                <a:cs typeface="Times New Roman" panose="02020603050405020304" pitchFamily="18" charset="0"/>
              </a:rPr>
              <a:t>Mal </a:t>
            </a:r>
            <a:r>
              <a:rPr b="1" spc="-10" dirty="0">
                <a:solidFill>
                  <a:srgbClr val="FF0000"/>
                </a:solidFill>
                <a:latin typeface="Times New Roman" panose="02020603050405020304" pitchFamily="18" charset="0"/>
                <a:cs typeface="Times New Roman" panose="02020603050405020304" pitchFamily="18" charset="0"/>
              </a:rPr>
              <a:t>Yönetimi </a:t>
            </a:r>
            <a:r>
              <a:rPr b="1" spc="20" dirty="0">
                <a:solidFill>
                  <a:srgbClr val="FF0000"/>
                </a:solidFill>
                <a:latin typeface="Times New Roman" panose="02020603050405020304" pitchFamily="18" charset="0"/>
                <a:cs typeface="Times New Roman" panose="02020603050405020304" pitchFamily="18" charset="0"/>
              </a:rPr>
              <a:t>Ayrıntılı </a:t>
            </a:r>
            <a:r>
              <a:rPr b="1" dirty="0">
                <a:solidFill>
                  <a:srgbClr val="FF0000"/>
                </a:solidFill>
                <a:latin typeface="Times New Roman" panose="02020603050405020304" pitchFamily="18" charset="0"/>
                <a:cs typeface="Times New Roman" panose="02020603050405020304" pitchFamily="18" charset="0"/>
              </a:rPr>
              <a:t>Hesap </a:t>
            </a:r>
            <a:r>
              <a:rPr b="1" spc="-5" dirty="0">
                <a:solidFill>
                  <a:srgbClr val="FF0000"/>
                </a:solidFill>
                <a:latin typeface="Times New Roman" panose="02020603050405020304" pitchFamily="18" charset="0"/>
                <a:cs typeface="Times New Roman" panose="02020603050405020304" pitchFamily="18" charset="0"/>
              </a:rPr>
              <a:t>Cetveli</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Bu </a:t>
            </a:r>
            <a:r>
              <a:rPr b="1" spc="-10" dirty="0">
                <a:latin typeface="Times New Roman" panose="02020603050405020304" pitchFamily="18" charset="0"/>
                <a:cs typeface="Times New Roman" panose="02020603050405020304" pitchFamily="18" charset="0"/>
              </a:rPr>
              <a:t>Cetvel, </a:t>
            </a:r>
            <a:r>
              <a:rPr b="1" spc="-5" dirty="0">
                <a:latin typeface="Times New Roman" panose="02020603050405020304" pitchFamily="18" charset="0"/>
                <a:cs typeface="Times New Roman" panose="02020603050405020304" pitchFamily="18" charset="0"/>
              </a:rPr>
              <a:t>merkezdeki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konsolide </a:t>
            </a:r>
            <a:r>
              <a:rPr b="1" spc="-10" dirty="0">
                <a:latin typeface="Times New Roman" panose="02020603050405020304" pitchFamily="18" charset="0"/>
                <a:cs typeface="Times New Roman" panose="02020603050405020304" pitchFamily="18" charset="0"/>
              </a:rPr>
              <a:t>görevlisince </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kamu </a:t>
            </a:r>
            <a:r>
              <a:rPr b="1" spc="-10" dirty="0">
                <a:latin typeface="Times New Roman" panose="02020603050405020304" pitchFamily="18" charset="0"/>
                <a:cs typeface="Times New Roman" panose="02020603050405020304" pitchFamily="18" charset="0"/>
              </a:rPr>
              <a:t>idaresinin </a:t>
            </a:r>
            <a:r>
              <a:rPr b="1" spc="25" dirty="0">
                <a:latin typeface="Times New Roman" panose="02020603050405020304" pitchFamily="18" charset="0"/>
                <a:cs typeface="Times New Roman" panose="02020603050405020304" pitchFamily="18" charset="0"/>
              </a:rPr>
              <a:t>taşınır </a:t>
            </a:r>
            <a:r>
              <a:rPr b="1" spc="-10" dirty="0">
                <a:latin typeface="Times New Roman" panose="02020603050405020304" pitchFamily="18" charset="0"/>
                <a:cs typeface="Times New Roman" panose="02020603050405020304" pitchFamily="18" charset="0"/>
              </a:rPr>
              <a:t>mal </a:t>
            </a:r>
            <a:r>
              <a:rPr b="1" spc="-15" dirty="0">
                <a:latin typeface="Times New Roman" panose="02020603050405020304" pitchFamily="18" charset="0"/>
                <a:cs typeface="Times New Roman" panose="02020603050405020304" pitchFamily="18" charset="0"/>
              </a:rPr>
              <a:t>yönetim </a:t>
            </a:r>
            <a:r>
              <a:rPr b="1" spc="15" dirty="0">
                <a:latin typeface="Times New Roman" panose="02020603050405020304" pitchFamily="18" charset="0"/>
                <a:cs typeface="Times New Roman" panose="02020603050405020304" pitchFamily="18" charset="0"/>
              </a:rPr>
              <a:t>hesabının </a:t>
            </a:r>
            <a:r>
              <a:rPr b="1" spc="25" dirty="0">
                <a:latin typeface="Times New Roman" panose="02020603050405020304" pitchFamily="18" charset="0"/>
                <a:cs typeface="Times New Roman" panose="02020603050405020304" pitchFamily="18" charset="0"/>
              </a:rPr>
              <a:t>çıkarılması </a:t>
            </a:r>
            <a:r>
              <a:rPr b="1" dirty="0">
                <a:latin typeface="Times New Roman" panose="02020603050405020304" pitchFamily="18" charset="0"/>
                <a:cs typeface="Times New Roman" panose="02020603050405020304" pitchFamily="18" charset="0"/>
              </a:rPr>
              <a:t>amacıyla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konsolide </a:t>
            </a:r>
            <a:r>
              <a:rPr b="1" spc="-10" dirty="0">
                <a:latin typeface="Times New Roman" panose="02020603050405020304" pitchFamily="18" charset="0"/>
                <a:cs typeface="Times New Roman" panose="02020603050405020304" pitchFamily="18" charset="0"/>
              </a:rPr>
              <a:t>görevlilerinden </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alınan </a:t>
            </a:r>
            <a:r>
              <a:rPr b="1" spc="-5" dirty="0">
                <a:latin typeface="Times New Roman" panose="02020603050405020304" pitchFamily="18" charset="0"/>
                <a:cs typeface="Times New Roman" panose="02020603050405020304" pitchFamily="18" charset="0"/>
              </a:rPr>
              <a:t>Taşınır Hesap </a:t>
            </a:r>
            <a:r>
              <a:rPr b="1" spc="-10" dirty="0">
                <a:latin typeface="Times New Roman" panose="02020603050405020304" pitchFamily="18" charset="0"/>
                <a:cs typeface="Times New Roman" panose="02020603050405020304" pitchFamily="18" charset="0"/>
              </a:rPr>
              <a:t>Cetveline </a:t>
            </a:r>
            <a:r>
              <a:rPr b="1" dirty="0">
                <a:latin typeface="Times New Roman" panose="02020603050405020304" pitchFamily="18" charset="0"/>
                <a:cs typeface="Times New Roman" panose="02020603050405020304" pitchFamily="18" charset="0"/>
              </a:rPr>
              <a:t>dayanılarak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I </a:t>
            </a:r>
            <a:r>
              <a:rPr b="1" spc="-15" dirty="0">
                <a:latin typeface="Times New Roman" panose="02020603050405020304" pitchFamily="18" charset="0"/>
                <a:cs typeface="Times New Roman" panose="02020603050405020304" pitchFamily="18" charset="0"/>
              </a:rPr>
              <a:t>inci </a:t>
            </a:r>
            <a:r>
              <a:rPr b="1" spc="-5" dirty="0">
                <a:latin typeface="Times New Roman" panose="02020603050405020304" pitchFamily="18" charset="0"/>
                <a:cs typeface="Times New Roman" panose="02020603050405020304" pitchFamily="18" charset="0"/>
              </a:rPr>
              <a:t>düzey </a:t>
            </a:r>
            <a:r>
              <a:rPr b="1" spc="5" dirty="0">
                <a:latin typeface="Times New Roman" panose="02020603050405020304" pitchFamily="18" charset="0"/>
                <a:cs typeface="Times New Roman" panose="02020603050405020304" pitchFamily="18" charset="0"/>
              </a:rPr>
              <a:t>detay </a:t>
            </a:r>
            <a:r>
              <a:rPr b="1" dirty="0">
                <a:latin typeface="Times New Roman" panose="02020603050405020304" pitchFamily="18" charset="0"/>
                <a:cs typeface="Times New Roman" panose="02020603050405020304" pitchFamily="18" charset="0"/>
              </a:rPr>
              <a:t>kodunda </a:t>
            </a:r>
            <a:r>
              <a:rPr b="1" spc="-10" dirty="0">
                <a:latin typeface="Times New Roman" panose="02020603050405020304" pitchFamily="18" charset="0"/>
                <a:cs typeface="Times New Roman" panose="02020603050405020304" pitchFamily="18" charset="0"/>
              </a:rPr>
              <a:t>gösterilen her </a:t>
            </a:r>
            <a:r>
              <a:rPr b="1" spc="-15" dirty="0">
                <a:latin typeface="Times New Roman" panose="02020603050405020304" pitchFamily="18" charset="0"/>
                <a:cs typeface="Times New Roman" panose="02020603050405020304" pitchFamily="18" charset="0"/>
              </a:rPr>
              <a:t>bir </a:t>
            </a:r>
            <a:r>
              <a:rPr b="1" spc="20" dirty="0">
                <a:latin typeface="Times New Roman" panose="02020603050405020304" pitchFamily="18" charset="0"/>
                <a:cs typeface="Times New Roman" panose="02020603050405020304" pitchFamily="18" charset="0"/>
              </a:rPr>
              <a:t>taşınır </a:t>
            </a:r>
            <a:r>
              <a:rPr b="1" spc="2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grubu</a:t>
            </a:r>
            <a:r>
              <a:rPr b="1" spc="4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için</a:t>
            </a:r>
            <a:r>
              <a:rPr b="1" spc="4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düzenlenir</a:t>
            </a:r>
            <a:r>
              <a:rPr b="1" spc="13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4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taşınırlar</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Cetvele</a:t>
            </a:r>
            <a:r>
              <a:rPr b="1" spc="9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3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II</a:t>
            </a:r>
            <a:r>
              <a:rPr b="1" spc="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nci</a:t>
            </a:r>
            <a:r>
              <a:rPr b="1" spc="2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düzey</a:t>
            </a:r>
            <a:r>
              <a:rPr b="1" spc="8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detay</a:t>
            </a:r>
            <a:r>
              <a:rPr b="1" spc="3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kodu</a:t>
            </a:r>
            <a:r>
              <a:rPr b="1" spc="2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düzeyinde</a:t>
            </a:r>
            <a:r>
              <a:rPr b="1" spc="13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kaydedilir.</a:t>
            </a:r>
            <a:endParaRPr b="1" dirty="0">
              <a:latin typeface="Times New Roman" panose="02020603050405020304" pitchFamily="18" charset="0"/>
              <a:cs typeface="Times New Roman" panose="02020603050405020304" pitchFamily="18" charset="0"/>
            </a:endParaRPr>
          </a:p>
          <a:p>
            <a:pPr marL="356870" marR="12065" indent="-344805" algn="just">
              <a:lnSpc>
                <a:spcPct val="100000"/>
              </a:lnSpc>
              <a:spcBef>
                <a:spcPts val="1590"/>
              </a:spcBef>
              <a:buFont typeface="Arial MT"/>
              <a:buChar char="•"/>
              <a:tabLst>
                <a:tab pos="357505" algn="l"/>
              </a:tabLst>
            </a:pPr>
            <a:r>
              <a:rPr b="1" spc="-10" dirty="0">
                <a:solidFill>
                  <a:srgbClr val="FF0000"/>
                </a:solidFill>
                <a:latin typeface="Times New Roman" panose="02020603050405020304" pitchFamily="18" charset="0"/>
                <a:cs typeface="Times New Roman" panose="02020603050405020304" pitchFamily="18" charset="0"/>
              </a:rPr>
              <a:t>İdare</a:t>
            </a:r>
            <a:r>
              <a:rPr b="1" spc="-5" dirty="0">
                <a:solidFill>
                  <a:srgbClr val="FF0000"/>
                </a:solidFill>
                <a:latin typeface="Times New Roman" panose="02020603050405020304" pitchFamily="18" charset="0"/>
                <a:cs typeface="Times New Roman" panose="02020603050405020304" pitchFamily="18" charset="0"/>
              </a:rPr>
              <a:t> Taşınır</a:t>
            </a:r>
            <a:r>
              <a:rPr b="1"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Mal</a:t>
            </a:r>
            <a:r>
              <a:rPr b="1" spc="-1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Yönetim</a:t>
            </a:r>
            <a:r>
              <a:rPr b="1"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Hesabı</a:t>
            </a:r>
            <a:r>
              <a:rPr b="1" spc="1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İcmal</a:t>
            </a:r>
            <a:r>
              <a:rPr b="1"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Cetveli:</a:t>
            </a:r>
            <a:r>
              <a:rPr b="1" spc="-5" dirty="0">
                <a:solidFill>
                  <a:srgbClr val="FF0000"/>
                </a:solidFill>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Bu</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Cetvel,</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kamu</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idaresinin</a:t>
            </a:r>
            <a:r>
              <a:rPr b="1"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2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mal</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yönetim </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hesabının </a:t>
            </a:r>
            <a:r>
              <a:rPr b="1" spc="20" dirty="0">
                <a:latin typeface="Times New Roman" panose="02020603050405020304" pitchFamily="18" charset="0"/>
                <a:cs typeface="Times New Roman" panose="02020603050405020304" pitchFamily="18" charset="0"/>
              </a:rPr>
              <a:t>çıkarılmasına </a:t>
            </a:r>
            <a:r>
              <a:rPr b="1" spc="-10" dirty="0">
                <a:latin typeface="Times New Roman" panose="02020603050405020304" pitchFamily="18" charset="0"/>
                <a:cs typeface="Times New Roman" panose="02020603050405020304" pitchFamily="18" charset="0"/>
              </a:rPr>
              <a:t>ilişkin işlemlerde </a:t>
            </a:r>
            <a:r>
              <a:rPr b="1" spc="25"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hesap </a:t>
            </a:r>
            <a:r>
              <a:rPr b="1" dirty="0">
                <a:latin typeface="Times New Roman" panose="02020603050405020304" pitchFamily="18" charset="0"/>
                <a:cs typeface="Times New Roman" panose="02020603050405020304" pitchFamily="18" charset="0"/>
              </a:rPr>
              <a:t>kodunda </a:t>
            </a:r>
            <a:r>
              <a:rPr b="1" spc="-5" dirty="0">
                <a:latin typeface="Times New Roman" panose="02020603050405020304" pitchFamily="18" charset="0"/>
                <a:cs typeface="Times New Roman" panose="02020603050405020304" pitchFamily="18" charset="0"/>
              </a:rPr>
              <a:t>gösterilen </a:t>
            </a:r>
            <a:r>
              <a:rPr b="1" dirty="0">
                <a:latin typeface="Times New Roman" panose="02020603050405020304" pitchFamily="18" charset="0"/>
                <a:cs typeface="Times New Roman" panose="02020603050405020304" pitchFamily="18" charset="0"/>
              </a:rPr>
              <a:t>her </a:t>
            </a:r>
            <a:r>
              <a:rPr b="1" spc="-15" dirty="0">
                <a:latin typeface="Times New Roman" panose="02020603050405020304" pitchFamily="18" charset="0"/>
                <a:cs typeface="Times New Roman" panose="02020603050405020304" pitchFamily="18" charset="0"/>
              </a:rPr>
              <a:t>bir </a:t>
            </a:r>
            <a:r>
              <a:rPr b="1" spc="25"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grubu </a:t>
            </a:r>
            <a:r>
              <a:rPr b="1" spc="-10" dirty="0">
                <a:latin typeface="Times New Roman" panose="02020603050405020304" pitchFamily="18" charset="0"/>
                <a:cs typeface="Times New Roman" panose="02020603050405020304" pitchFamily="18" charset="0"/>
              </a:rPr>
              <a:t>için </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düzenlenir</a:t>
            </a:r>
            <a:r>
              <a:rPr b="1" spc="15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taşınırlar</a:t>
            </a:r>
            <a:r>
              <a:rPr b="1" spc="3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Cetvele</a:t>
            </a:r>
            <a:r>
              <a:rPr b="1" spc="80"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1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I</a:t>
            </a:r>
            <a:r>
              <a:rPr b="1" spc="1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inci</a:t>
            </a:r>
            <a:r>
              <a:rPr b="1" spc="6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düzey</a:t>
            </a:r>
            <a:r>
              <a:rPr b="1" spc="7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detay</a:t>
            </a:r>
            <a:r>
              <a:rPr b="1" spc="5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kodu</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düzeyinde</a:t>
            </a:r>
            <a:r>
              <a:rPr b="1" spc="14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kaydedilir.</a:t>
            </a:r>
            <a:endParaRPr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431704" y="764704"/>
            <a:ext cx="4896544" cy="506549"/>
          </a:xfrm>
          <a:prstGeom prst="rect">
            <a:avLst/>
          </a:prstGeom>
        </p:spPr>
        <p:txBody>
          <a:bodyPr vert="horz" wrap="square" lIns="0" tIns="13970" rIns="0" bIns="0" rtlCol="0">
            <a:spAutoFit/>
          </a:bodyPr>
          <a:lstStyle/>
          <a:p>
            <a:pPr marL="12700">
              <a:lnSpc>
                <a:spcPct val="100000"/>
              </a:lnSpc>
              <a:spcBef>
                <a:spcPts val="110"/>
              </a:spcBef>
            </a:pPr>
            <a:r>
              <a:rPr sz="3200" b="1" dirty="0">
                <a:solidFill>
                  <a:srgbClr val="FF0000"/>
                </a:solidFill>
                <a:latin typeface="Times New Roman" panose="02020603050405020304" pitchFamily="18" charset="0"/>
                <a:cs typeface="Times New Roman" panose="02020603050405020304" pitchFamily="18" charset="0"/>
              </a:rPr>
              <a:t>BELGE</a:t>
            </a:r>
            <a:r>
              <a:rPr sz="3200" b="1" spc="-50" dirty="0">
                <a:solidFill>
                  <a:srgbClr val="FF0000"/>
                </a:solidFill>
                <a:latin typeface="Times New Roman" panose="02020603050405020304" pitchFamily="18" charset="0"/>
                <a:cs typeface="Times New Roman" panose="02020603050405020304" pitchFamily="18" charset="0"/>
              </a:rPr>
              <a:t> </a:t>
            </a:r>
            <a:r>
              <a:rPr sz="3200" b="1" spc="5" dirty="0">
                <a:solidFill>
                  <a:srgbClr val="FF0000"/>
                </a:solidFill>
                <a:latin typeface="Times New Roman" panose="02020603050405020304" pitchFamily="18" charset="0"/>
                <a:cs typeface="Times New Roman" panose="02020603050405020304" pitchFamily="18" charset="0"/>
              </a:rPr>
              <a:t>VE</a:t>
            </a:r>
            <a:r>
              <a:rPr sz="3200" b="1" spc="-50" dirty="0">
                <a:solidFill>
                  <a:srgbClr val="FF0000"/>
                </a:solidFill>
                <a:latin typeface="Times New Roman" panose="02020603050405020304" pitchFamily="18" charset="0"/>
                <a:cs typeface="Times New Roman" panose="02020603050405020304" pitchFamily="18" charset="0"/>
              </a:rPr>
              <a:t> </a:t>
            </a:r>
            <a:r>
              <a:rPr sz="3200" b="1" spc="-5" dirty="0">
                <a:solidFill>
                  <a:srgbClr val="FF0000"/>
                </a:solidFill>
                <a:latin typeface="Times New Roman" panose="02020603050405020304" pitchFamily="18" charset="0"/>
                <a:cs typeface="Times New Roman" panose="02020603050405020304" pitchFamily="18" charset="0"/>
              </a:rPr>
              <a:t>CETVELLER</a:t>
            </a:r>
            <a:endParaRPr sz="32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631504" y="1628800"/>
            <a:ext cx="10337741" cy="2995692"/>
          </a:xfrm>
          <a:prstGeom prst="rect">
            <a:avLst/>
          </a:prstGeom>
        </p:spPr>
        <p:txBody>
          <a:bodyPr vert="horz" wrap="square" lIns="0" tIns="12700" rIns="0" bIns="0" rtlCol="0">
            <a:spAutoFit/>
          </a:bodyPr>
          <a:lstStyle/>
          <a:p>
            <a:pPr marL="356870" marR="5080" indent="-344805" algn="just">
              <a:lnSpc>
                <a:spcPct val="100000"/>
              </a:lnSpc>
              <a:spcBef>
                <a:spcPts val="100"/>
              </a:spcBef>
              <a:buFont typeface="Arial MT"/>
              <a:buChar char="•"/>
              <a:tabLst>
                <a:tab pos="357505" algn="l"/>
              </a:tabLst>
            </a:pPr>
            <a:r>
              <a:rPr sz="2400" b="1" dirty="0">
                <a:solidFill>
                  <a:srgbClr val="FF0000"/>
                </a:solidFill>
                <a:latin typeface="Times New Roman" panose="02020603050405020304" pitchFamily="18" charset="0"/>
                <a:cs typeface="Times New Roman" panose="02020603050405020304" pitchFamily="18" charset="0"/>
              </a:rPr>
              <a:t>Müze/Kütüphane </a:t>
            </a:r>
            <a:r>
              <a:rPr sz="2400" b="1" spc="-10" dirty="0">
                <a:solidFill>
                  <a:srgbClr val="FF0000"/>
                </a:solidFill>
                <a:latin typeface="Times New Roman" panose="02020603050405020304" pitchFamily="18" charset="0"/>
                <a:cs typeface="Times New Roman" panose="02020603050405020304" pitchFamily="18" charset="0"/>
              </a:rPr>
              <a:t>Yönetim </a:t>
            </a:r>
            <a:r>
              <a:rPr sz="2400" b="1" spc="15" dirty="0">
                <a:solidFill>
                  <a:srgbClr val="FF0000"/>
                </a:solidFill>
                <a:latin typeface="Times New Roman" panose="02020603050405020304" pitchFamily="18" charset="0"/>
                <a:cs typeface="Times New Roman" panose="02020603050405020304" pitchFamily="18" charset="0"/>
              </a:rPr>
              <a:t>Hesabı </a:t>
            </a:r>
            <a:r>
              <a:rPr sz="2400" b="1" spc="-10" dirty="0">
                <a:solidFill>
                  <a:srgbClr val="FF0000"/>
                </a:solidFill>
                <a:latin typeface="Times New Roman" panose="02020603050405020304" pitchFamily="18" charset="0"/>
                <a:cs typeface="Times New Roman" panose="02020603050405020304" pitchFamily="18" charset="0"/>
              </a:rPr>
              <a:t>Cetveli</a:t>
            </a:r>
            <a:r>
              <a:rPr sz="2400" b="1" spc="-1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Bu </a:t>
            </a:r>
            <a:r>
              <a:rPr sz="2400" b="1" spc="-5" dirty="0">
                <a:latin typeface="Times New Roman" panose="02020603050405020304" pitchFamily="18" charset="0"/>
                <a:cs typeface="Times New Roman" panose="02020603050405020304" pitchFamily="18" charset="0"/>
              </a:rPr>
              <a:t>Cetvel, </a:t>
            </a:r>
            <a:r>
              <a:rPr sz="2400" b="1" dirty="0">
                <a:latin typeface="Times New Roman" panose="02020603050405020304" pitchFamily="18" charset="0"/>
                <a:cs typeface="Times New Roman" panose="02020603050405020304" pitchFamily="18" charset="0"/>
              </a:rPr>
              <a:t>kamu </a:t>
            </a:r>
            <a:r>
              <a:rPr sz="2400" b="1" spc="-10" dirty="0">
                <a:latin typeface="Times New Roman" panose="02020603050405020304" pitchFamily="18" charset="0"/>
                <a:cs typeface="Times New Roman" panose="02020603050405020304" pitchFamily="18" charset="0"/>
              </a:rPr>
              <a:t>idarelerinin </a:t>
            </a:r>
            <a:r>
              <a:rPr sz="2400" b="1" spc="-5" dirty="0">
                <a:latin typeface="Times New Roman" panose="02020603050405020304" pitchFamily="18" charset="0"/>
                <a:cs typeface="Times New Roman" panose="02020603050405020304" pitchFamily="18" charset="0"/>
              </a:rPr>
              <a:t>elinde bulunan </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veya</a:t>
            </a:r>
            <a:r>
              <a:rPr sz="2400" b="1" spc="-5" dirty="0">
                <a:latin typeface="Times New Roman" panose="02020603050405020304" pitchFamily="18" charset="0"/>
                <a:cs typeface="Times New Roman" panose="02020603050405020304" pitchFamily="18" charset="0"/>
              </a:rPr>
              <a:t> müzelerdeki</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tarihi</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sanat değeri</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olan</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taşınırlar </a:t>
            </a:r>
            <a:r>
              <a:rPr sz="2400" b="1" spc="-15" dirty="0">
                <a:latin typeface="Times New Roman" panose="02020603050405020304" pitchFamily="18" charset="0"/>
                <a:cs typeface="Times New Roman" panose="02020603050405020304" pitchFamily="18" charset="0"/>
              </a:rPr>
              <a:t>ile</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kütüphanelerde</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bulunan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yazma</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61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basma</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nadir</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eserler</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ile</a:t>
            </a:r>
            <a:r>
              <a:rPr sz="2400" b="1" spc="6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diğer</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materyallerin</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yönetim</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hesaplarının </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verilmesinde</a:t>
            </a:r>
            <a:r>
              <a:rPr sz="2400" b="1" spc="4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düzenlenir.</a:t>
            </a:r>
            <a:endParaRPr sz="2400" b="1" dirty="0">
              <a:latin typeface="Times New Roman" panose="02020603050405020304" pitchFamily="18" charset="0"/>
              <a:cs typeface="Times New Roman" panose="02020603050405020304" pitchFamily="18" charset="0"/>
            </a:endParaRPr>
          </a:p>
          <a:p>
            <a:pPr>
              <a:lnSpc>
                <a:spcPct val="100000"/>
              </a:lnSpc>
              <a:spcBef>
                <a:spcPts val="55"/>
              </a:spcBef>
              <a:buFont typeface="Arial MT"/>
              <a:buChar char="•"/>
            </a:pPr>
            <a:endParaRPr sz="2500" b="1" dirty="0">
              <a:latin typeface="Times New Roman" panose="02020603050405020304" pitchFamily="18" charset="0"/>
              <a:cs typeface="Times New Roman" panose="02020603050405020304" pitchFamily="18" charset="0"/>
            </a:endParaRPr>
          </a:p>
          <a:p>
            <a:pPr marL="356870" indent="-344805">
              <a:lnSpc>
                <a:spcPct val="100000"/>
              </a:lnSpc>
              <a:buFont typeface="Arial MT"/>
              <a:buChar char="•"/>
              <a:tabLst>
                <a:tab pos="356870" algn="l"/>
                <a:tab pos="357505" algn="l"/>
                <a:tab pos="1240790" algn="l"/>
                <a:tab pos="2838450" algn="l"/>
                <a:tab pos="4045585" algn="l"/>
                <a:tab pos="4930140" algn="l"/>
                <a:tab pos="5951220" algn="l"/>
                <a:tab pos="7289800" algn="l"/>
                <a:tab pos="8615680" algn="l"/>
                <a:tab pos="10069830" algn="l"/>
                <a:tab pos="11518265" algn="l"/>
              </a:tabLst>
            </a:pPr>
            <a:r>
              <a:rPr sz="2400" b="1" spc="-245" dirty="0">
                <a:solidFill>
                  <a:srgbClr val="FF0000"/>
                </a:solidFill>
                <a:latin typeface="Times New Roman" panose="02020603050405020304" pitchFamily="18" charset="0"/>
                <a:cs typeface="Times New Roman" panose="02020603050405020304" pitchFamily="18" charset="0"/>
              </a:rPr>
              <a:t>T</a:t>
            </a:r>
            <a:r>
              <a:rPr sz="2400" b="1" dirty="0">
                <a:solidFill>
                  <a:srgbClr val="FF0000"/>
                </a:solidFill>
                <a:latin typeface="Times New Roman" panose="02020603050405020304" pitchFamily="18" charset="0"/>
                <a:cs typeface="Times New Roman" panose="02020603050405020304" pitchFamily="18" charset="0"/>
              </a:rPr>
              <a:t>e</a:t>
            </a:r>
            <a:r>
              <a:rPr sz="2400" b="1" spc="-5" dirty="0">
                <a:solidFill>
                  <a:srgbClr val="FF0000"/>
                </a:solidFill>
                <a:latin typeface="Times New Roman" panose="02020603050405020304" pitchFamily="18" charset="0"/>
                <a:cs typeface="Times New Roman" panose="02020603050405020304" pitchFamily="18" charset="0"/>
              </a:rPr>
              <a:t>sis</a:t>
            </a:r>
            <a:r>
              <a:rPr sz="2400" b="1"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Bileş</a:t>
            </a:r>
            <a:r>
              <a:rPr sz="2400" b="1" dirty="0">
                <a:solidFill>
                  <a:srgbClr val="FF0000"/>
                </a:solidFill>
                <a:latin typeface="Times New Roman" panose="02020603050405020304" pitchFamily="18" charset="0"/>
                <a:cs typeface="Times New Roman" panose="02020603050405020304" pitchFamily="18" charset="0"/>
              </a:rPr>
              <a:t>en</a:t>
            </a:r>
            <a:r>
              <a:rPr sz="2400" b="1" spc="-15" dirty="0">
                <a:solidFill>
                  <a:srgbClr val="FF0000"/>
                </a:solidFill>
                <a:latin typeface="Times New Roman" panose="02020603050405020304" pitchFamily="18" charset="0"/>
                <a:cs typeface="Times New Roman" panose="02020603050405020304" pitchFamily="18" charset="0"/>
              </a:rPr>
              <a:t>ler</a:t>
            </a:r>
            <a:r>
              <a:rPr sz="2400" b="1" spc="-5" dirty="0">
                <a:solidFill>
                  <a:srgbClr val="FF0000"/>
                </a:solidFill>
                <a:latin typeface="Times New Roman" panose="02020603050405020304" pitchFamily="18" charset="0"/>
                <a:cs typeface="Times New Roman" panose="02020603050405020304" pitchFamily="18" charset="0"/>
              </a:rPr>
              <a:t>i</a:t>
            </a:r>
            <a:r>
              <a:rPr sz="2400" b="1" dirty="0">
                <a:solidFill>
                  <a:srgbClr val="FF0000"/>
                </a:solidFill>
                <a:latin typeface="Times New Roman" panose="02020603050405020304" pitchFamily="18" charset="0"/>
                <a:cs typeface="Times New Roman" panose="02020603050405020304" pitchFamily="18" charset="0"/>
              </a:rPr>
              <a:t>	Cetv</a:t>
            </a:r>
            <a:r>
              <a:rPr sz="2400" b="1" spc="5" dirty="0">
                <a:solidFill>
                  <a:srgbClr val="FF0000"/>
                </a:solidFill>
                <a:latin typeface="Times New Roman" panose="02020603050405020304" pitchFamily="18" charset="0"/>
                <a:cs typeface="Times New Roman" panose="02020603050405020304" pitchFamily="18" charset="0"/>
              </a:rPr>
              <a:t>e</a:t>
            </a:r>
            <a:r>
              <a:rPr sz="2400" b="1" spc="-15" dirty="0">
                <a:solidFill>
                  <a:srgbClr val="FF0000"/>
                </a:solidFill>
                <a:latin typeface="Times New Roman" panose="02020603050405020304" pitchFamily="18" charset="0"/>
                <a:cs typeface="Times New Roman" panose="02020603050405020304" pitchFamily="18" charset="0"/>
              </a:rPr>
              <a:t>l</a:t>
            </a:r>
            <a:r>
              <a:rPr sz="2400" b="1" spc="-25" dirty="0">
                <a:solidFill>
                  <a:srgbClr val="FF0000"/>
                </a:solidFill>
                <a:latin typeface="Times New Roman" panose="02020603050405020304" pitchFamily="18" charset="0"/>
                <a:cs typeface="Times New Roman" panose="02020603050405020304" pitchFamily="18" charset="0"/>
              </a:rPr>
              <a:t>i</a:t>
            </a:r>
            <a:r>
              <a:rPr sz="2400" b="1" dirty="0">
                <a:solidFill>
                  <a:srgbClr val="FF0000"/>
                </a:solidFill>
                <a:latin typeface="Times New Roman" panose="02020603050405020304" pitchFamily="18" charset="0"/>
                <a:cs typeface="Times New Roman" panose="02020603050405020304" pitchFamily="18" charset="0"/>
              </a:rPr>
              <a:t>:</a:t>
            </a:r>
            <a:r>
              <a:rPr sz="2400" b="1" dirty="0">
                <a:latin typeface="Times New Roman" panose="02020603050405020304" pitchFamily="18" charset="0"/>
                <a:cs typeface="Times New Roman" panose="02020603050405020304" pitchFamily="18" charset="0"/>
              </a:rPr>
              <a:t>	</a:t>
            </a:r>
            <a:r>
              <a:rPr sz="2400" b="1" spc="-270" dirty="0">
                <a:latin typeface="Times New Roman" panose="02020603050405020304" pitchFamily="18" charset="0"/>
                <a:cs typeface="Times New Roman" panose="02020603050405020304" pitchFamily="18" charset="0"/>
              </a:rPr>
              <a:t>T</a:t>
            </a:r>
            <a:r>
              <a:rPr sz="2400" b="1" dirty="0">
                <a:latin typeface="Times New Roman" panose="02020603050405020304" pitchFamily="18" charset="0"/>
                <a:cs typeface="Times New Roman" panose="02020603050405020304" pitchFamily="18" charset="0"/>
              </a:rPr>
              <a:t>e</a:t>
            </a:r>
            <a:r>
              <a:rPr sz="2400" b="1" spc="-5" dirty="0">
                <a:latin typeface="Times New Roman" panose="02020603050405020304" pitchFamily="18" charset="0"/>
                <a:cs typeface="Times New Roman" panose="02020603050405020304" pitchFamily="18" charset="0"/>
              </a:rPr>
              <a:t>sis</a:t>
            </a:r>
            <a:r>
              <a:rPr sz="2400" b="1" dirty="0">
                <a:latin typeface="Times New Roman" panose="02020603050405020304" pitchFamily="18" charset="0"/>
                <a:cs typeface="Times New Roman" panose="02020603050405020304" pitchFamily="18" charset="0"/>
              </a:rPr>
              <a:t>	o</a:t>
            </a:r>
            <a:r>
              <a:rPr sz="2400" b="1" spc="-5" dirty="0">
                <a:latin typeface="Times New Roman" panose="02020603050405020304" pitchFamily="18" charset="0"/>
                <a:cs typeface="Times New Roman" panose="02020603050405020304" pitchFamily="18" charset="0"/>
              </a:rPr>
              <a:t>larak</a:t>
            </a:r>
            <a:r>
              <a:rPr sz="2400" b="1" dirty="0">
                <a:latin typeface="Times New Roman" panose="02020603050405020304" pitchFamily="18" charset="0"/>
                <a:cs typeface="Times New Roman" panose="02020603050405020304" pitchFamily="18" charset="0"/>
              </a:rPr>
              <a:t>	ka</a:t>
            </a:r>
            <a:r>
              <a:rPr sz="2400" b="1" spc="-20" dirty="0">
                <a:latin typeface="Times New Roman" panose="02020603050405020304" pitchFamily="18" charset="0"/>
                <a:cs typeface="Times New Roman" panose="02020603050405020304" pitchFamily="18" charset="0"/>
              </a:rPr>
              <a:t>y</a:t>
            </a:r>
            <a:r>
              <a:rPr sz="2400" b="1" spc="100" dirty="0">
                <a:latin typeface="Times New Roman" panose="02020603050405020304" pitchFamily="18" charset="0"/>
                <a:cs typeface="Times New Roman" panose="02020603050405020304" pitchFamily="18" charset="0"/>
              </a:rPr>
              <a:t>ı</a:t>
            </a:r>
            <a:r>
              <a:rPr sz="2400" b="1" spc="-5" dirty="0">
                <a:latin typeface="Times New Roman" panose="02020603050405020304" pitchFamily="18" charset="0"/>
                <a:cs typeface="Times New Roman" panose="02020603050405020304" pitchFamily="18" charset="0"/>
              </a:rPr>
              <a:t>tlara</a:t>
            </a:r>
            <a:r>
              <a:rPr sz="2400" b="1" dirty="0">
                <a:latin typeface="Times New Roman" panose="02020603050405020304" pitchFamily="18" charset="0"/>
                <a:cs typeface="Times New Roman" panose="02020603050405020304" pitchFamily="18" charset="0"/>
              </a:rPr>
              <a:t>	a</a:t>
            </a:r>
            <a:r>
              <a:rPr sz="2400" b="1" spc="45" dirty="0">
                <a:latin typeface="Times New Roman" panose="02020603050405020304" pitchFamily="18" charset="0"/>
                <a:cs typeface="Times New Roman" panose="02020603050405020304" pitchFamily="18" charset="0"/>
              </a:rPr>
              <a:t>l</a:t>
            </a:r>
            <a:r>
              <a:rPr sz="2400" b="1" spc="25" dirty="0">
                <a:latin typeface="Times New Roman" panose="02020603050405020304" pitchFamily="18" charset="0"/>
                <a:cs typeface="Times New Roman" panose="02020603050405020304" pitchFamily="18" charset="0"/>
              </a:rPr>
              <a:t>ı</a:t>
            </a:r>
            <a:r>
              <a:rPr sz="2400" b="1" dirty="0">
                <a:latin typeface="Times New Roman" panose="02020603050405020304" pitchFamily="18" charset="0"/>
                <a:cs typeface="Times New Roman" panose="02020603050405020304" pitchFamily="18" charset="0"/>
              </a:rPr>
              <a:t>nacak	</a:t>
            </a:r>
            <a:r>
              <a:rPr sz="2400" b="1" spc="-20" dirty="0">
                <a:latin typeface="Times New Roman" panose="02020603050405020304" pitchFamily="18" charset="0"/>
                <a:cs typeface="Times New Roman" panose="02020603050405020304" pitchFamily="18" charset="0"/>
              </a:rPr>
              <a:t>t</a:t>
            </a:r>
            <a:r>
              <a:rPr sz="2400" b="1" dirty="0">
                <a:latin typeface="Times New Roman" panose="02020603050405020304" pitchFamily="18" charset="0"/>
                <a:cs typeface="Times New Roman" panose="02020603050405020304" pitchFamily="18" charset="0"/>
              </a:rPr>
              <a:t>a</a:t>
            </a:r>
            <a:r>
              <a:rPr sz="2400" b="1" spc="80" dirty="0">
                <a:latin typeface="Times New Roman" panose="02020603050405020304" pitchFamily="18" charset="0"/>
                <a:cs typeface="Times New Roman" panose="02020603050405020304" pitchFamily="18" charset="0"/>
              </a:rPr>
              <a:t>ş</a:t>
            </a:r>
            <a:r>
              <a:rPr sz="2400" b="1" spc="10" dirty="0">
                <a:latin typeface="Times New Roman" panose="02020603050405020304" pitchFamily="18" charset="0"/>
                <a:cs typeface="Times New Roman" panose="02020603050405020304" pitchFamily="18" charset="0"/>
              </a:rPr>
              <a:t>ı</a:t>
            </a:r>
            <a:r>
              <a:rPr sz="2400" b="1" dirty="0">
                <a:latin typeface="Times New Roman" panose="02020603050405020304" pitchFamily="18" charset="0"/>
                <a:cs typeface="Times New Roman" panose="02020603050405020304" pitchFamily="18" charset="0"/>
              </a:rPr>
              <a:t>n</a:t>
            </a:r>
            <a:r>
              <a:rPr sz="2400" b="1" spc="100" dirty="0">
                <a:latin typeface="Times New Roman" panose="02020603050405020304" pitchFamily="18" charset="0"/>
                <a:cs typeface="Times New Roman" panose="02020603050405020304" pitchFamily="18" charset="0"/>
              </a:rPr>
              <a:t>ı</a:t>
            </a:r>
            <a:r>
              <a:rPr sz="2400" b="1" spc="-10" dirty="0">
                <a:latin typeface="Times New Roman" panose="02020603050405020304" pitchFamily="18" charset="0"/>
                <a:cs typeface="Times New Roman" panose="02020603050405020304" pitchFamily="18" charset="0"/>
              </a:rPr>
              <a:t>r</a:t>
            </a:r>
            <a:r>
              <a:rPr sz="2400" b="1" dirty="0">
                <a:latin typeface="Times New Roman" panose="02020603050405020304" pitchFamily="18" charset="0"/>
                <a:cs typeface="Times New Roman" panose="02020603050405020304" pitchFamily="18" charset="0"/>
              </a:rPr>
              <a:t>la</a:t>
            </a:r>
            <a:r>
              <a:rPr sz="2400" b="1" spc="-10" dirty="0">
                <a:latin typeface="Times New Roman" panose="02020603050405020304" pitchFamily="18" charset="0"/>
                <a:cs typeface="Times New Roman" panose="02020603050405020304" pitchFamily="18" charset="0"/>
              </a:rPr>
              <a:t>r</a:t>
            </a:r>
            <a:r>
              <a:rPr sz="2400" b="1" spc="120" dirty="0">
                <a:latin typeface="Times New Roman" panose="02020603050405020304" pitchFamily="18" charset="0"/>
                <a:cs typeface="Times New Roman" panose="02020603050405020304" pitchFamily="18" charset="0"/>
              </a:rPr>
              <a:t>ı</a:t>
            </a:r>
            <a:r>
              <a:rPr sz="2400" b="1" dirty="0">
                <a:latin typeface="Times New Roman" panose="02020603050405020304" pitchFamily="18" charset="0"/>
                <a:cs typeface="Times New Roman" panose="02020603050405020304" pitchFamily="18" charset="0"/>
              </a:rPr>
              <a:t>	</a:t>
            </a:r>
            <a:r>
              <a:rPr sz="2400" b="1" dirty="0" err="1" smtClean="0">
                <a:latin typeface="Times New Roman" panose="02020603050405020304" pitchFamily="18" charset="0"/>
                <a:cs typeface="Times New Roman" panose="02020603050405020304" pitchFamily="18" charset="0"/>
              </a:rPr>
              <a:t>o</a:t>
            </a:r>
            <a:r>
              <a:rPr sz="2400" b="1" spc="-10" dirty="0" err="1" smtClean="0">
                <a:latin typeface="Times New Roman" panose="02020603050405020304" pitchFamily="18" charset="0"/>
                <a:cs typeface="Times New Roman" panose="02020603050405020304" pitchFamily="18" charset="0"/>
              </a:rPr>
              <a:t>luşt</a:t>
            </a:r>
            <a:r>
              <a:rPr sz="2400" b="1" spc="5" dirty="0" err="1" smtClean="0">
                <a:latin typeface="Times New Roman" panose="02020603050405020304" pitchFamily="18" charset="0"/>
                <a:cs typeface="Times New Roman" panose="02020603050405020304" pitchFamily="18" charset="0"/>
              </a:rPr>
              <a:t>u</a:t>
            </a:r>
            <a:r>
              <a:rPr sz="2400" b="1" spc="-10" dirty="0" err="1" smtClean="0">
                <a:latin typeface="Times New Roman" panose="02020603050405020304" pitchFamily="18" charset="0"/>
                <a:cs typeface="Times New Roman" panose="02020603050405020304" pitchFamily="18" charset="0"/>
              </a:rPr>
              <a:t>r</a:t>
            </a:r>
            <a:r>
              <a:rPr sz="2400" b="1" dirty="0" err="1" smtClean="0">
                <a:latin typeface="Times New Roman" panose="02020603050405020304" pitchFamily="18" charset="0"/>
                <a:cs typeface="Times New Roman" panose="02020603050405020304" pitchFamily="18" charset="0"/>
              </a:rPr>
              <a:t>an</a:t>
            </a:r>
            <a:r>
              <a:rPr lang="tr-TR" sz="2400" b="1" dirty="0" smtClean="0">
                <a:latin typeface="Times New Roman" panose="02020603050405020304" pitchFamily="18" charset="0"/>
                <a:cs typeface="Times New Roman" panose="02020603050405020304" pitchFamily="18" charset="0"/>
              </a:rPr>
              <a:t> </a:t>
            </a:r>
            <a:r>
              <a:rPr sz="2400" b="1" spc="-20" dirty="0" err="1" smtClean="0">
                <a:latin typeface="Times New Roman" panose="02020603050405020304" pitchFamily="18" charset="0"/>
                <a:cs typeface="Times New Roman" panose="02020603050405020304" pitchFamily="18" charset="0"/>
              </a:rPr>
              <a:t>a</a:t>
            </a:r>
            <a:r>
              <a:rPr sz="2400" b="1" dirty="0" err="1" smtClean="0">
                <a:latin typeface="Times New Roman" panose="02020603050405020304" pitchFamily="18" charset="0"/>
                <a:cs typeface="Times New Roman" panose="02020603050405020304" pitchFamily="18" charset="0"/>
              </a:rPr>
              <a:t>na</a:t>
            </a:r>
            <a:r>
              <a:rPr lang="tr-TR" sz="2400" b="1" dirty="0" smtClean="0">
                <a:latin typeface="Times New Roman" panose="02020603050405020304" pitchFamily="18" charset="0"/>
                <a:cs typeface="Times New Roman" panose="02020603050405020304" pitchFamily="18" charset="0"/>
              </a:rPr>
              <a:t> </a:t>
            </a:r>
            <a:r>
              <a:rPr sz="2400" b="1" spc="-5" dirty="0" err="1" smtClean="0">
                <a:latin typeface="Times New Roman" panose="02020603050405020304" pitchFamily="18" charset="0"/>
                <a:cs typeface="Times New Roman" panose="02020603050405020304" pitchFamily="18" charset="0"/>
              </a:rPr>
              <a:t>bileşenler</a:t>
            </a:r>
            <a:r>
              <a:rPr sz="2400" b="1" spc="35" dirty="0" smtClean="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bu</a:t>
            </a:r>
            <a:r>
              <a:rPr sz="2400" b="1" spc="2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belgede</a:t>
            </a:r>
            <a:r>
              <a:rPr sz="2400" b="1" spc="3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cins</a:t>
            </a:r>
            <a:r>
              <a:rPr sz="2400" b="1" spc="3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3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özellikleri</a:t>
            </a:r>
            <a:r>
              <a:rPr sz="2400" b="1" spc="6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itibarıyla</a:t>
            </a:r>
            <a:r>
              <a:rPr sz="2400" b="1" spc="9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ayrı</a:t>
            </a:r>
            <a:r>
              <a:rPr sz="2400" b="1" spc="3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ayrı</a:t>
            </a:r>
            <a:r>
              <a:rPr sz="2400" b="1" spc="3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gösterilir.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1847528" y="764704"/>
            <a:ext cx="9721080" cy="5688632"/>
          </a:xfrm>
        </p:spPr>
        <p:txBody>
          <a:bodyPr>
            <a:noAutofit/>
          </a:bodyPr>
          <a:lstStyle/>
          <a:p>
            <a:pPr marL="0" indent="0">
              <a:lnSpc>
                <a:spcPct val="150000"/>
              </a:lnSpc>
              <a:buNone/>
            </a:pPr>
            <a:r>
              <a:rPr lang="tr-TR" sz="2000" b="1" dirty="0">
                <a:solidFill>
                  <a:srgbClr val="C00000"/>
                </a:solidFill>
                <a:latin typeface="Times New Roman" panose="02020603050405020304" pitchFamily="18" charset="0"/>
                <a:cs typeface="Times New Roman" panose="02020603050405020304" pitchFamily="18" charset="0"/>
              </a:rPr>
              <a:t> </a:t>
            </a:r>
            <a:r>
              <a:rPr lang="tr-TR" sz="2000" b="1" dirty="0" smtClean="0">
                <a:solidFill>
                  <a:srgbClr val="C00000"/>
                </a:solidFill>
                <a:latin typeface="Times New Roman" panose="02020603050405020304" pitchFamily="18" charset="0"/>
                <a:cs typeface="Times New Roman" panose="02020603050405020304" pitchFamily="18" charset="0"/>
              </a:rPr>
              <a:t>                                       </a:t>
            </a:r>
            <a:r>
              <a:rPr lang="tr-TR" sz="2000" b="1" dirty="0" smtClean="0">
                <a:solidFill>
                  <a:srgbClr val="C00000"/>
                </a:solidFill>
                <a:latin typeface="Times New Roman" panose="02020603050405020304" pitchFamily="18" charset="0"/>
                <a:cs typeface="Times New Roman" panose="02020603050405020304" pitchFamily="18" charset="0"/>
              </a:rPr>
              <a:t>GENEL </a:t>
            </a:r>
            <a:r>
              <a:rPr lang="tr-TR" sz="2000" b="1" dirty="0" smtClean="0">
                <a:solidFill>
                  <a:srgbClr val="C00000"/>
                </a:solidFill>
                <a:latin typeface="Times New Roman" panose="02020603050405020304" pitchFamily="18" charset="0"/>
                <a:cs typeface="Times New Roman" panose="02020603050405020304" pitchFamily="18" charset="0"/>
              </a:rPr>
              <a:t>BAKIŞ</a:t>
            </a:r>
          </a:p>
          <a:p>
            <a:pPr>
              <a:lnSpc>
                <a:spcPct val="150000"/>
              </a:lnSpc>
            </a:pPr>
            <a:r>
              <a:rPr lang="tr-TR" sz="1600" b="1" dirty="0" smtClean="0">
                <a:solidFill>
                  <a:schemeClr val="tx1"/>
                </a:solidFill>
                <a:latin typeface="Times New Roman" panose="02020603050405020304" pitchFamily="18" charset="0"/>
                <a:cs typeface="Times New Roman" panose="02020603050405020304" pitchFamily="18" charset="0"/>
              </a:rPr>
              <a:t>5018 SAYILI KAMU MALİ YÖNETİM VE DENETİM YASASI </a:t>
            </a:r>
            <a:r>
              <a:rPr lang="tr-TR" sz="1600" b="1" dirty="0" smtClean="0">
                <a:latin typeface="Times New Roman" panose="02020603050405020304" pitchFamily="18" charset="0"/>
                <a:cs typeface="Times New Roman" panose="02020603050405020304" pitchFamily="18" charset="0"/>
              </a:rPr>
              <a:t>YÜRÜRLÜĞE GİRMEDEN ÖNCE «1050 SAYILI MUHASEBE-İ UMUMİYE KANUNU» KAMU’NUN MALİ İŞLEMLERİNİN ANAYASASI OLARAK KABUL EDİLMİŞTİ</a:t>
            </a:r>
            <a:r>
              <a:rPr lang="tr-TR" sz="1600" b="1" dirty="0" smtClean="0">
                <a:latin typeface="Times New Roman" panose="02020603050405020304" pitchFamily="18" charset="0"/>
                <a:cs typeface="Times New Roman" panose="02020603050405020304" pitchFamily="18" charset="0"/>
              </a:rPr>
              <a:t>.</a:t>
            </a: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smtClean="0">
                <a:latin typeface="Times New Roman" panose="02020603050405020304" pitchFamily="18" charset="0"/>
                <a:cs typeface="Times New Roman" panose="02020603050405020304" pitchFamily="18" charset="0"/>
              </a:rPr>
              <a:t>BU YASA TAMAMIYLA GİDER ESASLI BİR YAPISI OLUP,KAMU’NUN TÜM HESAPLARI YIL SONUNDA KAPATILIR,ERTESİ YILA TEKRARDAN VERİLEN ÖDENEKLERİN HARCANMASIYLA İŞLEMLER YÜRÜTÜLMEKTE İDİ</a:t>
            </a:r>
            <a:r>
              <a:rPr lang="tr-TR" sz="1600" b="1" dirty="0" smtClean="0">
                <a:latin typeface="Times New Roman" panose="02020603050405020304" pitchFamily="18" charset="0"/>
                <a:cs typeface="Times New Roman" panose="02020603050405020304" pitchFamily="18" charset="0"/>
              </a:rPr>
              <a:t>.</a:t>
            </a: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smtClean="0">
                <a:latin typeface="Times New Roman" panose="02020603050405020304" pitchFamily="18" charset="0"/>
                <a:cs typeface="Times New Roman" panose="02020603050405020304" pitchFamily="18" charset="0"/>
              </a:rPr>
              <a:t>YİNE BU YASA HÜKÜMLERİ GEREĞİ KAMU’NUN TAŞINIR VE TAŞINMAZ MALLARI  «AYNİYAT SAYMANLIKLARI» TARAFINDAN KAYITLARA İŞLENİR ANCAK MUHASEBE KAYITLARINDA YER ALMAMAKTA İDİ</a:t>
            </a:r>
            <a:r>
              <a:rPr lang="tr-TR" sz="1600" b="1" dirty="0" smtClean="0">
                <a:latin typeface="Times New Roman" panose="02020603050405020304" pitchFamily="18" charset="0"/>
                <a:cs typeface="Times New Roman" panose="02020603050405020304" pitchFamily="18" charset="0"/>
              </a:rPr>
              <a:t>.</a:t>
            </a: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smtClean="0">
                <a:latin typeface="Times New Roman" panose="02020603050405020304" pitchFamily="18" charset="0"/>
                <a:cs typeface="Times New Roman" panose="02020603050405020304" pitchFamily="18" charset="0"/>
              </a:rPr>
              <a:t>AYNİYAT SAYMANLARI KENDİ TUTMUŞ OLDUKLARI KAYITLAR İLE İDARE HESABI KAPSAMINDA SAYIŞTAY MAKAMINA HESAP  VERMEKTE İDİLER.</a:t>
            </a:r>
            <a:endParaRPr lang="tr-TR"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1248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999656" y="548680"/>
            <a:ext cx="7118920" cy="1120820"/>
          </a:xfrm>
          <a:prstGeom prst="rect">
            <a:avLst/>
          </a:prstGeom>
        </p:spPr>
        <p:txBody>
          <a:bodyPr vert="horz" wrap="square" lIns="0" tIns="12700" rIns="0" bIns="0" rtlCol="0">
            <a:spAutoFit/>
          </a:bodyPr>
          <a:lstStyle/>
          <a:p>
            <a:pPr marL="4445" algn="ctr">
              <a:lnSpc>
                <a:spcPct val="100000"/>
              </a:lnSpc>
              <a:spcBef>
                <a:spcPts val="100"/>
              </a:spcBef>
            </a:pPr>
            <a:r>
              <a:rPr sz="2400" b="1" spc="-10" dirty="0">
                <a:solidFill>
                  <a:srgbClr val="FF0000"/>
                </a:solidFill>
                <a:latin typeface="Times New Roman" panose="02020603050405020304" pitchFamily="18" charset="0"/>
                <a:cs typeface="Times New Roman" panose="02020603050405020304" pitchFamily="18" charset="0"/>
              </a:rPr>
              <a:t>KAMU</a:t>
            </a:r>
            <a:r>
              <a:rPr sz="2400" b="1"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İDARELERİNCE</a:t>
            </a:r>
            <a:r>
              <a:rPr sz="2400" b="1" spc="-25" dirty="0">
                <a:solidFill>
                  <a:srgbClr val="FF0000"/>
                </a:solidFill>
                <a:latin typeface="Times New Roman" panose="02020603050405020304" pitchFamily="18" charset="0"/>
                <a:cs typeface="Times New Roman" panose="02020603050405020304" pitchFamily="18" charset="0"/>
              </a:rPr>
              <a:t> </a:t>
            </a:r>
            <a:r>
              <a:rPr sz="2400" b="1" spc="-20" dirty="0">
                <a:solidFill>
                  <a:srgbClr val="FF0000"/>
                </a:solidFill>
                <a:latin typeface="Times New Roman" panose="02020603050405020304" pitchFamily="18" charset="0"/>
                <a:cs typeface="Times New Roman" panose="02020603050405020304" pitchFamily="18" charset="0"/>
              </a:rPr>
              <a:t>YAPILABİLECEK</a:t>
            </a:r>
            <a:endParaRPr sz="2400" dirty="0">
              <a:solidFill>
                <a:srgbClr val="FF0000"/>
              </a:solidFill>
              <a:latin typeface="Times New Roman" panose="02020603050405020304" pitchFamily="18" charset="0"/>
              <a:cs typeface="Times New Roman" panose="02020603050405020304" pitchFamily="18" charset="0"/>
            </a:endParaRPr>
          </a:p>
          <a:p>
            <a:pPr algn="ctr">
              <a:lnSpc>
                <a:spcPct val="100000"/>
              </a:lnSpc>
              <a:spcBef>
                <a:spcPts val="5"/>
              </a:spcBef>
            </a:pPr>
            <a:r>
              <a:rPr sz="2400" b="1" spc="-5" dirty="0">
                <a:solidFill>
                  <a:srgbClr val="FF0000"/>
                </a:solidFill>
                <a:latin typeface="Times New Roman" panose="02020603050405020304" pitchFamily="18" charset="0"/>
                <a:cs typeface="Times New Roman" panose="02020603050405020304" pitchFamily="18" charset="0"/>
              </a:rPr>
              <a:t>DÜZENLEMELER </a:t>
            </a:r>
            <a:r>
              <a:rPr sz="2400" b="1" dirty="0">
                <a:solidFill>
                  <a:srgbClr val="FF0000"/>
                </a:solidFill>
                <a:latin typeface="Times New Roman" panose="02020603050405020304" pitchFamily="18" charset="0"/>
                <a:cs typeface="Times New Roman" panose="02020603050405020304" pitchFamily="18" charset="0"/>
              </a:rPr>
              <a:t>İLE</a:t>
            </a:r>
            <a:r>
              <a:rPr sz="2400" b="1" spc="-2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DEFTER</a:t>
            </a:r>
            <a:r>
              <a:rPr sz="2400" b="1" spc="-10"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VE </a:t>
            </a:r>
            <a:r>
              <a:rPr sz="2400" b="1" spc="-5" dirty="0">
                <a:solidFill>
                  <a:srgbClr val="FF0000"/>
                </a:solidFill>
                <a:latin typeface="Times New Roman" panose="02020603050405020304" pitchFamily="18" charset="0"/>
                <a:cs typeface="Times New Roman" panose="02020603050405020304" pitchFamily="18" charset="0"/>
              </a:rPr>
              <a:t>BELGELERİN</a:t>
            </a:r>
            <a:endParaRPr sz="2400" dirty="0">
              <a:solidFill>
                <a:srgbClr val="FF0000"/>
              </a:solidFill>
              <a:latin typeface="Times New Roman" panose="02020603050405020304" pitchFamily="18" charset="0"/>
              <a:cs typeface="Times New Roman" panose="02020603050405020304" pitchFamily="18" charset="0"/>
            </a:endParaRPr>
          </a:p>
          <a:p>
            <a:pPr marL="3810" algn="ctr">
              <a:lnSpc>
                <a:spcPct val="100000"/>
              </a:lnSpc>
            </a:pPr>
            <a:r>
              <a:rPr sz="2400" b="1" spc="-5" dirty="0">
                <a:solidFill>
                  <a:srgbClr val="FF0000"/>
                </a:solidFill>
                <a:latin typeface="Times New Roman" panose="02020603050405020304" pitchFamily="18" charset="0"/>
                <a:cs typeface="Times New Roman" panose="02020603050405020304" pitchFamily="18" charset="0"/>
              </a:rPr>
              <a:t>ELEKTRONİK</a:t>
            </a:r>
            <a:r>
              <a:rPr sz="2400" b="1" spc="-15" dirty="0">
                <a:solidFill>
                  <a:srgbClr val="FF0000"/>
                </a:solidFill>
                <a:latin typeface="Times New Roman" panose="02020603050405020304" pitchFamily="18" charset="0"/>
                <a:cs typeface="Times New Roman" panose="02020603050405020304" pitchFamily="18" charset="0"/>
              </a:rPr>
              <a:t> </a:t>
            </a:r>
            <a:r>
              <a:rPr sz="2400" b="1" spc="-30" dirty="0">
                <a:solidFill>
                  <a:srgbClr val="FF0000"/>
                </a:solidFill>
                <a:latin typeface="Times New Roman" panose="02020603050405020304" pitchFamily="18" charset="0"/>
                <a:cs typeface="Times New Roman" panose="02020603050405020304" pitchFamily="18" charset="0"/>
              </a:rPr>
              <a:t>ORTAMDA</a:t>
            </a:r>
            <a:r>
              <a:rPr sz="2400" b="1" spc="-4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TUTULMASI</a:t>
            </a:r>
            <a:endParaRPr sz="2400"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919536" y="2132856"/>
            <a:ext cx="9977701" cy="2967479"/>
          </a:xfrm>
          <a:prstGeom prst="rect">
            <a:avLst/>
          </a:prstGeom>
        </p:spPr>
        <p:txBody>
          <a:bodyPr vert="horz" wrap="square" lIns="0" tIns="12700" rIns="0" bIns="0" rtlCol="0">
            <a:spAutoFit/>
          </a:bodyPr>
          <a:lstStyle/>
          <a:p>
            <a:pPr marL="356870" marR="11430" indent="-344805" algn="just">
              <a:lnSpc>
                <a:spcPct val="100000"/>
              </a:lnSpc>
              <a:spcBef>
                <a:spcPts val="100"/>
              </a:spcBef>
              <a:buFont typeface="Wingdings"/>
              <a:buChar char=""/>
              <a:tabLst>
                <a:tab pos="357505" algn="l"/>
              </a:tabLst>
            </a:pPr>
            <a:r>
              <a:rPr sz="2400" b="1" dirty="0">
                <a:solidFill>
                  <a:srgbClr val="FF0000"/>
                </a:solidFill>
                <a:latin typeface="Times New Roman" panose="02020603050405020304" pitchFamily="18" charset="0"/>
                <a:cs typeface="Times New Roman" panose="02020603050405020304" pitchFamily="18" charset="0"/>
              </a:rPr>
              <a:t>Taşınırların</a:t>
            </a:r>
            <a:r>
              <a:rPr sz="2400" b="1" spc="5"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tüm</a:t>
            </a:r>
            <a:r>
              <a:rPr sz="2400" b="1"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giriş</a:t>
            </a:r>
            <a:r>
              <a:rPr sz="2400" b="1" spc="-10"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ve</a:t>
            </a:r>
            <a:r>
              <a:rPr sz="2400" b="1" spc="-10" dirty="0">
                <a:solidFill>
                  <a:srgbClr val="FF0000"/>
                </a:solidFill>
                <a:latin typeface="Times New Roman" panose="02020603050405020304" pitchFamily="18" charset="0"/>
                <a:cs typeface="Times New Roman" panose="02020603050405020304" pitchFamily="18" charset="0"/>
              </a:rPr>
              <a:t> </a:t>
            </a:r>
            <a:r>
              <a:rPr sz="2400" b="1" spc="35" dirty="0">
                <a:solidFill>
                  <a:srgbClr val="FF0000"/>
                </a:solidFill>
                <a:latin typeface="Times New Roman" panose="02020603050405020304" pitchFamily="18" charset="0"/>
                <a:cs typeface="Times New Roman" panose="02020603050405020304" pitchFamily="18" charset="0"/>
              </a:rPr>
              <a:t>çıkış</a:t>
            </a:r>
            <a:r>
              <a:rPr sz="2400" b="1" spc="40" dirty="0">
                <a:solidFill>
                  <a:srgbClr val="FF0000"/>
                </a:solidFill>
                <a:latin typeface="Times New Roman" panose="02020603050405020304" pitchFamily="18" charset="0"/>
                <a:cs typeface="Times New Roman" panose="02020603050405020304" pitchFamily="18" charset="0"/>
              </a:rPr>
              <a:t> </a:t>
            </a:r>
            <a:r>
              <a:rPr sz="2400" b="1" spc="20" dirty="0">
                <a:solidFill>
                  <a:srgbClr val="FF0000"/>
                </a:solidFill>
                <a:latin typeface="Times New Roman" panose="02020603050405020304" pitchFamily="18" charset="0"/>
                <a:cs typeface="Times New Roman" panose="02020603050405020304" pitchFamily="18" charset="0"/>
              </a:rPr>
              <a:t>kayıtları</a:t>
            </a:r>
            <a:r>
              <a:rPr sz="2400" b="1" spc="2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ile</a:t>
            </a:r>
            <a:r>
              <a:rPr sz="2400" b="1" spc="-10"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kullanılacak</a:t>
            </a:r>
            <a:r>
              <a:rPr sz="2400" b="1" spc="5" dirty="0">
                <a:solidFill>
                  <a:srgbClr val="FF0000"/>
                </a:solidFill>
                <a:latin typeface="Times New Roman" panose="02020603050405020304" pitchFamily="18" charset="0"/>
                <a:cs typeface="Times New Roman" panose="02020603050405020304" pitchFamily="18" charset="0"/>
              </a:rPr>
              <a:t> </a:t>
            </a:r>
            <a:r>
              <a:rPr sz="2400" b="1" spc="-25" dirty="0">
                <a:solidFill>
                  <a:srgbClr val="FF0000"/>
                </a:solidFill>
                <a:latin typeface="Times New Roman" panose="02020603050405020304" pitchFamily="18" charset="0"/>
                <a:cs typeface="Times New Roman" panose="02020603050405020304" pitchFamily="18" charset="0"/>
              </a:rPr>
              <a:t>defter,</a:t>
            </a:r>
            <a:r>
              <a:rPr sz="2400" b="1" spc="-20"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belge</a:t>
            </a:r>
            <a:r>
              <a:rPr sz="2400" b="1" spc="-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ve</a:t>
            </a:r>
            <a:r>
              <a:rPr sz="2400" b="1" spc="-1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cetvellerin </a:t>
            </a:r>
            <a:r>
              <a:rPr sz="2400" b="1"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elektronik</a:t>
            </a:r>
            <a:r>
              <a:rPr sz="2400" b="1" spc="10"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ortamda</a:t>
            </a:r>
            <a:r>
              <a:rPr sz="2400" b="1" spc="-10"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tutulması</a:t>
            </a:r>
            <a:r>
              <a:rPr sz="2400" b="1" spc="-3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ve</a:t>
            </a:r>
            <a:r>
              <a:rPr sz="2400" b="1" spc="65" dirty="0">
                <a:solidFill>
                  <a:srgbClr val="FF0000"/>
                </a:solidFill>
                <a:latin typeface="Times New Roman" panose="02020603050405020304" pitchFamily="18" charset="0"/>
                <a:cs typeface="Times New Roman" panose="02020603050405020304" pitchFamily="18" charset="0"/>
              </a:rPr>
              <a:t> </a:t>
            </a:r>
            <a:r>
              <a:rPr sz="2400" b="1" spc="-5" dirty="0" err="1">
                <a:solidFill>
                  <a:srgbClr val="FF0000"/>
                </a:solidFill>
                <a:latin typeface="Times New Roman" panose="02020603050405020304" pitchFamily="18" charset="0"/>
                <a:cs typeface="Times New Roman" panose="02020603050405020304" pitchFamily="18" charset="0"/>
              </a:rPr>
              <a:t>düzenlenmesi</a:t>
            </a:r>
            <a:r>
              <a:rPr sz="2400" b="1" spc="20" dirty="0">
                <a:solidFill>
                  <a:srgbClr val="FF0000"/>
                </a:solidFill>
                <a:latin typeface="Times New Roman" panose="02020603050405020304" pitchFamily="18" charset="0"/>
                <a:cs typeface="Times New Roman" panose="02020603050405020304" pitchFamily="18" charset="0"/>
              </a:rPr>
              <a:t> </a:t>
            </a:r>
            <a:r>
              <a:rPr sz="2400" b="1" spc="-5" dirty="0" err="1" smtClean="0">
                <a:solidFill>
                  <a:srgbClr val="FF0000"/>
                </a:solidFill>
                <a:latin typeface="Times New Roman" panose="02020603050405020304" pitchFamily="18" charset="0"/>
                <a:cs typeface="Times New Roman" panose="02020603050405020304" pitchFamily="18" charset="0"/>
              </a:rPr>
              <a:t>esastır.</a:t>
            </a:r>
            <a:r>
              <a:rPr sz="2400" b="1" dirty="0" err="1" smtClean="0">
                <a:solidFill>
                  <a:srgbClr val="FF0000"/>
                </a:solidFill>
                <a:latin typeface="Times New Roman" panose="02020603050405020304" pitchFamily="18" charset="0"/>
                <a:cs typeface="Times New Roman" panose="02020603050405020304" pitchFamily="18" charset="0"/>
              </a:rPr>
              <a:t>Kamu</a:t>
            </a:r>
            <a:r>
              <a:rPr sz="2400" b="1" spc="5" dirty="0" smtClean="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idareleri</a:t>
            </a:r>
            <a:r>
              <a:rPr sz="2400" b="1" spc="-5" dirty="0">
                <a:latin typeface="Times New Roman" panose="02020603050405020304" pitchFamily="18" charset="0"/>
                <a:cs typeface="Times New Roman" panose="02020603050405020304" pitchFamily="18" charset="0"/>
              </a:rPr>
              <a:t>,</a:t>
            </a:r>
            <a:r>
              <a:rPr sz="2400" b="1" dirty="0">
                <a:latin typeface="Times New Roman" panose="02020603050405020304" pitchFamily="18" charset="0"/>
                <a:cs typeface="Times New Roman" panose="02020603050405020304" pitchFamily="18" charset="0"/>
              </a:rPr>
              <a:t> </a:t>
            </a:r>
            <a:r>
              <a:rPr sz="2400" b="1" dirty="0" err="1">
                <a:latin typeface="Times New Roman" panose="02020603050405020304" pitchFamily="18" charset="0"/>
                <a:cs typeface="Times New Roman" panose="02020603050405020304" pitchFamily="18" charset="0"/>
              </a:rPr>
              <a:t>bu</a:t>
            </a:r>
            <a:r>
              <a:rPr sz="2400" b="1" spc="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y</a:t>
            </a:r>
            <a:r>
              <a:rPr sz="2400" b="1" spc="-5" dirty="0" err="1" smtClean="0">
                <a:latin typeface="Times New Roman" panose="02020603050405020304" pitchFamily="18" charset="0"/>
                <a:cs typeface="Times New Roman" panose="02020603050405020304" pitchFamily="18" charset="0"/>
              </a:rPr>
              <a:t>önetmelikte</a:t>
            </a:r>
            <a:r>
              <a:rPr sz="2400" b="1" dirty="0" smtClean="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belirlenen</a:t>
            </a:r>
            <a:r>
              <a:rPr sz="2400" b="1" dirty="0">
                <a:latin typeface="Times New Roman" panose="02020603050405020304" pitchFamily="18" charset="0"/>
                <a:cs typeface="Times New Roman" panose="02020603050405020304" pitchFamily="18" charset="0"/>
              </a:rPr>
              <a:t> esas</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usullere</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bağlı</a:t>
            </a:r>
            <a:r>
              <a:rPr sz="2400" b="1" spc="2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kalmak</a:t>
            </a:r>
            <a:r>
              <a:rPr sz="2400" b="1" spc="635"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ve </a:t>
            </a:r>
            <a:r>
              <a:rPr sz="2400" b="1" spc="-2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Bakanlığın</a:t>
            </a:r>
            <a:r>
              <a:rPr sz="2400" b="1" spc="2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uygun</a:t>
            </a:r>
            <a:r>
              <a:rPr sz="2400" b="1" dirty="0">
                <a:latin typeface="Times New Roman" panose="02020603050405020304" pitchFamily="18" charset="0"/>
                <a:cs typeface="Times New Roman" panose="02020603050405020304" pitchFamily="18" charset="0"/>
              </a:rPr>
              <a:t> görüşünü</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almak</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koşuluyla</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özel</a:t>
            </a:r>
            <a:r>
              <a:rPr sz="2400" b="1" spc="-5" dirty="0">
                <a:latin typeface="Times New Roman" panose="02020603050405020304" pitchFamily="18" charset="0"/>
                <a:cs typeface="Times New Roman" panose="02020603050405020304" pitchFamily="18" charset="0"/>
              </a:rPr>
              <a:t> düzenleme</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yapabilir</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gereken </a:t>
            </a:r>
            <a:r>
              <a:rPr sz="2400" b="1" spc="-625"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hallerde</a:t>
            </a:r>
            <a:r>
              <a:rPr sz="2400" b="1" dirty="0">
                <a:solidFill>
                  <a:srgbClr val="FF0000"/>
                </a:solidFill>
                <a:latin typeface="Times New Roman" panose="02020603050405020304" pitchFamily="18" charset="0"/>
                <a:cs typeface="Times New Roman" panose="02020603050405020304" pitchFamily="18" charset="0"/>
              </a:rPr>
              <a:t> </a:t>
            </a:r>
            <a:r>
              <a:rPr sz="2400" b="1" dirty="0" err="1">
                <a:solidFill>
                  <a:srgbClr val="FF0000"/>
                </a:solidFill>
                <a:latin typeface="Times New Roman" panose="02020603050405020304" pitchFamily="18" charset="0"/>
                <a:cs typeface="Times New Roman" panose="02020603050405020304" pitchFamily="18" charset="0"/>
              </a:rPr>
              <a:t>bu</a:t>
            </a:r>
            <a:r>
              <a:rPr sz="2400" b="1" dirty="0">
                <a:solidFill>
                  <a:srgbClr val="FF0000"/>
                </a:solidFill>
                <a:latin typeface="Times New Roman" panose="02020603050405020304" pitchFamily="18" charset="0"/>
                <a:cs typeface="Times New Roman" panose="02020603050405020304" pitchFamily="18" charset="0"/>
              </a:rPr>
              <a:t> </a:t>
            </a:r>
            <a:r>
              <a:rPr lang="tr-TR" sz="2400" b="1" spc="-10" dirty="0" smtClean="0">
                <a:solidFill>
                  <a:srgbClr val="FF0000"/>
                </a:solidFill>
                <a:latin typeface="Times New Roman" panose="02020603050405020304" pitchFamily="18" charset="0"/>
                <a:cs typeface="Times New Roman" panose="02020603050405020304" pitchFamily="18" charset="0"/>
              </a:rPr>
              <a:t>y</a:t>
            </a:r>
            <a:r>
              <a:rPr sz="2400" b="1" spc="-10" dirty="0" err="1" smtClean="0">
                <a:solidFill>
                  <a:srgbClr val="FF0000"/>
                </a:solidFill>
                <a:latin typeface="Times New Roman" panose="02020603050405020304" pitchFamily="18" charset="0"/>
                <a:cs typeface="Times New Roman" panose="02020603050405020304" pitchFamily="18" charset="0"/>
              </a:rPr>
              <a:t>önetmelikte</a:t>
            </a:r>
            <a:r>
              <a:rPr sz="2400" b="1" spc="-5" dirty="0" smtClean="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yer </a:t>
            </a:r>
            <a:r>
              <a:rPr sz="2400" b="1" spc="-5" dirty="0">
                <a:solidFill>
                  <a:srgbClr val="FF0000"/>
                </a:solidFill>
                <a:latin typeface="Times New Roman" panose="02020603050405020304" pitchFamily="18" charset="0"/>
                <a:cs typeface="Times New Roman" panose="02020603050405020304" pitchFamily="18" charset="0"/>
              </a:rPr>
              <a:t>alan</a:t>
            </a:r>
            <a:r>
              <a:rPr sz="2400" b="1" dirty="0">
                <a:solidFill>
                  <a:srgbClr val="FF0000"/>
                </a:solidFill>
                <a:latin typeface="Times New Roman" panose="02020603050405020304" pitchFamily="18" charset="0"/>
                <a:cs typeface="Times New Roman" panose="02020603050405020304" pitchFamily="18" charset="0"/>
              </a:rPr>
              <a:t> </a:t>
            </a:r>
            <a:r>
              <a:rPr sz="2400" b="1" spc="-25" dirty="0">
                <a:solidFill>
                  <a:srgbClr val="FF0000"/>
                </a:solidFill>
                <a:latin typeface="Times New Roman" panose="02020603050405020304" pitchFamily="18" charset="0"/>
                <a:cs typeface="Times New Roman" panose="02020603050405020304" pitchFamily="18" charset="0"/>
              </a:rPr>
              <a:t>defter,</a:t>
            </a:r>
            <a:r>
              <a:rPr sz="2400" b="1" spc="-20"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belge</a:t>
            </a:r>
            <a:r>
              <a:rPr sz="2400" b="1" spc="-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ve</a:t>
            </a:r>
            <a:r>
              <a:rPr sz="2400" b="1" spc="-1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cetveller</a:t>
            </a:r>
            <a:r>
              <a:rPr sz="2400" b="1" spc="62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yanında </a:t>
            </a:r>
            <a:r>
              <a:rPr sz="2400" b="1" spc="-5" dirty="0">
                <a:solidFill>
                  <a:srgbClr val="FF0000"/>
                </a:solidFill>
                <a:latin typeface="Times New Roman" panose="02020603050405020304" pitchFamily="18" charset="0"/>
                <a:cs typeface="Times New Roman" panose="02020603050405020304" pitchFamily="18" charset="0"/>
              </a:rPr>
              <a:t>başka</a:t>
            </a:r>
            <a:r>
              <a:rPr sz="2400" b="1" spc="630" dirty="0">
                <a:solidFill>
                  <a:srgbClr val="FF0000"/>
                </a:solidFill>
                <a:latin typeface="Times New Roman" panose="02020603050405020304" pitchFamily="18" charset="0"/>
                <a:cs typeface="Times New Roman" panose="02020603050405020304" pitchFamily="18" charset="0"/>
              </a:rPr>
              <a:t> </a:t>
            </a:r>
            <a:r>
              <a:rPr sz="2400" b="1" spc="-25" dirty="0">
                <a:solidFill>
                  <a:srgbClr val="FF0000"/>
                </a:solidFill>
                <a:latin typeface="Times New Roman" panose="02020603050405020304" pitchFamily="18" charset="0"/>
                <a:cs typeface="Times New Roman" panose="02020603050405020304" pitchFamily="18" charset="0"/>
              </a:rPr>
              <a:t>defter, </a:t>
            </a:r>
            <a:r>
              <a:rPr sz="2400" b="1" spc="-20"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belge</a:t>
            </a:r>
            <a:r>
              <a:rPr sz="2400" b="1" spc="4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ve</a:t>
            </a:r>
            <a:r>
              <a:rPr sz="2400" b="1" spc="40"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cetveller</a:t>
            </a:r>
            <a:r>
              <a:rPr sz="2400" b="1" spc="55"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de</a:t>
            </a:r>
            <a:r>
              <a:rPr sz="2400" b="1" spc="20" dirty="0">
                <a:solidFill>
                  <a:srgbClr val="FF0000"/>
                </a:solidFill>
                <a:latin typeface="Times New Roman" panose="02020603050405020304" pitchFamily="18" charset="0"/>
                <a:cs typeface="Times New Roman" panose="02020603050405020304" pitchFamily="18" charset="0"/>
              </a:rPr>
              <a:t> </a:t>
            </a:r>
            <a:r>
              <a:rPr sz="2400" b="1" spc="-15" dirty="0" err="1">
                <a:solidFill>
                  <a:srgbClr val="FF0000"/>
                </a:solidFill>
                <a:latin typeface="Times New Roman" panose="02020603050405020304" pitchFamily="18" charset="0"/>
                <a:cs typeface="Times New Roman" panose="02020603050405020304" pitchFamily="18" charset="0"/>
              </a:rPr>
              <a:t>kullanabilirler</a:t>
            </a:r>
            <a:r>
              <a:rPr sz="2400" b="1" spc="-15" dirty="0" smtClean="0">
                <a:solidFill>
                  <a:srgbClr val="FF0000"/>
                </a:solidFill>
                <a:latin typeface="Times New Roman" panose="02020603050405020304" pitchFamily="18" charset="0"/>
                <a:cs typeface="Times New Roman" panose="02020603050405020304" pitchFamily="18" charset="0"/>
              </a:rPr>
              <a:t>.</a:t>
            </a:r>
            <a:endParaRPr sz="2550" b="1" dirty="0">
              <a:latin typeface="Times New Roman" panose="02020603050405020304" pitchFamily="18" charset="0"/>
              <a:cs typeface="Times New Roman" panose="02020603050405020304" pitchFamily="18" charset="0"/>
            </a:endParaRPr>
          </a:p>
          <a:p>
            <a:pPr marL="356870" marR="8255" indent="-344805" algn="just">
              <a:lnSpc>
                <a:spcPct val="100000"/>
              </a:lnSpc>
              <a:buFont typeface="Wingdings"/>
              <a:buChar char=""/>
              <a:tabLst>
                <a:tab pos="357505" algn="l"/>
              </a:tabLst>
            </a:pPr>
            <a:r>
              <a:rPr sz="2400" b="1" spc="-5" dirty="0">
                <a:latin typeface="Times New Roman" panose="02020603050405020304" pitchFamily="18" charset="0"/>
                <a:cs typeface="Times New Roman" panose="02020603050405020304" pitchFamily="18" charset="0"/>
              </a:rPr>
              <a:t>Elektronik ortamda düzenlenen </a:t>
            </a:r>
            <a:r>
              <a:rPr sz="2400" b="1" spc="-25" dirty="0">
                <a:latin typeface="Times New Roman" panose="02020603050405020304" pitchFamily="18" charset="0"/>
                <a:cs typeface="Times New Roman" panose="02020603050405020304" pitchFamily="18" charset="0"/>
              </a:rPr>
              <a:t>defter, </a:t>
            </a:r>
            <a:r>
              <a:rPr sz="2400" b="1" spc="-10" dirty="0">
                <a:latin typeface="Times New Roman" panose="02020603050405020304" pitchFamily="18" charset="0"/>
                <a:cs typeface="Times New Roman" panose="02020603050405020304" pitchFamily="18" charset="0"/>
              </a:rPr>
              <a:t>belge </a:t>
            </a:r>
            <a:r>
              <a:rPr sz="2400" b="1" spc="-15" dirty="0">
                <a:latin typeface="Times New Roman" panose="02020603050405020304" pitchFamily="18" charset="0"/>
                <a:cs typeface="Times New Roman" panose="02020603050405020304" pitchFamily="18" charset="0"/>
              </a:rPr>
              <a:t>ve </a:t>
            </a:r>
            <a:r>
              <a:rPr sz="2400" b="1" spc="-5" dirty="0">
                <a:latin typeface="Times New Roman" panose="02020603050405020304" pitchFamily="18" charset="0"/>
                <a:cs typeface="Times New Roman" panose="02020603050405020304" pitchFamily="18" charset="0"/>
              </a:rPr>
              <a:t>cetvellerde </a:t>
            </a:r>
            <a:r>
              <a:rPr sz="2400" b="1" spc="-10" dirty="0">
                <a:latin typeface="Times New Roman" panose="02020603050405020304" pitchFamily="18" charset="0"/>
                <a:cs typeface="Times New Roman" panose="02020603050405020304" pitchFamily="18" charset="0"/>
              </a:rPr>
              <a:t>gerekli </a:t>
            </a:r>
            <a:r>
              <a:rPr sz="2400" b="1" spc="-5" dirty="0">
                <a:latin typeface="Times New Roman" panose="02020603050405020304" pitchFamily="18" charset="0"/>
                <a:cs typeface="Times New Roman" panose="02020603050405020304" pitchFamily="18" charset="0"/>
              </a:rPr>
              <a:t>görülmesi </a:t>
            </a:r>
            <a:r>
              <a:rPr sz="2400" b="1" spc="-10" dirty="0">
                <a:latin typeface="Times New Roman" panose="02020603050405020304" pitchFamily="18" charset="0"/>
                <a:cs typeface="Times New Roman" panose="02020603050405020304" pitchFamily="18" charset="0"/>
              </a:rPr>
              <a:t>halinde </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ilave</a:t>
            </a:r>
            <a:r>
              <a:rPr sz="2400" b="1" spc="6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sütun </a:t>
            </a:r>
            <a:r>
              <a:rPr sz="2400" b="1" spc="-15" dirty="0">
                <a:latin typeface="Times New Roman" panose="02020603050405020304" pitchFamily="18" charset="0"/>
                <a:cs typeface="Times New Roman" panose="02020603050405020304" pitchFamily="18" charset="0"/>
              </a:rPr>
              <a:t>ve</a:t>
            </a:r>
            <a:r>
              <a:rPr sz="2400" b="1" spc="6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satır</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açılabilir.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935760" y="692696"/>
            <a:ext cx="3960440" cy="444352"/>
          </a:xfrm>
          <a:prstGeom prst="rect">
            <a:avLst/>
          </a:prstGeom>
        </p:spPr>
        <p:txBody>
          <a:bodyPr vert="horz" wrap="square" lIns="0" tIns="13335" rIns="0" bIns="0" rtlCol="0">
            <a:spAutoFit/>
          </a:bodyPr>
          <a:lstStyle/>
          <a:p>
            <a:pPr marL="12700">
              <a:lnSpc>
                <a:spcPct val="100000"/>
              </a:lnSpc>
              <a:spcBef>
                <a:spcPts val="105"/>
              </a:spcBef>
            </a:pPr>
            <a:r>
              <a:rPr sz="2800" b="1" spc="-45" dirty="0">
                <a:solidFill>
                  <a:srgbClr val="FF0000"/>
                </a:solidFill>
                <a:latin typeface="Times New Roman" panose="02020603050405020304" pitchFamily="18" charset="0"/>
                <a:cs typeface="Times New Roman" panose="02020603050405020304" pitchFamily="18" charset="0"/>
              </a:rPr>
              <a:t>TAŞINIR</a:t>
            </a:r>
            <a:r>
              <a:rPr sz="2800" b="1" spc="10"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İŞLEMLERİ</a:t>
            </a:r>
          </a:p>
        </p:txBody>
      </p:sp>
      <p:sp>
        <p:nvSpPr>
          <p:cNvPr id="4" name="object 4"/>
          <p:cNvSpPr txBox="1"/>
          <p:nvPr/>
        </p:nvSpPr>
        <p:spPr>
          <a:xfrm>
            <a:off x="1991544" y="1415096"/>
            <a:ext cx="9977701" cy="5198859"/>
          </a:xfrm>
          <a:prstGeom prst="rect">
            <a:avLst/>
          </a:prstGeom>
        </p:spPr>
        <p:txBody>
          <a:bodyPr vert="horz" wrap="square" lIns="0" tIns="12700" rIns="0" bIns="0" rtlCol="0">
            <a:spAutoFit/>
          </a:bodyPr>
          <a:lstStyle/>
          <a:p>
            <a:pPr marL="64135">
              <a:lnSpc>
                <a:spcPct val="100000"/>
              </a:lnSpc>
              <a:spcBef>
                <a:spcPts val="100"/>
              </a:spcBef>
            </a:pPr>
            <a:r>
              <a:rPr sz="2400" b="1" spc="-15" dirty="0" err="1">
                <a:solidFill>
                  <a:srgbClr val="FF0000"/>
                </a:solidFill>
                <a:latin typeface="Times New Roman" panose="02020603050405020304" pitchFamily="18" charset="0"/>
                <a:cs typeface="Times New Roman" panose="02020603050405020304" pitchFamily="18" charset="0"/>
              </a:rPr>
              <a:t>Taşınırların</a:t>
            </a:r>
            <a:r>
              <a:rPr sz="2400" b="1" spc="-85" dirty="0">
                <a:solidFill>
                  <a:srgbClr val="FF0000"/>
                </a:solidFill>
                <a:latin typeface="Times New Roman" panose="02020603050405020304" pitchFamily="18" charset="0"/>
                <a:cs typeface="Times New Roman" panose="02020603050405020304" pitchFamily="18" charset="0"/>
              </a:rPr>
              <a:t> </a:t>
            </a:r>
            <a:r>
              <a:rPr sz="2400" b="1" spc="-15" dirty="0" err="1" smtClean="0">
                <a:solidFill>
                  <a:srgbClr val="FF0000"/>
                </a:solidFill>
                <a:latin typeface="Times New Roman" panose="02020603050405020304" pitchFamily="18" charset="0"/>
                <a:cs typeface="Times New Roman" panose="02020603050405020304" pitchFamily="18" charset="0"/>
              </a:rPr>
              <a:t>Kaydı</a:t>
            </a:r>
            <a:r>
              <a:rPr lang="tr-TR" sz="2400" b="1" spc="-15" dirty="0" smtClean="0">
                <a:solidFill>
                  <a:srgbClr val="FF0000"/>
                </a:solidFill>
                <a:latin typeface="Times New Roman" panose="02020603050405020304" pitchFamily="18" charset="0"/>
                <a:cs typeface="Times New Roman" panose="02020603050405020304" pitchFamily="18" charset="0"/>
              </a:rPr>
              <a:t> ;</a:t>
            </a:r>
            <a:endParaRPr sz="2400"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
              </a:spcBef>
            </a:pPr>
            <a:endParaRPr sz="2500"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442595" algn="l"/>
              </a:tabLst>
            </a:pPr>
            <a:r>
              <a:rPr b="1"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Kamu </a:t>
            </a:r>
            <a:r>
              <a:rPr sz="2400" b="1" spc="-5" dirty="0">
                <a:latin typeface="Times New Roman" panose="02020603050405020304" pitchFamily="18" charset="0"/>
                <a:cs typeface="Times New Roman" panose="02020603050405020304" pitchFamily="18" charset="0"/>
              </a:rPr>
              <a:t>idarelerince bütün </a:t>
            </a:r>
            <a:r>
              <a:rPr sz="2400" b="1" spc="25" dirty="0">
                <a:latin typeface="Times New Roman" panose="02020603050405020304" pitchFamily="18" charset="0"/>
                <a:cs typeface="Times New Roman" panose="02020603050405020304" pitchFamily="18" charset="0"/>
              </a:rPr>
              <a:t>taşınırların </a:t>
            </a:r>
            <a:r>
              <a:rPr sz="2400" b="1" spc="-15" dirty="0">
                <a:latin typeface="Times New Roman" panose="02020603050405020304" pitchFamily="18" charset="0"/>
                <a:cs typeface="Times New Roman" panose="02020603050405020304" pitchFamily="18" charset="0"/>
              </a:rPr>
              <a:t>ve </a:t>
            </a:r>
            <a:r>
              <a:rPr sz="2400" b="1" spc="-5" dirty="0">
                <a:latin typeface="Times New Roman" panose="02020603050405020304" pitchFamily="18" charset="0"/>
                <a:cs typeface="Times New Roman" panose="02020603050405020304" pitchFamily="18" charset="0"/>
              </a:rPr>
              <a:t>bunlara </a:t>
            </a:r>
            <a:r>
              <a:rPr sz="2400" b="1" spc="-15" dirty="0">
                <a:latin typeface="Times New Roman" panose="02020603050405020304" pitchFamily="18" charset="0"/>
                <a:cs typeface="Times New Roman" panose="02020603050405020304" pitchFamily="18" charset="0"/>
              </a:rPr>
              <a:t>ilişkin </a:t>
            </a:r>
            <a:r>
              <a:rPr sz="2400" b="1" spc="-10" dirty="0">
                <a:latin typeface="Times New Roman" panose="02020603050405020304" pitchFamily="18" charset="0"/>
                <a:cs typeface="Times New Roman" panose="02020603050405020304" pitchFamily="18" charset="0"/>
              </a:rPr>
              <a:t>işlemlerin </a:t>
            </a:r>
            <a:r>
              <a:rPr sz="2400" b="1" spc="15" dirty="0">
                <a:latin typeface="Times New Roman" panose="02020603050405020304" pitchFamily="18" charset="0"/>
                <a:cs typeface="Times New Roman" panose="02020603050405020304" pitchFamily="18" charset="0"/>
              </a:rPr>
              <a:t>kayıt </a:t>
            </a:r>
            <a:r>
              <a:rPr sz="2400" b="1" spc="10" dirty="0">
                <a:latin typeface="Times New Roman" panose="02020603050405020304" pitchFamily="18" charset="0"/>
                <a:cs typeface="Times New Roman" panose="02020603050405020304" pitchFamily="18" charset="0"/>
              </a:rPr>
              <a:t>altına </a:t>
            </a:r>
            <a:r>
              <a:rPr sz="2400" b="1" spc="25" dirty="0">
                <a:latin typeface="Times New Roman" panose="02020603050405020304" pitchFamily="18" charset="0"/>
                <a:cs typeface="Times New Roman" panose="02020603050405020304" pitchFamily="18" charset="0"/>
              </a:rPr>
              <a:t>alınması </a:t>
            </a:r>
            <a:r>
              <a:rPr sz="2400" b="1" spc="3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esastır. </a:t>
            </a:r>
            <a:r>
              <a:rPr sz="2400" b="1" spc="-10" dirty="0">
                <a:latin typeface="Times New Roman" panose="02020603050405020304" pitchFamily="18" charset="0"/>
                <a:cs typeface="Times New Roman" panose="02020603050405020304" pitchFamily="18" charset="0"/>
              </a:rPr>
              <a:t>Taşınır </a:t>
            </a:r>
            <a:r>
              <a:rPr sz="2400" b="1" spc="15" dirty="0">
                <a:latin typeface="Times New Roman" panose="02020603050405020304" pitchFamily="18" charset="0"/>
                <a:cs typeface="Times New Roman" panose="02020603050405020304" pitchFamily="18" charset="0"/>
              </a:rPr>
              <a:t>kayıtları, </a:t>
            </a:r>
            <a:r>
              <a:rPr sz="2400" b="1" spc="-5" dirty="0">
                <a:latin typeface="Times New Roman" panose="02020603050405020304" pitchFamily="18" charset="0"/>
                <a:cs typeface="Times New Roman" panose="02020603050405020304" pitchFamily="18" charset="0"/>
              </a:rPr>
              <a:t>harcama </a:t>
            </a:r>
            <a:r>
              <a:rPr sz="2400" b="1" spc="-10" dirty="0">
                <a:latin typeface="Times New Roman" panose="02020603050405020304" pitchFamily="18" charset="0"/>
                <a:cs typeface="Times New Roman" panose="02020603050405020304" pitchFamily="18" charset="0"/>
              </a:rPr>
              <a:t>birimleri </a:t>
            </a:r>
            <a:r>
              <a:rPr sz="2400" b="1" dirty="0">
                <a:latin typeface="Times New Roman" panose="02020603050405020304" pitchFamily="18" charset="0"/>
                <a:cs typeface="Times New Roman" panose="02020603050405020304" pitchFamily="18" charset="0"/>
              </a:rPr>
              <a:t>itibarıyla </a:t>
            </a:r>
            <a:r>
              <a:rPr sz="2400" b="1" spc="-5" dirty="0">
                <a:latin typeface="Times New Roman" panose="02020603050405020304" pitchFamily="18" charset="0"/>
                <a:cs typeface="Times New Roman" panose="02020603050405020304" pitchFamily="18" charset="0"/>
              </a:rPr>
              <a:t>yönetim </a:t>
            </a:r>
            <a:r>
              <a:rPr sz="2400" b="1" spc="15" dirty="0">
                <a:latin typeface="Times New Roman" panose="02020603050405020304" pitchFamily="18" charset="0"/>
                <a:cs typeface="Times New Roman" panose="02020603050405020304" pitchFamily="18" charset="0"/>
              </a:rPr>
              <a:t>hesabı </a:t>
            </a:r>
            <a:r>
              <a:rPr sz="2400" b="1" spc="-5" dirty="0">
                <a:latin typeface="Times New Roman" panose="02020603050405020304" pitchFamily="18" charset="0"/>
                <a:cs typeface="Times New Roman" panose="02020603050405020304" pitchFamily="18" charset="0"/>
              </a:rPr>
              <a:t>verilmesine </a:t>
            </a:r>
            <a:r>
              <a:rPr sz="2400" b="1" spc="-10" dirty="0">
                <a:latin typeface="Times New Roman" panose="02020603050405020304" pitchFamily="18" charset="0"/>
                <a:cs typeface="Times New Roman" panose="02020603050405020304" pitchFamily="18" charset="0"/>
              </a:rPr>
              <a:t>esas </a:t>
            </a:r>
            <a:r>
              <a:rPr sz="2400" b="1" spc="-5" dirty="0">
                <a:latin typeface="Times New Roman" panose="02020603050405020304" pitchFamily="18" charset="0"/>
                <a:cs typeface="Times New Roman" panose="02020603050405020304" pitchFamily="18" charset="0"/>
              </a:rPr>
              <a:t> olacak</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şekilde</a:t>
            </a:r>
            <a:r>
              <a:rPr sz="2400" b="1" spc="5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tutulur.</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Her</a:t>
            </a:r>
            <a:r>
              <a:rPr sz="2400" b="1" spc="3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bir</a:t>
            </a:r>
            <a:r>
              <a:rPr sz="2400" b="1" spc="2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kaydın</a:t>
            </a:r>
            <a:r>
              <a:rPr sz="2400" b="1" spc="3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belgeye</a:t>
            </a:r>
            <a:r>
              <a:rPr sz="2400" b="1" spc="80" dirty="0">
                <a:latin typeface="Times New Roman" panose="02020603050405020304" pitchFamily="18" charset="0"/>
                <a:cs typeface="Times New Roman" panose="02020603050405020304" pitchFamily="18" charset="0"/>
              </a:rPr>
              <a:t> </a:t>
            </a:r>
            <a:r>
              <a:rPr sz="2400" b="1" spc="10" dirty="0" err="1">
                <a:latin typeface="Times New Roman" panose="02020603050405020304" pitchFamily="18" charset="0"/>
                <a:cs typeface="Times New Roman" panose="02020603050405020304" pitchFamily="18" charset="0"/>
              </a:rPr>
              <a:t>dayanması</a:t>
            </a:r>
            <a:r>
              <a:rPr sz="2400" b="1" spc="5" dirty="0">
                <a:latin typeface="Times New Roman" panose="02020603050405020304" pitchFamily="18" charset="0"/>
                <a:cs typeface="Times New Roman" panose="02020603050405020304" pitchFamily="18" charset="0"/>
              </a:rPr>
              <a:t> </a:t>
            </a:r>
            <a:r>
              <a:rPr sz="2400" b="1" spc="-5" dirty="0" err="1" smtClean="0">
                <a:latin typeface="Times New Roman" panose="02020603050405020304" pitchFamily="18" charset="0"/>
                <a:cs typeface="Times New Roman" panose="02020603050405020304" pitchFamily="18" charset="0"/>
              </a:rPr>
              <a:t>şarttır</a:t>
            </a:r>
            <a:r>
              <a:rPr sz="2400" b="1" spc="-5" dirty="0" smtClean="0">
                <a:latin typeface="Times New Roman" panose="02020603050405020304" pitchFamily="18" charset="0"/>
                <a:cs typeface="Times New Roman" panose="02020603050405020304" pitchFamily="18" charset="0"/>
              </a:rPr>
              <a:t>.</a:t>
            </a:r>
            <a:endParaRPr lang="tr-TR" sz="2400" b="1" spc="-5" dirty="0" smtClean="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442595" algn="l"/>
              </a:tabLst>
            </a:pPr>
            <a:r>
              <a:rPr sz="2400" b="1" dirty="0" smtClean="0">
                <a:solidFill>
                  <a:srgbClr val="FF0000"/>
                </a:solidFill>
                <a:latin typeface="Times New Roman" panose="02020603050405020304" pitchFamily="18" charset="0"/>
                <a:cs typeface="Times New Roman" panose="02020603050405020304" pitchFamily="18" charset="0"/>
              </a:rPr>
              <a:t>Bu</a:t>
            </a:r>
            <a:r>
              <a:rPr sz="2400" b="1" spc="-25" dirty="0" smtClean="0">
                <a:solidFill>
                  <a:srgbClr val="FF0000"/>
                </a:solidFill>
                <a:latin typeface="Times New Roman" panose="02020603050405020304" pitchFamily="18" charset="0"/>
                <a:cs typeface="Times New Roman" panose="02020603050405020304" pitchFamily="18" charset="0"/>
              </a:rPr>
              <a:t> </a:t>
            </a:r>
            <a:r>
              <a:rPr sz="2400" b="1" dirty="0" err="1">
                <a:solidFill>
                  <a:srgbClr val="FF0000"/>
                </a:solidFill>
                <a:latin typeface="Times New Roman" panose="02020603050405020304" pitchFamily="18" charset="0"/>
                <a:cs typeface="Times New Roman" panose="02020603050405020304" pitchFamily="18" charset="0"/>
              </a:rPr>
              <a:t>çerçevede</a:t>
            </a:r>
            <a:r>
              <a:rPr sz="2400" b="1" dirty="0" smtClean="0">
                <a:solidFill>
                  <a:srgbClr val="FF0000"/>
                </a:solidFill>
                <a:latin typeface="Times New Roman" panose="02020603050405020304" pitchFamily="18" charset="0"/>
                <a:cs typeface="Times New Roman" panose="02020603050405020304" pitchFamily="18" charset="0"/>
              </a:rPr>
              <a:t>;</a:t>
            </a:r>
            <a:endParaRPr sz="2500" b="1" dirty="0">
              <a:solidFill>
                <a:srgbClr val="FF0000"/>
              </a:solidFill>
              <a:latin typeface="Times New Roman" panose="02020603050405020304" pitchFamily="18" charset="0"/>
              <a:cs typeface="Times New Roman" panose="02020603050405020304" pitchFamily="18" charset="0"/>
            </a:endParaRPr>
          </a:p>
          <a:p>
            <a:pPr marL="356870" marR="5715" indent="-344805" algn="just">
              <a:lnSpc>
                <a:spcPct val="100000"/>
              </a:lnSpc>
              <a:spcBef>
                <a:spcPts val="5"/>
              </a:spcBef>
              <a:buFont typeface="Arial MT"/>
              <a:buChar char="•"/>
              <a:tabLst>
                <a:tab pos="357505" algn="l"/>
              </a:tabLst>
            </a:pPr>
            <a:r>
              <a:rPr sz="2400" b="1" dirty="0">
                <a:latin typeface="Times New Roman" panose="02020603050405020304" pitchFamily="18" charset="0"/>
                <a:cs typeface="Times New Roman" panose="02020603050405020304" pitchFamily="18" charset="0"/>
              </a:rPr>
              <a:t>Önceki </a:t>
            </a:r>
            <a:r>
              <a:rPr sz="2400" b="1" spc="10" dirty="0">
                <a:latin typeface="Times New Roman" panose="02020603050405020304" pitchFamily="18" charset="0"/>
                <a:cs typeface="Times New Roman" panose="02020603050405020304" pitchFamily="18" charset="0"/>
              </a:rPr>
              <a:t>yıldan </a:t>
            </a:r>
            <a:r>
              <a:rPr sz="2400" b="1" spc="-10" dirty="0">
                <a:latin typeface="Times New Roman" panose="02020603050405020304" pitchFamily="18" charset="0"/>
                <a:cs typeface="Times New Roman" panose="02020603050405020304" pitchFamily="18" charset="0"/>
              </a:rPr>
              <a:t>devren gelen </a:t>
            </a:r>
            <a:r>
              <a:rPr sz="2400" b="1" spc="20" dirty="0">
                <a:latin typeface="Times New Roman" panose="02020603050405020304" pitchFamily="18" charset="0"/>
                <a:cs typeface="Times New Roman" panose="02020603050405020304" pitchFamily="18" charset="0"/>
              </a:rPr>
              <a:t>taşınırlar </a:t>
            </a:r>
            <a:r>
              <a:rPr sz="2400" b="1" spc="-15" dirty="0">
                <a:latin typeface="Times New Roman" panose="02020603050405020304" pitchFamily="18" charset="0"/>
                <a:cs typeface="Times New Roman" panose="02020603050405020304" pitchFamily="18" charset="0"/>
              </a:rPr>
              <a:t>ile </a:t>
            </a:r>
            <a:r>
              <a:rPr sz="2400" b="1" spc="-10" dirty="0">
                <a:latin typeface="Times New Roman" panose="02020603050405020304" pitchFamily="18" charset="0"/>
                <a:cs typeface="Times New Roman" panose="02020603050405020304" pitchFamily="18" charset="0"/>
              </a:rPr>
              <a:t>içinde </a:t>
            </a:r>
            <a:r>
              <a:rPr sz="2400" b="1" spc="-5" dirty="0">
                <a:latin typeface="Times New Roman" panose="02020603050405020304" pitchFamily="18" charset="0"/>
                <a:cs typeface="Times New Roman" panose="02020603050405020304" pitchFamily="18" charset="0"/>
              </a:rPr>
              <a:t>bulunulan </a:t>
            </a:r>
            <a:r>
              <a:rPr sz="2400" b="1" spc="10" dirty="0">
                <a:latin typeface="Times New Roman" panose="02020603050405020304" pitchFamily="18" charset="0"/>
                <a:cs typeface="Times New Roman" panose="02020603050405020304" pitchFamily="18" charset="0"/>
              </a:rPr>
              <a:t>yılda </a:t>
            </a:r>
            <a:r>
              <a:rPr sz="2400" b="1" spc="-5" dirty="0">
                <a:latin typeface="Times New Roman" panose="02020603050405020304" pitchFamily="18" charset="0"/>
                <a:cs typeface="Times New Roman" panose="02020603050405020304" pitchFamily="18" charset="0"/>
              </a:rPr>
              <a:t>herhangi bir şekilde </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edinilen</a:t>
            </a:r>
            <a:r>
              <a:rPr sz="2400" b="1" spc="3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veya</a:t>
            </a:r>
            <a:r>
              <a:rPr sz="2400" b="1" spc="9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elden </a:t>
            </a:r>
            <a:r>
              <a:rPr sz="2400" b="1" spc="20" dirty="0">
                <a:latin typeface="Times New Roman" panose="02020603050405020304" pitchFamily="18" charset="0"/>
                <a:cs typeface="Times New Roman" panose="02020603050405020304" pitchFamily="18" charset="0"/>
              </a:rPr>
              <a:t>çıkarılan</a:t>
            </a:r>
            <a:r>
              <a:rPr sz="2400" b="1" spc="55" dirty="0">
                <a:latin typeface="Times New Roman" panose="02020603050405020304" pitchFamily="18" charset="0"/>
                <a:cs typeface="Times New Roman" panose="02020603050405020304" pitchFamily="18" charset="0"/>
              </a:rPr>
              <a:t> </a:t>
            </a:r>
            <a:r>
              <a:rPr sz="2400" b="1" dirty="0" err="1">
                <a:latin typeface="Times New Roman" panose="02020603050405020304" pitchFamily="18" charset="0"/>
                <a:cs typeface="Times New Roman" panose="02020603050405020304" pitchFamily="18" charset="0"/>
              </a:rPr>
              <a:t>taşınırlar</a:t>
            </a:r>
            <a:r>
              <a:rPr sz="2400" b="1" dirty="0" smtClean="0">
                <a:latin typeface="Times New Roman" panose="02020603050405020304" pitchFamily="18" charset="0"/>
                <a:cs typeface="Times New Roman" panose="02020603050405020304" pitchFamily="18" charset="0"/>
              </a:rPr>
              <a:t>,</a:t>
            </a:r>
            <a:endParaRPr sz="2500" b="1" dirty="0">
              <a:latin typeface="Times New Roman" panose="02020603050405020304" pitchFamily="18" charset="0"/>
              <a:cs typeface="Times New Roman" panose="02020603050405020304" pitchFamily="18" charset="0"/>
            </a:endParaRPr>
          </a:p>
          <a:p>
            <a:pPr marL="356870" indent="-344805">
              <a:lnSpc>
                <a:spcPct val="100000"/>
              </a:lnSpc>
              <a:buFont typeface="Arial MT"/>
              <a:buChar char="•"/>
              <a:tabLst>
                <a:tab pos="356870" algn="l"/>
                <a:tab pos="357505" algn="l"/>
              </a:tabLst>
            </a:pPr>
            <a:r>
              <a:rPr sz="2400" b="1" spc="-10" dirty="0">
                <a:latin typeface="Times New Roman" panose="02020603050405020304" pitchFamily="18" charset="0"/>
                <a:cs typeface="Times New Roman" panose="02020603050405020304" pitchFamily="18" charset="0"/>
              </a:rPr>
              <a:t>Taşınırlardaki</a:t>
            </a:r>
            <a:r>
              <a:rPr sz="2400" b="1" spc="4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kayıp,</a:t>
            </a:r>
            <a:r>
              <a:rPr sz="2400" b="1" spc="4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fire,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yıpranma</a:t>
            </a:r>
            <a:r>
              <a:rPr sz="2400" b="1" spc="6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5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benzeri</a:t>
            </a:r>
            <a:r>
              <a:rPr sz="2400" b="1" spc="7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nedenlerle</a:t>
            </a:r>
            <a:r>
              <a:rPr sz="2400" b="1" spc="4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meydana</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gelen</a:t>
            </a:r>
            <a:r>
              <a:rPr sz="2400" b="1" spc="55" dirty="0">
                <a:latin typeface="Times New Roman" panose="02020603050405020304" pitchFamily="18" charset="0"/>
                <a:cs typeface="Times New Roman" panose="02020603050405020304" pitchFamily="18" charset="0"/>
              </a:rPr>
              <a:t> </a:t>
            </a:r>
            <a:r>
              <a:rPr sz="2400" b="1" spc="-20" dirty="0" err="1">
                <a:latin typeface="Times New Roman" panose="02020603050405020304" pitchFamily="18" charset="0"/>
                <a:cs typeface="Times New Roman" panose="02020603050405020304" pitchFamily="18" charset="0"/>
              </a:rPr>
              <a:t>azalmalar</a:t>
            </a:r>
            <a:r>
              <a:rPr sz="2400" b="1" spc="-20" dirty="0" smtClean="0">
                <a:latin typeface="Times New Roman" panose="02020603050405020304" pitchFamily="18" charset="0"/>
                <a:cs typeface="Times New Roman" panose="02020603050405020304" pitchFamily="18" charset="0"/>
              </a:rPr>
              <a:t>,</a:t>
            </a:r>
            <a:endParaRPr sz="2500" b="1" dirty="0">
              <a:latin typeface="Times New Roman" panose="02020603050405020304" pitchFamily="18" charset="0"/>
              <a:cs typeface="Times New Roman" panose="02020603050405020304" pitchFamily="18" charset="0"/>
            </a:endParaRPr>
          </a:p>
          <a:p>
            <a:pPr marL="356870" indent="-344805">
              <a:lnSpc>
                <a:spcPct val="100000"/>
              </a:lnSpc>
              <a:buFont typeface="Arial MT"/>
              <a:buChar char="•"/>
              <a:tabLst>
                <a:tab pos="356870" algn="l"/>
                <a:tab pos="357505" algn="l"/>
              </a:tabLst>
            </a:pPr>
            <a:r>
              <a:rPr sz="2400" b="1" spc="15" dirty="0">
                <a:latin typeface="Times New Roman" panose="02020603050405020304" pitchFamily="18" charset="0"/>
                <a:cs typeface="Times New Roman" panose="02020603050405020304" pitchFamily="18" charset="0"/>
              </a:rPr>
              <a:t>Sayım</a:t>
            </a:r>
            <a:r>
              <a:rPr sz="2400" b="1" spc="17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sonucunda</a:t>
            </a:r>
            <a:r>
              <a:rPr sz="2400" b="1" spc="18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ortaya</a:t>
            </a:r>
            <a:r>
              <a:rPr sz="2400" b="1" spc="17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çıkan</a:t>
            </a:r>
            <a:r>
              <a:rPr sz="2400" b="1" spc="17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fazlalar</a:t>
            </a:r>
            <a:r>
              <a:rPr sz="2400" b="1" spc="16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miktar</a:t>
            </a:r>
            <a:r>
              <a:rPr sz="2400" b="1" spc="15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7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değer</a:t>
            </a:r>
            <a:r>
              <a:rPr sz="2400" b="1" spc="16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olarak</a:t>
            </a:r>
            <a:r>
              <a:rPr sz="2400" b="1" spc="16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kayıtlara</a:t>
            </a:r>
            <a:r>
              <a:rPr sz="2400" b="1" spc="16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alınarak</a:t>
            </a:r>
            <a:r>
              <a:rPr sz="2400" b="1" spc="17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takip</a:t>
            </a:r>
            <a:endParaRPr sz="2400" b="1" dirty="0">
              <a:latin typeface="Times New Roman" panose="02020603050405020304" pitchFamily="18" charset="0"/>
              <a:cs typeface="Times New Roman" panose="02020603050405020304" pitchFamily="18" charset="0"/>
            </a:endParaRPr>
          </a:p>
          <a:p>
            <a:pPr marL="356870">
              <a:lnSpc>
                <a:spcPct val="100000"/>
              </a:lnSpc>
            </a:pPr>
            <a:r>
              <a:rPr sz="2400" b="1" spc="-30" dirty="0">
                <a:latin typeface="Times New Roman" panose="02020603050405020304" pitchFamily="18" charset="0"/>
                <a:cs typeface="Times New Roman" panose="02020603050405020304" pitchFamily="18" charset="0"/>
              </a:rPr>
              <a:t>edilir.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59496" y="1844824"/>
            <a:ext cx="10369152" cy="4013278"/>
          </a:xfrm>
          <a:prstGeom prst="rect">
            <a:avLst/>
          </a:prstGeom>
        </p:spPr>
        <p:txBody>
          <a:bodyPr vert="horz" wrap="square" lIns="0" tIns="12065" rIns="0" bIns="0" rtlCol="0">
            <a:spAutoFit/>
          </a:bodyPr>
          <a:lstStyle/>
          <a:p>
            <a:pPr marL="356870" marR="5080" indent="-344805" algn="just">
              <a:lnSpc>
                <a:spcPct val="100000"/>
              </a:lnSpc>
              <a:buFont typeface="Wingdings"/>
              <a:buChar char=""/>
              <a:tabLst>
                <a:tab pos="357505" algn="l"/>
              </a:tabLst>
            </a:pPr>
            <a:r>
              <a:rPr sz="2000" b="1" spc="-20" dirty="0" err="1" smtClean="0">
                <a:latin typeface="Times New Roman" panose="02020603050405020304" pitchFamily="18" charset="0"/>
                <a:cs typeface="Times New Roman" panose="02020603050405020304" pitchFamily="18" charset="0"/>
              </a:rPr>
              <a:t>Taşınırlar</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edinme </a:t>
            </a:r>
            <a:r>
              <a:rPr sz="2000" b="1" spc="-10" dirty="0">
                <a:latin typeface="Times New Roman" panose="02020603050405020304" pitchFamily="18" charset="0"/>
                <a:cs typeface="Times New Roman" panose="02020603050405020304" pitchFamily="18" charset="0"/>
              </a:rPr>
              <a:t>şekline </a:t>
            </a:r>
            <a:r>
              <a:rPr sz="2000" b="1" spc="15" dirty="0">
                <a:latin typeface="Times New Roman" panose="02020603050405020304" pitchFamily="18" charset="0"/>
                <a:cs typeface="Times New Roman" panose="02020603050405020304" pitchFamily="18" charset="0"/>
              </a:rPr>
              <a:t>bakılmaksızın </a:t>
            </a:r>
            <a:r>
              <a:rPr sz="2000" b="1" spc="5" dirty="0">
                <a:latin typeface="Times New Roman" panose="02020603050405020304" pitchFamily="18" charset="0"/>
                <a:cs typeface="Times New Roman" panose="02020603050405020304" pitchFamily="18" charset="0"/>
              </a:rPr>
              <a:t>kamu </a:t>
            </a:r>
            <a:r>
              <a:rPr sz="2000" b="1" spc="-5" dirty="0">
                <a:latin typeface="Times New Roman" panose="02020603050405020304" pitchFamily="18" charset="0"/>
                <a:cs typeface="Times New Roman" panose="02020603050405020304" pitchFamily="18" charset="0"/>
              </a:rPr>
              <a:t>idaresince </a:t>
            </a:r>
            <a:r>
              <a:rPr sz="2000" b="1" dirty="0">
                <a:latin typeface="Times New Roman" panose="02020603050405020304" pitchFamily="18" charset="0"/>
                <a:cs typeface="Times New Roman" panose="02020603050405020304" pitchFamily="18" charset="0"/>
              </a:rPr>
              <a:t>kullanılmak </a:t>
            </a:r>
            <a:r>
              <a:rPr sz="2000" b="1" spc="-5" dirty="0">
                <a:latin typeface="Times New Roman" panose="02020603050405020304" pitchFamily="18" charset="0"/>
                <a:cs typeface="Times New Roman" panose="02020603050405020304" pitchFamily="18" charset="0"/>
              </a:rPr>
              <a:t>üzere </a:t>
            </a:r>
            <a:r>
              <a:rPr sz="2000" b="1" spc="-10" dirty="0">
                <a:latin typeface="Times New Roman" panose="02020603050405020304" pitchFamily="18" charset="0"/>
                <a:cs typeface="Times New Roman" panose="02020603050405020304" pitchFamily="18" charset="0"/>
              </a:rPr>
              <a:t>teslim </a:t>
            </a:r>
            <a:r>
              <a:rPr sz="2000" b="1" spc="25" dirty="0">
                <a:latin typeface="Times New Roman" panose="02020603050405020304" pitchFamily="18" charset="0"/>
                <a:cs typeface="Times New Roman" panose="02020603050405020304" pitchFamily="18" charset="0"/>
              </a:rPr>
              <a:t>alındığında </a:t>
            </a:r>
            <a:r>
              <a:rPr sz="2000" b="1" spc="3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giriş;</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tüketime</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verildiğinde,</a:t>
            </a:r>
            <a:r>
              <a:rPr sz="2000" b="1" spc="-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satıldığında,</a:t>
            </a:r>
            <a:r>
              <a:rPr sz="2000" b="1" spc="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başka</a:t>
            </a:r>
            <a:r>
              <a:rPr sz="2000" b="1" spc="60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birimlerine</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devredildiğinde, </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bağışlandığında</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veya</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yardım</a:t>
            </a:r>
            <a:r>
              <a:rPr sz="2000" b="1" spc="20" dirty="0">
                <a:latin typeface="Times New Roman" panose="02020603050405020304" pitchFamily="18" charset="0"/>
                <a:cs typeface="Times New Roman" panose="02020603050405020304" pitchFamily="18" charset="0"/>
              </a:rPr>
              <a:t> yapıldığında,</a:t>
            </a:r>
            <a:r>
              <a:rPr sz="2000" b="1" spc="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çeşitli</a:t>
            </a:r>
            <a:r>
              <a:rPr sz="2000" b="1" spc="-5" dirty="0">
                <a:latin typeface="Times New Roman" panose="02020603050405020304" pitchFamily="18" charset="0"/>
                <a:cs typeface="Times New Roman" panose="02020603050405020304" pitchFamily="18" charset="0"/>
              </a:rPr>
              <a:t> nedenlerle</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kullanılamaz</a:t>
            </a:r>
            <a:r>
              <a:rPr sz="2000" b="1" spc="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hale</a:t>
            </a:r>
            <a:r>
              <a:rPr sz="2000" b="1" spc="-5" dirty="0">
                <a:latin typeface="Times New Roman" panose="02020603050405020304" pitchFamily="18" charset="0"/>
                <a:cs typeface="Times New Roman" panose="02020603050405020304" pitchFamily="18" charset="0"/>
              </a:rPr>
              <a:t> geldiğinde, </a:t>
            </a:r>
            <a:r>
              <a:rPr sz="2000" b="1" spc="-57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hurdaya </a:t>
            </a:r>
            <a:r>
              <a:rPr sz="2000" b="1" spc="20" dirty="0">
                <a:latin typeface="Times New Roman" panose="02020603050405020304" pitchFamily="18" charset="0"/>
                <a:cs typeface="Times New Roman" panose="02020603050405020304" pitchFamily="18" charset="0"/>
              </a:rPr>
              <a:t>ayrıldığında </a:t>
            </a:r>
            <a:r>
              <a:rPr sz="2000" b="1" spc="-5" dirty="0">
                <a:latin typeface="Times New Roman" panose="02020603050405020304" pitchFamily="18" charset="0"/>
                <a:cs typeface="Times New Roman" panose="02020603050405020304" pitchFamily="18" charset="0"/>
              </a:rPr>
              <a:t>veya kaybolma, </a:t>
            </a:r>
            <a:r>
              <a:rPr sz="2000" b="1" spc="5" dirty="0">
                <a:latin typeface="Times New Roman" panose="02020603050405020304" pitchFamily="18" charset="0"/>
                <a:cs typeface="Times New Roman" panose="02020603050405020304" pitchFamily="18" charset="0"/>
              </a:rPr>
              <a:t>çalınma, </a:t>
            </a:r>
            <a:r>
              <a:rPr sz="2000" b="1" spc="20" dirty="0">
                <a:latin typeface="Times New Roman" panose="02020603050405020304" pitchFamily="18" charset="0"/>
                <a:cs typeface="Times New Roman" panose="02020603050405020304" pitchFamily="18" charset="0"/>
              </a:rPr>
              <a:t>canlı </a:t>
            </a:r>
            <a:r>
              <a:rPr sz="2000" b="1" spc="30" dirty="0">
                <a:latin typeface="Times New Roman" panose="02020603050405020304" pitchFamily="18" charset="0"/>
                <a:cs typeface="Times New Roman" panose="02020603050405020304" pitchFamily="18" charset="0"/>
              </a:rPr>
              <a:t>taşınırın </a:t>
            </a:r>
            <a:r>
              <a:rPr sz="2000" b="1" spc="-5" dirty="0">
                <a:latin typeface="Times New Roman" panose="02020603050405020304" pitchFamily="18" charset="0"/>
                <a:cs typeface="Times New Roman" panose="02020603050405020304" pitchFamily="18" charset="0"/>
              </a:rPr>
              <a:t>ölümü gibi yok olma hallerinde </a:t>
            </a:r>
            <a:r>
              <a:rPr sz="2000" b="1" dirty="0">
                <a:latin typeface="Times New Roman" panose="02020603050405020304" pitchFamily="18" charset="0"/>
                <a:cs typeface="Times New Roman" panose="02020603050405020304" pitchFamily="18" charset="0"/>
              </a:rPr>
              <a:t> </a:t>
            </a:r>
            <a:r>
              <a:rPr sz="2000" b="1" spc="35" dirty="0">
                <a:latin typeface="Times New Roman" panose="02020603050405020304" pitchFamily="18" charset="0"/>
                <a:cs typeface="Times New Roman" panose="02020603050405020304" pitchFamily="18" charset="0"/>
              </a:rPr>
              <a:t>çıkış</a:t>
            </a:r>
            <a:r>
              <a:rPr sz="2000" b="1" spc="60" dirty="0">
                <a:latin typeface="Times New Roman" panose="02020603050405020304" pitchFamily="18" charset="0"/>
                <a:cs typeface="Times New Roman" panose="02020603050405020304" pitchFamily="18" charset="0"/>
              </a:rPr>
              <a:t> </a:t>
            </a:r>
            <a:r>
              <a:rPr sz="2000" b="1" spc="-20" dirty="0" err="1">
                <a:latin typeface="Times New Roman" panose="02020603050405020304" pitchFamily="18" charset="0"/>
                <a:cs typeface="Times New Roman" panose="02020603050405020304" pitchFamily="18" charset="0"/>
              </a:rPr>
              <a:t>kaydedilir</a:t>
            </a:r>
            <a:r>
              <a:rPr sz="2000" b="1" spc="-20" dirty="0" smtClean="0">
                <a:latin typeface="Times New Roman" panose="02020603050405020304" pitchFamily="18" charset="0"/>
                <a:cs typeface="Times New Roman" panose="02020603050405020304" pitchFamily="18" charset="0"/>
              </a:rPr>
              <a:t>.</a:t>
            </a:r>
            <a:endParaRPr lang="tr-TR" sz="2000" b="1" spc="-20" dirty="0" smtClean="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sz="2000" b="1" spc="-5" dirty="0">
                <a:latin typeface="Times New Roman" panose="02020603050405020304" pitchFamily="18" charset="0"/>
                <a:cs typeface="Times New Roman" panose="02020603050405020304" pitchFamily="18" charset="0"/>
              </a:rPr>
              <a:t>Giriş</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a:t>
            </a:r>
            <a:r>
              <a:rPr sz="2000" b="1" spc="35" dirty="0">
                <a:latin typeface="Times New Roman" panose="02020603050405020304" pitchFamily="18" charset="0"/>
                <a:cs typeface="Times New Roman" panose="02020603050405020304" pitchFamily="18" charset="0"/>
              </a:rPr>
              <a:t> çıkış</a:t>
            </a:r>
            <a:r>
              <a:rPr sz="2000" b="1" spc="9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kayıtları </a:t>
            </a:r>
            <a:r>
              <a:rPr sz="2000" b="1" spc="-10" dirty="0">
                <a:latin typeface="Times New Roman" panose="02020603050405020304" pitchFamily="18" charset="0"/>
                <a:cs typeface="Times New Roman" panose="02020603050405020304" pitchFamily="18" charset="0"/>
              </a:rPr>
              <a:t>Taşınır</a:t>
            </a:r>
            <a:r>
              <a:rPr sz="2000" b="1" spc="6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İşlem</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Fişine</a:t>
            </a:r>
            <a:r>
              <a:rPr sz="2000" b="1" spc="3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dayanılarak</a:t>
            </a:r>
            <a:r>
              <a:rPr sz="2000" b="1" spc="8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yapılır.</a:t>
            </a:r>
            <a:r>
              <a:rPr sz="2000" b="1" spc="1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Giriş</a:t>
            </a:r>
            <a:r>
              <a:rPr sz="2000" b="1" spc="25" dirty="0">
                <a:latin typeface="Times New Roman" panose="02020603050405020304" pitchFamily="18" charset="0"/>
                <a:cs typeface="Times New Roman" panose="02020603050405020304" pitchFamily="18" charset="0"/>
              </a:rPr>
              <a:t> </a:t>
            </a:r>
            <a:r>
              <a:rPr sz="2000" b="1" spc="-10" dirty="0" err="1">
                <a:latin typeface="Times New Roman" panose="02020603050405020304" pitchFamily="18" charset="0"/>
                <a:cs typeface="Times New Roman" panose="02020603050405020304" pitchFamily="18" charset="0"/>
              </a:rPr>
              <a:t>ve</a:t>
            </a:r>
            <a:r>
              <a:rPr sz="2000" b="1" spc="65" dirty="0">
                <a:latin typeface="Times New Roman" panose="02020603050405020304" pitchFamily="18" charset="0"/>
                <a:cs typeface="Times New Roman" panose="02020603050405020304" pitchFamily="18" charset="0"/>
              </a:rPr>
              <a:t> </a:t>
            </a:r>
            <a:r>
              <a:rPr sz="2000" b="1" spc="35" dirty="0" err="1" smtClean="0">
                <a:latin typeface="Times New Roman" panose="02020603050405020304" pitchFamily="18" charset="0"/>
                <a:cs typeface="Times New Roman" panose="02020603050405020304" pitchFamily="18" charset="0"/>
              </a:rPr>
              <a:t>çıkış</a:t>
            </a:r>
            <a:r>
              <a:rPr lang="tr-TR" sz="2000" b="1" spc="70" dirty="0">
                <a:latin typeface="Times New Roman" panose="02020603050405020304" pitchFamily="18" charset="0"/>
                <a:cs typeface="Times New Roman" panose="02020603050405020304" pitchFamily="18" charset="0"/>
              </a:rPr>
              <a:t> </a:t>
            </a:r>
            <a:r>
              <a:rPr lang="tr-TR" sz="2000" b="1" spc="70" dirty="0" smtClean="0">
                <a:latin typeface="Times New Roman" panose="02020603050405020304" pitchFamily="18" charset="0"/>
                <a:cs typeface="Times New Roman" panose="02020603050405020304" pitchFamily="18" charset="0"/>
              </a:rPr>
              <a:t>k</a:t>
            </a:r>
            <a:r>
              <a:rPr sz="2000" b="1" spc="5" dirty="0" err="1" smtClean="0">
                <a:latin typeface="Times New Roman" panose="02020603050405020304" pitchFamily="18" charset="0"/>
                <a:cs typeface="Times New Roman" panose="02020603050405020304" pitchFamily="18" charset="0"/>
              </a:rPr>
              <a:t>ayıtlarında</a:t>
            </a:r>
            <a:r>
              <a:rPr sz="2000" b="1" spc="5" dirty="0" smtClean="0">
                <a:latin typeface="Times New Roman" panose="02020603050405020304" pitchFamily="18" charset="0"/>
                <a:cs typeface="Times New Roman" panose="02020603050405020304" pitchFamily="18" charset="0"/>
              </a:rPr>
              <a:t>;</a:t>
            </a:r>
            <a:endParaRPr sz="2000" b="1" dirty="0">
              <a:latin typeface="Times New Roman" panose="02020603050405020304" pitchFamily="18" charset="0"/>
              <a:cs typeface="Times New Roman" panose="02020603050405020304" pitchFamily="18" charset="0"/>
            </a:endParaRPr>
          </a:p>
          <a:p>
            <a:pPr marL="356870" indent="-344805">
              <a:lnSpc>
                <a:spcPct val="100000"/>
              </a:lnSpc>
              <a:spcBef>
                <a:spcPts val="5"/>
              </a:spcBef>
              <a:buFont typeface="Wingdings"/>
              <a:buChar char=""/>
              <a:tabLst>
                <a:tab pos="357505" algn="l"/>
              </a:tabLst>
            </a:pPr>
            <a:r>
              <a:rPr sz="2000" b="1" spc="10" dirty="0">
                <a:latin typeface="Times New Roman" panose="02020603050405020304" pitchFamily="18" charset="0"/>
                <a:cs typeface="Times New Roman" panose="02020603050405020304" pitchFamily="18" charset="0"/>
              </a:rPr>
              <a:t>Satın</a:t>
            </a:r>
            <a:r>
              <a:rPr sz="2000" b="1" spc="6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alma</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suretiyle</a:t>
            </a:r>
            <a:r>
              <a:rPr sz="2000" b="1" spc="3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edinme</a:t>
            </a:r>
            <a:r>
              <a:rPr sz="2000" b="1" spc="4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a:t>
            </a:r>
            <a:r>
              <a:rPr sz="2000" b="1" spc="4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değer</a:t>
            </a:r>
            <a:r>
              <a:rPr sz="2000" b="1" spc="20" dirty="0">
                <a:latin typeface="Times New Roman" panose="02020603050405020304" pitchFamily="18" charset="0"/>
                <a:cs typeface="Times New Roman" panose="02020603050405020304" pitchFamily="18" charset="0"/>
              </a:rPr>
              <a:t> </a:t>
            </a:r>
            <a:r>
              <a:rPr sz="2000" b="1" spc="35" dirty="0">
                <a:latin typeface="Times New Roman" panose="02020603050405020304" pitchFamily="18" charset="0"/>
                <a:cs typeface="Times New Roman" panose="02020603050405020304" pitchFamily="18" charset="0"/>
              </a:rPr>
              <a:t>artırıcı</a:t>
            </a:r>
            <a:r>
              <a:rPr sz="2000" b="1" spc="8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değişiklik</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hallerinde</a:t>
            </a:r>
            <a:r>
              <a:rPr sz="2000" b="1" spc="5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maliyet</a:t>
            </a:r>
            <a:r>
              <a:rPr sz="2000" b="1" spc="75" dirty="0">
                <a:latin typeface="Times New Roman" panose="02020603050405020304" pitchFamily="18" charset="0"/>
                <a:cs typeface="Times New Roman" panose="02020603050405020304" pitchFamily="18" charset="0"/>
              </a:rPr>
              <a:t> </a:t>
            </a:r>
            <a:r>
              <a:rPr sz="2000" b="1" spc="-10" dirty="0" err="1">
                <a:latin typeface="Times New Roman" panose="02020603050405020304" pitchFamily="18" charset="0"/>
                <a:cs typeface="Times New Roman" panose="02020603050405020304" pitchFamily="18" charset="0"/>
              </a:rPr>
              <a:t>bedeli</a:t>
            </a:r>
            <a:r>
              <a:rPr sz="2000" b="1" spc="-10" dirty="0" smtClean="0">
                <a:latin typeface="Times New Roman" panose="02020603050405020304" pitchFamily="18" charset="0"/>
                <a:cs typeface="Times New Roman" panose="02020603050405020304" pitchFamily="18" charset="0"/>
              </a:rPr>
              <a:t>,</a:t>
            </a: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sz="2000" b="1" spc="-10" dirty="0">
                <a:latin typeface="Times New Roman" panose="02020603050405020304" pitchFamily="18" charset="0"/>
                <a:cs typeface="Times New Roman" panose="02020603050405020304" pitchFamily="18" charset="0"/>
              </a:rPr>
              <a:t>Bedelsiz</a:t>
            </a:r>
            <a:r>
              <a:rPr sz="2000" b="1" spc="4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devir,</a:t>
            </a:r>
            <a:r>
              <a:rPr sz="2000" b="1" spc="6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kullanılamaz</a:t>
            </a:r>
            <a:r>
              <a:rPr sz="2000" b="1" spc="4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hale</a:t>
            </a:r>
            <a:r>
              <a:rPr sz="2000" b="1" spc="4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gelme, </a:t>
            </a:r>
            <a:r>
              <a:rPr sz="2000" b="1" spc="-5" dirty="0">
                <a:latin typeface="Times New Roman" panose="02020603050405020304" pitchFamily="18" charset="0"/>
                <a:cs typeface="Times New Roman" panose="02020603050405020304" pitchFamily="18" charset="0"/>
              </a:rPr>
              <a:t>yok</a:t>
            </a:r>
            <a:r>
              <a:rPr sz="2000" b="1" spc="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olma</a:t>
            </a:r>
            <a:r>
              <a:rPr sz="2000" b="1" spc="4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a:t>
            </a:r>
            <a:r>
              <a:rPr sz="2000" b="1" spc="3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hurdaya</a:t>
            </a:r>
            <a:r>
              <a:rPr sz="2000" b="1" spc="5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ayrılma</a:t>
            </a:r>
            <a:r>
              <a:rPr sz="2000" b="1" spc="7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hallerinde</a:t>
            </a:r>
            <a:r>
              <a:rPr sz="2000" b="1" spc="7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kayıtlı</a:t>
            </a:r>
            <a:r>
              <a:rPr sz="2000" b="1" spc="65" dirty="0">
                <a:latin typeface="Times New Roman" panose="02020603050405020304" pitchFamily="18" charset="0"/>
                <a:cs typeface="Times New Roman" panose="02020603050405020304" pitchFamily="18" charset="0"/>
              </a:rPr>
              <a:t> </a:t>
            </a:r>
            <a:r>
              <a:rPr sz="2000" b="1" spc="-5" dirty="0" err="1">
                <a:latin typeface="Times New Roman" panose="02020603050405020304" pitchFamily="18" charset="0"/>
                <a:cs typeface="Times New Roman" panose="02020603050405020304" pitchFamily="18" charset="0"/>
              </a:rPr>
              <a:t>değeri</a:t>
            </a:r>
            <a:r>
              <a:rPr sz="2000" b="1" spc="-5" dirty="0" smtClean="0">
                <a:latin typeface="Times New Roman" panose="02020603050405020304" pitchFamily="18" charset="0"/>
                <a:cs typeface="Times New Roman" panose="02020603050405020304" pitchFamily="18" charset="0"/>
              </a:rPr>
              <a:t>,</a:t>
            </a:r>
            <a:endParaRPr sz="2000" b="1" dirty="0">
              <a:latin typeface="Times New Roman" panose="02020603050405020304" pitchFamily="18" charset="0"/>
              <a:cs typeface="Times New Roman" panose="02020603050405020304" pitchFamily="18" charset="0"/>
            </a:endParaRPr>
          </a:p>
          <a:p>
            <a:pPr marL="356870" marR="8255" indent="-344805" algn="just">
              <a:lnSpc>
                <a:spcPct val="100000"/>
              </a:lnSpc>
              <a:buFont typeface="Wingdings"/>
              <a:buChar char=""/>
              <a:tabLst>
                <a:tab pos="357505" algn="l"/>
              </a:tabLst>
            </a:pPr>
            <a:r>
              <a:rPr sz="2000" b="1" spc="15" dirty="0">
                <a:latin typeface="Times New Roman" panose="02020603050405020304" pitchFamily="18" charset="0"/>
                <a:cs typeface="Times New Roman" panose="02020603050405020304" pitchFamily="18" charset="0"/>
              </a:rPr>
              <a:t>Bağış </a:t>
            </a:r>
            <a:r>
              <a:rPr sz="2000" b="1" spc="-10" dirty="0">
                <a:latin typeface="Times New Roman" panose="02020603050405020304" pitchFamily="18" charset="0"/>
                <a:cs typeface="Times New Roman" panose="02020603050405020304" pitchFamily="18" charset="0"/>
              </a:rPr>
              <a:t>ve</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yardım</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yoluyla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edinilen</a:t>
            </a:r>
            <a:r>
              <a:rPr sz="2000" b="1" spc="56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taşınırlarda; </a:t>
            </a:r>
            <a:r>
              <a:rPr sz="2000" b="1" spc="15" dirty="0">
                <a:latin typeface="Times New Roman" panose="02020603050405020304" pitchFamily="18" charset="0"/>
                <a:cs typeface="Times New Roman" panose="02020603050405020304" pitchFamily="18" charset="0"/>
              </a:rPr>
              <a:t>bağış </a:t>
            </a:r>
            <a:r>
              <a:rPr sz="2000" b="1" spc="-10" dirty="0">
                <a:latin typeface="Times New Roman" panose="02020603050405020304" pitchFamily="18" charset="0"/>
                <a:cs typeface="Times New Roman" panose="02020603050405020304" pitchFamily="18" charset="0"/>
              </a:rPr>
              <a:t>ve</a:t>
            </a:r>
            <a:r>
              <a:rPr sz="2000" b="1" spc="56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yardımda </a:t>
            </a:r>
            <a:r>
              <a:rPr sz="2000" b="1" spc="-5" dirty="0">
                <a:latin typeface="Times New Roman" panose="02020603050405020304" pitchFamily="18" charset="0"/>
                <a:cs typeface="Times New Roman" panose="02020603050405020304" pitchFamily="18" charset="0"/>
              </a:rPr>
              <a:t>bulunan</a:t>
            </a:r>
            <a:r>
              <a:rPr sz="2000" b="1" spc="57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tarafından </a:t>
            </a:r>
            <a:r>
              <a:rPr sz="2000" b="1" spc="-5" dirty="0">
                <a:latin typeface="Times New Roman" panose="02020603050405020304" pitchFamily="18" charset="0"/>
                <a:cs typeface="Times New Roman" panose="02020603050405020304" pitchFamily="18" charset="0"/>
              </a:rPr>
              <a:t>ispat </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edici</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a:t>
            </a:r>
            <a:r>
              <a:rPr sz="2000" b="1" spc="-5" dirty="0">
                <a:latin typeface="Times New Roman" panose="02020603050405020304" pitchFamily="18" charset="0"/>
                <a:cs typeface="Times New Roman" panose="02020603050405020304" pitchFamily="18" charset="0"/>
              </a:rPr>
              <a:t> belge</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ile</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değeri</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belirtilmiş</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ise</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bu</a:t>
            </a:r>
            <a:r>
              <a:rPr sz="2000" b="1" spc="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değer,</a:t>
            </a:r>
            <a:r>
              <a:rPr sz="2000" b="1" spc="-2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belli</a:t>
            </a:r>
            <a:r>
              <a:rPr sz="2000" b="1" spc="-10" dirty="0">
                <a:latin typeface="Times New Roman" panose="02020603050405020304" pitchFamily="18" charset="0"/>
                <a:cs typeface="Times New Roman" panose="02020603050405020304" pitchFamily="18" charset="0"/>
              </a:rPr>
              <a:t> bir</a:t>
            </a:r>
            <a:r>
              <a:rPr sz="2000" b="1" spc="-5" dirty="0">
                <a:latin typeface="Times New Roman" panose="02020603050405020304" pitchFamily="18" charset="0"/>
                <a:cs typeface="Times New Roman" panose="02020603050405020304" pitchFamily="18" charset="0"/>
              </a:rPr>
              <a:t> değeri</a:t>
            </a:r>
            <a:r>
              <a:rPr sz="2000" b="1" dirty="0">
                <a:latin typeface="Times New Roman" panose="02020603050405020304" pitchFamily="18" charset="0"/>
                <a:cs typeface="Times New Roman" panose="02020603050405020304" pitchFamily="18" charset="0"/>
              </a:rPr>
              <a:t> yoksa</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değer</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tespit </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komisyonunca</a:t>
            </a:r>
            <a:r>
              <a:rPr sz="2000" b="1" spc="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belirlenen</a:t>
            </a:r>
            <a:r>
              <a:rPr sz="2000" b="1" spc="3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değer,</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esas</a:t>
            </a:r>
            <a:r>
              <a:rPr sz="2000" b="1" spc="3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alınır.</a:t>
            </a:r>
          </a:p>
        </p:txBody>
      </p:sp>
      <p:sp>
        <p:nvSpPr>
          <p:cNvPr id="2" name="Dikdörtgen 1"/>
          <p:cNvSpPr/>
          <p:nvPr/>
        </p:nvSpPr>
        <p:spPr>
          <a:xfrm>
            <a:off x="3107668" y="580007"/>
            <a:ext cx="7488832" cy="843821"/>
          </a:xfrm>
          <a:prstGeom prst="rect">
            <a:avLst/>
          </a:prstGeom>
        </p:spPr>
        <p:txBody>
          <a:bodyPr wrap="square">
            <a:spAutoFit/>
          </a:bodyPr>
          <a:lstStyle/>
          <a:p>
            <a:pPr marR="1813560" algn="ctr">
              <a:lnSpc>
                <a:spcPct val="100000"/>
              </a:lnSpc>
              <a:spcBef>
                <a:spcPts val="95"/>
              </a:spcBef>
            </a:pPr>
            <a:r>
              <a:rPr lang="tr-TR" sz="2400" b="1" spc="-60" dirty="0">
                <a:solidFill>
                  <a:srgbClr val="FF0000"/>
                </a:solidFill>
                <a:latin typeface="Times New Roman" panose="02020603050405020304" pitchFamily="18" charset="0"/>
                <a:cs typeface="Times New Roman" panose="02020603050405020304" pitchFamily="18" charset="0"/>
              </a:rPr>
              <a:t>KAYIT</a:t>
            </a:r>
            <a:r>
              <a:rPr lang="tr-TR" sz="2400" b="1" spc="85" dirty="0">
                <a:solidFill>
                  <a:srgbClr val="FF0000"/>
                </a:solidFill>
                <a:latin typeface="Times New Roman" panose="02020603050405020304" pitchFamily="18" charset="0"/>
                <a:cs typeface="Times New Roman" panose="02020603050405020304" pitchFamily="18" charset="0"/>
              </a:rPr>
              <a:t> </a:t>
            </a:r>
            <a:r>
              <a:rPr lang="tr-TR" sz="2400" b="1" spc="-25" dirty="0">
                <a:solidFill>
                  <a:srgbClr val="FF0000"/>
                </a:solidFill>
                <a:latin typeface="Times New Roman" panose="02020603050405020304" pitchFamily="18" charset="0"/>
                <a:cs typeface="Times New Roman" panose="02020603050405020304" pitchFamily="18" charset="0"/>
              </a:rPr>
              <a:t>ZAMANI,</a:t>
            </a:r>
            <a:r>
              <a:rPr lang="tr-TR" sz="2400" b="1" spc="105" dirty="0">
                <a:solidFill>
                  <a:srgbClr val="FF0000"/>
                </a:solidFill>
                <a:latin typeface="Times New Roman" panose="02020603050405020304" pitchFamily="18" charset="0"/>
                <a:cs typeface="Times New Roman" panose="02020603050405020304" pitchFamily="18" charset="0"/>
              </a:rPr>
              <a:t> </a:t>
            </a:r>
            <a:r>
              <a:rPr lang="tr-TR" sz="2400" b="1" spc="-60" dirty="0">
                <a:solidFill>
                  <a:srgbClr val="FF0000"/>
                </a:solidFill>
                <a:latin typeface="Times New Roman" panose="02020603050405020304" pitchFamily="18" charset="0"/>
                <a:cs typeface="Times New Roman" panose="02020603050405020304" pitchFamily="18" charset="0"/>
              </a:rPr>
              <a:t>KAYIT</a:t>
            </a:r>
            <a:r>
              <a:rPr lang="tr-TR" sz="2400" b="1" spc="90" dirty="0">
                <a:solidFill>
                  <a:srgbClr val="FF0000"/>
                </a:solidFill>
                <a:latin typeface="Times New Roman" panose="02020603050405020304" pitchFamily="18" charset="0"/>
                <a:cs typeface="Times New Roman" panose="02020603050405020304" pitchFamily="18" charset="0"/>
              </a:rPr>
              <a:t> </a:t>
            </a:r>
            <a:r>
              <a:rPr lang="tr-TR" sz="2400" b="1" spc="-10" dirty="0">
                <a:solidFill>
                  <a:srgbClr val="FF0000"/>
                </a:solidFill>
                <a:latin typeface="Times New Roman" panose="02020603050405020304" pitchFamily="18" charset="0"/>
                <a:cs typeface="Times New Roman" panose="02020603050405020304" pitchFamily="18" charset="0"/>
              </a:rPr>
              <a:t>DEĞERİ</a:t>
            </a:r>
            <a:r>
              <a:rPr lang="tr-TR" sz="2400" b="1" spc="40" dirty="0">
                <a:solidFill>
                  <a:srgbClr val="FF0000"/>
                </a:solidFill>
                <a:latin typeface="Times New Roman" panose="02020603050405020304" pitchFamily="18" charset="0"/>
                <a:cs typeface="Times New Roman" panose="02020603050405020304" pitchFamily="18" charset="0"/>
              </a:rPr>
              <a:t> </a:t>
            </a:r>
            <a:r>
              <a:rPr lang="tr-TR" sz="2400" b="1" spc="-10" dirty="0">
                <a:solidFill>
                  <a:srgbClr val="FF0000"/>
                </a:solidFill>
                <a:latin typeface="Times New Roman" panose="02020603050405020304" pitchFamily="18" charset="0"/>
                <a:cs typeface="Times New Roman" panose="02020603050405020304" pitchFamily="18" charset="0"/>
              </a:rPr>
              <a:t>VE</a:t>
            </a:r>
            <a:r>
              <a:rPr lang="tr-TR" sz="2400" b="1" spc="5" dirty="0">
                <a:solidFill>
                  <a:srgbClr val="FF0000"/>
                </a:solidFill>
                <a:latin typeface="Times New Roman" panose="02020603050405020304" pitchFamily="18" charset="0"/>
                <a:cs typeface="Times New Roman" panose="02020603050405020304" pitchFamily="18" charset="0"/>
              </a:rPr>
              <a:t> </a:t>
            </a:r>
          </a:p>
          <a:p>
            <a:pPr marR="1813560" algn="ctr">
              <a:lnSpc>
                <a:spcPct val="100000"/>
              </a:lnSpc>
              <a:spcBef>
                <a:spcPts val="95"/>
              </a:spcBef>
            </a:pPr>
            <a:r>
              <a:rPr lang="tr-TR" sz="2400" b="1" spc="-10" dirty="0">
                <a:solidFill>
                  <a:srgbClr val="FF0000"/>
                </a:solidFill>
                <a:latin typeface="Times New Roman" panose="02020603050405020304" pitchFamily="18" charset="0"/>
                <a:cs typeface="Times New Roman" panose="02020603050405020304" pitchFamily="18" charset="0"/>
              </a:rPr>
              <a:t>DEĞER </a:t>
            </a:r>
            <a:r>
              <a:rPr lang="tr-TR" sz="2400" b="1" spc="-5" dirty="0">
                <a:solidFill>
                  <a:srgbClr val="FF0000"/>
                </a:solidFill>
                <a:latin typeface="Times New Roman" panose="02020603050405020304" pitchFamily="18" charset="0"/>
                <a:cs typeface="Times New Roman" panose="02020603050405020304" pitchFamily="18" charset="0"/>
              </a:rPr>
              <a:t>TESPİT</a:t>
            </a:r>
            <a:r>
              <a:rPr lang="tr-TR" sz="2400" b="1" spc="-10" dirty="0">
                <a:solidFill>
                  <a:srgbClr val="FF0000"/>
                </a:solidFill>
                <a:latin typeface="Times New Roman" panose="02020603050405020304" pitchFamily="18" charset="0"/>
                <a:cs typeface="Times New Roman" panose="02020603050405020304" pitchFamily="18" charset="0"/>
              </a:rPr>
              <a:t> </a:t>
            </a:r>
            <a:r>
              <a:rPr lang="tr-TR" sz="2400" b="1" spc="-5" dirty="0">
                <a:solidFill>
                  <a:srgbClr val="FF0000"/>
                </a:solidFill>
                <a:latin typeface="Times New Roman" panose="02020603050405020304" pitchFamily="18" charset="0"/>
                <a:cs typeface="Times New Roman" panose="02020603050405020304" pitchFamily="18" charset="0"/>
              </a:rPr>
              <a:t>KOMİSYONU</a:t>
            </a:r>
            <a:endParaRPr lang="tr-TR"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503712" y="620688"/>
            <a:ext cx="5472608" cy="763029"/>
          </a:xfrm>
          <a:prstGeom prst="rect">
            <a:avLst/>
          </a:prstGeom>
        </p:spPr>
        <p:txBody>
          <a:bodyPr vert="horz" wrap="square" lIns="0" tIns="11430" rIns="0" bIns="0" rtlCol="0">
            <a:spAutoFit/>
          </a:bodyPr>
          <a:lstStyle/>
          <a:p>
            <a:pPr marL="12700">
              <a:lnSpc>
                <a:spcPct val="100000"/>
              </a:lnSpc>
              <a:spcBef>
                <a:spcPts val="90"/>
              </a:spcBef>
            </a:pPr>
            <a:r>
              <a:rPr sz="2400" b="1" spc="-60" dirty="0">
                <a:solidFill>
                  <a:srgbClr val="FF0000"/>
                </a:solidFill>
                <a:latin typeface="Times New Roman" panose="02020603050405020304" pitchFamily="18" charset="0"/>
                <a:cs typeface="Times New Roman" panose="02020603050405020304" pitchFamily="18" charset="0"/>
              </a:rPr>
              <a:t>KAYIT</a:t>
            </a:r>
            <a:r>
              <a:rPr sz="2400" b="1" spc="80" dirty="0">
                <a:solidFill>
                  <a:srgbClr val="FF0000"/>
                </a:solidFill>
                <a:latin typeface="Times New Roman" panose="02020603050405020304" pitchFamily="18" charset="0"/>
                <a:cs typeface="Times New Roman" panose="02020603050405020304" pitchFamily="18" charset="0"/>
              </a:rPr>
              <a:t> </a:t>
            </a:r>
            <a:r>
              <a:rPr sz="2400" b="1" spc="-25" dirty="0">
                <a:solidFill>
                  <a:srgbClr val="FF0000"/>
                </a:solidFill>
                <a:latin typeface="Times New Roman" panose="02020603050405020304" pitchFamily="18" charset="0"/>
                <a:cs typeface="Times New Roman" panose="02020603050405020304" pitchFamily="18" charset="0"/>
              </a:rPr>
              <a:t>ZAMANI,</a:t>
            </a:r>
            <a:r>
              <a:rPr sz="2400" b="1" spc="105" dirty="0">
                <a:solidFill>
                  <a:srgbClr val="FF0000"/>
                </a:solidFill>
                <a:latin typeface="Times New Roman" panose="02020603050405020304" pitchFamily="18" charset="0"/>
                <a:cs typeface="Times New Roman" panose="02020603050405020304" pitchFamily="18" charset="0"/>
              </a:rPr>
              <a:t> </a:t>
            </a:r>
            <a:r>
              <a:rPr sz="2400" b="1" spc="-60" dirty="0">
                <a:solidFill>
                  <a:srgbClr val="FF0000"/>
                </a:solidFill>
                <a:latin typeface="Times New Roman" panose="02020603050405020304" pitchFamily="18" charset="0"/>
                <a:cs typeface="Times New Roman" panose="02020603050405020304" pitchFamily="18" charset="0"/>
              </a:rPr>
              <a:t>KAYIT</a:t>
            </a:r>
            <a:r>
              <a:rPr sz="2400" b="1" spc="85"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DEĞERİ</a:t>
            </a:r>
            <a:r>
              <a:rPr sz="2400" b="1" spc="35" dirty="0">
                <a:solidFill>
                  <a:srgbClr val="FF0000"/>
                </a:solidFill>
                <a:latin typeface="Times New Roman" panose="02020603050405020304" pitchFamily="18" charset="0"/>
                <a:cs typeface="Times New Roman" panose="02020603050405020304" pitchFamily="18" charset="0"/>
              </a:rPr>
              <a:t> </a:t>
            </a:r>
            <a:r>
              <a:rPr sz="2400" b="1" spc="-15" dirty="0" smtClean="0">
                <a:solidFill>
                  <a:srgbClr val="FF0000"/>
                </a:solidFill>
                <a:latin typeface="Times New Roman" panose="02020603050405020304" pitchFamily="18" charset="0"/>
                <a:cs typeface="Times New Roman" panose="02020603050405020304" pitchFamily="18" charset="0"/>
              </a:rPr>
              <a:t>VE</a:t>
            </a:r>
            <a:r>
              <a:rPr lang="tr-TR" sz="2400" b="1" spc="-15" dirty="0" smtClean="0">
                <a:solidFill>
                  <a:srgbClr val="FF0000"/>
                </a:solidFill>
                <a:latin typeface="Times New Roman" panose="02020603050405020304" pitchFamily="18" charset="0"/>
                <a:cs typeface="Times New Roman" panose="02020603050405020304" pitchFamily="18" charset="0"/>
              </a:rPr>
              <a:t> </a:t>
            </a:r>
          </a:p>
          <a:p>
            <a:pPr marL="12700">
              <a:lnSpc>
                <a:spcPct val="100000"/>
              </a:lnSpc>
              <a:spcBef>
                <a:spcPts val="90"/>
              </a:spcBef>
            </a:pPr>
            <a:r>
              <a:rPr lang="tr-TR" sz="2400" b="1" spc="-10" dirty="0" smtClean="0">
                <a:solidFill>
                  <a:srgbClr val="FF0000"/>
                </a:solidFill>
                <a:latin typeface="Times New Roman" panose="02020603050405020304" pitchFamily="18" charset="0"/>
                <a:cs typeface="Times New Roman" panose="02020603050405020304" pitchFamily="18" charset="0"/>
              </a:rPr>
              <a:t>    </a:t>
            </a:r>
            <a:r>
              <a:rPr sz="2400" b="1" spc="-10" dirty="0" smtClean="0">
                <a:solidFill>
                  <a:srgbClr val="FF0000"/>
                </a:solidFill>
                <a:latin typeface="Times New Roman" panose="02020603050405020304" pitchFamily="18" charset="0"/>
                <a:cs typeface="Times New Roman" panose="02020603050405020304" pitchFamily="18" charset="0"/>
              </a:rPr>
              <a:t>DEĞER</a:t>
            </a:r>
            <a:r>
              <a:rPr lang="tr-TR" sz="2400" b="1" spc="-10" dirty="0" smtClean="0">
                <a:solidFill>
                  <a:srgbClr val="FF0000"/>
                </a:solidFill>
                <a:latin typeface="Times New Roman" panose="02020603050405020304" pitchFamily="18" charset="0"/>
                <a:cs typeface="Times New Roman" panose="02020603050405020304" pitchFamily="18" charset="0"/>
              </a:rPr>
              <a:t> TESPİT KOMİSYONU</a:t>
            </a:r>
            <a:endParaRPr sz="2400" b="1" dirty="0">
              <a:solidFill>
                <a:srgbClr val="FF0000"/>
              </a:solidFill>
              <a:latin typeface="Times New Roman" panose="02020603050405020304" pitchFamily="18" charset="0"/>
              <a:cs typeface="Times New Roman" panose="02020603050405020304" pitchFamily="18" charset="0"/>
            </a:endParaRPr>
          </a:p>
        </p:txBody>
      </p:sp>
      <p:sp>
        <p:nvSpPr>
          <p:cNvPr id="5" name="object 5"/>
          <p:cNvSpPr txBox="1"/>
          <p:nvPr/>
        </p:nvSpPr>
        <p:spPr>
          <a:xfrm>
            <a:off x="1199456" y="1700808"/>
            <a:ext cx="10769789" cy="3928745"/>
          </a:xfrm>
          <a:prstGeom prst="rect">
            <a:avLst/>
          </a:prstGeom>
        </p:spPr>
        <p:txBody>
          <a:bodyPr vert="horz" wrap="square" lIns="0" tIns="12700" rIns="0" bIns="0" rtlCol="0">
            <a:spAutoFit/>
          </a:bodyPr>
          <a:lstStyle/>
          <a:p>
            <a:pPr marL="356870" marR="6985" indent="-344805" algn="just">
              <a:lnSpc>
                <a:spcPct val="100000"/>
              </a:lnSpc>
              <a:spcBef>
                <a:spcPts val="100"/>
              </a:spcBef>
              <a:buFont typeface="Wingdings"/>
              <a:buChar char=""/>
              <a:tabLst>
                <a:tab pos="357505" algn="l"/>
              </a:tabLst>
            </a:pPr>
            <a:r>
              <a:rPr sz="2400" b="1" spc="-5" dirty="0">
                <a:solidFill>
                  <a:srgbClr val="FF0000"/>
                </a:solidFill>
                <a:latin typeface="Times New Roman" panose="02020603050405020304" pitchFamily="18" charset="0"/>
                <a:cs typeface="Times New Roman" panose="02020603050405020304" pitchFamily="18" charset="0"/>
              </a:rPr>
              <a:t>Değer tespit komisyonu</a:t>
            </a:r>
            <a:r>
              <a:rPr sz="2400" b="1" spc="-5" dirty="0">
                <a:latin typeface="Times New Roman" panose="02020603050405020304" pitchFamily="18" charset="0"/>
                <a:cs typeface="Times New Roman" panose="02020603050405020304" pitchFamily="18" charset="0"/>
              </a:rPr>
              <a:t>, harcama </a:t>
            </a:r>
            <a:r>
              <a:rPr sz="2400" b="1" spc="-10" dirty="0">
                <a:latin typeface="Times New Roman" panose="02020603050405020304" pitchFamily="18" charset="0"/>
                <a:cs typeface="Times New Roman" panose="02020603050405020304" pitchFamily="18" charset="0"/>
              </a:rPr>
              <a:t>yetkilisinin </a:t>
            </a:r>
            <a:r>
              <a:rPr sz="2400" b="1" spc="20" dirty="0">
                <a:latin typeface="Times New Roman" panose="02020603050405020304" pitchFamily="18" charset="0"/>
                <a:cs typeface="Times New Roman" panose="02020603050405020304" pitchFamily="18" charset="0"/>
              </a:rPr>
              <a:t>onayı </a:t>
            </a:r>
            <a:r>
              <a:rPr sz="2400" b="1" spc="-20" dirty="0">
                <a:latin typeface="Times New Roman" panose="02020603050405020304" pitchFamily="18" charset="0"/>
                <a:cs typeface="Times New Roman" panose="02020603050405020304" pitchFamily="18" charset="0"/>
              </a:rPr>
              <a:t>ile </a:t>
            </a:r>
            <a:r>
              <a:rPr sz="2400" b="1" spc="30" dirty="0">
                <a:latin typeface="Times New Roman" panose="02020603050405020304" pitchFamily="18" charset="0"/>
                <a:cs typeface="Times New Roman" panose="02020603050405020304" pitchFamily="18" charset="0"/>
              </a:rPr>
              <a:t>taşınır </a:t>
            </a:r>
            <a:r>
              <a:rPr sz="2400" b="1" spc="20" dirty="0">
                <a:latin typeface="Times New Roman" panose="02020603050405020304" pitchFamily="18" charset="0"/>
                <a:cs typeface="Times New Roman" panose="02020603050405020304" pitchFamily="18" charset="0"/>
              </a:rPr>
              <a:t>kayıt </a:t>
            </a:r>
            <a:r>
              <a:rPr sz="2400" b="1" spc="-10" dirty="0">
                <a:latin typeface="Times New Roman" panose="02020603050405020304" pitchFamily="18" charset="0"/>
                <a:cs typeface="Times New Roman" panose="02020603050405020304" pitchFamily="18" charset="0"/>
              </a:rPr>
              <a:t>yetkilisinin </a:t>
            </a:r>
            <a:r>
              <a:rPr sz="2400" b="1" spc="-15" dirty="0">
                <a:latin typeface="Times New Roman" panose="02020603050405020304" pitchFamily="18" charset="0"/>
                <a:cs typeface="Times New Roman" panose="02020603050405020304" pitchFamily="18" charset="0"/>
              </a:rPr>
              <a:t>ve işin </a:t>
            </a:r>
            <a:r>
              <a:rPr sz="2400" b="1" spc="-1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uzmanının </a:t>
            </a:r>
            <a:r>
              <a:rPr sz="2400" b="1" dirty="0">
                <a:latin typeface="Times New Roman" panose="02020603050405020304" pitchFamily="18" charset="0"/>
                <a:cs typeface="Times New Roman" panose="02020603050405020304" pitchFamily="18" charset="0"/>
              </a:rPr>
              <a:t>da </a:t>
            </a:r>
            <a:r>
              <a:rPr sz="2400" b="1" spc="30" dirty="0">
                <a:latin typeface="Times New Roman" panose="02020603050405020304" pitchFamily="18" charset="0"/>
                <a:cs typeface="Times New Roman" panose="02020603050405020304" pitchFamily="18" charset="0"/>
              </a:rPr>
              <a:t>katıldığı </a:t>
            </a:r>
            <a:r>
              <a:rPr sz="2400" b="1" dirty="0">
                <a:latin typeface="Times New Roman" panose="02020603050405020304" pitchFamily="18" charset="0"/>
                <a:cs typeface="Times New Roman" panose="02020603050405020304" pitchFamily="18" charset="0"/>
              </a:rPr>
              <a:t>en az </a:t>
            </a:r>
            <a:r>
              <a:rPr sz="2400" b="1" spc="5" dirty="0">
                <a:latin typeface="Times New Roman" panose="02020603050405020304" pitchFamily="18" charset="0"/>
                <a:cs typeface="Times New Roman" panose="02020603050405020304" pitchFamily="18" charset="0"/>
              </a:rPr>
              <a:t>üç </a:t>
            </a:r>
            <a:r>
              <a:rPr sz="2400" b="1" spc="-5" dirty="0">
                <a:latin typeface="Times New Roman" panose="02020603050405020304" pitchFamily="18" charset="0"/>
                <a:cs typeface="Times New Roman" panose="02020603050405020304" pitchFamily="18" charset="0"/>
              </a:rPr>
              <a:t>kişiden </a:t>
            </a:r>
            <a:r>
              <a:rPr sz="2400" b="1" spc="-20" dirty="0">
                <a:latin typeface="Times New Roman" panose="02020603050405020304" pitchFamily="18" charset="0"/>
                <a:cs typeface="Times New Roman" panose="02020603050405020304" pitchFamily="18" charset="0"/>
              </a:rPr>
              <a:t>oluşturulur. </a:t>
            </a:r>
            <a:r>
              <a:rPr sz="2400" b="1" spc="-10" dirty="0">
                <a:latin typeface="Times New Roman" panose="02020603050405020304" pitchFamily="18" charset="0"/>
                <a:cs typeface="Times New Roman" panose="02020603050405020304" pitchFamily="18" charset="0"/>
              </a:rPr>
              <a:t>Komisyon </a:t>
            </a:r>
            <a:r>
              <a:rPr sz="2400" b="1" spc="-5" dirty="0">
                <a:latin typeface="Times New Roman" panose="02020603050405020304" pitchFamily="18" charset="0"/>
                <a:cs typeface="Times New Roman" panose="02020603050405020304" pitchFamily="18" charset="0"/>
              </a:rPr>
              <a:t>değer tespitinde ticaret </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odası,</a:t>
            </a:r>
            <a:r>
              <a:rPr sz="2400" b="1" spc="2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sanayi</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odası, </a:t>
            </a:r>
            <a:r>
              <a:rPr sz="2400" b="1" spc="-5" dirty="0">
                <a:latin typeface="Times New Roman" panose="02020603050405020304" pitchFamily="18" charset="0"/>
                <a:cs typeface="Times New Roman" panose="02020603050405020304" pitchFamily="18" charset="0"/>
              </a:rPr>
              <a:t>borsa,</a:t>
            </a:r>
            <a:r>
              <a:rPr sz="2400" b="1" dirty="0">
                <a:latin typeface="Times New Roman" panose="02020603050405020304" pitchFamily="18" charset="0"/>
                <a:cs typeface="Times New Roman" panose="02020603050405020304" pitchFamily="18" charset="0"/>
              </a:rPr>
              <a:t> meslek kuruluşları,</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ilgili</a:t>
            </a:r>
            <a:r>
              <a:rPr sz="2400" b="1" spc="-10" dirty="0">
                <a:latin typeface="Times New Roman" panose="02020603050405020304" pitchFamily="18" charset="0"/>
                <a:cs typeface="Times New Roman" panose="02020603050405020304" pitchFamily="18" charset="0"/>
              </a:rPr>
              <a:t> diğer</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kuruluşlardan</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veya</a:t>
            </a:r>
            <a:r>
              <a:rPr sz="2400" b="1" spc="-1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aynı </a:t>
            </a:r>
            <a:r>
              <a:rPr sz="2400" b="1" spc="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nitelikteki</a:t>
            </a:r>
            <a:r>
              <a:rPr sz="2400" b="1" dirty="0">
                <a:latin typeface="Times New Roman" panose="02020603050405020304" pitchFamily="18" charset="0"/>
                <a:cs typeface="Times New Roman" panose="02020603050405020304" pitchFamily="18" charset="0"/>
              </a:rPr>
              <a:t> </a:t>
            </a:r>
            <a:r>
              <a:rPr sz="2400" b="1" spc="40" dirty="0">
                <a:latin typeface="Times New Roman" panose="02020603050405020304" pitchFamily="18" charset="0"/>
                <a:cs typeface="Times New Roman" panose="02020603050405020304" pitchFamily="18" charset="0"/>
              </a:rPr>
              <a:t>taşınırı</a:t>
            </a:r>
            <a:r>
              <a:rPr sz="2400" b="1" spc="45" dirty="0">
                <a:latin typeface="Times New Roman" panose="02020603050405020304" pitchFamily="18" charset="0"/>
                <a:cs typeface="Times New Roman" panose="02020603050405020304" pitchFamily="18" charset="0"/>
              </a:rPr>
              <a:t> </a:t>
            </a:r>
            <a:r>
              <a:rPr sz="2400" b="1" spc="25" dirty="0">
                <a:latin typeface="Times New Roman" panose="02020603050405020304" pitchFamily="18" charset="0"/>
                <a:cs typeface="Times New Roman" panose="02020603050405020304" pitchFamily="18" charset="0"/>
              </a:rPr>
              <a:t>satın</a:t>
            </a:r>
            <a:r>
              <a:rPr sz="2400" b="1" spc="3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alan</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idarelerden</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6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fiyat</a:t>
            </a:r>
            <a:r>
              <a:rPr sz="2400" b="1"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araştırması</a:t>
            </a:r>
            <a:r>
              <a:rPr sz="2400" b="1" spc="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sonuçlarından </a:t>
            </a:r>
            <a:r>
              <a:rPr sz="2400" b="1" spc="1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yararlanabilir.</a:t>
            </a:r>
            <a:endParaRPr sz="2400"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1930"/>
              </a:spcBef>
              <a:buFont typeface="Wingdings"/>
              <a:buChar char=""/>
              <a:tabLst>
                <a:tab pos="357505" algn="l"/>
              </a:tabLst>
            </a:pPr>
            <a:r>
              <a:rPr sz="2400" b="1" spc="20" dirty="0">
                <a:latin typeface="Times New Roman" panose="02020603050405020304" pitchFamily="18" charset="0"/>
                <a:cs typeface="Times New Roman" panose="02020603050405020304" pitchFamily="18" charset="0"/>
              </a:rPr>
              <a:t>Satın </a:t>
            </a:r>
            <a:r>
              <a:rPr sz="2400" b="1" spc="-10" dirty="0">
                <a:latin typeface="Times New Roman" panose="02020603050405020304" pitchFamily="18" charset="0"/>
                <a:cs typeface="Times New Roman" panose="02020603050405020304" pitchFamily="18" charset="0"/>
              </a:rPr>
              <a:t>alma suretiyle edinilen </a:t>
            </a:r>
            <a:r>
              <a:rPr sz="2400" b="1" spc="20" dirty="0">
                <a:latin typeface="Times New Roman" panose="02020603050405020304" pitchFamily="18" charset="0"/>
                <a:cs typeface="Times New Roman" panose="02020603050405020304" pitchFamily="18" charset="0"/>
              </a:rPr>
              <a:t>taşınırların </a:t>
            </a:r>
            <a:r>
              <a:rPr sz="2400" b="1" spc="-10" dirty="0">
                <a:latin typeface="Times New Roman" panose="02020603050405020304" pitchFamily="18" charset="0"/>
                <a:cs typeface="Times New Roman" panose="02020603050405020304" pitchFamily="18" charset="0"/>
              </a:rPr>
              <a:t>maliyet bedelinin </a:t>
            </a:r>
            <a:r>
              <a:rPr sz="2400" b="1" spc="-5" dirty="0">
                <a:latin typeface="Times New Roman" panose="02020603050405020304" pitchFamily="18" charset="0"/>
                <a:cs typeface="Times New Roman" panose="02020603050405020304" pitchFamily="18" charset="0"/>
              </a:rPr>
              <a:t>tespitinde, </a:t>
            </a:r>
            <a:r>
              <a:rPr sz="2400" b="1" spc="-10" dirty="0">
                <a:latin typeface="Times New Roman" panose="02020603050405020304" pitchFamily="18" charset="0"/>
                <a:cs typeface="Times New Roman" panose="02020603050405020304" pitchFamily="18" charset="0"/>
              </a:rPr>
              <a:t>Genel Yönetim </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Muhasebe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Yönetmeliğinin</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ilgili</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hükümleri</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uygulanır.</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Faturada</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çeşitli</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taşınırlar</a:t>
            </a:r>
            <a:r>
              <a:rPr sz="2400" b="1" spc="2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için </a:t>
            </a:r>
            <a:r>
              <a:rPr sz="2400" b="1" spc="-5" dirty="0">
                <a:latin typeface="Times New Roman" panose="02020603050405020304" pitchFamily="18" charset="0"/>
                <a:cs typeface="Times New Roman" panose="02020603050405020304" pitchFamily="18" charset="0"/>
              </a:rPr>
              <a:t> topluca </a:t>
            </a:r>
            <a:r>
              <a:rPr sz="2400" b="1" spc="-10" dirty="0">
                <a:latin typeface="Times New Roman" panose="02020603050405020304" pitchFamily="18" charset="0"/>
                <a:cs typeface="Times New Roman" panose="02020603050405020304" pitchFamily="18" charset="0"/>
              </a:rPr>
              <a:t>gösterilmiş </a:t>
            </a:r>
            <a:r>
              <a:rPr sz="2400" b="1" spc="-5" dirty="0">
                <a:latin typeface="Times New Roman" panose="02020603050405020304" pitchFamily="18" charset="0"/>
                <a:cs typeface="Times New Roman" panose="02020603050405020304" pitchFamily="18" charset="0"/>
              </a:rPr>
              <a:t>giderler </a:t>
            </a:r>
            <a:r>
              <a:rPr sz="2400" b="1" spc="15" dirty="0">
                <a:latin typeface="Times New Roman" panose="02020603050405020304" pitchFamily="18" charset="0"/>
                <a:cs typeface="Times New Roman" panose="02020603050405020304" pitchFamily="18" charset="0"/>
              </a:rPr>
              <a:t>olması </a:t>
            </a:r>
            <a:r>
              <a:rPr sz="2400" b="1" spc="-5" dirty="0">
                <a:latin typeface="Times New Roman" panose="02020603050405020304" pitchFamily="18" charset="0"/>
                <a:cs typeface="Times New Roman" panose="02020603050405020304" pitchFamily="18" charset="0"/>
              </a:rPr>
              <a:t>durumunda, </a:t>
            </a:r>
            <a:r>
              <a:rPr sz="2400" b="1" spc="-10" dirty="0">
                <a:latin typeface="Times New Roman" panose="02020603050405020304" pitchFamily="18" charset="0"/>
                <a:cs typeface="Times New Roman" panose="02020603050405020304" pitchFamily="18" charset="0"/>
              </a:rPr>
              <a:t>giderler </a:t>
            </a:r>
            <a:r>
              <a:rPr sz="2400" b="1" spc="25" dirty="0">
                <a:latin typeface="Times New Roman" panose="02020603050405020304" pitchFamily="18" charset="0"/>
                <a:cs typeface="Times New Roman" panose="02020603050405020304" pitchFamily="18" charset="0"/>
              </a:rPr>
              <a:t>taşınırların </a:t>
            </a:r>
            <a:r>
              <a:rPr sz="2400" b="1" spc="15" dirty="0">
                <a:latin typeface="Times New Roman" panose="02020603050405020304" pitchFamily="18" charset="0"/>
                <a:cs typeface="Times New Roman" panose="02020603050405020304" pitchFamily="18" charset="0"/>
              </a:rPr>
              <a:t>alış </a:t>
            </a:r>
            <a:r>
              <a:rPr sz="2400" b="1" spc="-10" dirty="0">
                <a:latin typeface="Times New Roman" panose="02020603050405020304" pitchFamily="18" charset="0"/>
                <a:cs typeface="Times New Roman" panose="02020603050405020304" pitchFamily="18" charset="0"/>
              </a:rPr>
              <a:t>bedelleri </a:t>
            </a:r>
            <a:r>
              <a:rPr sz="2400" b="1" spc="-20" dirty="0">
                <a:latin typeface="Times New Roman" panose="02020603050405020304" pitchFamily="18" charset="0"/>
                <a:cs typeface="Times New Roman" panose="02020603050405020304" pitchFamily="18" charset="0"/>
              </a:rPr>
              <a:t>ile </a:t>
            </a:r>
            <a:r>
              <a:rPr sz="2400" b="1" spc="-15" dirty="0">
                <a:latin typeface="Times New Roman" panose="02020603050405020304" pitchFamily="18" charset="0"/>
                <a:cs typeface="Times New Roman" panose="02020603050405020304" pitchFamily="18" charset="0"/>
              </a:rPr>
              <a:t> </a:t>
            </a:r>
            <a:r>
              <a:rPr sz="2400" b="1" spc="25" dirty="0">
                <a:latin typeface="Times New Roman" panose="02020603050405020304" pitchFamily="18" charset="0"/>
                <a:cs typeface="Times New Roman" panose="02020603050405020304" pitchFamily="18" charset="0"/>
              </a:rPr>
              <a:t>orantılı </a:t>
            </a:r>
            <a:r>
              <a:rPr sz="2400" b="1" spc="-5" dirty="0">
                <a:latin typeface="Times New Roman" panose="02020603050405020304" pitchFamily="18" charset="0"/>
                <a:cs typeface="Times New Roman" panose="02020603050405020304" pitchFamily="18" charset="0"/>
              </a:rPr>
              <a:t>olarak </a:t>
            </a:r>
            <a:r>
              <a:rPr sz="2400" b="1" spc="10" dirty="0">
                <a:latin typeface="Times New Roman" panose="02020603050405020304" pitchFamily="18" charset="0"/>
                <a:cs typeface="Times New Roman" panose="02020603050405020304" pitchFamily="18" charset="0"/>
              </a:rPr>
              <a:t>paylaştırılır. </a:t>
            </a:r>
            <a:r>
              <a:rPr sz="2400" b="1" spc="-10" dirty="0">
                <a:latin typeface="Times New Roman" panose="02020603050405020304" pitchFamily="18" charset="0"/>
                <a:cs typeface="Times New Roman" panose="02020603050405020304" pitchFamily="18" charset="0"/>
              </a:rPr>
              <a:t>Taşınırlar </a:t>
            </a:r>
            <a:r>
              <a:rPr sz="2400" b="1" spc="-5" dirty="0">
                <a:latin typeface="Times New Roman" panose="02020603050405020304" pitchFamily="18" charset="0"/>
                <a:cs typeface="Times New Roman" panose="02020603050405020304" pitchFamily="18" charset="0"/>
              </a:rPr>
              <a:t>faturada </a:t>
            </a:r>
            <a:r>
              <a:rPr sz="2400" b="1" spc="5" dirty="0">
                <a:latin typeface="Times New Roman" panose="02020603050405020304" pitchFamily="18" charset="0"/>
                <a:cs typeface="Times New Roman" panose="02020603050405020304" pitchFamily="18" charset="0"/>
              </a:rPr>
              <a:t>kayıtlara </a:t>
            </a:r>
            <a:r>
              <a:rPr sz="2400" b="1" dirty="0">
                <a:latin typeface="Times New Roman" panose="02020603050405020304" pitchFamily="18" charset="0"/>
                <a:cs typeface="Times New Roman" panose="02020603050405020304" pitchFamily="18" charset="0"/>
              </a:rPr>
              <a:t>esas </a:t>
            </a:r>
            <a:r>
              <a:rPr sz="2400" b="1" spc="-5" dirty="0">
                <a:latin typeface="Times New Roman" panose="02020603050405020304" pitchFamily="18" charset="0"/>
                <a:cs typeface="Times New Roman" panose="02020603050405020304" pitchFamily="18" charset="0"/>
              </a:rPr>
              <a:t>olacak şekilde çeşitleri </a:t>
            </a:r>
            <a:r>
              <a:rPr sz="2400" b="1" dirty="0">
                <a:latin typeface="Times New Roman" panose="02020603050405020304" pitchFamily="18" charset="0"/>
                <a:cs typeface="Times New Roman" panose="02020603050405020304" pitchFamily="18" charset="0"/>
              </a:rPr>
              <a:t> itibarıyla</a:t>
            </a:r>
            <a:r>
              <a:rPr sz="2400" b="1" spc="8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ayrı</a:t>
            </a:r>
            <a:r>
              <a:rPr sz="2400" b="1" spc="4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ayrı</a:t>
            </a:r>
            <a:r>
              <a:rPr sz="2400" b="1" spc="40" dirty="0">
                <a:latin typeface="Times New Roman" panose="02020603050405020304" pitchFamily="18" charset="0"/>
                <a:cs typeface="Times New Roman" panose="02020603050405020304" pitchFamily="18" charset="0"/>
              </a:rPr>
              <a:t> </a:t>
            </a:r>
            <a:r>
              <a:rPr sz="2400" b="1" spc="-25" dirty="0">
                <a:latin typeface="Times New Roman" panose="02020603050405020304" pitchFamily="18" charset="0"/>
                <a:cs typeface="Times New Roman" panose="02020603050405020304" pitchFamily="18" charset="0"/>
              </a:rPr>
              <a:t>gösterilir.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999656" y="764704"/>
            <a:ext cx="7766304" cy="443711"/>
          </a:xfrm>
          <a:prstGeom prst="rect">
            <a:avLst/>
          </a:prstGeom>
        </p:spPr>
        <p:txBody>
          <a:bodyPr vert="horz" wrap="square" lIns="0" tIns="12700" rIns="0" bIns="0" rtlCol="0">
            <a:spAutoFit/>
          </a:bodyPr>
          <a:lstStyle/>
          <a:p>
            <a:pPr marL="12700">
              <a:lnSpc>
                <a:spcPct val="100000"/>
              </a:lnSpc>
              <a:spcBef>
                <a:spcPts val="100"/>
              </a:spcBef>
            </a:pPr>
            <a:r>
              <a:rPr sz="2800" b="1" spc="-70" dirty="0">
                <a:solidFill>
                  <a:srgbClr val="FF0000"/>
                </a:solidFill>
                <a:latin typeface="Times New Roman" panose="02020603050405020304" pitchFamily="18" charset="0"/>
                <a:cs typeface="Times New Roman" panose="02020603050405020304" pitchFamily="18" charset="0"/>
              </a:rPr>
              <a:t>DAYANIKLI</a:t>
            </a:r>
            <a:r>
              <a:rPr sz="2800" b="1" spc="100" dirty="0">
                <a:solidFill>
                  <a:srgbClr val="FF0000"/>
                </a:solidFill>
                <a:latin typeface="Times New Roman" panose="02020603050405020304" pitchFamily="18" charset="0"/>
                <a:cs typeface="Times New Roman" panose="02020603050405020304" pitchFamily="18" charset="0"/>
              </a:rPr>
              <a:t> </a:t>
            </a:r>
            <a:r>
              <a:rPr sz="2800" b="1" spc="-30" dirty="0" smtClean="0">
                <a:solidFill>
                  <a:srgbClr val="FF0000"/>
                </a:solidFill>
                <a:latin typeface="Times New Roman" panose="02020603050405020304" pitchFamily="18" charset="0"/>
                <a:cs typeface="Times New Roman" panose="02020603050405020304" pitchFamily="18" charset="0"/>
              </a:rPr>
              <a:t>TAŞINIRLARDA</a:t>
            </a:r>
            <a:r>
              <a:rPr lang="tr-TR" sz="2800" b="1" spc="-30" dirty="0" smtClean="0">
                <a:solidFill>
                  <a:srgbClr val="FF0000"/>
                </a:solidFill>
                <a:latin typeface="Times New Roman" panose="02020603050405020304" pitchFamily="18" charset="0"/>
                <a:cs typeface="Times New Roman" panose="02020603050405020304" pitchFamily="18" charset="0"/>
              </a:rPr>
              <a:t> </a:t>
            </a:r>
            <a:r>
              <a:rPr sz="2800" b="1" spc="-5" dirty="0" smtClean="0">
                <a:solidFill>
                  <a:srgbClr val="FF0000"/>
                </a:solidFill>
                <a:latin typeface="Times New Roman" panose="02020603050405020304" pitchFamily="18" charset="0"/>
                <a:cs typeface="Times New Roman" panose="02020603050405020304" pitchFamily="18" charset="0"/>
              </a:rPr>
              <a:t>DEĞER</a:t>
            </a:r>
            <a:r>
              <a:rPr sz="2800" b="1" spc="-135" dirty="0" smtClean="0">
                <a:solidFill>
                  <a:srgbClr val="FF0000"/>
                </a:solidFill>
                <a:latin typeface="Times New Roman" panose="02020603050405020304" pitchFamily="18" charset="0"/>
                <a:cs typeface="Times New Roman" panose="02020603050405020304" pitchFamily="18" charset="0"/>
              </a:rPr>
              <a:t> </a:t>
            </a:r>
            <a:r>
              <a:rPr sz="2800" b="1" spc="-15" dirty="0">
                <a:solidFill>
                  <a:srgbClr val="FF0000"/>
                </a:solidFill>
                <a:latin typeface="Times New Roman" panose="02020603050405020304" pitchFamily="18" charset="0"/>
                <a:cs typeface="Times New Roman" panose="02020603050405020304" pitchFamily="18" charset="0"/>
              </a:rPr>
              <a:t>ARTIŞI</a:t>
            </a:r>
            <a:endParaRPr sz="2800"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127448" y="1700808"/>
            <a:ext cx="10481757" cy="3461204"/>
          </a:xfrm>
          <a:prstGeom prst="rect">
            <a:avLst/>
          </a:prstGeom>
        </p:spPr>
        <p:txBody>
          <a:bodyPr vert="horz" wrap="square" lIns="0" tIns="13970" rIns="0" bIns="0" rtlCol="0">
            <a:spAutoFit/>
          </a:bodyPr>
          <a:lstStyle/>
          <a:p>
            <a:pPr marL="469900" marR="5080" indent="-457200" algn="just">
              <a:lnSpc>
                <a:spcPct val="100000"/>
              </a:lnSpc>
              <a:spcBef>
                <a:spcPts val="110"/>
              </a:spcBef>
              <a:buFont typeface="Wingdings"/>
              <a:buChar char=""/>
              <a:tabLst>
                <a:tab pos="469900" algn="l"/>
              </a:tabLst>
            </a:pPr>
            <a:r>
              <a:rPr sz="2800" b="1" spc="15" dirty="0">
                <a:latin typeface="Times New Roman" panose="02020603050405020304" pitchFamily="18" charset="0"/>
                <a:cs typeface="Times New Roman" panose="02020603050405020304" pitchFamily="18" charset="0"/>
              </a:rPr>
              <a:t>Kullanım</a:t>
            </a:r>
            <a:r>
              <a:rPr sz="2800" b="1" spc="20" dirty="0">
                <a:latin typeface="Times New Roman" panose="02020603050405020304" pitchFamily="18" charset="0"/>
                <a:cs typeface="Times New Roman" panose="02020603050405020304" pitchFamily="18" charset="0"/>
              </a:rPr>
              <a:t> </a:t>
            </a:r>
            <a:r>
              <a:rPr sz="2800" b="1" spc="30" dirty="0">
                <a:latin typeface="Times New Roman" panose="02020603050405020304" pitchFamily="18" charset="0"/>
                <a:cs typeface="Times New Roman" panose="02020603050405020304" pitchFamily="18" charset="0"/>
              </a:rPr>
              <a:t>devamlılığının</a:t>
            </a:r>
            <a:r>
              <a:rPr sz="2800" b="1" spc="35" dirty="0">
                <a:latin typeface="Times New Roman" panose="02020603050405020304" pitchFamily="18" charset="0"/>
                <a:cs typeface="Times New Roman" panose="02020603050405020304" pitchFamily="18" charset="0"/>
              </a:rPr>
              <a:t> </a:t>
            </a:r>
            <a:r>
              <a:rPr sz="2800" b="1" spc="10" dirty="0">
                <a:latin typeface="Times New Roman" panose="02020603050405020304" pitchFamily="18" charset="0"/>
                <a:cs typeface="Times New Roman" panose="02020603050405020304" pitchFamily="18" charset="0"/>
              </a:rPr>
              <a:t>sağlanması</a:t>
            </a:r>
            <a:r>
              <a:rPr sz="2800" b="1" spc="765"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için</a:t>
            </a:r>
            <a:r>
              <a:rPr sz="2800" b="1" spc="715" dirty="0">
                <a:latin typeface="Times New Roman" panose="02020603050405020304" pitchFamily="18" charset="0"/>
                <a:cs typeface="Times New Roman" panose="02020603050405020304" pitchFamily="18" charset="0"/>
              </a:rPr>
              <a:t> </a:t>
            </a:r>
            <a:r>
              <a:rPr sz="2800" b="1" spc="10" dirty="0">
                <a:latin typeface="Times New Roman" panose="02020603050405020304" pitchFamily="18" charset="0"/>
                <a:cs typeface="Times New Roman" panose="02020603050405020304" pitchFamily="18" charset="0"/>
              </a:rPr>
              <a:t>yapılan</a:t>
            </a:r>
            <a:r>
              <a:rPr sz="2800" b="1" spc="765" dirty="0">
                <a:latin typeface="Times New Roman" panose="02020603050405020304" pitchFamily="18" charset="0"/>
                <a:cs typeface="Times New Roman" panose="02020603050405020304" pitchFamily="18" charset="0"/>
              </a:rPr>
              <a:t> </a:t>
            </a:r>
            <a:r>
              <a:rPr sz="2800" b="1" spc="20" dirty="0">
                <a:latin typeface="Times New Roman" panose="02020603050405020304" pitchFamily="18" charset="0"/>
                <a:cs typeface="Times New Roman" panose="02020603050405020304" pitchFamily="18" charset="0"/>
              </a:rPr>
              <a:t>bakım</a:t>
            </a:r>
            <a:r>
              <a:rPr sz="2800" b="1" spc="25"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ve</a:t>
            </a:r>
            <a:r>
              <a:rPr sz="2800" b="1" spc="715" dirty="0">
                <a:latin typeface="Times New Roman" panose="02020603050405020304" pitchFamily="18" charset="0"/>
                <a:cs typeface="Times New Roman" panose="02020603050405020304" pitchFamily="18" charset="0"/>
              </a:rPr>
              <a:t> </a:t>
            </a:r>
            <a:r>
              <a:rPr sz="2800" b="1" spc="20" dirty="0">
                <a:latin typeface="Times New Roman" panose="02020603050405020304" pitchFamily="18" charset="0"/>
                <a:cs typeface="Times New Roman" panose="02020603050405020304" pitchFamily="18" charset="0"/>
              </a:rPr>
              <a:t>onarım </a:t>
            </a:r>
            <a:r>
              <a:rPr sz="2800" b="1" spc="-730" dirty="0">
                <a:latin typeface="Times New Roman" panose="02020603050405020304" pitchFamily="18" charset="0"/>
                <a:cs typeface="Times New Roman" panose="02020603050405020304" pitchFamily="18" charset="0"/>
              </a:rPr>
              <a:t> </a:t>
            </a:r>
            <a:r>
              <a:rPr sz="2800" b="1" spc="10" dirty="0">
                <a:latin typeface="Times New Roman" panose="02020603050405020304" pitchFamily="18" charset="0"/>
                <a:cs typeface="Times New Roman" panose="02020603050405020304" pitchFamily="18" charset="0"/>
              </a:rPr>
              <a:t>harcamaları </a:t>
            </a:r>
            <a:r>
              <a:rPr sz="2800" b="1" spc="-5" dirty="0">
                <a:latin typeface="Times New Roman" panose="02020603050405020304" pitchFamily="18" charset="0"/>
                <a:cs typeface="Times New Roman" panose="02020603050405020304" pitchFamily="18" charset="0"/>
              </a:rPr>
              <a:t>hariç olmak üzere </a:t>
            </a:r>
            <a:r>
              <a:rPr sz="2800" b="1" spc="25" dirty="0">
                <a:latin typeface="Times New Roman" panose="02020603050405020304" pitchFamily="18" charset="0"/>
                <a:cs typeface="Times New Roman" panose="02020603050405020304" pitchFamily="18" charset="0"/>
              </a:rPr>
              <a:t>dayanıklı </a:t>
            </a:r>
            <a:r>
              <a:rPr sz="2800" b="1" spc="30" dirty="0">
                <a:latin typeface="Times New Roman" panose="02020603050405020304" pitchFamily="18" charset="0"/>
                <a:cs typeface="Times New Roman" panose="02020603050405020304" pitchFamily="18" charset="0"/>
              </a:rPr>
              <a:t>taşınırların; </a:t>
            </a:r>
            <a:r>
              <a:rPr sz="2800" b="1" spc="-10" dirty="0">
                <a:latin typeface="Times New Roman" panose="02020603050405020304" pitchFamily="18" charset="0"/>
                <a:cs typeface="Times New Roman" panose="02020603050405020304" pitchFamily="18" charset="0"/>
              </a:rPr>
              <a:t>niteliğini, </a:t>
            </a:r>
            <a:r>
              <a:rPr sz="2800" b="1" spc="10" dirty="0">
                <a:latin typeface="Times New Roman" panose="02020603050405020304" pitchFamily="18" charset="0"/>
                <a:cs typeface="Times New Roman" panose="02020603050405020304" pitchFamily="18" charset="0"/>
              </a:rPr>
              <a:t>kullanım </a:t>
            </a:r>
            <a:r>
              <a:rPr sz="2800" b="1" spc="15"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şeklini</a:t>
            </a:r>
            <a:r>
              <a:rPr sz="2800" b="1"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değiştiren,</a:t>
            </a:r>
            <a:r>
              <a:rPr sz="2800" b="1" dirty="0">
                <a:latin typeface="Times New Roman" panose="02020603050405020304" pitchFamily="18" charset="0"/>
                <a:cs typeface="Times New Roman" panose="02020603050405020304" pitchFamily="18" charset="0"/>
              </a:rPr>
              <a:t> hizmet</a:t>
            </a:r>
            <a:r>
              <a:rPr sz="2800" b="1" spc="5"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kalitesini</a:t>
            </a:r>
            <a:r>
              <a:rPr sz="2800" b="1"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ve</a:t>
            </a:r>
            <a:r>
              <a:rPr sz="2800" b="1" spc="-10" dirty="0">
                <a:latin typeface="Times New Roman" panose="02020603050405020304" pitchFamily="18" charset="0"/>
                <a:cs typeface="Times New Roman" panose="02020603050405020304" pitchFamily="18" charset="0"/>
              </a:rPr>
              <a:t> </a:t>
            </a:r>
            <a:r>
              <a:rPr sz="2800" b="1" spc="20" dirty="0">
                <a:latin typeface="Times New Roman" panose="02020603050405020304" pitchFamily="18" charset="0"/>
                <a:cs typeface="Times New Roman" panose="02020603050405020304" pitchFamily="18" charset="0"/>
              </a:rPr>
              <a:t>taşınırlardan</a:t>
            </a:r>
            <a:r>
              <a:rPr sz="2800" b="1" spc="25"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sağlanan</a:t>
            </a:r>
            <a:r>
              <a:rPr sz="2800" b="1"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faydayı </a:t>
            </a:r>
            <a:r>
              <a:rPr sz="2800" b="1" spc="-730" dirty="0">
                <a:latin typeface="Times New Roman" panose="02020603050405020304" pitchFamily="18" charset="0"/>
                <a:cs typeface="Times New Roman" panose="02020603050405020304" pitchFamily="18" charset="0"/>
              </a:rPr>
              <a:t> </a:t>
            </a:r>
            <a:r>
              <a:rPr sz="2800" b="1" spc="20" dirty="0">
                <a:latin typeface="Times New Roman" panose="02020603050405020304" pitchFamily="18" charset="0"/>
                <a:cs typeface="Times New Roman" panose="02020603050405020304" pitchFamily="18" charset="0"/>
              </a:rPr>
              <a:t>artıran </a:t>
            </a:r>
            <a:r>
              <a:rPr sz="2800" b="1" spc="-15" dirty="0">
                <a:latin typeface="Times New Roman" panose="02020603050405020304" pitchFamily="18" charset="0"/>
                <a:cs typeface="Times New Roman" panose="02020603050405020304" pitchFamily="18" charset="0"/>
              </a:rPr>
              <a:t>ve</a:t>
            </a:r>
            <a:r>
              <a:rPr sz="2800" b="1" spc="715"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benzeri amaçlarla </a:t>
            </a:r>
            <a:r>
              <a:rPr sz="2800" b="1" spc="10" dirty="0">
                <a:latin typeface="Times New Roman" panose="02020603050405020304" pitchFamily="18" charset="0"/>
                <a:cs typeface="Times New Roman" panose="02020603050405020304" pitchFamily="18" charset="0"/>
              </a:rPr>
              <a:t>yapılan </a:t>
            </a:r>
            <a:r>
              <a:rPr sz="2800" b="1" dirty="0">
                <a:latin typeface="Times New Roman" panose="02020603050405020304" pitchFamily="18" charset="0"/>
                <a:cs typeface="Times New Roman" panose="02020603050405020304" pitchFamily="18" charset="0"/>
              </a:rPr>
              <a:t>değer </a:t>
            </a:r>
            <a:r>
              <a:rPr sz="2800" b="1" spc="50" dirty="0">
                <a:latin typeface="Times New Roman" panose="02020603050405020304" pitchFamily="18" charset="0"/>
                <a:cs typeface="Times New Roman" panose="02020603050405020304" pitchFamily="18" charset="0"/>
              </a:rPr>
              <a:t>artırıcı </a:t>
            </a:r>
            <a:r>
              <a:rPr sz="2800" b="1" spc="-15" dirty="0">
                <a:latin typeface="Times New Roman" panose="02020603050405020304" pitchFamily="18" charset="0"/>
                <a:cs typeface="Times New Roman" panose="02020603050405020304" pitchFamily="18" charset="0"/>
              </a:rPr>
              <a:t>harcamalar, </a:t>
            </a:r>
            <a:r>
              <a:rPr sz="2800" b="1" spc="40" dirty="0">
                <a:latin typeface="Times New Roman" panose="02020603050405020304" pitchFamily="18" charset="0"/>
                <a:cs typeface="Times New Roman" panose="02020603050405020304" pitchFamily="18" charset="0"/>
              </a:rPr>
              <a:t>taşınırın </a:t>
            </a:r>
            <a:r>
              <a:rPr sz="2800" b="1" spc="45" dirty="0">
                <a:latin typeface="Times New Roman" panose="02020603050405020304" pitchFamily="18" charset="0"/>
                <a:cs typeface="Times New Roman" panose="02020603050405020304" pitchFamily="18" charset="0"/>
              </a:rPr>
              <a:t> </a:t>
            </a:r>
            <a:r>
              <a:rPr sz="2800" b="1" spc="30" dirty="0">
                <a:latin typeface="Times New Roman" panose="02020603050405020304" pitchFamily="18" charset="0"/>
                <a:cs typeface="Times New Roman" panose="02020603050405020304" pitchFamily="18" charset="0"/>
              </a:rPr>
              <a:t>kayıtlı </a:t>
            </a:r>
            <a:r>
              <a:rPr sz="2800" b="1" spc="-10" dirty="0">
                <a:latin typeface="Times New Roman" panose="02020603050405020304" pitchFamily="18" charset="0"/>
                <a:cs typeface="Times New Roman" panose="02020603050405020304" pitchFamily="18" charset="0"/>
              </a:rPr>
              <a:t>maliyet</a:t>
            </a:r>
            <a:r>
              <a:rPr sz="2800" b="1" spc="-5" dirty="0">
                <a:latin typeface="Times New Roman" panose="02020603050405020304" pitchFamily="18" charset="0"/>
                <a:cs typeface="Times New Roman" panose="02020603050405020304" pitchFamily="18" charset="0"/>
              </a:rPr>
              <a:t> değerine</a:t>
            </a:r>
            <a:r>
              <a:rPr sz="2800" b="1" dirty="0">
                <a:latin typeface="Times New Roman" panose="02020603050405020304" pitchFamily="18" charset="0"/>
                <a:cs typeface="Times New Roman" panose="02020603050405020304" pitchFamily="18" charset="0"/>
              </a:rPr>
              <a:t> </a:t>
            </a:r>
            <a:r>
              <a:rPr sz="2800" b="1" spc="-10" dirty="0">
                <a:latin typeface="Times New Roman" panose="02020603050405020304" pitchFamily="18" charset="0"/>
                <a:cs typeface="Times New Roman" panose="02020603050405020304" pitchFamily="18" charset="0"/>
              </a:rPr>
              <a:t>Taşınır</a:t>
            </a:r>
            <a:r>
              <a:rPr sz="2800" b="1" spc="-5"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İşlem </a:t>
            </a:r>
            <a:r>
              <a:rPr sz="2800" b="1" spc="-10" dirty="0">
                <a:latin typeface="Times New Roman" panose="02020603050405020304" pitchFamily="18" charset="0"/>
                <a:cs typeface="Times New Roman" panose="02020603050405020304" pitchFamily="18" charset="0"/>
              </a:rPr>
              <a:t>Fişi</a:t>
            </a:r>
            <a:r>
              <a:rPr sz="2800" b="1" spc="-5" dirty="0">
                <a:latin typeface="Times New Roman" panose="02020603050405020304" pitchFamily="18" charset="0"/>
                <a:cs typeface="Times New Roman" panose="02020603050405020304" pitchFamily="18" charset="0"/>
              </a:rPr>
              <a:t> düzenlenmek</a:t>
            </a:r>
            <a:r>
              <a:rPr sz="2800" b="1" dirty="0">
                <a:latin typeface="Times New Roman" panose="02020603050405020304" pitchFamily="18" charset="0"/>
                <a:cs typeface="Times New Roman" panose="02020603050405020304" pitchFamily="18" charset="0"/>
              </a:rPr>
              <a:t> </a:t>
            </a:r>
            <a:r>
              <a:rPr sz="2800" b="1" spc="-10" dirty="0">
                <a:latin typeface="Times New Roman" panose="02020603050405020304" pitchFamily="18" charset="0"/>
                <a:cs typeface="Times New Roman" panose="02020603050405020304" pitchFamily="18" charset="0"/>
              </a:rPr>
              <a:t>suretiyle</a:t>
            </a:r>
            <a:r>
              <a:rPr sz="2800" b="1" spc="-5" dirty="0">
                <a:latin typeface="Times New Roman" panose="02020603050405020304" pitchFamily="18" charset="0"/>
                <a:cs typeface="Times New Roman" panose="02020603050405020304" pitchFamily="18" charset="0"/>
              </a:rPr>
              <a:t> ilave </a:t>
            </a:r>
            <a:r>
              <a:rPr sz="2800" b="1" dirty="0">
                <a:latin typeface="Times New Roman" panose="02020603050405020304" pitchFamily="18" charset="0"/>
                <a:cs typeface="Times New Roman" panose="02020603050405020304" pitchFamily="18" charset="0"/>
              </a:rPr>
              <a:t> </a:t>
            </a:r>
            <a:r>
              <a:rPr sz="2800" b="1" spc="-30" dirty="0" err="1">
                <a:latin typeface="Times New Roman" panose="02020603050405020304" pitchFamily="18" charset="0"/>
                <a:cs typeface="Times New Roman" panose="02020603050405020304" pitchFamily="18" charset="0"/>
              </a:rPr>
              <a:t>edilir</a:t>
            </a:r>
            <a:r>
              <a:rPr sz="2800" b="1" spc="-30" dirty="0" smtClean="0">
                <a:latin typeface="Times New Roman" panose="02020603050405020304" pitchFamily="18" charset="0"/>
                <a:cs typeface="Times New Roman" panose="02020603050405020304" pitchFamily="18" charset="0"/>
              </a:rPr>
              <a:t>.</a:t>
            </a:r>
            <a:endParaRPr sz="2950" b="1" dirty="0">
              <a:latin typeface="Times New Roman" panose="02020603050405020304" pitchFamily="18" charset="0"/>
              <a:cs typeface="Times New Roman" panose="02020603050405020304" pitchFamily="18" charset="0"/>
            </a:endParaRPr>
          </a:p>
          <a:p>
            <a:pPr marL="469900" marR="5080" indent="-457200" algn="just">
              <a:lnSpc>
                <a:spcPct val="100000"/>
              </a:lnSpc>
              <a:buFont typeface="Wingdings"/>
              <a:buChar char=""/>
              <a:tabLst>
                <a:tab pos="469900" algn="l"/>
              </a:tabLst>
            </a:pPr>
            <a:r>
              <a:rPr sz="2800" b="1" dirty="0">
                <a:latin typeface="Times New Roman" panose="02020603050405020304" pitchFamily="18" charset="0"/>
                <a:cs typeface="Times New Roman" panose="02020603050405020304" pitchFamily="18" charset="0"/>
              </a:rPr>
              <a:t>Bu </a:t>
            </a:r>
            <a:r>
              <a:rPr sz="2800" b="1" spc="-5" dirty="0">
                <a:latin typeface="Times New Roman" panose="02020603050405020304" pitchFamily="18" charset="0"/>
                <a:cs typeface="Times New Roman" panose="02020603050405020304" pitchFamily="18" charset="0"/>
              </a:rPr>
              <a:t>şekilde </a:t>
            </a:r>
            <a:r>
              <a:rPr sz="2800" b="1" spc="-10" dirty="0">
                <a:latin typeface="Times New Roman" panose="02020603050405020304" pitchFamily="18" charset="0"/>
                <a:cs typeface="Times New Roman" panose="02020603050405020304" pitchFamily="18" charset="0"/>
              </a:rPr>
              <a:t>maliyetlere </a:t>
            </a:r>
            <a:r>
              <a:rPr sz="2800" b="1" spc="-15" dirty="0">
                <a:latin typeface="Times New Roman" panose="02020603050405020304" pitchFamily="18" charset="0"/>
                <a:cs typeface="Times New Roman" panose="02020603050405020304" pitchFamily="18" charset="0"/>
              </a:rPr>
              <a:t>ilave </a:t>
            </a:r>
            <a:r>
              <a:rPr sz="2800" b="1" spc="-5" dirty="0">
                <a:latin typeface="Times New Roman" panose="02020603050405020304" pitchFamily="18" charset="0"/>
                <a:cs typeface="Times New Roman" panose="02020603050405020304" pitchFamily="18" charset="0"/>
              </a:rPr>
              <a:t>edilecek </a:t>
            </a:r>
            <a:r>
              <a:rPr sz="2800" b="1" dirty="0">
                <a:latin typeface="Times New Roman" panose="02020603050405020304" pitchFamily="18" charset="0"/>
                <a:cs typeface="Times New Roman" panose="02020603050405020304" pitchFamily="18" charset="0"/>
              </a:rPr>
              <a:t>değer </a:t>
            </a:r>
            <a:r>
              <a:rPr sz="2800" b="1" spc="50" dirty="0">
                <a:latin typeface="Times New Roman" panose="02020603050405020304" pitchFamily="18" charset="0"/>
                <a:cs typeface="Times New Roman" panose="02020603050405020304" pitchFamily="18" charset="0"/>
              </a:rPr>
              <a:t>artırıcı </a:t>
            </a:r>
            <a:r>
              <a:rPr sz="2800" b="1" spc="-5" dirty="0">
                <a:latin typeface="Times New Roman" panose="02020603050405020304" pitchFamily="18" charset="0"/>
                <a:cs typeface="Times New Roman" panose="02020603050405020304" pitchFamily="18" charset="0"/>
              </a:rPr>
              <a:t>harcamalar nitelik, </a:t>
            </a:r>
            <a:r>
              <a:rPr sz="2800" b="1" dirty="0">
                <a:latin typeface="Times New Roman" panose="02020603050405020304" pitchFamily="18" charset="0"/>
                <a:cs typeface="Times New Roman" panose="02020603050405020304" pitchFamily="18" charset="0"/>
              </a:rPr>
              <a:t>tür </a:t>
            </a:r>
            <a:r>
              <a:rPr sz="2800" b="1" spc="5"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ve</a:t>
            </a:r>
            <a:r>
              <a:rPr sz="2800" b="1" spc="60"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tutar itibarıyla</a:t>
            </a:r>
            <a:r>
              <a:rPr sz="2800" b="1" spc="60"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Bakanlıkça</a:t>
            </a:r>
            <a:r>
              <a:rPr sz="2800" b="1" spc="-20"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belirlenebilir.</a:t>
            </a:r>
            <a:endParaRPr sz="28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14600" y="704603"/>
            <a:ext cx="8839200" cy="443711"/>
          </a:xfrm>
          <a:prstGeom prst="rect">
            <a:avLst/>
          </a:prstGeom>
        </p:spPr>
        <p:txBody>
          <a:bodyPr vert="horz" wrap="square" lIns="0" tIns="12700" rIns="0" bIns="0" rtlCol="0">
            <a:spAutoFit/>
          </a:bodyPr>
          <a:lstStyle/>
          <a:p>
            <a:pPr marL="899794" marR="5080" indent="-887730">
              <a:lnSpc>
                <a:spcPct val="100000"/>
              </a:lnSpc>
              <a:spcBef>
                <a:spcPts val="100"/>
              </a:spcBef>
            </a:pPr>
            <a:r>
              <a:rPr sz="2800" b="1" spc="-50" dirty="0">
                <a:solidFill>
                  <a:srgbClr val="FF0000"/>
                </a:solidFill>
                <a:latin typeface="Times New Roman" panose="02020603050405020304" pitchFamily="18" charset="0"/>
                <a:cs typeface="Times New Roman" panose="02020603050405020304" pitchFamily="18" charset="0"/>
              </a:rPr>
              <a:t>SATIN</a:t>
            </a:r>
            <a:r>
              <a:rPr sz="2800" b="1" spc="-55" dirty="0">
                <a:solidFill>
                  <a:srgbClr val="FF0000"/>
                </a:solidFill>
                <a:latin typeface="Times New Roman" panose="02020603050405020304" pitchFamily="18" charset="0"/>
                <a:cs typeface="Times New Roman" panose="02020603050405020304" pitchFamily="18" charset="0"/>
              </a:rPr>
              <a:t> </a:t>
            </a:r>
            <a:r>
              <a:rPr sz="2800" b="1" spc="-20" dirty="0">
                <a:solidFill>
                  <a:srgbClr val="FF0000"/>
                </a:solidFill>
                <a:latin typeface="Times New Roman" panose="02020603050405020304" pitchFamily="18" charset="0"/>
                <a:cs typeface="Times New Roman" panose="02020603050405020304" pitchFamily="18" charset="0"/>
              </a:rPr>
              <a:t>ALINAN</a:t>
            </a:r>
            <a:r>
              <a:rPr sz="2800" b="1" spc="80" dirty="0">
                <a:solidFill>
                  <a:srgbClr val="FF0000"/>
                </a:solidFill>
                <a:latin typeface="Times New Roman" panose="02020603050405020304" pitchFamily="18" charset="0"/>
                <a:cs typeface="Times New Roman" panose="02020603050405020304" pitchFamily="18" charset="0"/>
              </a:rPr>
              <a:t> </a:t>
            </a:r>
            <a:r>
              <a:rPr sz="2800" b="1" spc="-30" dirty="0">
                <a:solidFill>
                  <a:srgbClr val="FF0000"/>
                </a:solidFill>
                <a:latin typeface="Times New Roman" panose="02020603050405020304" pitchFamily="18" charset="0"/>
                <a:cs typeface="Times New Roman" panose="02020603050405020304" pitchFamily="18" charset="0"/>
              </a:rPr>
              <a:t>TAŞINIRLARIN </a:t>
            </a:r>
            <a:r>
              <a:rPr sz="2800" b="1" spc="-655"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GİRİŞ</a:t>
            </a:r>
            <a:r>
              <a:rPr sz="2800" b="1" spc="-45"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İŞLEMLERİ</a:t>
            </a:r>
          </a:p>
        </p:txBody>
      </p:sp>
      <p:sp>
        <p:nvSpPr>
          <p:cNvPr id="4" name="object 4"/>
          <p:cNvSpPr txBox="1"/>
          <p:nvPr/>
        </p:nvSpPr>
        <p:spPr>
          <a:xfrm>
            <a:off x="1775520" y="1484784"/>
            <a:ext cx="9937104" cy="4937890"/>
          </a:xfrm>
          <a:prstGeom prst="rect">
            <a:avLst/>
          </a:prstGeom>
        </p:spPr>
        <p:txBody>
          <a:bodyPr vert="horz" wrap="square" lIns="0" tIns="13335" rIns="0" bIns="0" rtlCol="0">
            <a:spAutoFit/>
          </a:bodyPr>
          <a:lstStyle/>
          <a:p>
            <a:pPr marL="356870" marR="8890" indent="-344805" algn="just">
              <a:lnSpc>
                <a:spcPct val="100000"/>
              </a:lnSpc>
              <a:spcBef>
                <a:spcPts val="105"/>
              </a:spcBef>
              <a:buFont typeface="Wingdings"/>
              <a:buChar char=""/>
              <a:tabLst>
                <a:tab pos="357505" algn="l"/>
              </a:tabLst>
            </a:pPr>
            <a:r>
              <a:rPr sz="2000" b="1" spc="10" dirty="0">
                <a:latin typeface="Times New Roman" panose="02020603050405020304" pitchFamily="18" charset="0"/>
                <a:cs typeface="Times New Roman" panose="02020603050405020304" pitchFamily="18" charset="0"/>
              </a:rPr>
              <a:t>Satın alınan </a:t>
            </a:r>
            <a:r>
              <a:rPr sz="2000" b="1" spc="15" dirty="0">
                <a:latin typeface="Times New Roman" panose="02020603050405020304" pitchFamily="18" charset="0"/>
                <a:cs typeface="Times New Roman" panose="02020603050405020304" pitchFamily="18" charset="0"/>
              </a:rPr>
              <a:t>taşınırlar </a:t>
            </a:r>
            <a:r>
              <a:rPr sz="2000" b="1" spc="-10" dirty="0">
                <a:latin typeface="Times New Roman" panose="02020603050405020304" pitchFamily="18" charset="0"/>
                <a:cs typeface="Times New Roman" panose="02020603050405020304" pitchFamily="18" charset="0"/>
              </a:rPr>
              <a:t>için,</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teslim</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alındıktan </a:t>
            </a:r>
            <a:r>
              <a:rPr sz="2000" b="1" spc="-5" dirty="0">
                <a:latin typeface="Times New Roman" panose="02020603050405020304" pitchFamily="18" charset="0"/>
                <a:cs typeface="Times New Roman" panose="02020603050405020304" pitchFamily="18" charset="0"/>
              </a:rPr>
              <a:t>sonra, </a:t>
            </a:r>
            <a:r>
              <a:rPr sz="2000" b="1" spc="-10" dirty="0">
                <a:latin typeface="Times New Roman" panose="02020603050405020304" pitchFamily="18" charset="0"/>
                <a:cs typeface="Times New Roman" panose="02020603050405020304" pitchFamily="18" charset="0"/>
              </a:rPr>
              <a:t>Taşınır</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Kod</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Listesindeki </a:t>
            </a:r>
            <a:r>
              <a:rPr sz="2000" b="1" dirty="0">
                <a:latin typeface="Times New Roman" panose="02020603050405020304" pitchFamily="18" charset="0"/>
                <a:cs typeface="Times New Roman" panose="02020603050405020304" pitchFamily="18" charset="0"/>
              </a:rPr>
              <a:t>hesap </a:t>
            </a:r>
            <a:r>
              <a:rPr sz="2000" b="1" spc="10" dirty="0">
                <a:latin typeface="Times New Roman" panose="02020603050405020304" pitchFamily="18" charset="0"/>
                <a:cs typeface="Times New Roman" panose="02020603050405020304" pitchFamily="18" charset="0"/>
              </a:rPr>
              <a:t>kodları </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itibarıyla</a:t>
            </a:r>
            <a:r>
              <a:rPr sz="2000" b="1" spc="9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üçer</a:t>
            </a:r>
            <a:r>
              <a:rPr sz="2000" b="1" spc="2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nüsha</a:t>
            </a:r>
            <a:r>
              <a:rPr sz="2000" b="1" spc="-2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Taşınır</a:t>
            </a:r>
            <a:r>
              <a:rPr sz="2000" b="1" spc="10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İşlem</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Fişi</a:t>
            </a:r>
            <a:r>
              <a:rPr sz="2000" b="1" spc="5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düzenlenir.</a:t>
            </a:r>
            <a:endParaRPr sz="2000"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5"/>
              </a:spcBef>
              <a:buFont typeface="Wingdings"/>
              <a:buChar char=""/>
              <a:tabLst>
                <a:tab pos="357505" algn="l"/>
              </a:tabLst>
            </a:pPr>
            <a:r>
              <a:rPr sz="2000" b="1" spc="40" dirty="0">
                <a:latin typeface="Times New Roman" panose="02020603050405020304" pitchFamily="18" charset="0"/>
                <a:cs typeface="Times New Roman" panose="02020603050405020304" pitchFamily="18" charset="0"/>
              </a:rPr>
              <a:t>Alımı</a:t>
            </a:r>
            <a:r>
              <a:rPr sz="2000" b="1" spc="4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merkezden</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yapılarak</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birden</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fazla</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birime</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doğrudan</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teslim</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edilen</a:t>
            </a:r>
            <a:r>
              <a:rPr sz="2000" b="1" spc="-1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taşınırlar  </a:t>
            </a:r>
            <a:r>
              <a:rPr sz="2000" b="1" spc="-15" dirty="0">
                <a:latin typeface="Times New Roman" panose="02020603050405020304" pitchFamily="18" charset="0"/>
                <a:cs typeface="Times New Roman" panose="02020603050405020304" pitchFamily="18" charset="0"/>
              </a:rPr>
              <a:t>için, </a:t>
            </a:r>
            <a:r>
              <a:rPr sz="2000" b="1" spc="-10"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taşınırın </a:t>
            </a:r>
            <a:r>
              <a:rPr sz="2000" b="1" spc="-10" dirty="0">
                <a:latin typeface="Times New Roman" panose="02020603050405020304" pitchFamily="18" charset="0"/>
                <a:cs typeface="Times New Roman" panose="02020603050405020304" pitchFamily="18" charset="0"/>
              </a:rPr>
              <a:t>teslim edildiği </a:t>
            </a:r>
            <a:r>
              <a:rPr sz="2000" b="1" spc="-5" dirty="0">
                <a:latin typeface="Times New Roman" panose="02020603050405020304" pitchFamily="18" charset="0"/>
                <a:cs typeface="Times New Roman" panose="02020603050405020304" pitchFamily="18" charset="0"/>
              </a:rPr>
              <a:t>birimlerce iki </a:t>
            </a:r>
            <a:r>
              <a:rPr sz="2000" b="1" dirty="0">
                <a:latin typeface="Times New Roman" panose="02020603050405020304" pitchFamily="18" charset="0"/>
                <a:cs typeface="Times New Roman" panose="02020603050405020304" pitchFamily="18" charset="0"/>
              </a:rPr>
              <a:t>nüsha </a:t>
            </a:r>
            <a:r>
              <a:rPr sz="2000" b="1" spc="-10" dirty="0">
                <a:latin typeface="Times New Roman" panose="02020603050405020304" pitchFamily="18" charset="0"/>
                <a:cs typeface="Times New Roman" panose="02020603050405020304" pitchFamily="18" charset="0"/>
              </a:rPr>
              <a:t>Taşınır </a:t>
            </a:r>
            <a:r>
              <a:rPr sz="2000" b="1" spc="-5" dirty="0">
                <a:latin typeface="Times New Roman" panose="02020603050405020304" pitchFamily="18" charset="0"/>
                <a:cs typeface="Times New Roman" panose="02020603050405020304" pitchFamily="18" charset="0"/>
              </a:rPr>
              <a:t>Geçici </a:t>
            </a:r>
            <a:r>
              <a:rPr sz="2000" b="1" spc="35" dirty="0">
                <a:latin typeface="Times New Roman" panose="02020603050405020304" pitchFamily="18" charset="0"/>
                <a:cs typeface="Times New Roman" panose="02020603050405020304" pitchFamily="18" charset="0"/>
              </a:rPr>
              <a:t>Alındısı </a:t>
            </a:r>
            <a:r>
              <a:rPr sz="2000" b="1" spc="-5" dirty="0">
                <a:latin typeface="Times New Roman" panose="02020603050405020304" pitchFamily="18" charset="0"/>
                <a:cs typeface="Times New Roman" panose="02020603050405020304" pitchFamily="18" charset="0"/>
              </a:rPr>
              <a:t>düzenlenir </a:t>
            </a:r>
            <a:r>
              <a:rPr sz="2000" b="1" spc="-10" dirty="0">
                <a:latin typeface="Times New Roman" panose="02020603050405020304" pitchFamily="18" charset="0"/>
                <a:cs typeface="Times New Roman" panose="02020603050405020304" pitchFamily="18" charset="0"/>
              </a:rPr>
              <a:t>ve bir </a:t>
            </a:r>
            <a:r>
              <a:rPr sz="2000" b="1" spc="15" dirty="0">
                <a:latin typeface="Times New Roman" panose="02020603050405020304" pitchFamily="18" charset="0"/>
                <a:cs typeface="Times New Roman" panose="02020603050405020304" pitchFamily="18" charset="0"/>
              </a:rPr>
              <a:t>nüshası </a:t>
            </a:r>
            <a:r>
              <a:rPr sz="2000" b="1" spc="20" dirty="0">
                <a:latin typeface="Times New Roman" panose="02020603050405020304" pitchFamily="18" charset="0"/>
                <a:cs typeface="Times New Roman" panose="02020603050405020304" pitchFamily="18" charset="0"/>
              </a:rPr>
              <a:t> </a:t>
            </a:r>
            <a:r>
              <a:rPr sz="2000" b="1" spc="40" dirty="0">
                <a:latin typeface="Times New Roman" panose="02020603050405020304" pitchFamily="18" charset="0"/>
                <a:cs typeface="Times New Roman" panose="02020603050405020304" pitchFamily="18" charset="0"/>
              </a:rPr>
              <a:t>alımı </a:t>
            </a:r>
            <a:r>
              <a:rPr sz="2000" b="1" dirty="0">
                <a:latin typeface="Times New Roman" panose="02020603050405020304" pitchFamily="18" charset="0"/>
                <a:cs typeface="Times New Roman" panose="02020603050405020304" pitchFamily="18" charset="0"/>
              </a:rPr>
              <a:t>yapan </a:t>
            </a:r>
            <a:r>
              <a:rPr sz="2000" b="1" spc="-5" dirty="0">
                <a:latin typeface="Times New Roman" panose="02020603050405020304" pitchFamily="18" charset="0"/>
                <a:cs typeface="Times New Roman" panose="02020603050405020304" pitchFamily="18" charset="0"/>
              </a:rPr>
              <a:t>birime</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gönderilir.</a:t>
            </a:r>
            <a:r>
              <a:rPr sz="2000" b="1" spc="-15" dirty="0">
                <a:latin typeface="Times New Roman" panose="02020603050405020304" pitchFamily="18" charset="0"/>
                <a:cs typeface="Times New Roman" panose="02020603050405020304" pitchFamily="18" charset="0"/>
              </a:rPr>
              <a:t> </a:t>
            </a:r>
            <a:r>
              <a:rPr sz="2000" b="1" spc="35" dirty="0">
                <a:latin typeface="Times New Roman" panose="02020603050405020304" pitchFamily="18" charset="0"/>
                <a:cs typeface="Times New Roman" panose="02020603050405020304" pitchFamily="18" charset="0"/>
              </a:rPr>
              <a:t>Alımı </a:t>
            </a:r>
            <a:r>
              <a:rPr sz="2000" b="1" spc="-5" dirty="0">
                <a:latin typeface="Times New Roman" panose="02020603050405020304" pitchFamily="18" charset="0"/>
                <a:cs typeface="Times New Roman" panose="02020603050405020304" pitchFamily="18" charset="0"/>
              </a:rPr>
              <a:t>yapan </a:t>
            </a:r>
            <a:r>
              <a:rPr sz="2000" b="1" spc="-10" dirty="0">
                <a:latin typeface="Times New Roman" panose="02020603050405020304" pitchFamily="18" charset="0"/>
                <a:cs typeface="Times New Roman" panose="02020603050405020304" pitchFamily="18" charset="0"/>
              </a:rPr>
              <a:t>birim,</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bu </a:t>
            </a:r>
            <a:r>
              <a:rPr sz="2000" b="1" spc="20" dirty="0">
                <a:latin typeface="Times New Roman" panose="02020603050405020304" pitchFamily="18" charset="0"/>
                <a:cs typeface="Times New Roman" panose="02020603050405020304" pitchFamily="18" charset="0"/>
              </a:rPr>
              <a:t>alındıya </a:t>
            </a:r>
            <a:r>
              <a:rPr sz="2000" b="1" dirty="0">
                <a:latin typeface="Times New Roman" panose="02020603050405020304" pitchFamily="18" charset="0"/>
                <a:cs typeface="Times New Roman" panose="02020603050405020304" pitchFamily="18" charset="0"/>
              </a:rPr>
              <a:t>dayanarak, </a:t>
            </a:r>
            <a:r>
              <a:rPr sz="2000" b="1" spc="-5" dirty="0">
                <a:latin typeface="Times New Roman" panose="02020603050405020304" pitchFamily="18" charset="0"/>
                <a:cs typeface="Times New Roman" panose="02020603050405020304" pitchFamily="18" charset="0"/>
              </a:rPr>
              <a:t>ödemeye</a:t>
            </a:r>
            <a:r>
              <a:rPr sz="2000" b="1" spc="57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a:t>
            </a:r>
            <a:r>
              <a:rPr sz="2000" b="1" spc="56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kendi </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giriş </a:t>
            </a:r>
            <a:r>
              <a:rPr sz="2000" b="1" spc="15" dirty="0">
                <a:latin typeface="Times New Roman" panose="02020603050405020304" pitchFamily="18" charset="0"/>
                <a:cs typeface="Times New Roman" panose="02020603050405020304" pitchFamily="18" charset="0"/>
              </a:rPr>
              <a:t>kayıtlarına </a:t>
            </a:r>
            <a:r>
              <a:rPr sz="2000" b="1" dirty="0">
                <a:latin typeface="Times New Roman" panose="02020603050405020304" pitchFamily="18" charset="0"/>
                <a:cs typeface="Times New Roman" panose="02020603050405020304" pitchFamily="18" charset="0"/>
              </a:rPr>
              <a:t>esas </a:t>
            </a:r>
            <a:r>
              <a:rPr sz="2000" b="1" spc="-5" dirty="0">
                <a:latin typeface="Times New Roman" panose="02020603050405020304" pitchFamily="18" charset="0"/>
                <a:cs typeface="Times New Roman" panose="02020603050405020304" pitchFamily="18" charset="0"/>
              </a:rPr>
              <a:t>olmak üzere </a:t>
            </a:r>
            <a:r>
              <a:rPr sz="2000" b="1" spc="-10" dirty="0">
                <a:latin typeface="Times New Roman" panose="02020603050405020304" pitchFamily="18" charset="0"/>
                <a:cs typeface="Times New Roman" panose="02020603050405020304" pitchFamily="18" charset="0"/>
              </a:rPr>
              <a:t>Taşınır </a:t>
            </a:r>
            <a:r>
              <a:rPr sz="2000" b="1" dirty="0">
                <a:latin typeface="Times New Roman" panose="02020603050405020304" pitchFamily="18" charset="0"/>
                <a:cs typeface="Times New Roman" panose="02020603050405020304" pitchFamily="18" charset="0"/>
              </a:rPr>
              <a:t>İşlem </a:t>
            </a:r>
            <a:r>
              <a:rPr sz="2000" b="1" spc="-10" dirty="0">
                <a:latin typeface="Times New Roman" panose="02020603050405020304" pitchFamily="18" charset="0"/>
                <a:cs typeface="Times New Roman" panose="02020603050405020304" pitchFamily="18" charset="0"/>
              </a:rPr>
              <a:t>Fişi </a:t>
            </a:r>
            <a:r>
              <a:rPr sz="2000" b="1" spc="-20" dirty="0">
                <a:latin typeface="Times New Roman" panose="02020603050405020304" pitchFamily="18" charset="0"/>
                <a:cs typeface="Times New Roman" panose="02020603050405020304" pitchFamily="18" charset="0"/>
              </a:rPr>
              <a:t>düzenler. </a:t>
            </a:r>
            <a:r>
              <a:rPr sz="2000" b="1" spc="-10" dirty="0">
                <a:latin typeface="Times New Roman" panose="02020603050405020304" pitchFamily="18" charset="0"/>
                <a:cs typeface="Times New Roman" panose="02020603050405020304" pitchFamily="18" charset="0"/>
              </a:rPr>
              <a:t>Diğer birimlerden </a:t>
            </a:r>
            <a:r>
              <a:rPr sz="2000" b="1" spc="5" dirty="0">
                <a:latin typeface="Times New Roman" panose="02020603050405020304" pitchFamily="18" charset="0"/>
                <a:cs typeface="Times New Roman" panose="02020603050405020304" pitchFamily="18" charset="0"/>
              </a:rPr>
              <a:t>alınan </a:t>
            </a:r>
            <a:r>
              <a:rPr sz="2000" b="1" spc="-5" dirty="0">
                <a:latin typeface="Times New Roman" panose="02020603050405020304" pitchFamily="18" charset="0"/>
                <a:cs typeface="Times New Roman" panose="02020603050405020304" pitchFamily="18" charset="0"/>
              </a:rPr>
              <a:t>geçici </a:t>
            </a:r>
            <a:r>
              <a:rPr sz="2000" b="1" dirty="0">
                <a:latin typeface="Times New Roman" panose="02020603050405020304" pitchFamily="18" charset="0"/>
                <a:cs typeface="Times New Roman" panose="02020603050405020304" pitchFamily="18" charset="0"/>
              </a:rPr>
              <a:t> alındılar,</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düzenlenen</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bu </a:t>
            </a:r>
            <a:r>
              <a:rPr sz="2000" b="1" spc="-5" dirty="0">
                <a:latin typeface="Times New Roman" panose="02020603050405020304" pitchFamily="18" charset="0"/>
                <a:cs typeface="Times New Roman" panose="02020603050405020304" pitchFamily="18" charset="0"/>
              </a:rPr>
              <a:t>fişin</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idarede</a:t>
            </a:r>
            <a:r>
              <a:rPr sz="2000" b="1" dirty="0">
                <a:latin typeface="Times New Roman" panose="02020603050405020304" pitchFamily="18" charset="0"/>
                <a:cs typeface="Times New Roman" panose="02020603050405020304" pitchFamily="18" charset="0"/>
              </a:rPr>
              <a:t> kalan </a:t>
            </a:r>
            <a:r>
              <a:rPr sz="2000" b="1" spc="5" dirty="0">
                <a:latin typeface="Times New Roman" panose="02020603050405020304" pitchFamily="18" charset="0"/>
                <a:cs typeface="Times New Roman" panose="02020603050405020304" pitchFamily="18" charset="0"/>
              </a:rPr>
              <a:t>nüshasına </a:t>
            </a:r>
            <a:r>
              <a:rPr sz="2000" b="1" spc="-5" dirty="0">
                <a:latin typeface="Times New Roman" panose="02020603050405020304" pitchFamily="18" charset="0"/>
                <a:cs typeface="Times New Roman" panose="02020603050405020304" pitchFamily="18" charset="0"/>
              </a:rPr>
              <a:t>bağlanır.</a:t>
            </a:r>
            <a:r>
              <a:rPr sz="2000" b="1" dirty="0">
                <a:latin typeface="Times New Roman" panose="02020603050405020304" pitchFamily="18" charset="0"/>
                <a:cs typeface="Times New Roman" panose="02020603050405020304" pitchFamily="18" charset="0"/>
              </a:rPr>
              <a:t> </a:t>
            </a:r>
            <a:r>
              <a:rPr sz="2000" b="1" spc="40" dirty="0">
                <a:latin typeface="Times New Roman" panose="02020603050405020304" pitchFamily="18" charset="0"/>
                <a:cs typeface="Times New Roman" panose="02020603050405020304" pitchFamily="18" charset="0"/>
              </a:rPr>
              <a:t>Alımı </a:t>
            </a:r>
            <a:r>
              <a:rPr sz="2000" b="1" spc="-5" dirty="0">
                <a:latin typeface="Times New Roman" panose="02020603050405020304" pitchFamily="18" charset="0"/>
                <a:cs typeface="Times New Roman" panose="02020603050405020304" pitchFamily="18" charset="0"/>
              </a:rPr>
              <a:t>yapan</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birimce</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giriş </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kayıtları </a:t>
            </a:r>
            <a:r>
              <a:rPr sz="2000" b="1" spc="15" dirty="0">
                <a:latin typeface="Times New Roman" panose="02020603050405020304" pitchFamily="18" charset="0"/>
                <a:cs typeface="Times New Roman" panose="02020603050405020304" pitchFamily="18" charset="0"/>
              </a:rPr>
              <a:t>yapıldıktan </a:t>
            </a:r>
            <a:r>
              <a:rPr sz="2000" b="1" spc="-5" dirty="0">
                <a:latin typeface="Times New Roman" panose="02020603050405020304" pitchFamily="18" charset="0"/>
                <a:cs typeface="Times New Roman" panose="02020603050405020304" pitchFamily="18" charset="0"/>
              </a:rPr>
              <a:t>sonra </a:t>
            </a:r>
            <a:r>
              <a:rPr sz="2000" b="1" spc="-10" dirty="0">
                <a:latin typeface="Times New Roman" panose="02020603050405020304" pitchFamily="18" charset="0"/>
                <a:cs typeface="Times New Roman" panose="02020603050405020304" pitchFamily="18" charset="0"/>
              </a:rPr>
              <a:t>düzenlenecek Taşınır </a:t>
            </a:r>
            <a:r>
              <a:rPr sz="2000" b="1" spc="-5" dirty="0">
                <a:latin typeface="Times New Roman" panose="02020603050405020304" pitchFamily="18" charset="0"/>
                <a:cs typeface="Times New Roman" panose="02020603050405020304" pitchFamily="18" charset="0"/>
              </a:rPr>
              <a:t>İşlem </a:t>
            </a:r>
            <a:r>
              <a:rPr sz="2000" b="1" spc="-15" dirty="0">
                <a:latin typeface="Times New Roman" panose="02020603050405020304" pitchFamily="18" charset="0"/>
                <a:cs typeface="Times New Roman" panose="02020603050405020304" pitchFamily="18" charset="0"/>
              </a:rPr>
              <a:t>Fişiyle </a:t>
            </a:r>
            <a:r>
              <a:rPr sz="2000" b="1" dirty="0">
                <a:latin typeface="Times New Roman" panose="02020603050405020304" pitchFamily="18" charset="0"/>
                <a:cs typeface="Times New Roman" panose="02020603050405020304" pitchFamily="18" charset="0"/>
              </a:rPr>
              <a:t>de </a:t>
            </a:r>
            <a:r>
              <a:rPr sz="2000" b="1" spc="-15" dirty="0">
                <a:latin typeface="Times New Roman" panose="02020603050405020304" pitchFamily="18" charset="0"/>
                <a:cs typeface="Times New Roman" panose="02020603050405020304" pitchFamily="18" charset="0"/>
              </a:rPr>
              <a:t>ilgili </a:t>
            </a:r>
            <a:r>
              <a:rPr sz="2000" b="1" spc="-5" dirty="0">
                <a:latin typeface="Times New Roman" panose="02020603050405020304" pitchFamily="18" charset="0"/>
                <a:cs typeface="Times New Roman" panose="02020603050405020304" pitchFamily="18" charset="0"/>
              </a:rPr>
              <a:t>diğer </a:t>
            </a:r>
            <a:r>
              <a:rPr sz="2000" b="1" spc="-10" dirty="0">
                <a:latin typeface="Times New Roman" panose="02020603050405020304" pitchFamily="18" charset="0"/>
                <a:cs typeface="Times New Roman" panose="02020603050405020304" pitchFamily="18" charset="0"/>
              </a:rPr>
              <a:t>birimler </a:t>
            </a:r>
            <a:r>
              <a:rPr sz="2000" b="1" spc="10" dirty="0">
                <a:latin typeface="Times New Roman" panose="02020603050405020304" pitchFamily="18" charset="0"/>
                <a:cs typeface="Times New Roman" panose="02020603050405020304" pitchFamily="18" charset="0"/>
              </a:rPr>
              <a:t>adına </a:t>
            </a:r>
            <a:r>
              <a:rPr sz="2000" b="1" spc="35" dirty="0">
                <a:latin typeface="Times New Roman" panose="02020603050405020304" pitchFamily="18" charset="0"/>
                <a:cs typeface="Times New Roman" panose="02020603050405020304" pitchFamily="18" charset="0"/>
              </a:rPr>
              <a:t>çıkış </a:t>
            </a:r>
            <a:r>
              <a:rPr sz="2000" b="1" spc="4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kaydedilir.</a:t>
            </a:r>
            <a:endParaRPr sz="2000"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5"/>
              </a:spcBef>
              <a:buFont typeface="Wingdings"/>
              <a:buChar char=""/>
              <a:tabLst>
                <a:tab pos="357505" algn="l"/>
              </a:tabLst>
            </a:pPr>
            <a:r>
              <a:rPr sz="2000" b="1" spc="15" dirty="0">
                <a:latin typeface="Times New Roman" panose="02020603050405020304" pitchFamily="18" charset="0"/>
                <a:cs typeface="Times New Roman" panose="02020603050405020304" pitchFamily="18" charset="0"/>
              </a:rPr>
              <a:t>Farklı</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hesaplara</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kaydı</a:t>
            </a:r>
            <a:r>
              <a:rPr sz="2000" b="1" spc="2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gereken</a:t>
            </a:r>
            <a:r>
              <a:rPr sz="2000" b="1" spc="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taşınırların</a:t>
            </a:r>
            <a:r>
              <a:rPr sz="2000" b="1" spc="2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aynı</a:t>
            </a:r>
            <a:r>
              <a:rPr sz="2000" b="1" spc="3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faturada</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yer</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alması</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halinde,</a:t>
            </a:r>
            <a:r>
              <a:rPr sz="2000" b="1" dirty="0">
                <a:latin typeface="Times New Roman" panose="02020603050405020304" pitchFamily="18" charset="0"/>
                <a:cs typeface="Times New Roman" panose="02020603050405020304" pitchFamily="18" charset="0"/>
              </a:rPr>
              <a:t> faturadaki </a:t>
            </a:r>
            <a:r>
              <a:rPr sz="2000" b="1" spc="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taşınırların </a:t>
            </a:r>
            <a:r>
              <a:rPr sz="2000" b="1" spc="-5" dirty="0">
                <a:latin typeface="Times New Roman" panose="02020603050405020304" pitchFamily="18" charset="0"/>
                <a:cs typeface="Times New Roman" panose="02020603050405020304" pitchFamily="18" charset="0"/>
              </a:rPr>
              <a:t>kaydedileceği </a:t>
            </a:r>
            <a:r>
              <a:rPr sz="2000" b="1" dirty="0">
                <a:latin typeface="Times New Roman" panose="02020603050405020304" pitchFamily="18" charset="0"/>
                <a:cs typeface="Times New Roman" panose="02020603050405020304" pitchFamily="18" charset="0"/>
              </a:rPr>
              <a:t>hesap </a:t>
            </a:r>
            <a:r>
              <a:rPr sz="2000" b="1" spc="20" dirty="0">
                <a:latin typeface="Times New Roman" panose="02020603050405020304" pitchFamily="18" charset="0"/>
                <a:cs typeface="Times New Roman" panose="02020603050405020304" pitchFamily="18" charset="0"/>
              </a:rPr>
              <a:t>sayısınca </a:t>
            </a:r>
            <a:r>
              <a:rPr sz="2000" b="1" spc="10" dirty="0">
                <a:latin typeface="Times New Roman" panose="02020603050405020304" pitchFamily="18" charset="0"/>
                <a:cs typeface="Times New Roman" panose="02020603050405020304" pitchFamily="18" charset="0"/>
              </a:rPr>
              <a:t>fatura </a:t>
            </a:r>
            <a:r>
              <a:rPr sz="2000" b="1" spc="-5" dirty="0">
                <a:latin typeface="Times New Roman" panose="02020603050405020304" pitchFamily="18" charset="0"/>
                <a:cs typeface="Times New Roman" panose="02020603050405020304" pitchFamily="18" charset="0"/>
              </a:rPr>
              <a:t>fotokopileri </a:t>
            </a:r>
            <a:r>
              <a:rPr sz="2000" b="1" spc="25" dirty="0">
                <a:latin typeface="Times New Roman" panose="02020603050405020304" pitchFamily="18" charset="0"/>
                <a:cs typeface="Times New Roman" panose="02020603050405020304" pitchFamily="18" charset="0"/>
              </a:rPr>
              <a:t>çıkarılır </a:t>
            </a:r>
            <a:r>
              <a:rPr sz="2000" b="1" spc="-10" dirty="0">
                <a:latin typeface="Times New Roman" panose="02020603050405020304" pitchFamily="18" charset="0"/>
                <a:cs typeface="Times New Roman" panose="02020603050405020304" pitchFamily="18" charset="0"/>
              </a:rPr>
              <a:t>ve </a:t>
            </a:r>
            <a:r>
              <a:rPr sz="2000" b="1" spc="-5" dirty="0">
                <a:latin typeface="Times New Roman" panose="02020603050405020304" pitchFamily="18" charset="0"/>
                <a:cs typeface="Times New Roman" panose="02020603050405020304" pitchFamily="18" charset="0"/>
              </a:rPr>
              <a:t>üzerine </a:t>
            </a:r>
            <a:r>
              <a:rPr sz="2000" b="1" dirty="0">
                <a:latin typeface="Times New Roman" panose="02020603050405020304" pitchFamily="18" charset="0"/>
                <a:cs typeface="Times New Roman" panose="02020603050405020304" pitchFamily="18" charset="0"/>
              </a:rPr>
              <a:t>her </a:t>
            </a:r>
            <a:r>
              <a:rPr sz="2000" b="1" spc="5" dirty="0">
                <a:latin typeface="Times New Roman" panose="02020603050405020304" pitchFamily="18" charset="0"/>
                <a:cs typeface="Times New Roman" panose="02020603050405020304" pitchFamily="18" charset="0"/>
              </a:rPr>
              <a:t>hesap </a:t>
            </a:r>
            <a:r>
              <a:rPr sz="2000" b="1" spc="-10" dirty="0">
                <a:latin typeface="Times New Roman" panose="02020603050405020304" pitchFamily="18" charset="0"/>
                <a:cs typeface="Times New Roman" panose="02020603050405020304" pitchFamily="18" charset="0"/>
              </a:rPr>
              <a:t>için </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düzenlenen Taşınır </a:t>
            </a:r>
            <a:r>
              <a:rPr sz="2000" b="1" spc="-5" dirty="0">
                <a:latin typeface="Times New Roman" panose="02020603050405020304" pitchFamily="18" charset="0"/>
                <a:cs typeface="Times New Roman" panose="02020603050405020304" pitchFamily="18" charset="0"/>
              </a:rPr>
              <a:t>İşlem </a:t>
            </a:r>
            <a:r>
              <a:rPr sz="2000" b="1" spc="-15" dirty="0">
                <a:latin typeface="Times New Roman" panose="02020603050405020304" pitchFamily="18" charset="0"/>
                <a:cs typeface="Times New Roman" panose="02020603050405020304" pitchFamily="18" charset="0"/>
              </a:rPr>
              <a:t>Fişinin </a:t>
            </a:r>
            <a:r>
              <a:rPr sz="2000" b="1" spc="10" dirty="0">
                <a:latin typeface="Times New Roman" panose="02020603050405020304" pitchFamily="18" charset="0"/>
                <a:cs typeface="Times New Roman" panose="02020603050405020304" pitchFamily="18" charset="0"/>
              </a:rPr>
              <a:t>numarası </a:t>
            </a:r>
            <a:r>
              <a:rPr sz="2000" b="1" dirty="0">
                <a:latin typeface="Times New Roman" panose="02020603050405020304" pitchFamily="18" charset="0"/>
                <a:cs typeface="Times New Roman" panose="02020603050405020304" pitchFamily="18" charset="0"/>
              </a:rPr>
              <a:t>yazılır. </a:t>
            </a:r>
            <a:r>
              <a:rPr sz="2000" b="1" spc="-10" dirty="0">
                <a:latin typeface="Times New Roman" panose="02020603050405020304" pitchFamily="18" charset="0"/>
                <a:cs typeface="Times New Roman" panose="02020603050405020304" pitchFamily="18" charset="0"/>
              </a:rPr>
              <a:t>Fişin birinci </a:t>
            </a:r>
            <a:r>
              <a:rPr sz="2000" b="1" spc="15" dirty="0">
                <a:latin typeface="Times New Roman" panose="02020603050405020304" pitchFamily="18" charset="0"/>
                <a:cs typeface="Times New Roman" panose="02020603050405020304" pitchFamily="18" charset="0"/>
              </a:rPr>
              <a:t>nüshası </a:t>
            </a:r>
            <a:r>
              <a:rPr sz="2000" b="1" spc="-5" dirty="0">
                <a:latin typeface="Times New Roman" panose="02020603050405020304" pitchFamily="18" charset="0"/>
                <a:cs typeface="Times New Roman" panose="02020603050405020304" pitchFamily="18" charset="0"/>
              </a:rPr>
              <a:t>ödeme emri belgesine, </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ikinci</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nüshası</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ise</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ödeme</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emri</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belgesinin</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biriminde</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kalan</a:t>
            </a:r>
            <a:r>
              <a:rPr sz="2000" b="1" spc="58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nüshasına  </a:t>
            </a:r>
            <a:r>
              <a:rPr sz="2000" b="1" spc="-5" dirty="0">
                <a:latin typeface="Times New Roman" panose="02020603050405020304" pitchFamily="18" charset="0"/>
                <a:cs typeface="Times New Roman" panose="02020603050405020304" pitchFamily="18" charset="0"/>
              </a:rPr>
              <a:t>bağlanır. </a:t>
            </a:r>
            <a:r>
              <a:rPr sz="2000" b="1" dirty="0">
                <a:latin typeface="Times New Roman" panose="02020603050405020304" pitchFamily="18" charset="0"/>
                <a:cs typeface="Times New Roman" panose="02020603050405020304" pitchFamily="18" charset="0"/>
              </a:rPr>
              <a:t> Üçüncü </a:t>
            </a:r>
            <a:r>
              <a:rPr sz="2000" b="1" spc="5" dirty="0">
                <a:latin typeface="Times New Roman" panose="02020603050405020304" pitchFamily="18" charset="0"/>
                <a:cs typeface="Times New Roman" panose="02020603050405020304" pitchFamily="18" charset="0"/>
              </a:rPr>
              <a:t>nüshası, </a:t>
            </a:r>
            <a:r>
              <a:rPr sz="2000" b="1" dirty="0">
                <a:latin typeface="Times New Roman" panose="02020603050405020304" pitchFamily="18" charset="0"/>
                <a:cs typeface="Times New Roman" panose="02020603050405020304" pitchFamily="18" charset="0"/>
              </a:rPr>
              <a:t>muayene </a:t>
            </a:r>
            <a:r>
              <a:rPr sz="2000" b="1" spc="-10" dirty="0">
                <a:latin typeface="Times New Roman" panose="02020603050405020304" pitchFamily="18" charset="0"/>
                <a:cs typeface="Times New Roman" panose="02020603050405020304" pitchFamily="18" charset="0"/>
              </a:rPr>
              <a:t>ve </a:t>
            </a:r>
            <a:r>
              <a:rPr sz="2000" b="1" spc="5" dirty="0">
                <a:latin typeface="Times New Roman" panose="02020603050405020304" pitchFamily="18" charset="0"/>
                <a:cs typeface="Times New Roman" panose="02020603050405020304" pitchFamily="18" charset="0"/>
              </a:rPr>
              <a:t>kabul </a:t>
            </a:r>
            <a:r>
              <a:rPr sz="2000" b="1" dirty="0">
                <a:latin typeface="Times New Roman" panose="02020603050405020304" pitchFamily="18" charset="0"/>
                <a:cs typeface="Times New Roman" panose="02020603050405020304" pitchFamily="18" charset="0"/>
              </a:rPr>
              <a:t>komisyon </a:t>
            </a:r>
            <a:r>
              <a:rPr sz="2000" b="1" spc="10" dirty="0">
                <a:latin typeface="Times New Roman" panose="02020603050405020304" pitchFamily="18" charset="0"/>
                <a:cs typeface="Times New Roman" panose="02020603050405020304" pitchFamily="18" charset="0"/>
              </a:rPr>
              <a:t>tutanağı </a:t>
            </a:r>
            <a:r>
              <a:rPr sz="2000" b="1" spc="-5" dirty="0">
                <a:latin typeface="Times New Roman" panose="02020603050405020304" pitchFamily="18" charset="0"/>
                <a:cs typeface="Times New Roman" panose="02020603050405020304" pitchFamily="18" charset="0"/>
              </a:rPr>
              <a:t>veya idare </a:t>
            </a:r>
            <a:r>
              <a:rPr sz="2000" b="1" spc="-10" dirty="0">
                <a:latin typeface="Times New Roman" panose="02020603050405020304" pitchFamily="18" charset="0"/>
                <a:cs typeface="Times New Roman" panose="02020603050405020304" pitchFamily="18" charset="0"/>
              </a:rPr>
              <a:t>yetkilisince </a:t>
            </a:r>
            <a:r>
              <a:rPr sz="2000" b="1" spc="-5" dirty="0">
                <a:latin typeface="Times New Roman" panose="02020603050405020304" pitchFamily="18" charset="0"/>
                <a:cs typeface="Times New Roman" panose="02020603050405020304" pitchFamily="18" charset="0"/>
              </a:rPr>
              <a:t>düzenlenmiş </a:t>
            </a:r>
            <a:r>
              <a:rPr sz="2000" b="1" dirty="0">
                <a:latin typeface="Times New Roman" panose="02020603050405020304" pitchFamily="18" charset="0"/>
                <a:cs typeface="Times New Roman" panose="02020603050405020304" pitchFamily="18" charset="0"/>
              </a:rPr>
              <a:t> kabul</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belgesi</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ile</a:t>
            </a:r>
            <a:r>
              <a:rPr sz="2000" b="1" spc="3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birlikte,</a:t>
            </a:r>
            <a:r>
              <a:rPr sz="2000" b="1" spc="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sıralı</a:t>
            </a:r>
            <a:r>
              <a:rPr sz="2000" b="1" spc="7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olarak</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dosyalanır.</a:t>
            </a:r>
            <a:endParaRPr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351584" y="548680"/>
            <a:ext cx="8991600" cy="997709"/>
          </a:xfrm>
          <a:prstGeom prst="rect">
            <a:avLst/>
          </a:prstGeom>
        </p:spPr>
        <p:txBody>
          <a:bodyPr vert="horz" wrap="square" lIns="0" tIns="12700" rIns="0" bIns="0" rtlCol="0">
            <a:spAutoFit/>
          </a:bodyPr>
          <a:lstStyle/>
          <a:p>
            <a:pPr marL="902969" marR="5080" indent="-890905">
              <a:lnSpc>
                <a:spcPct val="100000"/>
              </a:lnSpc>
              <a:spcBef>
                <a:spcPts val="100"/>
              </a:spcBef>
            </a:pPr>
            <a:r>
              <a:rPr sz="3200" b="1" spc="-50" dirty="0">
                <a:solidFill>
                  <a:srgbClr val="FF0000"/>
                </a:solidFill>
                <a:latin typeface="Times New Roman" panose="02020603050405020304" pitchFamily="18" charset="0"/>
                <a:cs typeface="Times New Roman" panose="02020603050405020304" pitchFamily="18" charset="0"/>
              </a:rPr>
              <a:t>SATIN</a:t>
            </a:r>
            <a:r>
              <a:rPr sz="3200" b="1" spc="-75" dirty="0">
                <a:solidFill>
                  <a:srgbClr val="FF0000"/>
                </a:solidFill>
                <a:latin typeface="Times New Roman" panose="02020603050405020304" pitchFamily="18" charset="0"/>
                <a:cs typeface="Times New Roman" panose="02020603050405020304" pitchFamily="18" charset="0"/>
              </a:rPr>
              <a:t> </a:t>
            </a:r>
            <a:r>
              <a:rPr sz="3200" b="1" spc="-15" dirty="0">
                <a:solidFill>
                  <a:srgbClr val="FF0000"/>
                </a:solidFill>
                <a:latin typeface="Times New Roman" panose="02020603050405020304" pitchFamily="18" charset="0"/>
                <a:cs typeface="Times New Roman" panose="02020603050405020304" pitchFamily="18" charset="0"/>
              </a:rPr>
              <a:t>ALINAN</a:t>
            </a:r>
            <a:r>
              <a:rPr sz="3200" b="1" spc="50" dirty="0">
                <a:solidFill>
                  <a:srgbClr val="FF0000"/>
                </a:solidFill>
                <a:latin typeface="Times New Roman" panose="02020603050405020304" pitchFamily="18" charset="0"/>
                <a:cs typeface="Times New Roman" panose="02020603050405020304" pitchFamily="18" charset="0"/>
              </a:rPr>
              <a:t> </a:t>
            </a:r>
            <a:r>
              <a:rPr sz="3200" b="1" spc="-25" dirty="0">
                <a:solidFill>
                  <a:srgbClr val="FF0000"/>
                </a:solidFill>
                <a:latin typeface="Times New Roman" panose="02020603050405020304" pitchFamily="18" charset="0"/>
                <a:cs typeface="Times New Roman" panose="02020603050405020304" pitchFamily="18" charset="0"/>
              </a:rPr>
              <a:t>TAŞINIRLARIN </a:t>
            </a:r>
            <a:r>
              <a:rPr sz="3200" b="1" spc="-650" dirty="0">
                <a:solidFill>
                  <a:srgbClr val="FF0000"/>
                </a:solidFill>
                <a:latin typeface="Times New Roman" panose="02020603050405020304" pitchFamily="18" charset="0"/>
                <a:cs typeface="Times New Roman" panose="02020603050405020304" pitchFamily="18" charset="0"/>
              </a:rPr>
              <a:t> </a:t>
            </a:r>
            <a:r>
              <a:rPr sz="3200" b="1" dirty="0">
                <a:solidFill>
                  <a:srgbClr val="FF0000"/>
                </a:solidFill>
                <a:latin typeface="Times New Roman" panose="02020603050405020304" pitchFamily="18" charset="0"/>
                <a:cs typeface="Times New Roman" panose="02020603050405020304" pitchFamily="18" charset="0"/>
              </a:rPr>
              <a:t>GİRİŞ</a:t>
            </a:r>
            <a:r>
              <a:rPr sz="3200" b="1" spc="-45" dirty="0">
                <a:solidFill>
                  <a:srgbClr val="FF0000"/>
                </a:solidFill>
                <a:latin typeface="Times New Roman" panose="02020603050405020304" pitchFamily="18" charset="0"/>
                <a:cs typeface="Times New Roman" panose="02020603050405020304" pitchFamily="18" charset="0"/>
              </a:rPr>
              <a:t> </a:t>
            </a:r>
            <a:r>
              <a:rPr sz="3200" b="1" dirty="0">
                <a:solidFill>
                  <a:srgbClr val="FF0000"/>
                </a:solidFill>
                <a:latin typeface="Times New Roman" panose="02020603050405020304" pitchFamily="18" charset="0"/>
                <a:cs typeface="Times New Roman" panose="02020603050405020304" pitchFamily="18" charset="0"/>
              </a:rPr>
              <a:t>İŞLEMLERİ</a:t>
            </a:r>
          </a:p>
        </p:txBody>
      </p:sp>
      <p:sp>
        <p:nvSpPr>
          <p:cNvPr id="4" name="object 4"/>
          <p:cNvSpPr txBox="1"/>
          <p:nvPr/>
        </p:nvSpPr>
        <p:spPr>
          <a:xfrm>
            <a:off x="1415480" y="1844824"/>
            <a:ext cx="10265733" cy="3706143"/>
          </a:xfrm>
          <a:prstGeom prst="rect">
            <a:avLst/>
          </a:prstGeom>
        </p:spPr>
        <p:txBody>
          <a:bodyPr vert="horz" wrap="square" lIns="0" tIns="12700" rIns="0" bIns="0" rtlCol="0">
            <a:spAutoFit/>
          </a:bodyPr>
          <a:lstStyle/>
          <a:p>
            <a:pPr marL="356870" marR="5080" indent="-344805" algn="just">
              <a:lnSpc>
                <a:spcPct val="100000"/>
              </a:lnSpc>
              <a:spcBef>
                <a:spcPts val="100"/>
              </a:spcBef>
              <a:buFont typeface="Wingdings"/>
              <a:buChar char=""/>
              <a:tabLst>
                <a:tab pos="357505" algn="l"/>
              </a:tabLst>
            </a:pPr>
            <a:r>
              <a:rPr sz="2400" b="1" spc="20" dirty="0">
                <a:latin typeface="Times New Roman" panose="02020603050405020304" pitchFamily="18" charset="0"/>
                <a:cs typeface="Times New Roman" panose="02020603050405020304" pitchFamily="18" charset="0"/>
              </a:rPr>
              <a:t>Satın </a:t>
            </a:r>
            <a:r>
              <a:rPr sz="2400" b="1" spc="10" dirty="0">
                <a:latin typeface="Times New Roman" panose="02020603050405020304" pitchFamily="18" charset="0"/>
                <a:cs typeface="Times New Roman" panose="02020603050405020304" pitchFamily="18" charset="0"/>
              </a:rPr>
              <a:t>alınan</a:t>
            </a:r>
            <a:r>
              <a:rPr sz="2400" b="1" spc="1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dergi</a:t>
            </a:r>
            <a:r>
              <a:rPr sz="2400" b="1" spc="-1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gazete</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gibi</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süreli</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yayınların</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bedellerinin</a:t>
            </a:r>
            <a:r>
              <a:rPr sz="2400" b="1" spc="-5" dirty="0">
                <a:latin typeface="Times New Roman" panose="02020603050405020304" pitchFamily="18" charset="0"/>
                <a:cs typeface="Times New Roman" panose="02020603050405020304" pitchFamily="18" charset="0"/>
              </a:rPr>
              <a:t> ödenmesi</a:t>
            </a:r>
            <a:r>
              <a:rPr sz="2400" b="1"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sırasında </a:t>
            </a:r>
            <a:r>
              <a:rPr sz="2400" b="1" spc="-62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Taşınır</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İşlem</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Fişi</a:t>
            </a:r>
            <a:r>
              <a:rPr sz="2400" b="1" spc="-5" dirty="0">
                <a:latin typeface="Times New Roman" panose="02020603050405020304" pitchFamily="18" charset="0"/>
                <a:cs typeface="Times New Roman" panose="02020603050405020304" pitchFamily="18" charset="0"/>
              </a:rPr>
              <a:t> düzenlenmez.</a:t>
            </a:r>
            <a:r>
              <a:rPr sz="2400" b="1" dirty="0">
                <a:latin typeface="Times New Roman" panose="02020603050405020304" pitchFamily="18" charset="0"/>
                <a:cs typeface="Times New Roman" panose="02020603050405020304" pitchFamily="18" charset="0"/>
              </a:rPr>
              <a:t> Söz</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konusu</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yayınlardan</a:t>
            </a:r>
            <a:r>
              <a:rPr sz="2400" b="1" spc="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cilt</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birliği</a:t>
            </a:r>
            <a:r>
              <a:rPr sz="2400" b="1" spc="-1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sağlananlar, </a:t>
            </a:r>
            <a:r>
              <a:rPr sz="2400" b="1" spc="-10" dirty="0">
                <a:latin typeface="Times New Roman" panose="02020603050405020304" pitchFamily="18" charset="0"/>
                <a:cs typeface="Times New Roman" panose="02020603050405020304" pitchFamily="18" charset="0"/>
              </a:rPr>
              <a:t> ciltletildikten</a:t>
            </a:r>
            <a:r>
              <a:rPr sz="2400" b="1" spc="5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sonra</a:t>
            </a:r>
            <a:r>
              <a:rPr sz="2400" b="1" spc="-3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Taşınır</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İşlem</a:t>
            </a:r>
            <a:r>
              <a:rPr sz="2400" b="1" spc="3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Fişi</a:t>
            </a:r>
            <a:r>
              <a:rPr sz="2400" b="1" spc="3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düzenlenerek</a:t>
            </a:r>
            <a:r>
              <a:rPr sz="2400" b="1" spc="5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kayıtlara</a:t>
            </a:r>
            <a:r>
              <a:rPr sz="2400" b="1" spc="45" dirty="0">
                <a:latin typeface="Times New Roman" panose="02020603050405020304" pitchFamily="18" charset="0"/>
                <a:cs typeface="Times New Roman" panose="02020603050405020304" pitchFamily="18" charset="0"/>
              </a:rPr>
              <a:t> </a:t>
            </a:r>
            <a:r>
              <a:rPr sz="2400" b="1" dirty="0" err="1">
                <a:latin typeface="Times New Roman" panose="02020603050405020304" pitchFamily="18" charset="0"/>
                <a:cs typeface="Times New Roman" panose="02020603050405020304" pitchFamily="18" charset="0"/>
              </a:rPr>
              <a:t>alınır</a:t>
            </a:r>
            <a:r>
              <a:rPr sz="2400" b="1" dirty="0" smtClean="0">
                <a:latin typeface="Times New Roman" panose="02020603050405020304" pitchFamily="18" charset="0"/>
                <a:cs typeface="Times New Roman" panose="02020603050405020304" pitchFamily="18" charset="0"/>
              </a:rPr>
              <a:t>.</a:t>
            </a:r>
            <a:endParaRPr sz="2550"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sz="2400" b="1" dirty="0">
                <a:latin typeface="Times New Roman" panose="02020603050405020304" pitchFamily="18" charset="0"/>
                <a:cs typeface="Times New Roman" panose="02020603050405020304" pitchFamily="18" charset="0"/>
              </a:rPr>
              <a:t>Kamu </a:t>
            </a:r>
            <a:r>
              <a:rPr sz="2400" b="1" spc="-10" dirty="0">
                <a:latin typeface="Times New Roman" panose="02020603050405020304" pitchFamily="18" charset="0"/>
                <a:cs typeface="Times New Roman" panose="02020603050405020304" pitchFamily="18" charset="0"/>
              </a:rPr>
              <a:t>idarelerince </a:t>
            </a:r>
            <a:r>
              <a:rPr sz="2400" b="1" spc="5" dirty="0">
                <a:latin typeface="Times New Roman" panose="02020603050405020304" pitchFamily="18" charset="0"/>
                <a:cs typeface="Times New Roman" panose="02020603050405020304" pitchFamily="18" charset="0"/>
              </a:rPr>
              <a:t>satınalma </a:t>
            </a:r>
            <a:r>
              <a:rPr sz="2400" b="1" spc="-10" dirty="0">
                <a:latin typeface="Times New Roman" panose="02020603050405020304" pitchFamily="18" charset="0"/>
                <a:cs typeface="Times New Roman" panose="02020603050405020304" pitchFamily="18" charset="0"/>
              </a:rPr>
              <a:t>suretiyle edinilen </a:t>
            </a:r>
            <a:r>
              <a:rPr sz="2400" b="1" spc="-5" dirty="0">
                <a:latin typeface="Times New Roman" panose="02020603050405020304" pitchFamily="18" charset="0"/>
                <a:cs typeface="Times New Roman" panose="02020603050405020304" pitchFamily="18" charset="0"/>
              </a:rPr>
              <a:t>binalarla </a:t>
            </a:r>
            <a:r>
              <a:rPr sz="2400" b="1" spc="-10" dirty="0">
                <a:latin typeface="Times New Roman" panose="02020603050405020304" pitchFamily="18" charset="0"/>
                <a:cs typeface="Times New Roman" panose="02020603050405020304" pitchFamily="18" charset="0"/>
              </a:rPr>
              <a:t>birlikte teslim </a:t>
            </a:r>
            <a:r>
              <a:rPr sz="2400" b="1" spc="10" dirty="0">
                <a:latin typeface="Times New Roman" panose="02020603050405020304" pitchFamily="18" charset="0"/>
                <a:cs typeface="Times New Roman" panose="02020603050405020304" pitchFamily="18" charset="0"/>
              </a:rPr>
              <a:t>alınan </a:t>
            </a:r>
            <a:r>
              <a:rPr sz="2400" b="1" dirty="0">
                <a:latin typeface="Times New Roman" panose="02020603050405020304" pitchFamily="18" charset="0"/>
                <a:cs typeface="Times New Roman" panose="02020603050405020304" pitchFamily="18" charset="0"/>
              </a:rPr>
              <a:t>ancak </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binanın </a:t>
            </a:r>
            <a:r>
              <a:rPr sz="2400" b="1" spc="-10" dirty="0">
                <a:latin typeface="Times New Roman" panose="02020603050405020304" pitchFamily="18" charset="0"/>
                <a:cs typeface="Times New Roman" panose="02020603050405020304" pitchFamily="18" charset="0"/>
              </a:rPr>
              <a:t>bütünleyici </a:t>
            </a:r>
            <a:r>
              <a:rPr sz="2400" b="1" spc="5" dirty="0">
                <a:latin typeface="Times New Roman" panose="02020603050405020304" pitchFamily="18" charset="0"/>
                <a:cs typeface="Times New Roman" panose="02020603050405020304" pitchFamily="18" charset="0"/>
              </a:rPr>
              <a:t>unsurlarından </a:t>
            </a:r>
            <a:r>
              <a:rPr sz="2400" b="1" spc="-5" dirty="0">
                <a:latin typeface="Times New Roman" panose="02020603050405020304" pitchFamily="18" charset="0"/>
                <a:cs typeface="Times New Roman" panose="02020603050405020304" pitchFamily="18" charset="0"/>
              </a:rPr>
              <a:t>olmayan </a:t>
            </a:r>
            <a:r>
              <a:rPr sz="2400" b="1" spc="25" dirty="0">
                <a:latin typeface="Times New Roman" panose="02020603050405020304" pitchFamily="18" charset="0"/>
                <a:cs typeface="Times New Roman" panose="02020603050405020304" pitchFamily="18" charset="0"/>
              </a:rPr>
              <a:t>taşınır </a:t>
            </a:r>
            <a:r>
              <a:rPr sz="2400" b="1" spc="10" dirty="0">
                <a:latin typeface="Times New Roman" panose="02020603050405020304" pitchFamily="18" charset="0"/>
                <a:cs typeface="Times New Roman" panose="02020603050405020304" pitchFamily="18" charset="0"/>
              </a:rPr>
              <a:t>kapsamındaki </a:t>
            </a:r>
            <a:r>
              <a:rPr sz="2400" b="1" spc="-10" dirty="0">
                <a:latin typeface="Times New Roman" panose="02020603050405020304" pitchFamily="18" charset="0"/>
                <a:cs typeface="Times New Roman" panose="02020603050405020304" pitchFamily="18" charset="0"/>
              </a:rPr>
              <a:t>tesisler </a:t>
            </a:r>
            <a:r>
              <a:rPr sz="2400" b="1" spc="-5" dirty="0">
                <a:latin typeface="Times New Roman" panose="02020603050405020304" pitchFamily="18" charset="0"/>
                <a:cs typeface="Times New Roman" panose="02020603050405020304" pitchFamily="18" charset="0"/>
              </a:rPr>
              <a:t>ile </a:t>
            </a:r>
            <a:r>
              <a:rPr sz="2400" b="1" spc="-10" dirty="0">
                <a:latin typeface="Times New Roman" panose="02020603050405020304" pitchFamily="18" charset="0"/>
                <a:cs typeface="Times New Roman" panose="02020603050405020304" pitchFamily="18" charset="0"/>
              </a:rPr>
              <a:t>diğer </a:t>
            </a:r>
            <a:r>
              <a:rPr sz="2400" b="1" dirty="0">
                <a:latin typeface="Times New Roman" panose="02020603050405020304" pitchFamily="18" charset="0"/>
                <a:cs typeface="Times New Roman" panose="02020603050405020304" pitchFamily="18" charset="0"/>
              </a:rPr>
              <a:t>büro </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makine</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malzemeleri,</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varsa</a:t>
            </a:r>
            <a:r>
              <a:rPr sz="2400" b="1" spc="-5" dirty="0">
                <a:latin typeface="Times New Roman" panose="02020603050405020304" pitchFamily="18" charset="0"/>
                <a:cs typeface="Times New Roman" panose="02020603050405020304" pitchFamily="18" charset="0"/>
              </a:rPr>
              <a:t> belgesinde</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gösterilen</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bedeli,</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böyle</a:t>
            </a:r>
            <a:r>
              <a:rPr sz="2400" b="1" spc="-5" dirty="0">
                <a:latin typeface="Times New Roman" panose="02020603050405020304" pitchFamily="18" charset="0"/>
                <a:cs typeface="Times New Roman" panose="02020603050405020304" pitchFamily="18" charset="0"/>
              </a:rPr>
              <a:t> bir</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belge</a:t>
            </a:r>
            <a:r>
              <a:rPr sz="2400" b="1" spc="-5" dirty="0">
                <a:latin typeface="Times New Roman" panose="02020603050405020304" pitchFamily="18" charset="0"/>
                <a:cs typeface="Times New Roman" panose="02020603050405020304" pitchFamily="18" charset="0"/>
              </a:rPr>
              <a:t> yoksa </a:t>
            </a:r>
            <a:r>
              <a:rPr sz="2400" b="1" spc="-6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komisyonca tespit </a:t>
            </a:r>
            <a:r>
              <a:rPr sz="2400" b="1" spc="-10" dirty="0">
                <a:latin typeface="Times New Roman" panose="02020603050405020304" pitchFamily="18" charset="0"/>
                <a:cs typeface="Times New Roman" panose="02020603050405020304" pitchFamily="18" charset="0"/>
              </a:rPr>
              <a:t>edilen </a:t>
            </a:r>
            <a:r>
              <a:rPr sz="2400" b="1" spc="-5" dirty="0">
                <a:latin typeface="Times New Roman" panose="02020603050405020304" pitchFamily="18" charset="0"/>
                <a:cs typeface="Times New Roman" panose="02020603050405020304" pitchFamily="18" charset="0"/>
              </a:rPr>
              <a:t>gerçeğe </a:t>
            </a:r>
            <a:r>
              <a:rPr sz="2400" b="1" spc="-10" dirty="0">
                <a:latin typeface="Times New Roman" panose="02020603050405020304" pitchFamily="18" charset="0"/>
                <a:cs typeface="Times New Roman" panose="02020603050405020304" pitchFamily="18" charset="0"/>
              </a:rPr>
              <a:t>uygun </a:t>
            </a:r>
            <a:r>
              <a:rPr sz="2400" b="1" dirty="0">
                <a:latin typeface="Times New Roman" panose="02020603050405020304" pitchFamily="18" charset="0"/>
                <a:cs typeface="Times New Roman" panose="02020603050405020304" pitchFamily="18" charset="0"/>
              </a:rPr>
              <a:t>değeri </a:t>
            </a:r>
            <a:r>
              <a:rPr sz="2400" b="1" spc="-5" dirty="0">
                <a:latin typeface="Times New Roman" panose="02020603050405020304" pitchFamily="18" charset="0"/>
                <a:cs typeface="Times New Roman" panose="02020603050405020304" pitchFamily="18" charset="0"/>
              </a:rPr>
              <a:t>üzerinden </a:t>
            </a:r>
            <a:r>
              <a:rPr sz="2400" b="1" dirty="0">
                <a:latin typeface="Times New Roman" panose="02020603050405020304" pitchFamily="18" charset="0"/>
                <a:cs typeface="Times New Roman" panose="02020603050405020304" pitchFamily="18" charset="0"/>
              </a:rPr>
              <a:t>envanter </a:t>
            </a:r>
            <a:r>
              <a:rPr sz="2400" b="1" spc="-10" dirty="0">
                <a:latin typeface="Times New Roman" panose="02020603050405020304" pitchFamily="18" charset="0"/>
                <a:cs typeface="Times New Roman" panose="02020603050405020304" pitchFamily="18" charset="0"/>
              </a:rPr>
              <a:t>işlem seçeneğiyle </a:t>
            </a:r>
            <a:r>
              <a:rPr sz="2400" b="1" spc="-5"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taşınır</a:t>
            </a:r>
            <a:r>
              <a:rPr sz="2400" b="1" spc="2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kayıtlarına</a:t>
            </a:r>
            <a:r>
              <a:rPr sz="2400" b="1" spc="7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alınır</a:t>
            </a:r>
            <a:r>
              <a:rPr sz="2400" spc="5"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891091" y="620688"/>
            <a:ext cx="9300909" cy="997709"/>
          </a:xfrm>
          <a:prstGeom prst="rect">
            <a:avLst/>
          </a:prstGeom>
        </p:spPr>
        <p:txBody>
          <a:bodyPr vert="horz" wrap="square" lIns="0" tIns="12700" rIns="0" bIns="0" rtlCol="0">
            <a:spAutoFit/>
          </a:bodyPr>
          <a:lstStyle/>
          <a:p>
            <a:pPr marL="1316990" marR="5080" indent="-1304925">
              <a:lnSpc>
                <a:spcPct val="100000"/>
              </a:lnSpc>
              <a:spcBef>
                <a:spcPts val="100"/>
              </a:spcBef>
            </a:pPr>
            <a:r>
              <a:rPr sz="3200" b="1" spc="-20" dirty="0">
                <a:solidFill>
                  <a:srgbClr val="FF0000"/>
                </a:solidFill>
                <a:latin typeface="Times New Roman" panose="02020603050405020304" pitchFamily="18" charset="0"/>
                <a:cs typeface="Times New Roman" panose="02020603050405020304" pitchFamily="18" charset="0"/>
              </a:rPr>
              <a:t>BAĞIŞ</a:t>
            </a:r>
            <a:r>
              <a:rPr sz="3200" b="1" spc="40" dirty="0">
                <a:solidFill>
                  <a:srgbClr val="FF0000"/>
                </a:solidFill>
                <a:latin typeface="Times New Roman" panose="02020603050405020304" pitchFamily="18" charset="0"/>
                <a:cs typeface="Times New Roman" panose="02020603050405020304" pitchFamily="18" charset="0"/>
              </a:rPr>
              <a:t> </a:t>
            </a:r>
            <a:r>
              <a:rPr sz="3200" b="1" dirty="0">
                <a:solidFill>
                  <a:srgbClr val="FF0000"/>
                </a:solidFill>
                <a:latin typeface="Times New Roman" panose="02020603050405020304" pitchFamily="18" charset="0"/>
                <a:cs typeface="Times New Roman" panose="02020603050405020304" pitchFamily="18" charset="0"/>
              </a:rPr>
              <a:t>VE</a:t>
            </a:r>
            <a:r>
              <a:rPr sz="3200" b="1" spc="-75" dirty="0">
                <a:solidFill>
                  <a:srgbClr val="FF0000"/>
                </a:solidFill>
                <a:latin typeface="Times New Roman" panose="02020603050405020304" pitchFamily="18" charset="0"/>
                <a:cs typeface="Times New Roman" panose="02020603050405020304" pitchFamily="18" charset="0"/>
              </a:rPr>
              <a:t> </a:t>
            </a:r>
            <a:r>
              <a:rPr sz="3200" b="1" spc="-55" dirty="0">
                <a:solidFill>
                  <a:srgbClr val="FF0000"/>
                </a:solidFill>
                <a:latin typeface="Times New Roman" panose="02020603050405020304" pitchFamily="18" charset="0"/>
                <a:cs typeface="Times New Roman" panose="02020603050405020304" pitchFamily="18" charset="0"/>
              </a:rPr>
              <a:t>YARDIM</a:t>
            </a:r>
            <a:r>
              <a:rPr sz="3200" b="1" spc="55" dirty="0">
                <a:solidFill>
                  <a:srgbClr val="FF0000"/>
                </a:solidFill>
                <a:latin typeface="Times New Roman" panose="02020603050405020304" pitchFamily="18" charset="0"/>
                <a:cs typeface="Times New Roman" panose="02020603050405020304" pitchFamily="18" charset="0"/>
              </a:rPr>
              <a:t> </a:t>
            </a:r>
            <a:r>
              <a:rPr sz="3200" b="1" spc="-10" dirty="0">
                <a:solidFill>
                  <a:srgbClr val="FF0000"/>
                </a:solidFill>
                <a:latin typeface="Times New Roman" panose="02020603050405020304" pitchFamily="18" charset="0"/>
                <a:cs typeface="Times New Roman" panose="02020603050405020304" pitchFamily="18" charset="0"/>
              </a:rPr>
              <a:t>YOLUYLA</a:t>
            </a:r>
            <a:r>
              <a:rPr sz="3200" b="1" spc="-90" dirty="0">
                <a:solidFill>
                  <a:srgbClr val="FF0000"/>
                </a:solidFill>
                <a:latin typeface="Times New Roman" panose="02020603050405020304" pitchFamily="18" charset="0"/>
                <a:cs typeface="Times New Roman" panose="02020603050405020304" pitchFamily="18" charset="0"/>
              </a:rPr>
              <a:t> </a:t>
            </a:r>
            <a:r>
              <a:rPr sz="3200" b="1" spc="-5" dirty="0">
                <a:solidFill>
                  <a:srgbClr val="FF0000"/>
                </a:solidFill>
                <a:latin typeface="Times New Roman" panose="02020603050405020304" pitchFamily="18" charset="0"/>
                <a:cs typeface="Times New Roman" panose="02020603050405020304" pitchFamily="18" charset="0"/>
              </a:rPr>
              <a:t>EDİNİLEN </a:t>
            </a:r>
            <a:r>
              <a:rPr sz="3200" b="1" spc="-650" dirty="0">
                <a:solidFill>
                  <a:srgbClr val="FF0000"/>
                </a:solidFill>
                <a:latin typeface="Times New Roman" panose="02020603050405020304" pitchFamily="18" charset="0"/>
                <a:cs typeface="Times New Roman" panose="02020603050405020304" pitchFamily="18" charset="0"/>
              </a:rPr>
              <a:t> </a:t>
            </a:r>
            <a:r>
              <a:rPr sz="3200" b="1" spc="-30" dirty="0">
                <a:solidFill>
                  <a:srgbClr val="FF0000"/>
                </a:solidFill>
                <a:latin typeface="Times New Roman" panose="02020603050405020304" pitchFamily="18" charset="0"/>
                <a:cs typeface="Times New Roman" panose="02020603050405020304" pitchFamily="18" charset="0"/>
              </a:rPr>
              <a:t>TAŞINIRLARIN</a:t>
            </a:r>
            <a:r>
              <a:rPr sz="3200" b="1" spc="105" dirty="0">
                <a:solidFill>
                  <a:srgbClr val="FF0000"/>
                </a:solidFill>
                <a:latin typeface="Times New Roman" panose="02020603050405020304" pitchFamily="18" charset="0"/>
                <a:cs typeface="Times New Roman" panose="02020603050405020304" pitchFamily="18" charset="0"/>
              </a:rPr>
              <a:t> </a:t>
            </a:r>
            <a:r>
              <a:rPr sz="3200" b="1" dirty="0">
                <a:solidFill>
                  <a:srgbClr val="FF0000"/>
                </a:solidFill>
                <a:latin typeface="Times New Roman" panose="02020603050405020304" pitchFamily="18" charset="0"/>
                <a:cs typeface="Times New Roman" panose="02020603050405020304" pitchFamily="18" charset="0"/>
              </a:rPr>
              <a:t>GİRİŞİ</a:t>
            </a:r>
          </a:p>
        </p:txBody>
      </p:sp>
      <p:sp>
        <p:nvSpPr>
          <p:cNvPr id="4" name="object 4"/>
          <p:cNvSpPr txBox="1"/>
          <p:nvPr/>
        </p:nvSpPr>
        <p:spPr>
          <a:xfrm>
            <a:off x="1919536" y="2132856"/>
            <a:ext cx="9577064" cy="2241639"/>
          </a:xfrm>
          <a:prstGeom prst="rect">
            <a:avLst/>
          </a:prstGeom>
        </p:spPr>
        <p:txBody>
          <a:bodyPr vert="horz" wrap="square" lIns="0" tIns="12700" rIns="0" bIns="0" rtlCol="0">
            <a:spAutoFit/>
          </a:bodyPr>
          <a:lstStyle/>
          <a:p>
            <a:pPr marL="12700" marR="5080" indent="133985" algn="just">
              <a:lnSpc>
                <a:spcPct val="100000"/>
              </a:lnSpc>
              <a:spcBef>
                <a:spcPts val="100"/>
              </a:spcBef>
            </a:pPr>
            <a:r>
              <a:rPr sz="2400" b="1" spc="-5" dirty="0">
                <a:latin typeface="Times New Roman" panose="02020603050405020304" pitchFamily="18" charset="0"/>
                <a:cs typeface="Times New Roman" panose="02020603050405020304" pitchFamily="18" charset="0"/>
              </a:rPr>
              <a:t>Kanunun</a:t>
            </a:r>
            <a:r>
              <a:rPr sz="2400" b="1" dirty="0">
                <a:latin typeface="Times New Roman" panose="02020603050405020304" pitchFamily="18" charset="0"/>
                <a:cs typeface="Times New Roman" panose="02020603050405020304" pitchFamily="18" charset="0"/>
              </a:rPr>
              <a:t> 40</a:t>
            </a:r>
            <a:r>
              <a:rPr sz="2400" b="1" spc="5" dirty="0">
                <a:latin typeface="Times New Roman" panose="02020603050405020304" pitchFamily="18" charset="0"/>
                <a:cs typeface="Times New Roman" panose="02020603050405020304" pitchFamily="18" charset="0"/>
              </a:rPr>
              <a:t> </a:t>
            </a:r>
            <a:r>
              <a:rPr sz="2400" b="1" spc="55" dirty="0">
                <a:latin typeface="Times New Roman" panose="02020603050405020304" pitchFamily="18" charset="0"/>
                <a:cs typeface="Times New Roman" panose="02020603050405020304" pitchFamily="18" charset="0"/>
              </a:rPr>
              <a:t>ıncı</a:t>
            </a:r>
            <a:r>
              <a:rPr sz="2400" b="1" spc="6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maddesi</a:t>
            </a:r>
            <a:r>
              <a:rPr sz="2400" b="1"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ile</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diğer</a:t>
            </a:r>
            <a:r>
              <a:rPr sz="2400" b="1" spc="-5" dirty="0">
                <a:latin typeface="Times New Roman" panose="02020603050405020304" pitchFamily="18" charset="0"/>
                <a:cs typeface="Times New Roman" panose="02020603050405020304" pitchFamily="18" charset="0"/>
              </a:rPr>
              <a:t> mevzuat</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çerçevesinde</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bağış</a:t>
            </a:r>
            <a:r>
              <a:rPr sz="2400" b="1" spc="1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yardım  </a:t>
            </a:r>
            <a:r>
              <a:rPr sz="2400" b="1" spc="-5" dirty="0">
                <a:latin typeface="Times New Roman" panose="02020603050405020304" pitchFamily="18" charset="0"/>
                <a:cs typeface="Times New Roman" panose="02020603050405020304" pitchFamily="18" charset="0"/>
              </a:rPr>
              <a:t>olarak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edinilen </a:t>
            </a:r>
            <a:r>
              <a:rPr sz="2400" b="1" spc="15" dirty="0">
                <a:latin typeface="Times New Roman" panose="02020603050405020304" pitchFamily="18" charset="0"/>
                <a:cs typeface="Times New Roman" panose="02020603050405020304" pitchFamily="18" charset="0"/>
              </a:rPr>
              <a:t>taşınırlar </a:t>
            </a:r>
            <a:r>
              <a:rPr sz="2400" b="1" spc="-5" dirty="0">
                <a:latin typeface="Times New Roman" panose="02020603050405020304" pitchFamily="18" charset="0"/>
                <a:cs typeface="Times New Roman" panose="02020603050405020304" pitchFamily="18" charset="0"/>
              </a:rPr>
              <a:t>teslim </a:t>
            </a:r>
            <a:r>
              <a:rPr sz="2400" b="1" spc="25" dirty="0">
                <a:latin typeface="Times New Roman" panose="02020603050405020304" pitchFamily="18" charset="0"/>
                <a:cs typeface="Times New Roman" panose="02020603050405020304" pitchFamily="18" charset="0"/>
              </a:rPr>
              <a:t>alındığında, taşınır </a:t>
            </a:r>
            <a:r>
              <a:rPr sz="2400" b="1" spc="15" dirty="0">
                <a:latin typeface="Times New Roman" panose="02020603050405020304" pitchFamily="18" charset="0"/>
                <a:cs typeface="Times New Roman" panose="02020603050405020304" pitchFamily="18" charset="0"/>
              </a:rPr>
              <a:t>kayıt </a:t>
            </a:r>
            <a:r>
              <a:rPr sz="2400" b="1" spc="-10" dirty="0">
                <a:latin typeface="Times New Roman" panose="02020603050405020304" pitchFamily="18" charset="0"/>
                <a:cs typeface="Times New Roman" panose="02020603050405020304" pitchFamily="18" charset="0"/>
              </a:rPr>
              <a:t>yetkilisi </a:t>
            </a:r>
            <a:r>
              <a:rPr sz="2400" b="1" spc="10" dirty="0">
                <a:latin typeface="Times New Roman" panose="02020603050405020304" pitchFamily="18" charset="0"/>
                <a:cs typeface="Times New Roman" panose="02020603050405020304" pitchFamily="18" charset="0"/>
              </a:rPr>
              <a:t>tarafından </a:t>
            </a:r>
            <a:r>
              <a:rPr sz="2400" b="1" spc="-10" dirty="0">
                <a:latin typeface="Times New Roman" panose="02020603050405020304" pitchFamily="18" charset="0"/>
                <a:cs typeface="Times New Roman" panose="02020603050405020304" pitchFamily="18" charset="0"/>
              </a:rPr>
              <a:t>Taşınır İşlem Fişi </a:t>
            </a:r>
            <a:r>
              <a:rPr sz="2400" b="1" spc="-5" dirty="0">
                <a:latin typeface="Times New Roman" panose="02020603050405020304" pitchFamily="18" charset="0"/>
                <a:cs typeface="Times New Roman" panose="02020603050405020304" pitchFamily="18" charset="0"/>
              </a:rPr>
              <a:t> düzenlenerek </a:t>
            </a:r>
            <a:r>
              <a:rPr sz="2400" b="1" spc="10" dirty="0">
                <a:latin typeface="Times New Roman" panose="02020603050405020304" pitchFamily="18" charset="0"/>
                <a:cs typeface="Times New Roman" panose="02020603050405020304" pitchFamily="18" charset="0"/>
              </a:rPr>
              <a:t>kayıtlara </a:t>
            </a:r>
            <a:r>
              <a:rPr sz="2400" b="1" spc="5" dirty="0">
                <a:latin typeface="Times New Roman" panose="02020603050405020304" pitchFamily="18" charset="0"/>
                <a:cs typeface="Times New Roman" panose="02020603050405020304" pitchFamily="18" charset="0"/>
              </a:rPr>
              <a:t>alınır. </a:t>
            </a:r>
            <a:r>
              <a:rPr sz="2400" b="1" spc="-10" dirty="0">
                <a:latin typeface="Times New Roman" panose="02020603050405020304" pitchFamily="18" charset="0"/>
                <a:cs typeface="Times New Roman" panose="02020603050405020304" pitchFamily="18" charset="0"/>
              </a:rPr>
              <a:t>Fişin </a:t>
            </a:r>
            <a:r>
              <a:rPr sz="2400" b="1" spc="-5" dirty="0">
                <a:latin typeface="Times New Roman" panose="02020603050405020304" pitchFamily="18" charset="0"/>
                <a:cs typeface="Times New Roman" panose="02020603050405020304" pitchFamily="18" charset="0"/>
              </a:rPr>
              <a:t>birinci </a:t>
            </a:r>
            <a:r>
              <a:rPr sz="2400" b="1" spc="15" dirty="0">
                <a:latin typeface="Times New Roman" panose="02020603050405020304" pitchFamily="18" charset="0"/>
                <a:cs typeface="Times New Roman" panose="02020603050405020304" pitchFamily="18" charset="0"/>
              </a:rPr>
              <a:t>nüshası bağış </a:t>
            </a:r>
            <a:r>
              <a:rPr sz="2400" b="1" spc="-15" dirty="0">
                <a:latin typeface="Times New Roman" panose="02020603050405020304" pitchFamily="18" charset="0"/>
                <a:cs typeface="Times New Roman" panose="02020603050405020304" pitchFamily="18" charset="0"/>
              </a:rPr>
              <a:t>ve </a:t>
            </a:r>
            <a:r>
              <a:rPr sz="2400" b="1" spc="15" dirty="0">
                <a:latin typeface="Times New Roman" panose="02020603050405020304" pitchFamily="18" charset="0"/>
                <a:cs typeface="Times New Roman" panose="02020603050405020304" pitchFamily="18" charset="0"/>
              </a:rPr>
              <a:t>yardım </a:t>
            </a:r>
            <a:r>
              <a:rPr sz="2400" b="1" dirty="0">
                <a:latin typeface="Times New Roman" panose="02020603050405020304" pitchFamily="18" charset="0"/>
                <a:cs typeface="Times New Roman" panose="02020603050405020304" pitchFamily="18" charset="0"/>
              </a:rPr>
              <a:t>edene </a:t>
            </a:r>
            <a:r>
              <a:rPr sz="2400" b="1" spc="-15" dirty="0">
                <a:latin typeface="Times New Roman" panose="02020603050405020304" pitchFamily="18" charset="0"/>
                <a:cs typeface="Times New Roman" panose="02020603050405020304" pitchFamily="18" charset="0"/>
              </a:rPr>
              <a:t>verilir </a:t>
            </a:r>
            <a:r>
              <a:rPr sz="2400" b="1" spc="-10" dirty="0">
                <a:latin typeface="Times New Roman" panose="02020603050405020304" pitchFamily="18" charset="0"/>
                <a:cs typeface="Times New Roman" panose="02020603050405020304" pitchFamily="18" charset="0"/>
              </a:rPr>
              <a:t>veya </a:t>
            </a:r>
            <a:r>
              <a:rPr sz="2400" b="1" spc="-5" dirty="0">
                <a:latin typeface="Times New Roman" panose="02020603050405020304" pitchFamily="18" charset="0"/>
                <a:cs typeface="Times New Roman" panose="02020603050405020304" pitchFamily="18" charset="0"/>
              </a:rPr>
              <a:t> </a:t>
            </a:r>
            <a:r>
              <a:rPr sz="2400" b="1" spc="-20" dirty="0" err="1">
                <a:latin typeface="Times New Roman" panose="02020603050405020304" pitchFamily="18" charset="0"/>
                <a:cs typeface="Times New Roman" panose="02020603050405020304" pitchFamily="18" charset="0"/>
              </a:rPr>
              <a:t>gönderilir</a:t>
            </a:r>
            <a:r>
              <a:rPr sz="2400" b="1" spc="-20" dirty="0" smtClean="0">
                <a:latin typeface="Times New Roman" panose="02020603050405020304" pitchFamily="18" charset="0"/>
                <a:cs typeface="Times New Roman" panose="02020603050405020304" pitchFamily="18" charset="0"/>
              </a:rPr>
              <a:t>.</a:t>
            </a:r>
            <a:endParaRPr lang="tr-TR" sz="2400" b="1" spc="-20" dirty="0" smtClean="0">
              <a:latin typeface="Times New Roman" panose="02020603050405020304" pitchFamily="18" charset="0"/>
              <a:cs typeface="Times New Roman" panose="02020603050405020304" pitchFamily="18" charset="0"/>
            </a:endParaRPr>
          </a:p>
          <a:p>
            <a:pPr marL="12700" marR="5080" indent="133985" algn="just">
              <a:lnSpc>
                <a:spcPct val="100000"/>
              </a:lnSpc>
              <a:spcBef>
                <a:spcPts val="100"/>
              </a:spcBef>
            </a:pPr>
            <a:r>
              <a:rPr lang="tr-TR" sz="2400" b="1" dirty="0" smtClean="0">
                <a:latin typeface="Times New Roman" panose="02020603050405020304" pitchFamily="18" charset="0"/>
                <a:cs typeface="Times New Roman" panose="02020603050405020304" pitchFamily="18" charset="0"/>
              </a:rPr>
              <a:t>Bağış ve yardımlar</a:t>
            </a:r>
            <a:r>
              <a:rPr lang="tr-TR" sz="2400" b="1" dirty="0" smtClean="0">
                <a:latin typeface="Times New Roman" panose="02020603050405020304" pitchFamily="18" charset="0"/>
                <a:cs typeface="Times New Roman" panose="02020603050405020304" pitchFamily="18" charset="0"/>
              </a:rPr>
              <a:t>, üst </a:t>
            </a:r>
            <a:r>
              <a:rPr lang="tr-TR" sz="2400" b="1" dirty="0" smtClean="0">
                <a:latin typeface="Times New Roman" panose="02020603050405020304" pitchFamily="18" charset="0"/>
                <a:cs typeface="Times New Roman" panose="02020603050405020304" pitchFamily="18" charset="0"/>
              </a:rPr>
              <a:t>yöneticinin onayı ve </a:t>
            </a:r>
            <a:r>
              <a:rPr lang="tr-TR" sz="2400" b="1" dirty="0" err="1" smtClean="0">
                <a:latin typeface="Times New Roman" panose="02020603050405020304" pitchFamily="18" charset="0"/>
                <a:cs typeface="Times New Roman" panose="02020603050405020304" pitchFamily="18" charset="0"/>
              </a:rPr>
              <a:t>raiç</a:t>
            </a:r>
            <a:r>
              <a:rPr lang="tr-TR" sz="2400" b="1" dirty="0" smtClean="0">
                <a:latin typeface="Times New Roman" panose="02020603050405020304" pitchFamily="18" charset="0"/>
                <a:cs typeface="Times New Roman" panose="02020603050405020304" pitchFamily="18" charset="0"/>
              </a:rPr>
              <a:t> bedeller üzerinden kayda alınmalıdır.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423592" y="620688"/>
            <a:ext cx="8568952" cy="566822"/>
          </a:xfrm>
          <a:prstGeom prst="rect">
            <a:avLst/>
          </a:prstGeom>
        </p:spPr>
        <p:txBody>
          <a:bodyPr vert="horz" wrap="square" lIns="0" tIns="12700" rIns="0" bIns="0" rtlCol="0">
            <a:spAutoFit/>
          </a:bodyPr>
          <a:lstStyle/>
          <a:p>
            <a:pPr marL="12700">
              <a:lnSpc>
                <a:spcPct val="100000"/>
              </a:lnSpc>
              <a:spcBef>
                <a:spcPts val="100"/>
              </a:spcBef>
            </a:pPr>
            <a:r>
              <a:rPr b="1" spc="-65" dirty="0">
                <a:solidFill>
                  <a:srgbClr val="FF0000"/>
                </a:solidFill>
                <a:latin typeface="Times New Roman" panose="02020603050405020304" pitchFamily="18" charset="0"/>
                <a:cs typeface="Times New Roman" panose="02020603050405020304" pitchFamily="18" charset="0"/>
              </a:rPr>
              <a:t>SAYIM</a:t>
            </a:r>
            <a:r>
              <a:rPr b="1" spc="60" dirty="0">
                <a:solidFill>
                  <a:srgbClr val="FF0000"/>
                </a:solidFill>
                <a:latin typeface="Times New Roman" panose="02020603050405020304" pitchFamily="18" charset="0"/>
                <a:cs typeface="Times New Roman" panose="02020603050405020304" pitchFamily="18" charset="0"/>
              </a:rPr>
              <a:t> </a:t>
            </a:r>
            <a:r>
              <a:rPr b="1" spc="-40" dirty="0">
                <a:solidFill>
                  <a:srgbClr val="FF0000"/>
                </a:solidFill>
                <a:latin typeface="Times New Roman" panose="02020603050405020304" pitchFamily="18" charset="0"/>
                <a:cs typeface="Times New Roman" panose="02020603050405020304" pitchFamily="18" charset="0"/>
              </a:rPr>
              <a:t>FAZLASI</a:t>
            </a:r>
            <a:r>
              <a:rPr b="1" spc="95" dirty="0">
                <a:solidFill>
                  <a:srgbClr val="FF0000"/>
                </a:solidFill>
                <a:latin typeface="Times New Roman" panose="02020603050405020304" pitchFamily="18" charset="0"/>
                <a:cs typeface="Times New Roman" panose="02020603050405020304" pitchFamily="18" charset="0"/>
              </a:rPr>
              <a:t> </a:t>
            </a:r>
            <a:r>
              <a:rPr b="1" spc="-30" dirty="0">
                <a:solidFill>
                  <a:srgbClr val="FF0000"/>
                </a:solidFill>
                <a:latin typeface="Times New Roman" panose="02020603050405020304" pitchFamily="18" charset="0"/>
                <a:cs typeface="Times New Roman" panose="02020603050405020304" pitchFamily="18" charset="0"/>
              </a:rPr>
              <a:t>TAŞINIRLARIN</a:t>
            </a:r>
            <a:r>
              <a:rPr b="1" spc="11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GİRİŞİ</a:t>
            </a:r>
          </a:p>
        </p:txBody>
      </p:sp>
      <p:sp>
        <p:nvSpPr>
          <p:cNvPr id="4" name="object 4"/>
          <p:cNvSpPr txBox="1"/>
          <p:nvPr/>
        </p:nvSpPr>
        <p:spPr>
          <a:xfrm>
            <a:off x="1919536" y="1772816"/>
            <a:ext cx="9865096" cy="1859483"/>
          </a:xfrm>
          <a:prstGeom prst="rect">
            <a:avLst/>
          </a:prstGeom>
        </p:spPr>
        <p:txBody>
          <a:bodyPr vert="horz" wrap="square" lIns="0" tIns="12700" rIns="0" bIns="0" rtlCol="0">
            <a:spAutoFit/>
          </a:bodyPr>
          <a:lstStyle/>
          <a:p>
            <a:pPr marL="12700" marR="5080" algn="just">
              <a:lnSpc>
                <a:spcPct val="100000"/>
              </a:lnSpc>
              <a:spcBef>
                <a:spcPts val="100"/>
              </a:spcBef>
            </a:pPr>
            <a:r>
              <a:rPr sz="2400" b="1" spc="-15" dirty="0">
                <a:latin typeface="Times New Roman" panose="02020603050405020304" pitchFamily="18" charset="0"/>
                <a:cs typeface="Times New Roman" panose="02020603050405020304" pitchFamily="18" charset="0"/>
              </a:rPr>
              <a:t>Yapılan</a:t>
            </a:r>
            <a:r>
              <a:rPr sz="2400" b="1" spc="-1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sayım</a:t>
            </a:r>
            <a:r>
              <a:rPr sz="2400" b="1" spc="2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sonucunda</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fazla</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bulunan</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taşınırlar,</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Taşınır</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İşlem</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Fişi</a:t>
            </a:r>
            <a:r>
              <a:rPr sz="2400" b="1" spc="-5" dirty="0">
                <a:latin typeface="Times New Roman" panose="02020603050405020304" pitchFamily="18" charset="0"/>
                <a:cs typeface="Times New Roman" panose="02020603050405020304" pitchFamily="18" charset="0"/>
              </a:rPr>
              <a:t> düzenlenerek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kayıtlara </a:t>
            </a:r>
            <a:r>
              <a:rPr sz="2400" b="1" spc="10" dirty="0">
                <a:latin typeface="Times New Roman" panose="02020603050405020304" pitchFamily="18" charset="0"/>
                <a:cs typeface="Times New Roman" panose="02020603050405020304" pitchFamily="18" charset="0"/>
              </a:rPr>
              <a:t>alınır. </a:t>
            </a:r>
            <a:r>
              <a:rPr sz="2400" b="1" spc="20" dirty="0">
                <a:latin typeface="Times New Roman" panose="02020603050405020304" pitchFamily="18" charset="0"/>
                <a:cs typeface="Times New Roman" panose="02020603050405020304" pitchFamily="18" charset="0"/>
              </a:rPr>
              <a:t>Sayım </a:t>
            </a:r>
            <a:r>
              <a:rPr sz="2400" b="1" spc="10" dirty="0">
                <a:latin typeface="Times New Roman" panose="02020603050405020304" pitchFamily="18" charset="0"/>
                <a:cs typeface="Times New Roman" panose="02020603050405020304" pitchFamily="18" charset="0"/>
              </a:rPr>
              <a:t>fazlası </a:t>
            </a:r>
            <a:r>
              <a:rPr sz="2400" b="1" spc="20" dirty="0">
                <a:latin typeface="Times New Roman" panose="02020603050405020304" pitchFamily="18" charset="0"/>
                <a:cs typeface="Times New Roman" panose="02020603050405020304" pitchFamily="18" charset="0"/>
              </a:rPr>
              <a:t>taşınırların </a:t>
            </a:r>
            <a:r>
              <a:rPr sz="2400" b="1" spc="-10" dirty="0">
                <a:latin typeface="Times New Roman" panose="02020603050405020304" pitchFamily="18" charset="0"/>
                <a:cs typeface="Times New Roman" panose="02020603050405020304" pitchFamily="18" charset="0"/>
              </a:rPr>
              <a:t>giriş </a:t>
            </a:r>
            <a:r>
              <a:rPr sz="2400" b="1" spc="-5" dirty="0">
                <a:latin typeface="Times New Roman" panose="02020603050405020304" pitchFamily="18" charset="0"/>
                <a:cs typeface="Times New Roman" panose="02020603050405020304" pitchFamily="18" charset="0"/>
              </a:rPr>
              <a:t>kaydedilmesinde; </a:t>
            </a:r>
            <a:r>
              <a:rPr sz="2400" b="1" dirty="0">
                <a:latin typeface="Times New Roman" panose="02020603050405020304" pitchFamily="18" charset="0"/>
                <a:cs typeface="Times New Roman" panose="02020603050405020304" pitchFamily="18" charset="0"/>
              </a:rPr>
              <a:t>söz konusu </a:t>
            </a:r>
            <a:r>
              <a:rPr sz="2400" b="1" spc="15" dirty="0">
                <a:latin typeface="Times New Roman" panose="02020603050405020304" pitchFamily="18" charset="0"/>
                <a:cs typeface="Times New Roman" panose="02020603050405020304" pitchFamily="18" charset="0"/>
              </a:rPr>
              <a:t>taşınırla </a:t>
            </a:r>
            <a:r>
              <a:rPr sz="2400" b="1" spc="20" dirty="0">
                <a:latin typeface="Times New Roman" panose="02020603050405020304" pitchFamily="18" charset="0"/>
                <a:cs typeface="Times New Roman" panose="02020603050405020304" pitchFamily="18" charset="0"/>
              </a:rPr>
              <a:t>aynı </a:t>
            </a:r>
            <a:r>
              <a:rPr sz="2400" b="1" spc="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nitelikte </a:t>
            </a:r>
            <a:r>
              <a:rPr sz="2400" b="1" spc="-10" dirty="0">
                <a:latin typeface="Times New Roman" panose="02020603050405020304" pitchFamily="18" charset="0"/>
                <a:cs typeface="Times New Roman" panose="02020603050405020304" pitchFamily="18" charset="0"/>
              </a:rPr>
              <a:t>son </a:t>
            </a:r>
            <a:r>
              <a:rPr sz="2400" b="1" spc="-5" dirty="0">
                <a:latin typeface="Times New Roman" panose="02020603050405020304" pitchFamily="18" charset="0"/>
                <a:cs typeface="Times New Roman" panose="02020603050405020304" pitchFamily="18" charset="0"/>
              </a:rPr>
              <a:t>bir </a:t>
            </a:r>
            <a:r>
              <a:rPr sz="2400" b="1" spc="20" dirty="0">
                <a:latin typeface="Times New Roman" panose="02020603050405020304" pitchFamily="18" charset="0"/>
                <a:cs typeface="Times New Roman" panose="02020603050405020304" pitchFamily="18" charset="0"/>
              </a:rPr>
              <a:t>yıl </a:t>
            </a:r>
            <a:r>
              <a:rPr sz="2400" b="1" spc="-5" dirty="0">
                <a:latin typeface="Times New Roman" panose="02020603050405020304" pitchFamily="18" charset="0"/>
                <a:cs typeface="Times New Roman" panose="02020603050405020304" pitchFamily="18" charset="0"/>
              </a:rPr>
              <a:t>içinde </a:t>
            </a:r>
            <a:r>
              <a:rPr sz="2400" b="1" spc="-15" dirty="0">
                <a:latin typeface="Times New Roman" panose="02020603050405020304" pitchFamily="18" charset="0"/>
                <a:cs typeface="Times New Roman" panose="02020603050405020304" pitchFamily="18" charset="0"/>
              </a:rPr>
              <a:t>girişi </a:t>
            </a:r>
            <a:r>
              <a:rPr sz="2400" b="1" spc="5" dirty="0">
                <a:latin typeface="Times New Roman" panose="02020603050405020304" pitchFamily="18" charset="0"/>
                <a:cs typeface="Times New Roman" panose="02020603050405020304" pitchFamily="18" charset="0"/>
              </a:rPr>
              <a:t>yapılan </a:t>
            </a:r>
            <a:r>
              <a:rPr sz="2400" b="1" spc="30" dirty="0">
                <a:latin typeface="Times New Roman" panose="02020603050405020304" pitchFamily="18" charset="0"/>
                <a:cs typeface="Times New Roman" panose="02020603050405020304" pitchFamily="18" charset="0"/>
              </a:rPr>
              <a:t>taşınır </a:t>
            </a:r>
            <a:r>
              <a:rPr sz="2400" b="1" spc="-5" dirty="0">
                <a:latin typeface="Times New Roman" panose="02020603050405020304" pitchFamily="18" charset="0"/>
                <a:cs typeface="Times New Roman" panose="02020603050405020304" pitchFamily="18" charset="0"/>
              </a:rPr>
              <a:t>varsa </a:t>
            </a:r>
            <a:r>
              <a:rPr sz="2400" b="1" dirty="0">
                <a:latin typeface="Times New Roman" panose="02020603050405020304" pitchFamily="18" charset="0"/>
                <a:cs typeface="Times New Roman" panose="02020603050405020304" pitchFamily="18" charset="0"/>
              </a:rPr>
              <a:t>bu </a:t>
            </a:r>
            <a:r>
              <a:rPr sz="2400" b="1" spc="-30" dirty="0">
                <a:latin typeface="Times New Roman" panose="02020603050405020304" pitchFamily="18" charset="0"/>
                <a:cs typeface="Times New Roman" panose="02020603050405020304" pitchFamily="18" charset="0"/>
              </a:rPr>
              <a:t>değer, </a:t>
            </a:r>
            <a:r>
              <a:rPr sz="2400" b="1" spc="-10" dirty="0">
                <a:latin typeface="Times New Roman" panose="02020603050405020304" pitchFamily="18" charset="0"/>
                <a:cs typeface="Times New Roman" panose="02020603050405020304" pitchFamily="18" charset="0"/>
              </a:rPr>
              <a:t>aksi </a:t>
            </a:r>
            <a:r>
              <a:rPr sz="2400" b="1" spc="-5" dirty="0">
                <a:latin typeface="Times New Roman" panose="02020603050405020304" pitchFamily="18" charset="0"/>
                <a:cs typeface="Times New Roman" panose="02020603050405020304" pitchFamily="18" charset="0"/>
              </a:rPr>
              <a:t>halde </a:t>
            </a:r>
            <a:r>
              <a:rPr sz="2400" b="1" dirty="0">
                <a:solidFill>
                  <a:srgbClr val="FF0000"/>
                </a:solidFill>
                <a:latin typeface="Times New Roman" panose="02020603050405020304" pitchFamily="18" charset="0"/>
                <a:cs typeface="Times New Roman" panose="02020603050405020304" pitchFamily="18" charset="0"/>
              </a:rPr>
              <a:t>değer tespit </a:t>
            </a:r>
            <a:r>
              <a:rPr sz="2400" b="1" spc="5"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komisyonu</a:t>
            </a:r>
            <a:r>
              <a:rPr sz="2400" b="1" spc="30" dirty="0">
                <a:solidFill>
                  <a:srgbClr val="FF0000"/>
                </a:solidFill>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tarafından</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belirlenecek</a:t>
            </a:r>
            <a:r>
              <a:rPr sz="2400" b="1" spc="5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değer</a:t>
            </a:r>
            <a:r>
              <a:rPr sz="2400" b="1" spc="3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esas</a:t>
            </a:r>
            <a:r>
              <a:rPr sz="2400" b="1" spc="2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alınır.</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936073" y="620688"/>
            <a:ext cx="7416824" cy="505267"/>
          </a:xfrm>
          <a:prstGeom prst="rect">
            <a:avLst/>
          </a:prstGeom>
        </p:spPr>
        <p:txBody>
          <a:bodyPr vert="horz" wrap="square" lIns="0" tIns="12700" rIns="0" bIns="0" rtlCol="0">
            <a:spAutoFit/>
          </a:bodyPr>
          <a:lstStyle/>
          <a:p>
            <a:pPr marL="12700">
              <a:lnSpc>
                <a:spcPct val="100000"/>
              </a:lnSpc>
              <a:spcBef>
                <a:spcPts val="100"/>
              </a:spcBef>
            </a:pPr>
            <a:r>
              <a:rPr sz="3200" b="1" spc="-20" dirty="0">
                <a:solidFill>
                  <a:srgbClr val="FF0000"/>
                </a:solidFill>
                <a:latin typeface="Times New Roman" panose="02020603050405020304" pitchFamily="18" charset="0"/>
                <a:cs typeface="Times New Roman" panose="02020603050405020304" pitchFamily="18" charset="0"/>
              </a:rPr>
              <a:t>İADE</a:t>
            </a:r>
            <a:r>
              <a:rPr sz="3200" b="1" spc="40" dirty="0">
                <a:solidFill>
                  <a:srgbClr val="FF0000"/>
                </a:solidFill>
                <a:latin typeface="Times New Roman" panose="02020603050405020304" pitchFamily="18" charset="0"/>
                <a:cs typeface="Times New Roman" panose="02020603050405020304" pitchFamily="18" charset="0"/>
              </a:rPr>
              <a:t> </a:t>
            </a:r>
            <a:r>
              <a:rPr sz="3200" b="1" spc="-5" dirty="0">
                <a:solidFill>
                  <a:srgbClr val="FF0000"/>
                </a:solidFill>
                <a:latin typeface="Times New Roman" panose="02020603050405020304" pitchFamily="18" charset="0"/>
                <a:cs typeface="Times New Roman" panose="02020603050405020304" pitchFamily="18" charset="0"/>
              </a:rPr>
              <a:t>EDİLEN</a:t>
            </a:r>
            <a:r>
              <a:rPr sz="3200" b="1" spc="-15" dirty="0">
                <a:solidFill>
                  <a:srgbClr val="FF0000"/>
                </a:solidFill>
                <a:latin typeface="Times New Roman" panose="02020603050405020304" pitchFamily="18" charset="0"/>
                <a:cs typeface="Times New Roman" panose="02020603050405020304" pitchFamily="18" charset="0"/>
              </a:rPr>
              <a:t> </a:t>
            </a:r>
            <a:r>
              <a:rPr sz="3200" b="1" spc="-30" dirty="0">
                <a:solidFill>
                  <a:srgbClr val="FF0000"/>
                </a:solidFill>
                <a:latin typeface="Times New Roman" panose="02020603050405020304" pitchFamily="18" charset="0"/>
                <a:cs typeface="Times New Roman" panose="02020603050405020304" pitchFamily="18" charset="0"/>
              </a:rPr>
              <a:t>TAŞINIRLARIN</a:t>
            </a:r>
            <a:r>
              <a:rPr sz="3200" b="1" spc="105" dirty="0">
                <a:solidFill>
                  <a:srgbClr val="FF0000"/>
                </a:solidFill>
                <a:latin typeface="Times New Roman" panose="02020603050405020304" pitchFamily="18" charset="0"/>
                <a:cs typeface="Times New Roman" panose="02020603050405020304" pitchFamily="18" charset="0"/>
              </a:rPr>
              <a:t> </a:t>
            </a:r>
            <a:r>
              <a:rPr sz="3200" b="1" spc="-5" dirty="0">
                <a:solidFill>
                  <a:srgbClr val="FF0000"/>
                </a:solidFill>
                <a:latin typeface="Times New Roman" panose="02020603050405020304" pitchFamily="18" charset="0"/>
                <a:cs typeface="Times New Roman" panose="02020603050405020304" pitchFamily="18" charset="0"/>
              </a:rPr>
              <a:t>GİRİŞİ</a:t>
            </a:r>
          </a:p>
        </p:txBody>
      </p:sp>
      <p:sp>
        <p:nvSpPr>
          <p:cNvPr id="4" name="object 4"/>
          <p:cNvSpPr txBox="1"/>
          <p:nvPr/>
        </p:nvSpPr>
        <p:spPr>
          <a:xfrm>
            <a:off x="1559496" y="1340768"/>
            <a:ext cx="10169979" cy="4642296"/>
          </a:xfrm>
          <a:prstGeom prst="rect">
            <a:avLst/>
          </a:prstGeom>
        </p:spPr>
        <p:txBody>
          <a:bodyPr vert="horz" wrap="square" lIns="0" tIns="12700" rIns="0" bIns="0" rtlCol="0">
            <a:spAutoFit/>
          </a:bodyPr>
          <a:lstStyle/>
          <a:p>
            <a:pPr marL="356870" marR="5080" indent="-344805" algn="just">
              <a:lnSpc>
                <a:spcPct val="100000"/>
              </a:lnSpc>
              <a:spcBef>
                <a:spcPts val="100"/>
              </a:spcBef>
              <a:buFont typeface="Wingdings"/>
              <a:buChar char=""/>
              <a:tabLst>
                <a:tab pos="357505" algn="l"/>
              </a:tabLst>
            </a:pPr>
            <a:r>
              <a:rPr sz="2000" b="1" spc="10" dirty="0">
                <a:latin typeface="Times New Roman" panose="02020603050405020304" pitchFamily="18" charset="0"/>
                <a:cs typeface="Times New Roman" panose="02020603050405020304" pitchFamily="18" charset="0"/>
              </a:rPr>
              <a:t>Kullanıma </a:t>
            </a:r>
            <a:r>
              <a:rPr sz="2000" b="1" spc="-10" dirty="0">
                <a:latin typeface="Times New Roman" panose="02020603050405020304" pitchFamily="18" charset="0"/>
                <a:cs typeface="Times New Roman" panose="02020603050405020304" pitchFamily="18" charset="0"/>
              </a:rPr>
              <a:t>verilen tüketim </a:t>
            </a:r>
            <a:r>
              <a:rPr sz="2000" b="1" spc="-5" dirty="0">
                <a:latin typeface="Times New Roman" panose="02020603050405020304" pitchFamily="18" charset="0"/>
                <a:cs typeface="Times New Roman" panose="02020603050405020304" pitchFamily="18" charset="0"/>
              </a:rPr>
              <a:t>malzemelerinden herhangi bir nedenle </a:t>
            </a:r>
            <a:r>
              <a:rPr sz="2000" b="1" spc="-10" dirty="0">
                <a:latin typeface="Times New Roman" panose="02020603050405020304" pitchFamily="18" charset="0"/>
                <a:cs typeface="Times New Roman" panose="02020603050405020304" pitchFamily="18" charset="0"/>
              </a:rPr>
              <a:t>iade </a:t>
            </a:r>
            <a:r>
              <a:rPr sz="2000" b="1" spc="-20" dirty="0">
                <a:latin typeface="Times New Roman" panose="02020603050405020304" pitchFamily="18" charset="0"/>
                <a:cs typeface="Times New Roman" panose="02020603050405020304" pitchFamily="18" charset="0"/>
              </a:rPr>
              <a:t>edilenler, </a:t>
            </a:r>
            <a:r>
              <a:rPr sz="2000" b="1" spc="-10" dirty="0">
                <a:latin typeface="Times New Roman" panose="02020603050405020304" pitchFamily="18" charset="0"/>
                <a:cs typeface="Times New Roman" panose="02020603050405020304" pitchFamily="18" charset="0"/>
              </a:rPr>
              <a:t>iadeyi </a:t>
            </a:r>
            <a:r>
              <a:rPr sz="2000" b="1" spc="-5" dirty="0">
                <a:latin typeface="Times New Roman" panose="02020603050405020304" pitchFamily="18" charset="0"/>
                <a:cs typeface="Times New Roman" panose="02020603050405020304" pitchFamily="18" charset="0"/>
              </a:rPr>
              <a:t> yapan </a:t>
            </a:r>
            <a:r>
              <a:rPr sz="2000" b="1" spc="-10" dirty="0">
                <a:latin typeface="Times New Roman" panose="02020603050405020304" pitchFamily="18" charset="0"/>
                <a:cs typeface="Times New Roman" panose="02020603050405020304" pitchFamily="18" charset="0"/>
              </a:rPr>
              <a:t>birim yetkilisinin </a:t>
            </a:r>
            <a:r>
              <a:rPr sz="2000" b="1" spc="25" dirty="0">
                <a:latin typeface="Times New Roman" panose="02020603050405020304" pitchFamily="18" charset="0"/>
                <a:cs typeface="Times New Roman" panose="02020603050405020304" pitchFamily="18" charset="0"/>
              </a:rPr>
              <a:t>onayını </a:t>
            </a:r>
            <a:r>
              <a:rPr sz="2000" b="1" spc="10" dirty="0">
                <a:latin typeface="Times New Roman" panose="02020603050405020304" pitchFamily="18" charset="0"/>
                <a:cs typeface="Times New Roman" panose="02020603050405020304" pitchFamily="18" charset="0"/>
              </a:rPr>
              <a:t>taşıyan </a:t>
            </a:r>
            <a:r>
              <a:rPr sz="2000" b="1" spc="-15" dirty="0">
                <a:latin typeface="Times New Roman" panose="02020603050405020304" pitchFamily="18" charset="0"/>
                <a:cs typeface="Times New Roman" panose="02020603050405020304" pitchFamily="18" charset="0"/>
              </a:rPr>
              <a:t>ve </a:t>
            </a:r>
            <a:r>
              <a:rPr sz="2000" b="1" spc="-5" dirty="0">
                <a:latin typeface="Times New Roman" panose="02020603050405020304" pitchFamily="18" charset="0"/>
                <a:cs typeface="Times New Roman" panose="02020603050405020304" pitchFamily="18" charset="0"/>
              </a:rPr>
              <a:t>iade </a:t>
            </a:r>
            <a:r>
              <a:rPr sz="2000" b="1" spc="-10" dirty="0">
                <a:latin typeface="Times New Roman" panose="02020603050405020304" pitchFamily="18" charset="0"/>
                <a:cs typeface="Times New Roman" panose="02020603050405020304" pitchFamily="18" charset="0"/>
              </a:rPr>
              <a:t>edilen malzemenin </a:t>
            </a:r>
            <a:r>
              <a:rPr sz="2000" b="1" spc="-5" dirty="0">
                <a:latin typeface="Times New Roman" panose="02020603050405020304" pitchFamily="18" charset="0"/>
                <a:cs typeface="Times New Roman" panose="02020603050405020304" pitchFamily="18" charset="0"/>
              </a:rPr>
              <a:t>cins </a:t>
            </a:r>
            <a:r>
              <a:rPr sz="2000" b="1" spc="-15" dirty="0">
                <a:latin typeface="Times New Roman" panose="02020603050405020304" pitchFamily="18" charset="0"/>
                <a:cs typeface="Times New Roman" panose="02020603050405020304" pitchFamily="18" charset="0"/>
              </a:rPr>
              <a:t>ve </a:t>
            </a:r>
            <a:r>
              <a:rPr sz="2000" b="1" spc="20" dirty="0">
                <a:latin typeface="Times New Roman" panose="02020603050405020304" pitchFamily="18" charset="0"/>
                <a:cs typeface="Times New Roman" panose="02020603050405020304" pitchFamily="18" charset="0"/>
              </a:rPr>
              <a:t>miktarını </a:t>
            </a:r>
            <a:r>
              <a:rPr sz="2000" b="1" spc="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belirten </a:t>
            </a:r>
            <a:r>
              <a:rPr sz="2000" b="1" spc="-10" dirty="0">
                <a:latin typeface="Times New Roman" panose="02020603050405020304" pitchFamily="18" charset="0"/>
                <a:cs typeface="Times New Roman" panose="02020603050405020304" pitchFamily="18" charset="0"/>
              </a:rPr>
              <a:t>belge </a:t>
            </a:r>
            <a:r>
              <a:rPr sz="2000" b="1" spc="25" dirty="0">
                <a:latin typeface="Times New Roman" panose="02020603050405020304" pitchFamily="18" charset="0"/>
                <a:cs typeface="Times New Roman" panose="02020603050405020304" pitchFamily="18" charset="0"/>
              </a:rPr>
              <a:t>karşılığında </a:t>
            </a:r>
            <a:r>
              <a:rPr sz="2000" b="1" spc="-5" dirty="0">
                <a:latin typeface="Times New Roman" panose="02020603050405020304" pitchFamily="18" charset="0"/>
                <a:cs typeface="Times New Roman" panose="02020603050405020304" pitchFamily="18" charset="0"/>
              </a:rPr>
              <a:t>teslim </a:t>
            </a:r>
            <a:r>
              <a:rPr sz="2000" b="1" spc="30" dirty="0">
                <a:latin typeface="Times New Roman" panose="02020603050405020304" pitchFamily="18" charset="0"/>
                <a:cs typeface="Times New Roman" panose="02020603050405020304" pitchFamily="18" charset="0"/>
              </a:rPr>
              <a:t>alınır </a:t>
            </a:r>
            <a:r>
              <a:rPr sz="2000" b="1" spc="-15" dirty="0">
                <a:latin typeface="Times New Roman" panose="02020603050405020304" pitchFamily="18" charset="0"/>
                <a:cs typeface="Times New Roman" panose="02020603050405020304" pitchFamily="18" charset="0"/>
              </a:rPr>
              <a:t>ve </a:t>
            </a:r>
            <a:r>
              <a:rPr sz="2000" b="1" spc="-10" dirty="0">
                <a:latin typeface="Times New Roman" panose="02020603050405020304" pitchFamily="18" charset="0"/>
                <a:cs typeface="Times New Roman" panose="02020603050405020304" pitchFamily="18" charset="0"/>
              </a:rPr>
              <a:t>Taşınır </a:t>
            </a:r>
            <a:r>
              <a:rPr sz="2000" b="1" spc="-5" dirty="0">
                <a:latin typeface="Times New Roman" panose="02020603050405020304" pitchFamily="18" charset="0"/>
                <a:cs typeface="Times New Roman" panose="02020603050405020304" pitchFamily="18" charset="0"/>
              </a:rPr>
              <a:t>İşlem </a:t>
            </a:r>
            <a:r>
              <a:rPr sz="2000" b="1" spc="-10" dirty="0">
                <a:latin typeface="Times New Roman" panose="02020603050405020304" pitchFamily="18" charset="0"/>
                <a:cs typeface="Times New Roman" panose="02020603050405020304" pitchFamily="18" charset="0"/>
              </a:rPr>
              <a:t>Fişi </a:t>
            </a:r>
            <a:r>
              <a:rPr sz="2000" b="1" spc="-5" dirty="0">
                <a:latin typeface="Times New Roman" panose="02020603050405020304" pitchFamily="18" charset="0"/>
                <a:cs typeface="Times New Roman" panose="02020603050405020304" pitchFamily="18" charset="0"/>
              </a:rPr>
              <a:t>düzenlenerek </a:t>
            </a:r>
            <a:r>
              <a:rPr sz="2000" b="1" dirty="0">
                <a:latin typeface="Times New Roman" panose="02020603050405020304" pitchFamily="18" charset="0"/>
                <a:cs typeface="Times New Roman" panose="02020603050405020304" pitchFamily="18" charset="0"/>
              </a:rPr>
              <a:t>tekrar </a:t>
            </a:r>
            <a:r>
              <a:rPr sz="2000" b="1" spc="-15" dirty="0">
                <a:latin typeface="Times New Roman" panose="02020603050405020304" pitchFamily="18" charset="0"/>
                <a:cs typeface="Times New Roman" panose="02020603050405020304" pitchFamily="18" charset="0"/>
              </a:rPr>
              <a:t>giriş </a:t>
            </a:r>
            <a:r>
              <a:rPr sz="2000" b="1" spc="-1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kaydedilir.</a:t>
            </a:r>
            <a:r>
              <a:rPr sz="2000" b="1" spc="6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Fişin</a:t>
            </a:r>
            <a:r>
              <a:rPr sz="2000" b="1" spc="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birinci</a:t>
            </a:r>
            <a:r>
              <a:rPr sz="2000" b="1" spc="6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nüshası</a:t>
            </a:r>
            <a:r>
              <a:rPr sz="2000" b="1"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taşınırları</a:t>
            </a:r>
            <a:r>
              <a:rPr sz="2000" b="1" spc="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iade</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edene</a:t>
            </a:r>
            <a:r>
              <a:rPr sz="2000" b="1" spc="20" dirty="0">
                <a:latin typeface="Times New Roman" panose="02020603050405020304" pitchFamily="18" charset="0"/>
                <a:cs typeface="Times New Roman" panose="02020603050405020304" pitchFamily="18" charset="0"/>
              </a:rPr>
              <a:t> </a:t>
            </a:r>
            <a:r>
              <a:rPr sz="2000" b="1" spc="-35" dirty="0">
                <a:latin typeface="Times New Roman" panose="02020603050405020304" pitchFamily="18" charset="0"/>
                <a:cs typeface="Times New Roman" panose="02020603050405020304" pitchFamily="18" charset="0"/>
              </a:rPr>
              <a:t>verilir.</a:t>
            </a:r>
            <a:endParaRPr sz="2000" b="1" dirty="0">
              <a:latin typeface="Times New Roman" panose="02020603050405020304" pitchFamily="18" charset="0"/>
              <a:cs typeface="Times New Roman" panose="02020603050405020304" pitchFamily="18" charset="0"/>
            </a:endParaRPr>
          </a:p>
          <a:p>
            <a:pPr>
              <a:lnSpc>
                <a:spcPct val="100000"/>
              </a:lnSpc>
              <a:spcBef>
                <a:spcPts val="55"/>
              </a:spcBef>
              <a:buFont typeface="Wingdings"/>
              <a:buChar char=""/>
            </a:pPr>
            <a:endParaRPr sz="2000" b="1" dirty="0">
              <a:latin typeface="Times New Roman" panose="02020603050405020304" pitchFamily="18" charset="0"/>
              <a:cs typeface="Times New Roman" panose="02020603050405020304" pitchFamily="18" charset="0"/>
            </a:endParaRPr>
          </a:p>
          <a:p>
            <a:pPr marL="356870" marR="6350" indent="-344805" algn="just">
              <a:lnSpc>
                <a:spcPct val="100000"/>
              </a:lnSpc>
              <a:buFont typeface="Wingdings"/>
              <a:buChar char=""/>
              <a:tabLst>
                <a:tab pos="357505" algn="l"/>
              </a:tabLst>
            </a:pPr>
            <a:r>
              <a:rPr sz="2000" b="1" spc="-5" dirty="0">
                <a:latin typeface="Times New Roman" panose="02020603050405020304" pitchFamily="18" charset="0"/>
                <a:cs typeface="Times New Roman" panose="02020603050405020304" pitchFamily="18" charset="0"/>
              </a:rPr>
              <a:t>Yönetmelik</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eki</a:t>
            </a:r>
            <a:r>
              <a:rPr sz="2000" b="1"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taşınır</a:t>
            </a:r>
            <a:r>
              <a:rPr sz="2000" b="1" spc="3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kod</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listesinde</a:t>
            </a:r>
            <a:r>
              <a:rPr sz="2000" b="1" dirty="0">
                <a:latin typeface="Times New Roman" panose="02020603050405020304" pitchFamily="18" charset="0"/>
                <a:cs typeface="Times New Roman" panose="02020603050405020304" pitchFamily="18" charset="0"/>
              </a:rPr>
              <a:t> tüketim</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malzemesi</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olarak</a:t>
            </a:r>
            <a:r>
              <a:rPr sz="2000" b="1"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sınıflandırılan </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taşınırlardan, </a:t>
            </a:r>
            <a:r>
              <a:rPr sz="2000" b="1" spc="-10" dirty="0">
                <a:latin typeface="Times New Roman" panose="02020603050405020304" pitchFamily="18" charset="0"/>
                <a:cs typeface="Times New Roman" panose="02020603050405020304" pitchFamily="18" charset="0"/>
              </a:rPr>
              <a:t>üzerine </a:t>
            </a:r>
            <a:r>
              <a:rPr sz="2000" b="1" spc="15" dirty="0">
                <a:latin typeface="Times New Roman" panose="02020603050405020304" pitchFamily="18" charset="0"/>
                <a:cs typeface="Times New Roman" panose="02020603050405020304" pitchFamily="18" charset="0"/>
              </a:rPr>
              <a:t>kayıt </a:t>
            </a:r>
            <a:r>
              <a:rPr sz="2000" b="1" dirty="0">
                <a:latin typeface="Times New Roman" panose="02020603050405020304" pitchFamily="18" charset="0"/>
                <a:cs typeface="Times New Roman" panose="02020603050405020304" pitchFamily="18" charset="0"/>
              </a:rPr>
              <a:t>yapmak </a:t>
            </a:r>
            <a:r>
              <a:rPr sz="2000" b="1" spc="-15" dirty="0">
                <a:latin typeface="Times New Roman" panose="02020603050405020304" pitchFamily="18" charset="0"/>
                <a:cs typeface="Times New Roman" panose="02020603050405020304" pitchFamily="18" charset="0"/>
              </a:rPr>
              <a:t>veya </a:t>
            </a:r>
            <a:r>
              <a:rPr sz="2000" b="1" dirty="0">
                <a:latin typeface="Times New Roman" panose="02020603050405020304" pitchFamily="18" charset="0"/>
                <a:cs typeface="Times New Roman" panose="02020603050405020304" pitchFamily="18" charset="0"/>
              </a:rPr>
              <a:t>yeniden </a:t>
            </a:r>
            <a:r>
              <a:rPr sz="2000" b="1" spc="-5" dirty="0">
                <a:latin typeface="Times New Roman" panose="02020603050405020304" pitchFamily="18" charset="0"/>
                <a:cs typeface="Times New Roman" panose="02020603050405020304" pitchFamily="18" charset="0"/>
              </a:rPr>
              <a:t>formatlanmak </a:t>
            </a:r>
            <a:r>
              <a:rPr sz="2000" b="1" spc="-15" dirty="0">
                <a:latin typeface="Times New Roman" panose="02020603050405020304" pitchFamily="18" charset="0"/>
                <a:cs typeface="Times New Roman" panose="02020603050405020304" pitchFamily="18" charset="0"/>
              </a:rPr>
              <a:t>ya </a:t>
            </a:r>
            <a:r>
              <a:rPr sz="2000" b="1" dirty="0">
                <a:latin typeface="Times New Roman" panose="02020603050405020304" pitchFamily="18" charset="0"/>
                <a:cs typeface="Times New Roman" panose="02020603050405020304" pitchFamily="18" charset="0"/>
              </a:rPr>
              <a:t>da </a:t>
            </a:r>
            <a:r>
              <a:rPr sz="2000" b="1" spc="-5" dirty="0">
                <a:latin typeface="Times New Roman" panose="02020603050405020304" pitchFamily="18" charset="0"/>
                <a:cs typeface="Times New Roman" panose="02020603050405020304" pitchFamily="18" charset="0"/>
              </a:rPr>
              <a:t>doldurulmak </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suretiyle</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tekrar</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kullanılması</a:t>
            </a:r>
            <a:r>
              <a:rPr sz="2000" b="1" spc="2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mümkün</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olanların,</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görevin</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tamamlanmasını</a:t>
            </a:r>
            <a:r>
              <a:rPr sz="2000" b="1" spc="2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takiben </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ambara </a:t>
            </a:r>
            <a:r>
              <a:rPr sz="2000" b="1" spc="-10" dirty="0">
                <a:latin typeface="Times New Roman" panose="02020603050405020304" pitchFamily="18" charset="0"/>
                <a:cs typeface="Times New Roman" panose="02020603050405020304" pitchFamily="18" charset="0"/>
              </a:rPr>
              <a:t>iadesi</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zorunludur.</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Bu </a:t>
            </a:r>
            <a:r>
              <a:rPr sz="2000" b="1" spc="-5" dirty="0">
                <a:latin typeface="Times New Roman" panose="02020603050405020304" pitchFamily="18" charset="0"/>
                <a:cs typeface="Times New Roman" panose="02020603050405020304" pitchFamily="18" charset="0"/>
              </a:rPr>
              <a:t>şekilde iade edilen</a:t>
            </a:r>
            <a:r>
              <a:rPr sz="2000" b="1" spc="62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taşınırlar </a:t>
            </a:r>
            <a:r>
              <a:rPr sz="2000" b="1" spc="10" dirty="0">
                <a:latin typeface="Times New Roman" panose="02020603050405020304" pitchFamily="18" charset="0"/>
                <a:cs typeface="Times New Roman" panose="02020603050405020304" pitchFamily="18" charset="0"/>
              </a:rPr>
              <a:t>hakkında  </a:t>
            </a:r>
            <a:r>
              <a:rPr sz="2000" b="1" spc="-10" dirty="0">
                <a:latin typeface="Times New Roman" panose="02020603050405020304" pitchFamily="18" charset="0"/>
                <a:cs typeface="Times New Roman" panose="02020603050405020304" pitchFamily="18" charset="0"/>
              </a:rPr>
              <a:t>birinci </a:t>
            </a:r>
            <a:r>
              <a:rPr sz="2000" b="1" spc="10" dirty="0">
                <a:latin typeface="Times New Roman" panose="02020603050405020304" pitchFamily="18" charset="0"/>
                <a:cs typeface="Times New Roman" panose="02020603050405020304" pitchFamily="18" charset="0"/>
              </a:rPr>
              <a:t>fıkraya </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göre</a:t>
            </a:r>
            <a:r>
              <a:rPr sz="2000" b="1" spc="4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işlem</a:t>
            </a:r>
            <a:r>
              <a:rPr sz="2000" b="1" spc="5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yapılır.</a:t>
            </a:r>
          </a:p>
          <a:p>
            <a:pPr>
              <a:lnSpc>
                <a:spcPct val="100000"/>
              </a:lnSpc>
              <a:buFont typeface="Wingdings"/>
              <a:buChar char=""/>
            </a:pPr>
            <a:endParaRPr sz="2000" b="1" dirty="0">
              <a:latin typeface="Times New Roman" panose="02020603050405020304" pitchFamily="18" charset="0"/>
              <a:cs typeface="Times New Roman" panose="02020603050405020304" pitchFamily="18" charset="0"/>
            </a:endParaRPr>
          </a:p>
          <a:p>
            <a:pPr marL="356870" marR="6985" indent="-344805" algn="just">
              <a:lnSpc>
                <a:spcPct val="100000"/>
              </a:lnSpc>
              <a:buFont typeface="Wingdings"/>
              <a:buChar char=""/>
              <a:tabLst>
                <a:tab pos="357505" algn="l"/>
              </a:tabLst>
            </a:pPr>
            <a:r>
              <a:rPr sz="2000" b="1" spc="5" dirty="0">
                <a:latin typeface="Times New Roman" panose="02020603050405020304" pitchFamily="18" charset="0"/>
                <a:cs typeface="Times New Roman" panose="02020603050405020304" pitchFamily="18" charset="0"/>
              </a:rPr>
              <a:t>Kullanıma</a:t>
            </a:r>
            <a:r>
              <a:rPr sz="2000" b="1" spc="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verilen</a:t>
            </a:r>
            <a:r>
              <a:rPr sz="2000" b="1" spc="-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dayanıklı</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taşınırlardan,</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herhangi</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nedenle</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ilgililerince</a:t>
            </a:r>
            <a:r>
              <a:rPr sz="2000" b="1" spc="6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iade </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edilenler </a:t>
            </a:r>
            <a:r>
              <a:rPr sz="2000" b="1" spc="-15" dirty="0">
                <a:latin typeface="Times New Roman" panose="02020603050405020304" pitchFamily="18" charset="0"/>
                <a:cs typeface="Times New Roman" panose="02020603050405020304" pitchFamily="18" charset="0"/>
              </a:rPr>
              <a:t>için </a:t>
            </a:r>
            <a:r>
              <a:rPr sz="2000" b="1" spc="-10" dirty="0">
                <a:latin typeface="Times New Roman" panose="02020603050405020304" pitchFamily="18" charset="0"/>
                <a:cs typeface="Times New Roman" panose="02020603050405020304" pitchFamily="18" charset="0"/>
              </a:rPr>
              <a:t>Taşınır </a:t>
            </a:r>
            <a:r>
              <a:rPr sz="2000" b="1" spc="-5" dirty="0">
                <a:latin typeface="Times New Roman" panose="02020603050405020304" pitchFamily="18" charset="0"/>
                <a:cs typeface="Times New Roman" panose="02020603050405020304" pitchFamily="18" charset="0"/>
              </a:rPr>
              <a:t>İşlem </a:t>
            </a:r>
            <a:r>
              <a:rPr sz="2000" b="1" spc="-10" dirty="0">
                <a:latin typeface="Times New Roman" panose="02020603050405020304" pitchFamily="18" charset="0"/>
                <a:cs typeface="Times New Roman" panose="02020603050405020304" pitchFamily="18" charset="0"/>
              </a:rPr>
              <a:t>Fişi </a:t>
            </a:r>
            <a:r>
              <a:rPr sz="2000" b="1" spc="-5" dirty="0">
                <a:latin typeface="Times New Roman" panose="02020603050405020304" pitchFamily="18" charset="0"/>
                <a:cs typeface="Times New Roman" panose="02020603050405020304" pitchFamily="18" charset="0"/>
              </a:rPr>
              <a:t>düzenlenmez. </a:t>
            </a:r>
            <a:r>
              <a:rPr sz="2000" b="1" dirty="0">
                <a:latin typeface="Times New Roman" panose="02020603050405020304" pitchFamily="18" charset="0"/>
                <a:cs typeface="Times New Roman" panose="02020603050405020304" pitchFamily="18" charset="0"/>
              </a:rPr>
              <a:t>Bu </a:t>
            </a:r>
            <a:r>
              <a:rPr sz="2000" b="1" spc="20" dirty="0">
                <a:latin typeface="Times New Roman" panose="02020603050405020304" pitchFamily="18" charset="0"/>
                <a:cs typeface="Times New Roman" panose="02020603050405020304" pitchFamily="18" charset="0"/>
              </a:rPr>
              <a:t>taşınırların </a:t>
            </a:r>
            <a:r>
              <a:rPr sz="2000" b="1" spc="10" dirty="0">
                <a:latin typeface="Times New Roman" panose="02020603050405020304" pitchFamily="18" charset="0"/>
                <a:cs typeface="Times New Roman" panose="02020603050405020304" pitchFamily="18" charset="0"/>
              </a:rPr>
              <a:t>kullanıma </a:t>
            </a:r>
            <a:r>
              <a:rPr sz="2000" b="1" spc="-10" dirty="0">
                <a:latin typeface="Times New Roman" panose="02020603050405020304" pitchFamily="18" charset="0"/>
                <a:cs typeface="Times New Roman" panose="02020603050405020304" pitchFamily="18" charset="0"/>
              </a:rPr>
              <a:t>verilmelerinde </a:t>
            </a:r>
            <a:r>
              <a:rPr sz="2000" b="1" spc="-5" dirty="0">
                <a:latin typeface="Times New Roman" panose="02020603050405020304" pitchFamily="18" charset="0"/>
                <a:cs typeface="Times New Roman" panose="02020603050405020304" pitchFamily="18" charset="0"/>
              </a:rPr>
              <a:t> düzenlenmiş olan </a:t>
            </a:r>
            <a:r>
              <a:rPr sz="2000" b="1" spc="-10" dirty="0">
                <a:latin typeface="Times New Roman" panose="02020603050405020304" pitchFamily="18" charset="0"/>
                <a:cs typeface="Times New Roman" panose="02020603050405020304" pitchFamily="18" charset="0"/>
              </a:rPr>
              <a:t>Taşınır </a:t>
            </a:r>
            <a:r>
              <a:rPr sz="2000" b="1" spc="-50" dirty="0">
                <a:latin typeface="Times New Roman" panose="02020603050405020304" pitchFamily="18" charset="0"/>
                <a:cs typeface="Times New Roman" panose="02020603050405020304" pitchFamily="18" charset="0"/>
              </a:rPr>
              <a:t>Teslim </a:t>
            </a:r>
            <a:r>
              <a:rPr sz="2000" b="1" spc="-5" dirty="0">
                <a:latin typeface="Times New Roman" panose="02020603050405020304" pitchFamily="18" charset="0"/>
                <a:cs typeface="Times New Roman" panose="02020603050405020304" pitchFamily="18" charset="0"/>
              </a:rPr>
              <a:t>Belgesi, </a:t>
            </a:r>
            <a:r>
              <a:rPr sz="2000" b="1" spc="30" dirty="0">
                <a:latin typeface="Times New Roman" panose="02020603050405020304" pitchFamily="18" charset="0"/>
                <a:cs typeface="Times New Roman" panose="02020603050405020304" pitchFamily="18" charset="0"/>
              </a:rPr>
              <a:t>taşınırın </a:t>
            </a:r>
            <a:r>
              <a:rPr sz="2000" b="1" spc="-15" dirty="0">
                <a:latin typeface="Times New Roman" panose="02020603050405020304" pitchFamily="18" charset="0"/>
                <a:cs typeface="Times New Roman" panose="02020603050405020304" pitchFamily="18" charset="0"/>
              </a:rPr>
              <a:t>geri </a:t>
            </a:r>
            <a:r>
              <a:rPr sz="2000" b="1" spc="30" dirty="0">
                <a:latin typeface="Times New Roman" panose="02020603050405020304" pitchFamily="18" charset="0"/>
                <a:cs typeface="Times New Roman" panose="02020603050405020304" pitchFamily="18" charset="0"/>
              </a:rPr>
              <a:t>alındığına </a:t>
            </a:r>
            <a:r>
              <a:rPr sz="2000" b="1" spc="-15" dirty="0">
                <a:latin typeface="Times New Roman" panose="02020603050405020304" pitchFamily="18" charset="0"/>
                <a:cs typeface="Times New Roman" panose="02020603050405020304" pitchFamily="18" charset="0"/>
              </a:rPr>
              <a:t>ilişkin ilgili </a:t>
            </a:r>
            <a:r>
              <a:rPr sz="2000" b="1" spc="-5" dirty="0">
                <a:latin typeface="Times New Roman" panose="02020603050405020304" pitchFamily="18" charset="0"/>
                <a:cs typeface="Times New Roman" panose="02020603050405020304" pitchFamily="18" charset="0"/>
              </a:rPr>
              <a:t>bölümü </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imzalanarak</a:t>
            </a:r>
            <a:r>
              <a:rPr sz="2000" b="1" spc="4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kişiye</a:t>
            </a:r>
            <a:r>
              <a:rPr sz="2000" b="1" spc="6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geri</a:t>
            </a:r>
            <a:r>
              <a:rPr sz="2000" b="1" spc="5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verilir</a:t>
            </a:r>
            <a:r>
              <a:rPr sz="2000" b="1" spc="7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4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kayıtlar</a:t>
            </a:r>
            <a:r>
              <a:rPr sz="2000" b="1" spc="5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buna</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göre</a:t>
            </a:r>
            <a:r>
              <a:rPr sz="2000" b="1" spc="4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güncellenir.</a:t>
            </a:r>
            <a:endParaRPr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idx="1"/>
          </p:nvPr>
        </p:nvSpPr>
        <p:spPr>
          <a:xfrm>
            <a:off x="1631504" y="764704"/>
            <a:ext cx="10153128" cy="5256584"/>
          </a:xfrm>
        </p:spPr>
        <p:txBody>
          <a:bodyPr>
            <a:normAutofit lnSpcReduction="10000"/>
          </a:bodyPr>
          <a:lstStyle/>
          <a:p>
            <a:pPr>
              <a:lnSpc>
                <a:spcPct val="150000"/>
              </a:lnSpc>
            </a:pPr>
            <a:r>
              <a:rPr lang="tr-TR" sz="2000" b="1" dirty="0" smtClean="0">
                <a:latin typeface="Times New Roman" panose="02020603050405020304" pitchFamily="18" charset="0"/>
                <a:cs typeface="Times New Roman" panose="02020603050405020304" pitchFamily="18" charset="0"/>
              </a:rPr>
              <a:t>MUHASEBENİN İLK KURALI; MUHASEBE KAYDINDA OLMAYAN ŞEY YOK HÜKMÜNDEDİR.</a:t>
            </a:r>
          </a:p>
          <a:p>
            <a:pPr>
              <a:lnSpc>
                <a:spcPct val="150000"/>
              </a:lnSpc>
            </a:pPr>
            <a:endParaRPr lang="tr-TR" sz="2000" b="1" dirty="0" smtClean="0">
              <a:latin typeface="Times New Roman" panose="02020603050405020304" pitchFamily="18" charset="0"/>
              <a:cs typeface="Times New Roman" panose="02020603050405020304" pitchFamily="18" charset="0"/>
            </a:endParaRPr>
          </a:p>
          <a:p>
            <a:pPr>
              <a:lnSpc>
                <a:spcPct val="150000"/>
              </a:lnSpc>
            </a:pPr>
            <a:r>
              <a:rPr lang="tr-TR" sz="2000" b="1" dirty="0" smtClean="0">
                <a:latin typeface="Times New Roman" panose="02020603050405020304" pitchFamily="18" charset="0"/>
                <a:cs typeface="Times New Roman" panose="02020603050405020304" pitchFamily="18" charset="0"/>
              </a:rPr>
              <a:t>EN KÜÇÜK BİR İŞLETME DAHİ,YIL SONUNDA TANZİM ETMİŞ OLDUĞU BİLANÇO’DA İŞLETMENİN KASA VE BANKA HESAPLARINDAKİ MAL VARLIĞININ YANI SIRA GEREK TÜKETİM MALZEMELERİ DE DAHİL OLMAK ÜZERE TAŞINIR VE TAŞINMAZ KAYITLARI BİLANÇO KAYITLARINDA YER ALMAKTA OLMASINA RAĞMEN, 5018 SAYILI KAMU MALİ YÖNETİM VE DENETİM YASASI YÜRÜRLÜĞE GİRMEDEN ÖNCE TÜRKİYE CUMHURİYETİ’NİN BİLANÇO KAYITLARINDA BU KAYITLARA RASTLAMAK MÜMKÜN DEĞİLDİ.</a:t>
            </a:r>
          </a:p>
          <a:p>
            <a:pPr>
              <a:lnSpc>
                <a:spcPct val="150000"/>
              </a:lnSpc>
            </a:pPr>
            <a:endParaRPr lang="tr-TR" sz="2000" dirty="0">
              <a:latin typeface="Arial Black" panose="020B0A04020102020204" pitchFamily="34" charset="0"/>
            </a:endParaRPr>
          </a:p>
        </p:txBody>
      </p:sp>
    </p:spTree>
    <p:extLst>
      <p:ext uri="{BB962C8B-B14F-4D97-AF65-F5344CB8AC3E}">
        <p14:creationId xmlns:p14="http://schemas.microsoft.com/office/powerpoint/2010/main" val="6942059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423592" y="692696"/>
            <a:ext cx="7776864" cy="505267"/>
          </a:xfrm>
          <a:prstGeom prst="rect">
            <a:avLst/>
          </a:prstGeom>
        </p:spPr>
        <p:txBody>
          <a:bodyPr vert="horz" wrap="square" lIns="0" tIns="12700" rIns="0" bIns="0" rtlCol="0">
            <a:spAutoFit/>
          </a:bodyPr>
          <a:lstStyle/>
          <a:p>
            <a:pPr marL="12700">
              <a:lnSpc>
                <a:spcPct val="100000"/>
              </a:lnSpc>
              <a:spcBef>
                <a:spcPts val="100"/>
              </a:spcBef>
            </a:pPr>
            <a:r>
              <a:rPr sz="3200" b="1" dirty="0">
                <a:solidFill>
                  <a:srgbClr val="FF0000"/>
                </a:solidFill>
                <a:latin typeface="Times New Roman" panose="02020603050405020304" pitchFamily="18" charset="0"/>
                <a:cs typeface="Times New Roman" panose="02020603050405020304" pitchFamily="18" charset="0"/>
              </a:rPr>
              <a:t>DEVİR</a:t>
            </a:r>
            <a:r>
              <a:rPr sz="3200" b="1" spc="-100" dirty="0">
                <a:solidFill>
                  <a:srgbClr val="FF0000"/>
                </a:solidFill>
                <a:latin typeface="Times New Roman" panose="02020603050405020304" pitchFamily="18" charset="0"/>
                <a:cs typeface="Times New Roman" panose="02020603050405020304" pitchFamily="18" charset="0"/>
              </a:rPr>
              <a:t> </a:t>
            </a:r>
            <a:r>
              <a:rPr sz="3200" b="1" spc="-20" dirty="0">
                <a:solidFill>
                  <a:srgbClr val="FF0000"/>
                </a:solidFill>
                <a:latin typeface="Times New Roman" panose="02020603050405020304" pitchFamily="18" charset="0"/>
                <a:cs typeface="Times New Roman" panose="02020603050405020304" pitchFamily="18" charset="0"/>
              </a:rPr>
              <a:t>ALINAN</a:t>
            </a:r>
            <a:r>
              <a:rPr sz="3200" b="1" spc="100" dirty="0">
                <a:solidFill>
                  <a:srgbClr val="FF0000"/>
                </a:solidFill>
                <a:latin typeface="Times New Roman" panose="02020603050405020304" pitchFamily="18" charset="0"/>
                <a:cs typeface="Times New Roman" panose="02020603050405020304" pitchFamily="18" charset="0"/>
              </a:rPr>
              <a:t> </a:t>
            </a:r>
            <a:r>
              <a:rPr sz="3200" b="1" spc="-30" dirty="0">
                <a:solidFill>
                  <a:srgbClr val="FF0000"/>
                </a:solidFill>
                <a:latin typeface="Times New Roman" panose="02020603050405020304" pitchFamily="18" charset="0"/>
                <a:cs typeface="Times New Roman" panose="02020603050405020304" pitchFamily="18" charset="0"/>
              </a:rPr>
              <a:t>TAŞINIRLARIN</a:t>
            </a:r>
            <a:r>
              <a:rPr sz="3200" b="1" spc="110" dirty="0">
                <a:solidFill>
                  <a:srgbClr val="FF0000"/>
                </a:solidFill>
                <a:latin typeface="Times New Roman" panose="02020603050405020304" pitchFamily="18" charset="0"/>
                <a:cs typeface="Times New Roman" panose="02020603050405020304" pitchFamily="18" charset="0"/>
              </a:rPr>
              <a:t> </a:t>
            </a:r>
            <a:r>
              <a:rPr sz="3200" b="1" dirty="0">
                <a:solidFill>
                  <a:srgbClr val="FF0000"/>
                </a:solidFill>
                <a:latin typeface="Times New Roman" panose="02020603050405020304" pitchFamily="18" charset="0"/>
                <a:cs typeface="Times New Roman" panose="02020603050405020304" pitchFamily="18" charset="0"/>
              </a:rPr>
              <a:t>GİRİŞİ</a:t>
            </a:r>
          </a:p>
        </p:txBody>
      </p:sp>
      <p:sp>
        <p:nvSpPr>
          <p:cNvPr id="4" name="object 4"/>
          <p:cNvSpPr txBox="1"/>
          <p:nvPr/>
        </p:nvSpPr>
        <p:spPr>
          <a:xfrm>
            <a:off x="1559496" y="1556792"/>
            <a:ext cx="10265733" cy="4075475"/>
          </a:xfrm>
          <a:prstGeom prst="rect">
            <a:avLst/>
          </a:prstGeom>
        </p:spPr>
        <p:txBody>
          <a:bodyPr vert="horz" wrap="square" lIns="0" tIns="12700" rIns="0" bIns="0" rtlCol="0">
            <a:spAutoFit/>
          </a:bodyPr>
          <a:lstStyle/>
          <a:p>
            <a:pPr marL="356870" marR="5080" indent="-344805" algn="just">
              <a:lnSpc>
                <a:spcPct val="100000"/>
              </a:lnSpc>
              <a:spcBef>
                <a:spcPts val="100"/>
              </a:spcBef>
              <a:buFont typeface="Wingdings"/>
              <a:buChar char=""/>
              <a:tabLst>
                <a:tab pos="357505" algn="l"/>
              </a:tabLst>
            </a:pPr>
            <a:r>
              <a:rPr sz="2400" b="1" dirty="0">
                <a:latin typeface="Times New Roman" panose="02020603050405020304" pitchFamily="18" charset="0"/>
                <a:cs typeface="Times New Roman" panose="02020603050405020304" pitchFamily="18" charset="0"/>
              </a:rPr>
              <a:t>Kamu</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idarelerince</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31</a:t>
            </a:r>
            <a:r>
              <a:rPr sz="2400" b="1" spc="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inci</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madde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hükümlerine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göre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bedelsiz</a:t>
            </a:r>
            <a:r>
              <a:rPr sz="2400" b="1" spc="-5" dirty="0">
                <a:latin typeface="Times New Roman" panose="02020603050405020304" pitchFamily="18" charset="0"/>
                <a:cs typeface="Times New Roman" panose="02020603050405020304" pitchFamily="18" charset="0"/>
              </a:rPr>
              <a:t> olarak</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devir</a:t>
            </a:r>
            <a:r>
              <a:rPr sz="2400" b="1" spc="-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alınan </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taşınırlar,</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devreden</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idarenin</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Taşınır</a:t>
            </a:r>
            <a:r>
              <a:rPr sz="2400" b="1" spc="-5" dirty="0">
                <a:latin typeface="Times New Roman" panose="02020603050405020304" pitchFamily="18" charset="0"/>
                <a:cs typeface="Times New Roman" panose="02020603050405020304" pitchFamily="18" charset="0"/>
              </a:rPr>
              <a:t> İşlem</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Fişinde</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gösterilen</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değer</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esas</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alınarak </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düzenlenecek</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Taşınır</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İşlem</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Fişi</a:t>
            </a:r>
            <a:r>
              <a:rPr sz="2400" b="1" spc="-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ile</a:t>
            </a:r>
            <a:r>
              <a:rPr sz="2400" b="1" spc="-15" dirty="0">
                <a:latin typeface="Times New Roman" panose="02020603050405020304" pitchFamily="18" charset="0"/>
                <a:cs typeface="Times New Roman" panose="02020603050405020304" pitchFamily="18" charset="0"/>
              </a:rPr>
              <a:t> giriş</a:t>
            </a:r>
            <a:r>
              <a:rPr sz="2400" b="1" spc="-10" dirty="0">
                <a:latin typeface="Times New Roman" panose="02020603050405020304" pitchFamily="18" charset="0"/>
                <a:cs typeface="Times New Roman" panose="02020603050405020304" pitchFamily="18" charset="0"/>
              </a:rPr>
              <a:t> kaydedilir</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Fişin</a:t>
            </a:r>
            <a:r>
              <a:rPr sz="2400" b="1" spc="-5" dirty="0">
                <a:latin typeface="Times New Roman" panose="02020603050405020304" pitchFamily="18" charset="0"/>
                <a:cs typeface="Times New Roman" panose="02020603050405020304" pitchFamily="18" charset="0"/>
              </a:rPr>
              <a:t> bir</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nüshası</a:t>
            </a:r>
            <a:r>
              <a:rPr sz="2400" b="1" spc="2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yedi</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gün </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içerisinde </a:t>
            </a:r>
            <a:r>
              <a:rPr sz="2400" b="1" spc="-5" dirty="0">
                <a:latin typeface="Times New Roman" panose="02020603050405020304" pitchFamily="18" charset="0"/>
                <a:cs typeface="Times New Roman" panose="02020603050405020304" pitchFamily="18" charset="0"/>
              </a:rPr>
              <a:t>devreden idarenin </a:t>
            </a:r>
            <a:r>
              <a:rPr sz="2400" b="1" spc="35" dirty="0">
                <a:latin typeface="Times New Roman" panose="02020603050405020304" pitchFamily="18" charset="0"/>
                <a:cs typeface="Times New Roman" panose="02020603050405020304" pitchFamily="18" charset="0"/>
              </a:rPr>
              <a:t>çıkış </a:t>
            </a:r>
            <a:r>
              <a:rPr sz="2400" b="1" spc="10" dirty="0">
                <a:latin typeface="Times New Roman" panose="02020603050405020304" pitchFamily="18" charset="0"/>
                <a:cs typeface="Times New Roman" panose="02020603050405020304" pitchFamily="18" charset="0"/>
              </a:rPr>
              <a:t>kaydına </a:t>
            </a:r>
            <a:r>
              <a:rPr sz="2400" b="1" dirty="0">
                <a:latin typeface="Times New Roman" panose="02020603050405020304" pitchFamily="18" charset="0"/>
                <a:cs typeface="Times New Roman" panose="02020603050405020304" pitchFamily="18" charset="0"/>
              </a:rPr>
              <a:t>esas </a:t>
            </a:r>
            <a:r>
              <a:rPr sz="2400" b="1" spc="-5" dirty="0">
                <a:latin typeface="Times New Roman" panose="02020603050405020304" pitchFamily="18" charset="0"/>
                <a:cs typeface="Times New Roman" panose="02020603050405020304" pitchFamily="18" charset="0"/>
              </a:rPr>
              <a:t>Taşınır İşlem </a:t>
            </a:r>
            <a:r>
              <a:rPr sz="2400" b="1" spc="-10" dirty="0">
                <a:latin typeface="Times New Roman" panose="02020603050405020304" pitchFamily="18" charset="0"/>
                <a:cs typeface="Times New Roman" panose="02020603050405020304" pitchFamily="18" charset="0"/>
              </a:rPr>
              <a:t>Fişine </a:t>
            </a:r>
            <a:r>
              <a:rPr sz="2400" b="1" spc="-5" dirty="0">
                <a:latin typeface="Times New Roman" panose="02020603050405020304" pitchFamily="18" charset="0"/>
                <a:cs typeface="Times New Roman" panose="02020603050405020304" pitchFamily="18" charset="0"/>
              </a:rPr>
              <a:t>bağlanmak üzere </a:t>
            </a:r>
            <a:r>
              <a:rPr sz="2400" b="1"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gönderilir.</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Devralan</a:t>
            </a:r>
            <a:r>
              <a:rPr sz="2400" b="1" spc="-5" dirty="0">
                <a:latin typeface="Times New Roman" panose="02020603050405020304" pitchFamily="18" charset="0"/>
                <a:cs typeface="Times New Roman" panose="02020603050405020304" pitchFamily="18" charset="0"/>
              </a:rPr>
              <a:t> idarenin</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yapmış</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olduğu</a:t>
            </a:r>
            <a:r>
              <a:rPr sz="2400" b="1" spc="-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taşıma</a:t>
            </a:r>
            <a:r>
              <a:rPr sz="2400" b="1" spc="2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giderleri</a:t>
            </a:r>
            <a:r>
              <a:rPr sz="2400" b="1" spc="-5" dirty="0">
                <a:latin typeface="Times New Roman" panose="02020603050405020304" pitchFamily="18" charset="0"/>
                <a:cs typeface="Times New Roman" panose="02020603050405020304" pitchFamily="18" charset="0"/>
              </a:rPr>
              <a:t> </a:t>
            </a:r>
            <a:r>
              <a:rPr sz="2400" b="1" spc="35" dirty="0">
                <a:latin typeface="Times New Roman" panose="02020603050405020304" pitchFamily="18" charset="0"/>
                <a:cs typeface="Times New Roman" panose="02020603050405020304" pitchFamily="18" charset="0"/>
              </a:rPr>
              <a:t>taşınırın</a:t>
            </a:r>
            <a:r>
              <a:rPr sz="2400" b="1" spc="4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değeri</a:t>
            </a:r>
            <a:r>
              <a:rPr sz="2400" b="1" spc="-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ile </a:t>
            </a:r>
            <a:r>
              <a:rPr sz="2400" b="1" spc="-15" dirty="0">
                <a:latin typeface="Times New Roman" panose="02020603050405020304" pitchFamily="18" charset="0"/>
                <a:cs typeface="Times New Roman" panose="02020603050405020304" pitchFamily="18" charset="0"/>
              </a:rPr>
              <a:t> </a:t>
            </a:r>
            <a:r>
              <a:rPr sz="2400" b="1" spc="-10" dirty="0" err="1">
                <a:latin typeface="Times New Roman" panose="02020603050405020304" pitchFamily="18" charset="0"/>
                <a:cs typeface="Times New Roman" panose="02020603050405020304" pitchFamily="18" charset="0"/>
              </a:rPr>
              <a:t>ilişkilendirilmez</a:t>
            </a:r>
            <a:r>
              <a:rPr sz="2400" b="1" spc="-10" dirty="0" smtClean="0">
                <a:latin typeface="Times New Roman" panose="02020603050405020304" pitchFamily="18" charset="0"/>
                <a:cs typeface="Times New Roman" panose="02020603050405020304" pitchFamily="18" charset="0"/>
              </a:rPr>
              <a:t>.</a:t>
            </a:r>
            <a:endParaRPr sz="2550" b="1" dirty="0">
              <a:latin typeface="Times New Roman" panose="02020603050405020304" pitchFamily="18" charset="0"/>
              <a:cs typeface="Times New Roman" panose="02020603050405020304" pitchFamily="18" charset="0"/>
            </a:endParaRPr>
          </a:p>
          <a:p>
            <a:pPr marL="356870" marR="9525" indent="-344805" algn="just">
              <a:lnSpc>
                <a:spcPct val="100000"/>
              </a:lnSpc>
              <a:buFont typeface="Wingdings"/>
              <a:buChar char=""/>
              <a:tabLst>
                <a:tab pos="357505" algn="l"/>
              </a:tabLst>
            </a:pPr>
            <a:r>
              <a:rPr sz="2400" b="1" spc="10" dirty="0">
                <a:latin typeface="Times New Roman" panose="02020603050405020304" pitchFamily="18" charset="0"/>
                <a:cs typeface="Times New Roman" panose="02020603050405020304" pitchFamily="18" charset="0"/>
              </a:rPr>
              <a:t>Aynı</a:t>
            </a:r>
            <a:r>
              <a:rPr sz="2400" b="1" spc="1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kamu</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idaresinin</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muhtelif</a:t>
            </a:r>
            <a:r>
              <a:rPr sz="2400" b="1" spc="-5" dirty="0">
                <a:latin typeface="Times New Roman" panose="02020603050405020304" pitchFamily="18" charset="0"/>
                <a:cs typeface="Times New Roman" panose="02020603050405020304" pitchFamily="18" charset="0"/>
              </a:rPr>
              <a:t> harcama</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birimlerinin</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ambarları</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arasında</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devredilen </a:t>
            </a:r>
            <a:r>
              <a:rPr sz="2400" b="1"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taşınırların </a:t>
            </a:r>
            <a:r>
              <a:rPr sz="2400" b="1" spc="15" dirty="0">
                <a:latin typeface="Times New Roman" panose="02020603050405020304" pitchFamily="18" charset="0"/>
                <a:cs typeface="Times New Roman" panose="02020603050405020304" pitchFamily="18" charset="0"/>
              </a:rPr>
              <a:t>alınmasında </a:t>
            </a:r>
            <a:r>
              <a:rPr sz="2400" b="1" spc="-10" dirty="0">
                <a:latin typeface="Times New Roman" panose="02020603050405020304" pitchFamily="18" charset="0"/>
                <a:cs typeface="Times New Roman" panose="02020603050405020304" pitchFamily="18" charset="0"/>
              </a:rPr>
              <a:t>da Taşınır </a:t>
            </a:r>
            <a:r>
              <a:rPr sz="2400" b="1" spc="-5" dirty="0">
                <a:latin typeface="Times New Roman" panose="02020603050405020304" pitchFamily="18" charset="0"/>
                <a:cs typeface="Times New Roman" panose="02020603050405020304" pitchFamily="18" charset="0"/>
              </a:rPr>
              <a:t>İşlem </a:t>
            </a:r>
            <a:r>
              <a:rPr sz="2400" b="1" spc="-10" dirty="0">
                <a:latin typeface="Times New Roman" panose="02020603050405020304" pitchFamily="18" charset="0"/>
                <a:cs typeface="Times New Roman" panose="02020603050405020304" pitchFamily="18" charset="0"/>
              </a:rPr>
              <a:t>Fişi düzenlenir </a:t>
            </a:r>
            <a:r>
              <a:rPr sz="2400" b="1" spc="-15" dirty="0">
                <a:latin typeface="Times New Roman" panose="02020603050405020304" pitchFamily="18" charset="0"/>
                <a:cs typeface="Times New Roman" panose="02020603050405020304" pitchFamily="18" charset="0"/>
              </a:rPr>
              <a:t>ve </a:t>
            </a:r>
            <a:r>
              <a:rPr sz="2400" b="1" spc="-10" dirty="0">
                <a:latin typeface="Times New Roman" panose="02020603050405020304" pitchFamily="18" charset="0"/>
                <a:cs typeface="Times New Roman" panose="02020603050405020304" pitchFamily="18" charset="0"/>
              </a:rPr>
              <a:t>Fişin </a:t>
            </a:r>
            <a:r>
              <a:rPr sz="2400" b="1" spc="-15" dirty="0">
                <a:latin typeface="Times New Roman" panose="02020603050405020304" pitchFamily="18" charset="0"/>
                <a:cs typeface="Times New Roman" panose="02020603050405020304" pitchFamily="18" charset="0"/>
              </a:rPr>
              <a:t>birinci </a:t>
            </a:r>
            <a:r>
              <a:rPr sz="2400" b="1" spc="15" dirty="0">
                <a:latin typeface="Times New Roman" panose="02020603050405020304" pitchFamily="18" charset="0"/>
                <a:cs typeface="Times New Roman" panose="02020603050405020304" pitchFamily="18" charset="0"/>
              </a:rPr>
              <a:t>nüshası </a:t>
            </a:r>
            <a:r>
              <a:rPr sz="2400" b="1" spc="-15" dirty="0">
                <a:latin typeface="Times New Roman" panose="02020603050405020304" pitchFamily="18" charset="0"/>
                <a:cs typeface="Times New Roman" panose="02020603050405020304" pitchFamily="18" charset="0"/>
              </a:rPr>
              <a:t>ilgili </a:t>
            </a:r>
            <a:r>
              <a:rPr sz="2400" b="1" spc="-10"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taşınır</a:t>
            </a:r>
            <a:r>
              <a:rPr sz="2400" b="1" spc="2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kayıt</a:t>
            </a:r>
            <a:r>
              <a:rPr sz="2400" b="1" spc="6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yetkilisine</a:t>
            </a:r>
            <a:r>
              <a:rPr sz="2400" b="1" spc="75" dirty="0">
                <a:latin typeface="Times New Roman" panose="02020603050405020304" pitchFamily="18" charset="0"/>
                <a:cs typeface="Times New Roman" panose="02020603050405020304" pitchFamily="18" charset="0"/>
              </a:rPr>
              <a:t> </a:t>
            </a:r>
            <a:r>
              <a:rPr sz="2400" b="1" spc="-30" dirty="0" err="1">
                <a:latin typeface="Times New Roman" panose="02020603050405020304" pitchFamily="18" charset="0"/>
                <a:cs typeface="Times New Roman" panose="02020603050405020304" pitchFamily="18" charset="0"/>
              </a:rPr>
              <a:t>verilir</a:t>
            </a:r>
            <a:r>
              <a:rPr sz="2400" b="1" spc="-30" dirty="0" smtClean="0">
                <a:latin typeface="Times New Roman" panose="02020603050405020304" pitchFamily="18" charset="0"/>
                <a:cs typeface="Times New Roman" panose="02020603050405020304" pitchFamily="18" charset="0"/>
              </a:rPr>
              <a:t>.</a:t>
            </a:r>
            <a:endParaRPr sz="2500" b="1" dirty="0">
              <a:latin typeface="Times New Roman" panose="02020603050405020304" pitchFamily="18" charset="0"/>
              <a:cs typeface="Times New Roman" panose="02020603050405020304" pitchFamily="18" charset="0"/>
            </a:endParaRPr>
          </a:p>
          <a:p>
            <a:pPr marL="356870" marR="6985" indent="-344805" algn="just">
              <a:lnSpc>
                <a:spcPct val="100000"/>
              </a:lnSpc>
              <a:buFont typeface="Wingdings"/>
              <a:buChar char=""/>
              <a:tabLst>
                <a:tab pos="357505" algn="l"/>
              </a:tabLst>
            </a:pPr>
            <a:r>
              <a:rPr sz="2400" b="1" spc="10" dirty="0">
                <a:latin typeface="Times New Roman" panose="02020603050405020304" pitchFamily="18" charset="0"/>
                <a:cs typeface="Times New Roman" panose="02020603050405020304" pitchFamily="18" charset="0"/>
              </a:rPr>
              <a:t>Aynı </a:t>
            </a:r>
            <a:r>
              <a:rPr sz="2400" b="1" dirty="0">
                <a:latin typeface="Times New Roman" panose="02020603050405020304" pitchFamily="18" charset="0"/>
                <a:cs typeface="Times New Roman" panose="02020603050405020304" pitchFamily="18" charset="0"/>
              </a:rPr>
              <a:t>harcama </a:t>
            </a:r>
            <a:r>
              <a:rPr sz="2400" b="1" spc="-10" dirty="0">
                <a:latin typeface="Times New Roman" panose="02020603050405020304" pitchFamily="18" charset="0"/>
                <a:cs typeface="Times New Roman" panose="02020603050405020304" pitchFamily="18" charset="0"/>
              </a:rPr>
              <a:t>biriminin </a:t>
            </a:r>
            <a:r>
              <a:rPr sz="2400" b="1" spc="10" dirty="0">
                <a:latin typeface="Times New Roman" panose="02020603050405020304" pitchFamily="18" charset="0"/>
                <a:cs typeface="Times New Roman" panose="02020603050405020304" pitchFamily="18" charset="0"/>
              </a:rPr>
              <a:t>ambarları arasındaki </a:t>
            </a:r>
            <a:r>
              <a:rPr sz="2400" b="1" spc="30" dirty="0">
                <a:latin typeface="Times New Roman" panose="02020603050405020304" pitchFamily="18" charset="0"/>
                <a:cs typeface="Times New Roman" panose="02020603050405020304" pitchFamily="18" charset="0"/>
              </a:rPr>
              <a:t>taşınır </a:t>
            </a:r>
            <a:r>
              <a:rPr sz="2400" b="1" spc="-5" dirty="0">
                <a:latin typeface="Times New Roman" panose="02020603050405020304" pitchFamily="18" charset="0"/>
                <a:cs typeface="Times New Roman" panose="02020603050405020304" pitchFamily="18" charset="0"/>
              </a:rPr>
              <a:t>devirlerinde düzenlenen </a:t>
            </a:r>
            <a:r>
              <a:rPr sz="2400" b="1" spc="-10" dirty="0">
                <a:latin typeface="Times New Roman" panose="02020603050405020304" pitchFamily="18" charset="0"/>
                <a:cs typeface="Times New Roman" panose="02020603050405020304" pitchFamily="18" charset="0"/>
              </a:rPr>
              <a:t>Taşınır </a:t>
            </a:r>
            <a:r>
              <a:rPr sz="2400" b="1" spc="-5" dirty="0">
                <a:latin typeface="Times New Roman" panose="02020603050405020304" pitchFamily="18" charset="0"/>
                <a:cs typeface="Times New Roman" panose="02020603050405020304" pitchFamily="18" charset="0"/>
              </a:rPr>
              <a:t> İşlem</a:t>
            </a:r>
            <a:r>
              <a:rPr sz="2400" b="1" spc="2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Fişi</a:t>
            </a:r>
            <a:r>
              <a:rPr sz="2400" b="1" spc="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muhasebe</a:t>
            </a:r>
            <a:r>
              <a:rPr sz="2400" b="1" spc="-2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birimine</a:t>
            </a:r>
            <a:r>
              <a:rPr sz="2400" b="1" spc="5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gönderilmez.</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87688" y="692696"/>
            <a:ext cx="5328592" cy="444994"/>
          </a:xfrm>
          <a:prstGeom prst="rect">
            <a:avLst/>
          </a:prstGeom>
        </p:spPr>
        <p:txBody>
          <a:bodyPr vert="horz" wrap="square" lIns="0" tIns="13970" rIns="0" bIns="0" rtlCol="0">
            <a:spAutoFit/>
          </a:bodyPr>
          <a:lstStyle/>
          <a:p>
            <a:pPr marL="12700">
              <a:lnSpc>
                <a:spcPct val="100000"/>
              </a:lnSpc>
              <a:spcBef>
                <a:spcPts val="110"/>
              </a:spcBef>
            </a:pPr>
            <a:r>
              <a:rPr sz="2800" b="1" spc="-5" dirty="0">
                <a:solidFill>
                  <a:srgbClr val="FF0000"/>
                </a:solidFill>
                <a:latin typeface="Times New Roman" panose="02020603050405020304" pitchFamily="18" charset="0"/>
                <a:cs typeface="Times New Roman" panose="02020603050405020304" pitchFamily="18" charset="0"/>
              </a:rPr>
              <a:t>TÜKETİM</a:t>
            </a:r>
            <a:r>
              <a:rPr sz="2800" b="1" spc="-25"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SURETİYLE</a:t>
            </a:r>
            <a:r>
              <a:rPr sz="2800" b="1" spc="-30"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ÇIKIŞ</a:t>
            </a:r>
          </a:p>
        </p:txBody>
      </p:sp>
      <p:sp>
        <p:nvSpPr>
          <p:cNvPr id="4" name="object 4"/>
          <p:cNvSpPr txBox="1"/>
          <p:nvPr/>
        </p:nvSpPr>
        <p:spPr>
          <a:xfrm>
            <a:off x="2135560" y="1412776"/>
            <a:ext cx="9865096" cy="4870564"/>
          </a:xfrm>
          <a:prstGeom prst="rect">
            <a:avLst/>
          </a:prstGeom>
        </p:spPr>
        <p:txBody>
          <a:bodyPr vert="horz" wrap="square" lIns="0" tIns="12700" rIns="0" bIns="0" rtlCol="0">
            <a:spAutoFit/>
          </a:bodyPr>
          <a:lstStyle/>
          <a:p>
            <a:pPr marL="356870" indent="-344805">
              <a:lnSpc>
                <a:spcPct val="100000"/>
              </a:lnSpc>
              <a:spcBef>
                <a:spcPts val="100"/>
              </a:spcBef>
              <a:buFont typeface="Wingdings"/>
              <a:buChar char=""/>
              <a:tabLst>
                <a:tab pos="357505" algn="l"/>
                <a:tab pos="1591310" algn="l"/>
                <a:tab pos="3469640" algn="l"/>
                <a:tab pos="4533900" algn="l"/>
                <a:tab pos="5326380" algn="l"/>
                <a:tab pos="6475730" algn="l"/>
                <a:tab pos="8201025" algn="l"/>
                <a:tab pos="10234930" algn="l"/>
                <a:tab pos="11298555" algn="l"/>
              </a:tabLst>
            </a:pPr>
            <a:r>
              <a:rPr sz="2400" b="1" spc="15" dirty="0">
                <a:solidFill>
                  <a:srgbClr val="FF0000"/>
                </a:solidFill>
                <a:latin typeface="Times New Roman" panose="02020603050405020304" pitchFamily="18" charset="0"/>
                <a:cs typeface="Times New Roman" panose="02020603050405020304" pitchFamily="18" charset="0"/>
              </a:rPr>
              <a:t>T</a:t>
            </a:r>
            <a:r>
              <a:rPr sz="2400" b="1" dirty="0">
                <a:solidFill>
                  <a:srgbClr val="FF0000"/>
                </a:solidFill>
                <a:latin typeface="Times New Roman" panose="02020603050405020304" pitchFamily="18" charset="0"/>
                <a:cs typeface="Times New Roman" panose="02020603050405020304" pitchFamily="18" charset="0"/>
              </a:rPr>
              <a:t>ü</a:t>
            </a:r>
            <a:r>
              <a:rPr sz="2400" b="1" spc="-25" dirty="0">
                <a:solidFill>
                  <a:srgbClr val="FF0000"/>
                </a:solidFill>
                <a:latin typeface="Times New Roman" panose="02020603050405020304" pitchFamily="18" charset="0"/>
                <a:cs typeface="Times New Roman" panose="02020603050405020304" pitchFamily="18" charset="0"/>
              </a:rPr>
              <a:t>k</a:t>
            </a:r>
            <a:r>
              <a:rPr sz="2400" b="1" dirty="0">
                <a:solidFill>
                  <a:srgbClr val="FF0000"/>
                </a:solidFill>
                <a:latin typeface="Times New Roman" panose="02020603050405020304" pitchFamily="18" charset="0"/>
                <a:cs typeface="Times New Roman" panose="02020603050405020304" pitchFamily="18" charset="0"/>
              </a:rPr>
              <a:t>e</a:t>
            </a:r>
            <a:r>
              <a:rPr sz="2400" b="1" spc="-5" dirty="0">
                <a:solidFill>
                  <a:srgbClr val="FF0000"/>
                </a:solidFill>
                <a:latin typeface="Times New Roman" panose="02020603050405020304" pitchFamily="18" charset="0"/>
                <a:cs typeface="Times New Roman" panose="02020603050405020304" pitchFamily="18" charset="0"/>
              </a:rPr>
              <a:t>tim</a:t>
            </a:r>
            <a:r>
              <a:rPr sz="2400" b="1"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m</a:t>
            </a:r>
            <a:r>
              <a:rPr sz="2400" b="1" dirty="0">
                <a:solidFill>
                  <a:srgbClr val="FF0000"/>
                </a:solidFill>
                <a:latin typeface="Times New Roman" panose="02020603050405020304" pitchFamily="18" charset="0"/>
                <a:cs typeface="Times New Roman" panose="02020603050405020304" pitchFamily="18" charset="0"/>
              </a:rPr>
              <a:t>a</a:t>
            </a:r>
            <a:r>
              <a:rPr sz="2400" b="1" spc="-5" dirty="0">
                <a:solidFill>
                  <a:srgbClr val="FF0000"/>
                </a:solidFill>
                <a:latin typeface="Times New Roman" panose="02020603050405020304" pitchFamily="18" charset="0"/>
                <a:cs typeface="Times New Roman" panose="02020603050405020304" pitchFamily="18" charset="0"/>
              </a:rPr>
              <a:t>l</a:t>
            </a:r>
            <a:r>
              <a:rPr sz="2400" b="1" spc="-45" dirty="0">
                <a:solidFill>
                  <a:srgbClr val="FF0000"/>
                </a:solidFill>
                <a:latin typeface="Times New Roman" panose="02020603050405020304" pitchFamily="18" charset="0"/>
                <a:cs typeface="Times New Roman" panose="02020603050405020304" pitchFamily="18" charset="0"/>
              </a:rPr>
              <a:t>z</a:t>
            </a:r>
            <a:r>
              <a:rPr sz="2400" b="1" dirty="0">
                <a:solidFill>
                  <a:srgbClr val="FF0000"/>
                </a:solidFill>
                <a:latin typeface="Times New Roman" panose="02020603050405020304" pitchFamily="18" charset="0"/>
                <a:cs typeface="Times New Roman" panose="02020603050405020304" pitchFamily="18" charset="0"/>
              </a:rPr>
              <a:t>e</a:t>
            </a:r>
            <a:r>
              <a:rPr sz="2400" b="1" spc="10" dirty="0">
                <a:solidFill>
                  <a:srgbClr val="FF0000"/>
                </a:solidFill>
                <a:latin typeface="Times New Roman" panose="02020603050405020304" pitchFamily="18" charset="0"/>
                <a:cs typeface="Times New Roman" panose="02020603050405020304" pitchFamily="18" charset="0"/>
              </a:rPr>
              <a:t>m</a:t>
            </a:r>
            <a:r>
              <a:rPr sz="2400" b="1" dirty="0">
                <a:solidFill>
                  <a:srgbClr val="FF0000"/>
                </a:solidFill>
                <a:latin typeface="Times New Roman" panose="02020603050405020304" pitchFamily="18" charset="0"/>
                <a:cs typeface="Times New Roman" panose="02020603050405020304" pitchFamily="18" charset="0"/>
              </a:rPr>
              <a:t>e</a:t>
            </a:r>
            <a:r>
              <a:rPr sz="2400" b="1" spc="-10" dirty="0">
                <a:solidFill>
                  <a:srgbClr val="FF0000"/>
                </a:solidFill>
                <a:latin typeface="Times New Roman" panose="02020603050405020304" pitchFamily="18" charset="0"/>
                <a:cs typeface="Times New Roman" panose="02020603050405020304" pitchFamily="18" charset="0"/>
              </a:rPr>
              <a:t>ler</a:t>
            </a:r>
            <a:r>
              <a:rPr sz="2400" b="1" spc="-15" dirty="0">
                <a:solidFill>
                  <a:srgbClr val="FF0000"/>
                </a:solidFill>
                <a:latin typeface="Times New Roman" panose="02020603050405020304" pitchFamily="18" charset="0"/>
                <a:cs typeface="Times New Roman" panose="02020603050405020304" pitchFamily="18" charset="0"/>
              </a:rPr>
              <a:t>i</a:t>
            </a:r>
            <a:r>
              <a:rPr sz="2400" b="1" dirty="0">
                <a:solidFill>
                  <a:srgbClr val="FF0000"/>
                </a:solidFill>
                <a:latin typeface="Times New Roman" panose="02020603050405020304" pitchFamily="18" charset="0"/>
                <a:cs typeface="Times New Roman" panose="02020603050405020304" pitchFamily="18" charset="0"/>
              </a:rPr>
              <a:t>,	</a:t>
            </a:r>
            <a:r>
              <a:rPr sz="2400" b="1" spc="-245" dirty="0">
                <a:solidFill>
                  <a:srgbClr val="FF0000"/>
                </a:solidFill>
                <a:latin typeface="Times New Roman" panose="02020603050405020304" pitchFamily="18" charset="0"/>
                <a:cs typeface="Times New Roman" panose="02020603050405020304" pitchFamily="18" charset="0"/>
              </a:rPr>
              <a:t>T</a:t>
            </a:r>
            <a:r>
              <a:rPr sz="2400" b="1" dirty="0">
                <a:solidFill>
                  <a:srgbClr val="FF0000"/>
                </a:solidFill>
                <a:latin typeface="Times New Roman" panose="02020603050405020304" pitchFamily="18" charset="0"/>
                <a:cs typeface="Times New Roman" panose="02020603050405020304" pitchFamily="18" charset="0"/>
              </a:rPr>
              <a:t>a</a:t>
            </a:r>
            <a:r>
              <a:rPr sz="2400" b="1" spc="80" dirty="0">
                <a:solidFill>
                  <a:srgbClr val="FF0000"/>
                </a:solidFill>
                <a:latin typeface="Times New Roman" panose="02020603050405020304" pitchFamily="18" charset="0"/>
                <a:cs typeface="Times New Roman" panose="02020603050405020304" pitchFamily="18" charset="0"/>
              </a:rPr>
              <a:t>ş</a:t>
            </a:r>
            <a:r>
              <a:rPr sz="2400" b="1" spc="10" dirty="0">
                <a:solidFill>
                  <a:srgbClr val="FF0000"/>
                </a:solidFill>
                <a:latin typeface="Times New Roman" panose="02020603050405020304" pitchFamily="18" charset="0"/>
                <a:cs typeface="Times New Roman" panose="02020603050405020304" pitchFamily="18" charset="0"/>
              </a:rPr>
              <a:t>ı</a:t>
            </a:r>
            <a:r>
              <a:rPr sz="2400" b="1" dirty="0">
                <a:solidFill>
                  <a:srgbClr val="FF0000"/>
                </a:solidFill>
                <a:latin typeface="Times New Roman" panose="02020603050405020304" pitchFamily="18" charset="0"/>
                <a:cs typeface="Times New Roman" panose="02020603050405020304" pitchFamily="18" charset="0"/>
              </a:rPr>
              <a:t>n</a:t>
            </a:r>
            <a:r>
              <a:rPr sz="2400" b="1" spc="100" dirty="0">
                <a:solidFill>
                  <a:srgbClr val="FF0000"/>
                </a:solidFill>
                <a:latin typeface="Times New Roman" panose="02020603050405020304" pitchFamily="18" charset="0"/>
                <a:cs typeface="Times New Roman" panose="02020603050405020304" pitchFamily="18" charset="0"/>
              </a:rPr>
              <a:t>ı</a:t>
            </a:r>
            <a:r>
              <a:rPr sz="2400" b="1" dirty="0">
                <a:solidFill>
                  <a:srgbClr val="FF0000"/>
                </a:solidFill>
                <a:latin typeface="Times New Roman" panose="02020603050405020304" pitchFamily="18" charset="0"/>
                <a:cs typeface="Times New Roman" panose="02020603050405020304" pitchFamily="18" charset="0"/>
              </a:rPr>
              <a:t>r	İst</a:t>
            </a:r>
            <a:r>
              <a:rPr sz="2400" b="1" spc="10" dirty="0">
                <a:solidFill>
                  <a:srgbClr val="FF0000"/>
                </a:solidFill>
                <a:latin typeface="Times New Roman" panose="02020603050405020304" pitchFamily="18" charset="0"/>
                <a:cs typeface="Times New Roman" panose="02020603050405020304" pitchFamily="18" charset="0"/>
              </a:rPr>
              <a:t>e</a:t>
            </a:r>
            <a:r>
              <a:rPr sz="2400" b="1" dirty="0">
                <a:solidFill>
                  <a:srgbClr val="FF0000"/>
                </a:solidFill>
                <a:latin typeface="Times New Roman" panose="02020603050405020304" pitchFamily="18" charset="0"/>
                <a:cs typeface="Times New Roman" panose="02020603050405020304" pitchFamily="18" charset="0"/>
              </a:rPr>
              <a:t>k	B</a:t>
            </a:r>
            <a:r>
              <a:rPr sz="2400" b="1" spc="10" dirty="0">
                <a:solidFill>
                  <a:srgbClr val="FF0000"/>
                </a:solidFill>
                <a:latin typeface="Times New Roman" panose="02020603050405020304" pitchFamily="18" charset="0"/>
                <a:cs typeface="Times New Roman" panose="02020603050405020304" pitchFamily="18" charset="0"/>
              </a:rPr>
              <a:t>e</a:t>
            </a:r>
            <a:r>
              <a:rPr sz="2400" b="1" spc="-5" dirty="0">
                <a:solidFill>
                  <a:srgbClr val="FF0000"/>
                </a:solidFill>
                <a:latin typeface="Times New Roman" panose="02020603050405020304" pitchFamily="18" charset="0"/>
                <a:cs typeface="Times New Roman" panose="02020603050405020304" pitchFamily="18" charset="0"/>
              </a:rPr>
              <a:t>l</a:t>
            </a:r>
            <a:r>
              <a:rPr sz="2400" b="1" spc="-35" dirty="0">
                <a:solidFill>
                  <a:srgbClr val="FF0000"/>
                </a:solidFill>
                <a:latin typeface="Times New Roman" panose="02020603050405020304" pitchFamily="18" charset="0"/>
                <a:cs typeface="Times New Roman" panose="02020603050405020304" pitchFamily="18" charset="0"/>
              </a:rPr>
              <a:t>g</a:t>
            </a:r>
            <a:r>
              <a:rPr sz="2400" b="1" dirty="0">
                <a:solidFill>
                  <a:srgbClr val="FF0000"/>
                </a:solidFill>
                <a:latin typeface="Times New Roman" panose="02020603050405020304" pitchFamily="18" charset="0"/>
                <a:cs typeface="Times New Roman" panose="02020603050405020304" pitchFamily="18" charset="0"/>
              </a:rPr>
              <a:t>e</a:t>
            </a:r>
            <a:r>
              <a:rPr sz="2400" b="1" spc="-10" dirty="0">
                <a:solidFill>
                  <a:srgbClr val="FF0000"/>
                </a:solidFill>
                <a:latin typeface="Times New Roman" panose="02020603050405020304" pitchFamily="18" charset="0"/>
                <a:cs typeface="Times New Roman" panose="02020603050405020304" pitchFamily="18" charset="0"/>
              </a:rPr>
              <a:t>si</a:t>
            </a:r>
            <a:r>
              <a:rPr sz="2400" b="1" dirty="0">
                <a:solidFill>
                  <a:srgbClr val="FF0000"/>
                </a:solidFill>
                <a:latin typeface="Times New Roman" panose="02020603050405020304" pitchFamily="18" charset="0"/>
                <a:cs typeface="Times New Roman" panose="02020603050405020304" pitchFamily="18" charset="0"/>
              </a:rPr>
              <a:t>	</a:t>
            </a:r>
            <a:r>
              <a:rPr sz="2400" b="1" spc="25" dirty="0">
                <a:solidFill>
                  <a:srgbClr val="FF0000"/>
                </a:solidFill>
                <a:latin typeface="Times New Roman" panose="02020603050405020304" pitchFamily="18" charset="0"/>
                <a:cs typeface="Times New Roman" panose="02020603050405020304" pitchFamily="18" charset="0"/>
              </a:rPr>
              <a:t>karş</a:t>
            </a:r>
            <a:r>
              <a:rPr sz="2400" b="1" spc="-15" dirty="0">
                <a:solidFill>
                  <a:srgbClr val="FF0000"/>
                </a:solidFill>
                <a:latin typeface="Times New Roman" panose="02020603050405020304" pitchFamily="18" charset="0"/>
                <a:cs typeface="Times New Roman" panose="02020603050405020304" pitchFamily="18" charset="0"/>
              </a:rPr>
              <a:t>ı</a:t>
            </a:r>
            <a:r>
              <a:rPr sz="2400" b="1" dirty="0">
                <a:solidFill>
                  <a:srgbClr val="FF0000"/>
                </a:solidFill>
                <a:latin typeface="Times New Roman" panose="02020603050405020304" pitchFamily="18" charset="0"/>
                <a:cs typeface="Times New Roman" panose="02020603050405020304" pitchFamily="18" charset="0"/>
              </a:rPr>
              <a:t>l</a:t>
            </a:r>
            <a:r>
              <a:rPr sz="2400" b="1" spc="100" dirty="0">
                <a:solidFill>
                  <a:srgbClr val="FF0000"/>
                </a:solidFill>
                <a:latin typeface="Times New Roman" panose="02020603050405020304" pitchFamily="18" charset="0"/>
                <a:cs typeface="Times New Roman" panose="02020603050405020304" pitchFamily="18" charset="0"/>
              </a:rPr>
              <a:t>ı</a:t>
            </a:r>
            <a:r>
              <a:rPr sz="2400" b="1" dirty="0">
                <a:solidFill>
                  <a:srgbClr val="FF0000"/>
                </a:solidFill>
                <a:latin typeface="Times New Roman" panose="02020603050405020304" pitchFamily="18" charset="0"/>
                <a:cs typeface="Times New Roman" panose="02020603050405020304" pitchFamily="18" charset="0"/>
              </a:rPr>
              <a:t>ğ</a:t>
            </a:r>
            <a:r>
              <a:rPr sz="2400" b="1" spc="100" dirty="0">
                <a:solidFill>
                  <a:srgbClr val="FF0000"/>
                </a:solidFill>
                <a:latin typeface="Times New Roman" panose="02020603050405020304" pitchFamily="18" charset="0"/>
                <a:cs typeface="Times New Roman" panose="02020603050405020304" pitchFamily="18" charset="0"/>
              </a:rPr>
              <a:t>ı</a:t>
            </a:r>
            <a:r>
              <a:rPr sz="2400" b="1" dirty="0">
                <a:solidFill>
                  <a:srgbClr val="FF0000"/>
                </a:solidFill>
                <a:latin typeface="Times New Roman" panose="02020603050405020304" pitchFamily="18" charset="0"/>
                <a:cs typeface="Times New Roman" panose="02020603050405020304" pitchFamily="18" charset="0"/>
              </a:rPr>
              <a:t>nda	</a:t>
            </a:r>
            <a:r>
              <a:rPr sz="2400" b="1" spc="5" dirty="0" err="1" smtClean="0">
                <a:solidFill>
                  <a:srgbClr val="FF0000"/>
                </a:solidFill>
                <a:latin typeface="Times New Roman" panose="02020603050405020304" pitchFamily="18" charset="0"/>
                <a:cs typeface="Times New Roman" panose="02020603050405020304" pitchFamily="18" charset="0"/>
              </a:rPr>
              <a:t>dü</a:t>
            </a:r>
            <a:r>
              <a:rPr sz="2400" b="1" spc="-25" dirty="0" err="1" smtClean="0">
                <a:solidFill>
                  <a:srgbClr val="FF0000"/>
                </a:solidFill>
                <a:latin typeface="Times New Roman" panose="02020603050405020304" pitchFamily="18" charset="0"/>
                <a:cs typeface="Times New Roman" panose="02020603050405020304" pitchFamily="18" charset="0"/>
              </a:rPr>
              <a:t>z</a:t>
            </a:r>
            <a:r>
              <a:rPr sz="2400" b="1" spc="5" dirty="0" err="1" smtClean="0">
                <a:solidFill>
                  <a:srgbClr val="FF0000"/>
                </a:solidFill>
                <a:latin typeface="Times New Roman" panose="02020603050405020304" pitchFamily="18" charset="0"/>
                <a:cs typeface="Times New Roman" panose="02020603050405020304" pitchFamily="18" charset="0"/>
              </a:rPr>
              <a:t>en</a:t>
            </a:r>
            <a:r>
              <a:rPr sz="2400" b="1" spc="-10" dirty="0" err="1" smtClean="0">
                <a:solidFill>
                  <a:srgbClr val="FF0000"/>
                </a:solidFill>
                <a:latin typeface="Times New Roman" panose="02020603050405020304" pitchFamily="18" charset="0"/>
                <a:cs typeface="Times New Roman" panose="02020603050405020304" pitchFamily="18" charset="0"/>
              </a:rPr>
              <a:t>le</a:t>
            </a:r>
            <a:r>
              <a:rPr sz="2400" b="1" spc="5" dirty="0" err="1" smtClean="0">
                <a:solidFill>
                  <a:srgbClr val="FF0000"/>
                </a:solidFill>
                <a:latin typeface="Times New Roman" panose="02020603050405020304" pitchFamily="18" charset="0"/>
                <a:cs typeface="Times New Roman" panose="02020603050405020304" pitchFamily="18" charset="0"/>
              </a:rPr>
              <a:t>ne</a:t>
            </a:r>
            <a:r>
              <a:rPr sz="2400" b="1" dirty="0" err="1" smtClean="0">
                <a:solidFill>
                  <a:srgbClr val="FF0000"/>
                </a:solidFill>
                <a:latin typeface="Times New Roman" panose="02020603050405020304" pitchFamily="18" charset="0"/>
                <a:cs typeface="Times New Roman" panose="02020603050405020304" pitchFamily="18" charset="0"/>
              </a:rPr>
              <a:t>c</a:t>
            </a:r>
            <a:r>
              <a:rPr sz="2400" b="1" spc="5" dirty="0" err="1" smtClean="0">
                <a:solidFill>
                  <a:srgbClr val="FF0000"/>
                </a:solidFill>
                <a:latin typeface="Times New Roman" panose="02020603050405020304" pitchFamily="18" charset="0"/>
                <a:cs typeface="Times New Roman" panose="02020603050405020304" pitchFamily="18" charset="0"/>
              </a:rPr>
              <a:t>e</a:t>
            </a:r>
            <a:r>
              <a:rPr sz="2400" b="1" dirty="0" err="1" smtClean="0">
                <a:solidFill>
                  <a:srgbClr val="FF0000"/>
                </a:solidFill>
                <a:latin typeface="Times New Roman" panose="02020603050405020304" pitchFamily="18" charset="0"/>
                <a:cs typeface="Times New Roman" panose="02020603050405020304" pitchFamily="18" charset="0"/>
              </a:rPr>
              <a:t>k</a:t>
            </a:r>
            <a:r>
              <a:rPr lang="tr-TR" sz="2400" b="1" dirty="0" smtClean="0">
                <a:solidFill>
                  <a:srgbClr val="FF0000"/>
                </a:solidFill>
                <a:latin typeface="Times New Roman" panose="02020603050405020304" pitchFamily="18" charset="0"/>
                <a:cs typeface="Times New Roman" panose="02020603050405020304" pitchFamily="18" charset="0"/>
              </a:rPr>
              <a:t> </a:t>
            </a:r>
            <a:r>
              <a:rPr sz="2400" b="1" spc="-245" dirty="0" err="1" smtClean="0">
                <a:solidFill>
                  <a:srgbClr val="FF0000"/>
                </a:solidFill>
                <a:latin typeface="Times New Roman" panose="02020603050405020304" pitchFamily="18" charset="0"/>
                <a:cs typeface="Times New Roman" panose="02020603050405020304" pitchFamily="18" charset="0"/>
              </a:rPr>
              <a:t>T</a:t>
            </a:r>
            <a:r>
              <a:rPr sz="2400" b="1" dirty="0" err="1" smtClean="0">
                <a:solidFill>
                  <a:srgbClr val="FF0000"/>
                </a:solidFill>
                <a:latin typeface="Times New Roman" panose="02020603050405020304" pitchFamily="18" charset="0"/>
                <a:cs typeface="Times New Roman" panose="02020603050405020304" pitchFamily="18" charset="0"/>
              </a:rPr>
              <a:t>a</a:t>
            </a:r>
            <a:r>
              <a:rPr sz="2400" b="1" spc="80" dirty="0" err="1" smtClean="0">
                <a:solidFill>
                  <a:srgbClr val="FF0000"/>
                </a:solidFill>
                <a:latin typeface="Times New Roman" panose="02020603050405020304" pitchFamily="18" charset="0"/>
                <a:cs typeface="Times New Roman" panose="02020603050405020304" pitchFamily="18" charset="0"/>
              </a:rPr>
              <a:t>ş</a:t>
            </a:r>
            <a:r>
              <a:rPr sz="2400" b="1" spc="10" dirty="0" err="1" smtClean="0">
                <a:solidFill>
                  <a:srgbClr val="FF0000"/>
                </a:solidFill>
                <a:latin typeface="Times New Roman" panose="02020603050405020304" pitchFamily="18" charset="0"/>
                <a:cs typeface="Times New Roman" panose="02020603050405020304" pitchFamily="18" charset="0"/>
              </a:rPr>
              <a:t>ı</a:t>
            </a:r>
            <a:r>
              <a:rPr sz="2400" b="1" dirty="0" err="1" smtClean="0">
                <a:solidFill>
                  <a:srgbClr val="FF0000"/>
                </a:solidFill>
                <a:latin typeface="Times New Roman" panose="02020603050405020304" pitchFamily="18" charset="0"/>
                <a:cs typeface="Times New Roman" panose="02020603050405020304" pitchFamily="18" charset="0"/>
              </a:rPr>
              <a:t>n</a:t>
            </a:r>
            <a:r>
              <a:rPr sz="2400" b="1" spc="100" dirty="0" err="1" smtClean="0">
                <a:solidFill>
                  <a:srgbClr val="FF0000"/>
                </a:solidFill>
                <a:latin typeface="Times New Roman" panose="02020603050405020304" pitchFamily="18" charset="0"/>
                <a:cs typeface="Times New Roman" panose="02020603050405020304" pitchFamily="18" charset="0"/>
              </a:rPr>
              <a:t>ı</a:t>
            </a:r>
            <a:r>
              <a:rPr sz="2400" b="1" dirty="0" err="1" smtClean="0">
                <a:solidFill>
                  <a:srgbClr val="FF0000"/>
                </a:solidFill>
                <a:latin typeface="Times New Roman" panose="02020603050405020304" pitchFamily="18" charset="0"/>
                <a:cs typeface="Times New Roman" panose="02020603050405020304" pitchFamily="18" charset="0"/>
              </a:rPr>
              <a:t>r</a:t>
            </a:r>
            <a:r>
              <a:rPr sz="2400" b="1" dirty="0">
                <a:solidFill>
                  <a:srgbClr val="FF0000"/>
                </a:solidFill>
                <a:latin typeface="Times New Roman" panose="02020603050405020304" pitchFamily="18" charset="0"/>
                <a:cs typeface="Times New Roman" panose="02020603050405020304" pitchFamily="18" charset="0"/>
              </a:rPr>
              <a:t>	</a:t>
            </a:r>
            <a:r>
              <a:rPr sz="2400" b="1" spc="-5" dirty="0" err="1" smtClean="0">
                <a:solidFill>
                  <a:srgbClr val="FF0000"/>
                </a:solidFill>
                <a:latin typeface="Times New Roman" panose="02020603050405020304" pitchFamily="18" charset="0"/>
                <a:cs typeface="Times New Roman" panose="02020603050405020304" pitchFamily="18" charset="0"/>
              </a:rPr>
              <a:t>İşl</a:t>
            </a:r>
            <a:r>
              <a:rPr sz="2400" b="1" spc="-25" dirty="0" err="1" smtClean="0">
                <a:solidFill>
                  <a:srgbClr val="FF0000"/>
                </a:solidFill>
                <a:latin typeface="Times New Roman" panose="02020603050405020304" pitchFamily="18" charset="0"/>
                <a:cs typeface="Times New Roman" panose="02020603050405020304" pitchFamily="18" charset="0"/>
              </a:rPr>
              <a:t>e</a:t>
            </a:r>
            <a:r>
              <a:rPr sz="2400" b="1" dirty="0" err="1" smtClean="0">
                <a:solidFill>
                  <a:srgbClr val="FF0000"/>
                </a:solidFill>
                <a:latin typeface="Times New Roman" panose="02020603050405020304" pitchFamily="18" charset="0"/>
                <a:cs typeface="Times New Roman" panose="02020603050405020304" pitchFamily="18" charset="0"/>
              </a:rPr>
              <a:t>m</a:t>
            </a:r>
            <a:r>
              <a:rPr lang="tr-TR" sz="2400" b="1" dirty="0" smtClean="0">
                <a:solidFill>
                  <a:srgbClr val="FF0000"/>
                </a:solidFill>
                <a:latin typeface="Times New Roman" panose="02020603050405020304" pitchFamily="18" charset="0"/>
                <a:cs typeface="Times New Roman" panose="02020603050405020304" pitchFamily="18" charset="0"/>
              </a:rPr>
              <a:t> </a:t>
            </a:r>
            <a:r>
              <a:rPr sz="2400" b="1" spc="-10" dirty="0" err="1" smtClean="0">
                <a:solidFill>
                  <a:srgbClr val="FF0000"/>
                </a:solidFill>
                <a:latin typeface="Times New Roman" panose="02020603050405020304" pitchFamily="18" charset="0"/>
                <a:cs typeface="Times New Roman" panose="02020603050405020304" pitchFamily="18" charset="0"/>
              </a:rPr>
              <a:t>Fişi</a:t>
            </a:r>
            <a:r>
              <a:rPr sz="2400" b="1" spc="15" dirty="0" smtClean="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ile</a:t>
            </a:r>
            <a:r>
              <a:rPr sz="2400" b="1" spc="30" dirty="0">
                <a:solidFill>
                  <a:srgbClr val="FF0000"/>
                </a:solidFill>
                <a:latin typeface="Times New Roman" panose="02020603050405020304" pitchFamily="18" charset="0"/>
                <a:cs typeface="Times New Roman" panose="02020603050405020304" pitchFamily="18" charset="0"/>
              </a:rPr>
              <a:t> </a:t>
            </a:r>
            <a:r>
              <a:rPr sz="2400" b="1" spc="35" dirty="0">
                <a:solidFill>
                  <a:srgbClr val="FF0000"/>
                </a:solidFill>
                <a:latin typeface="Times New Roman" panose="02020603050405020304" pitchFamily="18" charset="0"/>
                <a:cs typeface="Times New Roman" panose="02020603050405020304" pitchFamily="18" charset="0"/>
              </a:rPr>
              <a:t>çıkış</a:t>
            </a:r>
            <a:r>
              <a:rPr sz="2400" b="1" spc="45" dirty="0">
                <a:solidFill>
                  <a:srgbClr val="FF0000"/>
                </a:solidFill>
                <a:latin typeface="Times New Roman" panose="02020603050405020304" pitchFamily="18" charset="0"/>
                <a:cs typeface="Times New Roman" panose="02020603050405020304" pitchFamily="18" charset="0"/>
              </a:rPr>
              <a:t> </a:t>
            </a:r>
            <a:r>
              <a:rPr sz="2400" b="1" spc="-20" dirty="0" err="1">
                <a:solidFill>
                  <a:srgbClr val="FF0000"/>
                </a:solidFill>
                <a:latin typeface="Times New Roman" panose="02020603050405020304" pitchFamily="18" charset="0"/>
                <a:cs typeface="Times New Roman" panose="02020603050405020304" pitchFamily="18" charset="0"/>
              </a:rPr>
              <a:t>kaydedilir</a:t>
            </a:r>
            <a:r>
              <a:rPr sz="2400" b="1" spc="-20" dirty="0" smtClean="0">
                <a:solidFill>
                  <a:srgbClr val="FF0000"/>
                </a:solidFill>
                <a:latin typeface="Times New Roman" panose="02020603050405020304" pitchFamily="18" charset="0"/>
                <a:cs typeface="Times New Roman" panose="02020603050405020304" pitchFamily="18" charset="0"/>
              </a:rPr>
              <a:t>.</a:t>
            </a:r>
            <a:endParaRPr sz="2500" b="1" dirty="0">
              <a:solidFill>
                <a:srgbClr val="FF0000"/>
              </a:solidFill>
              <a:latin typeface="Times New Roman" panose="02020603050405020304" pitchFamily="18" charset="0"/>
              <a:cs typeface="Times New Roman" panose="02020603050405020304" pitchFamily="18" charset="0"/>
            </a:endParaRPr>
          </a:p>
          <a:p>
            <a:pPr marL="356870" marR="6985" indent="-344805">
              <a:lnSpc>
                <a:spcPct val="100000"/>
              </a:lnSpc>
              <a:buFont typeface="Wingdings"/>
              <a:buChar char=""/>
              <a:tabLst>
                <a:tab pos="357505" algn="l"/>
                <a:tab pos="1402715" algn="l"/>
                <a:tab pos="3143250" algn="l"/>
                <a:tab pos="3609975" algn="l"/>
                <a:tab pos="5484495" algn="l"/>
                <a:tab pos="6463665" algn="l"/>
                <a:tab pos="8268334" algn="l"/>
                <a:tab pos="8975725" algn="l"/>
                <a:tab pos="10801350" algn="l"/>
              </a:tabLst>
            </a:pPr>
            <a:r>
              <a:rPr sz="2400" b="1" spc="5" dirty="0">
                <a:latin typeface="Times New Roman" panose="02020603050405020304" pitchFamily="18" charset="0"/>
                <a:cs typeface="Times New Roman" panose="02020603050405020304" pitchFamily="18" charset="0"/>
              </a:rPr>
              <a:t>K</a:t>
            </a:r>
            <a:r>
              <a:rPr sz="2400" b="1" dirty="0">
                <a:latin typeface="Times New Roman" panose="02020603050405020304" pitchFamily="18" charset="0"/>
                <a:cs typeface="Times New Roman" panose="02020603050405020304" pitchFamily="18" charset="0"/>
              </a:rPr>
              <a:t>a</a:t>
            </a:r>
            <a:r>
              <a:rPr sz="2400" b="1" spc="-5" dirty="0">
                <a:latin typeface="Times New Roman" panose="02020603050405020304" pitchFamily="18" charset="0"/>
                <a:cs typeface="Times New Roman" panose="02020603050405020304" pitchFamily="18" charset="0"/>
              </a:rPr>
              <a:t>mu</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t>
            </a:r>
            <a:r>
              <a:rPr sz="2400" b="1" dirty="0">
                <a:latin typeface="Times New Roman" panose="02020603050405020304" pitchFamily="18" charset="0"/>
                <a:cs typeface="Times New Roman" panose="02020603050405020304" pitchFamily="18" charset="0"/>
              </a:rPr>
              <a:t>a</a:t>
            </a:r>
            <a:r>
              <a:rPr sz="2400" b="1" spc="-5" dirty="0">
                <a:latin typeface="Times New Roman" panose="02020603050405020304" pitchFamily="18" charset="0"/>
                <a:cs typeface="Times New Roman" panose="02020603050405020304" pitchFamily="18" charset="0"/>
              </a:rPr>
              <a:t>rele</a:t>
            </a:r>
            <a:r>
              <a:rPr sz="2400" b="1" spc="-10" dirty="0">
                <a:latin typeface="Times New Roman" panose="02020603050405020304" pitchFamily="18" charset="0"/>
                <a:cs typeface="Times New Roman" panose="02020603050405020304" pitchFamily="18" charset="0"/>
              </a:rPr>
              <a:t>r</a:t>
            </a:r>
            <a:r>
              <a:rPr sz="2400" b="1" spc="-25" dirty="0">
                <a:latin typeface="Times New Roman" panose="02020603050405020304" pitchFamily="18" charset="0"/>
                <a:cs typeface="Times New Roman" panose="02020603050405020304" pitchFamily="18" charset="0"/>
              </a:rPr>
              <a:t>i</a:t>
            </a:r>
            <a:r>
              <a:rPr sz="2400" b="1" dirty="0">
                <a:latin typeface="Times New Roman" panose="02020603050405020304" pitchFamily="18" charset="0"/>
                <a:cs typeface="Times New Roman" panose="02020603050405020304" pitchFamily="18" charset="0"/>
              </a:rPr>
              <a:t>n</a:t>
            </a:r>
            <a:r>
              <a:rPr sz="2400" b="1" spc="-10" dirty="0">
                <a:latin typeface="Times New Roman" panose="02020603050405020304" pitchFamily="18" charset="0"/>
                <a:cs typeface="Times New Roman" panose="02020603050405020304" pitchFamily="18" charset="0"/>
              </a:rPr>
              <a:t>in</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a:t>
            </a:r>
            <a:r>
              <a:rPr sz="2400" b="1" spc="-10" dirty="0">
                <a:latin typeface="Times New Roman" panose="02020603050405020304" pitchFamily="18" charset="0"/>
                <a:cs typeface="Times New Roman" panose="02020603050405020304" pitchFamily="18" charset="0"/>
              </a:rPr>
              <a:t>ç</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im</a:t>
            </a:r>
            <a:r>
              <a:rPr sz="2400" b="1" dirty="0">
                <a:latin typeface="Times New Roman" panose="02020603050405020304" pitchFamily="18" charset="0"/>
                <a:cs typeface="Times New Roman" panose="02020603050405020304" pitchFamily="18" charset="0"/>
              </a:rPr>
              <a:t>k</a:t>
            </a:r>
            <a:r>
              <a:rPr sz="2400" b="1" spc="5" dirty="0">
                <a:latin typeface="Times New Roman" panose="02020603050405020304" pitchFamily="18" charset="0"/>
                <a:cs typeface="Times New Roman" panose="02020603050405020304" pitchFamily="18" charset="0"/>
              </a:rPr>
              <a:t>an</a:t>
            </a:r>
            <a:r>
              <a:rPr sz="2400" b="1" spc="20" dirty="0">
                <a:latin typeface="Times New Roman" panose="02020603050405020304" pitchFamily="18" charset="0"/>
                <a:cs typeface="Times New Roman" panose="02020603050405020304" pitchFamily="18" charset="0"/>
              </a:rPr>
              <a:t>lar</a:t>
            </a:r>
            <a:r>
              <a:rPr sz="2400" b="1" spc="-10" dirty="0">
                <a:latin typeface="Times New Roman" panose="02020603050405020304" pitchFamily="18" charset="0"/>
                <a:cs typeface="Times New Roman" panose="02020603050405020304" pitchFamily="18" charset="0"/>
              </a:rPr>
              <a:t>ı</a:t>
            </a:r>
            <a:r>
              <a:rPr sz="2400" b="1" spc="-5" dirty="0">
                <a:latin typeface="Times New Roman" panose="02020603050405020304" pitchFamily="18" charset="0"/>
                <a:cs typeface="Times New Roman" panose="02020603050405020304" pitchFamily="18" charset="0"/>
              </a:rPr>
              <a:t>yla</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a:t>
            </a:r>
            <a:r>
              <a:rPr sz="2400" b="1" dirty="0">
                <a:latin typeface="Times New Roman" panose="02020603050405020304" pitchFamily="18" charset="0"/>
                <a:cs typeface="Times New Roman" panose="02020603050405020304" pitchFamily="18" charset="0"/>
              </a:rPr>
              <a:t>end</a:t>
            </a:r>
            <a:r>
              <a:rPr sz="2400" b="1" spc="-15" dirty="0">
                <a:latin typeface="Times New Roman" panose="02020603050405020304" pitchFamily="18" charset="0"/>
                <a:cs typeface="Times New Roman" panose="02020603050405020304" pitchFamily="18" charset="0"/>
              </a:rPr>
              <a:t>i</a:t>
            </a:r>
            <a:r>
              <a:rPr sz="2400" b="1" dirty="0">
                <a:latin typeface="Times New Roman" panose="02020603050405020304" pitchFamily="18" charset="0"/>
                <a:cs typeface="Times New Roman" panose="02020603050405020304" pitchFamily="18" charset="0"/>
              </a:rPr>
              <a:t>	k</a:t>
            </a:r>
            <a:r>
              <a:rPr sz="2400" b="1" spc="5" dirty="0">
                <a:latin typeface="Times New Roman" panose="02020603050405020304" pitchFamily="18" charset="0"/>
                <a:cs typeface="Times New Roman" panose="02020603050405020304" pitchFamily="18" charset="0"/>
              </a:rPr>
              <a:t>u</a:t>
            </a:r>
            <a:r>
              <a:rPr sz="2400" b="1" spc="-20" dirty="0">
                <a:latin typeface="Times New Roman" panose="02020603050405020304" pitchFamily="18" charset="0"/>
                <a:cs typeface="Times New Roman" panose="02020603050405020304" pitchFamily="18" charset="0"/>
              </a:rPr>
              <a:t>l</a:t>
            </a:r>
            <a:r>
              <a:rPr sz="2400" b="1" spc="-25" dirty="0">
                <a:latin typeface="Times New Roman" panose="02020603050405020304" pitchFamily="18" charset="0"/>
                <a:cs typeface="Times New Roman" panose="02020603050405020304" pitchFamily="18" charset="0"/>
              </a:rPr>
              <a:t>l</a:t>
            </a:r>
            <a:r>
              <a:rPr sz="2400" b="1" spc="5" dirty="0">
                <a:latin typeface="Times New Roman" panose="02020603050405020304" pitchFamily="18" charset="0"/>
                <a:cs typeface="Times New Roman" panose="02020603050405020304" pitchFamily="18" charset="0"/>
              </a:rPr>
              <a:t>an</a:t>
            </a:r>
            <a:r>
              <a:rPr sz="2400" b="1" spc="95" dirty="0">
                <a:latin typeface="Times New Roman" panose="02020603050405020304" pitchFamily="18" charset="0"/>
                <a:cs typeface="Times New Roman" panose="02020603050405020304" pitchFamily="18" charset="0"/>
              </a:rPr>
              <a:t>ı</a:t>
            </a:r>
            <a:r>
              <a:rPr sz="2400" b="1" spc="10" dirty="0">
                <a:latin typeface="Times New Roman" panose="02020603050405020304" pitchFamily="18" charset="0"/>
                <a:cs typeface="Times New Roman" panose="02020603050405020304" pitchFamily="18" charset="0"/>
              </a:rPr>
              <a:t>m</a:t>
            </a:r>
            <a:r>
              <a:rPr sz="2400" b="1" spc="20" dirty="0">
                <a:latin typeface="Times New Roman" panose="02020603050405020304" pitchFamily="18" charset="0"/>
                <a:cs typeface="Times New Roman" panose="02020603050405020304" pitchFamily="18" charset="0"/>
              </a:rPr>
              <a:t>lar</a:t>
            </a:r>
            <a:r>
              <a:rPr sz="2400" b="1" spc="15" dirty="0">
                <a:latin typeface="Times New Roman" panose="02020603050405020304" pitchFamily="18" charset="0"/>
                <a:cs typeface="Times New Roman" panose="02020603050405020304" pitchFamily="18" charset="0"/>
              </a:rPr>
              <a:t>ı</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a:t>
            </a:r>
            <a:r>
              <a:rPr sz="2400" b="1" spc="10" dirty="0">
                <a:latin typeface="Times New Roman" panose="02020603050405020304" pitchFamily="18" charset="0"/>
                <a:cs typeface="Times New Roman" panose="02020603050405020304" pitchFamily="18" charset="0"/>
              </a:rPr>
              <a:t>ç</a:t>
            </a:r>
            <a:r>
              <a:rPr sz="2400" b="1" spc="-10" dirty="0">
                <a:latin typeface="Times New Roman" panose="02020603050405020304" pitchFamily="18" charset="0"/>
                <a:cs typeface="Times New Roman" panose="02020603050405020304" pitchFamily="18" charset="0"/>
              </a:rPr>
              <a:t>in</a:t>
            </a:r>
            <a:r>
              <a:rPr sz="2400" b="1" dirty="0">
                <a:latin typeface="Times New Roman" panose="02020603050405020304" pitchFamily="18" charset="0"/>
                <a:cs typeface="Times New Roman" panose="02020603050405020304" pitchFamily="18" charset="0"/>
              </a:rPr>
              <a:t>	</a:t>
            </a:r>
            <a:r>
              <a:rPr sz="2400" b="1" spc="5" dirty="0" err="1" smtClean="0">
                <a:latin typeface="Times New Roman" panose="02020603050405020304" pitchFamily="18" charset="0"/>
                <a:cs typeface="Times New Roman" panose="02020603050405020304" pitchFamily="18" charset="0"/>
              </a:rPr>
              <a:t>ü</a:t>
            </a:r>
            <a:r>
              <a:rPr sz="2400" b="1" dirty="0" err="1" smtClean="0">
                <a:latin typeface="Times New Roman" panose="02020603050405020304" pitchFamily="18" charset="0"/>
                <a:cs typeface="Times New Roman" panose="02020603050405020304" pitchFamily="18" charset="0"/>
              </a:rPr>
              <a:t>ret</a:t>
            </a:r>
            <a:r>
              <a:rPr sz="2400" b="1" spc="10" dirty="0" err="1" smtClean="0">
                <a:latin typeface="Times New Roman" panose="02020603050405020304" pitchFamily="18" charset="0"/>
                <a:cs typeface="Times New Roman" panose="02020603050405020304" pitchFamily="18" charset="0"/>
              </a:rPr>
              <a:t>e</a:t>
            </a:r>
            <a:r>
              <a:rPr sz="2400" b="1" dirty="0" err="1" smtClean="0">
                <a:latin typeface="Times New Roman" panose="02020603050405020304" pitchFamily="18" charset="0"/>
                <a:cs typeface="Times New Roman" panose="02020603050405020304" pitchFamily="18" charset="0"/>
              </a:rPr>
              <a:t>c</a:t>
            </a:r>
            <a:r>
              <a:rPr sz="2400" b="1" spc="5" dirty="0" err="1" smtClean="0">
                <a:latin typeface="Times New Roman" panose="02020603050405020304" pitchFamily="18" charset="0"/>
                <a:cs typeface="Times New Roman" panose="02020603050405020304" pitchFamily="18" charset="0"/>
              </a:rPr>
              <a:t>e</a:t>
            </a:r>
            <a:r>
              <a:rPr sz="2400" b="1" spc="-10" dirty="0" err="1" smtClean="0">
                <a:latin typeface="Times New Roman" panose="02020603050405020304" pitchFamily="18" charset="0"/>
                <a:cs typeface="Times New Roman" panose="02020603050405020304" pitchFamily="18" charset="0"/>
              </a:rPr>
              <a:t>kleri</a:t>
            </a:r>
            <a:r>
              <a:rPr lang="tr-TR" sz="2400" b="1" spc="-10" dirty="0" smtClean="0">
                <a:latin typeface="Times New Roman" panose="02020603050405020304" pitchFamily="18" charset="0"/>
                <a:cs typeface="Times New Roman" panose="02020603050405020304" pitchFamily="18" charset="0"/>
              </a:rPr>
              <a:t> </a:t>
            </a:r>
            <a:r>
              <a:rPr sz="2400" b="1" spc="5" dirty="0" err="1" smtClean="0">
                <a:latin typeface="Times New Roman" panose="02020603050405020304" pitchFamily="18" charset="0"/>
                <a:cs typeface="Times New Roman" panose="02020603050405020304" pitchFamily="18" charset="0"/>
              </a:rPr>
              <a:t>da</a:t>
            </a:r>
            <a:r>
              <a:rPr sz="2400" b="1" spc="-25" dirty="0" err="1" smtClean="0">
                <a:latin typeface="Times New Roman" panose="02020603050405020304" pitchFamily="18" charset="0"/>
                <a:cs typeface="Times New Roman" panose="02020603050405020304" pitchFamily="18" charset="0"/>
              </a:rPr>
              <a:t>y</a:t>
            </a:r>
            <a:r>
              <a:rPr sz="2400" b="1" spc="5" dirty="0" err="1" smtClean="0">
                <a:latin typeface="Times New Roman" panose="02020603050405020304" pitchFamily="18" charset="0"/>
                <a:cs typeface="Times New Roman" panose="02020603050405020304" pitchFamily="18" charset="0"/>
              </a:rPr>
              <a:t>an</a:t>
            </a:r>
            <a:r>
              <a:rPr sz="2400" b="1" spc="95" dirty="0" err="1" smtClean="0">
                <a:latin typeface="Times New Roman" panose="02020603050405020304" pitchFamily="18" charset="0"/>
                <a:cs typeface="Times New Roman" panose="02020603050405020304" pitchFamily="18" charset="0"/>
              </a:rPr>
              <a:t>ı</a:t>
            </a:r>
            <a:r>
              <a:rPr sz="2400" b="1" spc="-10" dirty="0" err="1" smtClean="0">
                <a:latin typeface="Times New Roman" panose="02020603050405020304" pitchFamily="18" charset="0"/>
                <a:cs typeface="Times New Roman" panose="02020603050405020304" pitchFamily="18" charset="0"/>
              </a:rPr>
              <a:t>k</a:t>
            </a:r>
            <a:r>
              <a:rPr sz="2400" b="1" spc="10" dirty="0" err="1" smtClean="0">
                <a:latin typeface="Times New Roman" panose="02020603050405020304" pitchFamily="18" charset="0"/>
                <a:cs typeface="Times New Roman" panose="02020603050405020304" pitchFamily="18" charset="0"/>
              </a:rPr>
              <a:t>l</a:t>
            </a:r>
            <a:r>
              <a:rPr sz="2400" b="1" spc="130" dirty="0" err="1" smtClean="0">
                <a:latin typeface="Times New Roman" panose="02020603050405020304" pitchFamily="18" charset="0"/>
                <a:cs typeface="Times New Roman" panose="02020603050405020304" pitchFamily="18" charset="0"/>
              </a:rPr>
              <a:t>ı</a:t>
            </a:r>
            <a:r>
              <a:rPr sz="2400" b="1" spc="130" dirty="0" smtClean="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taşınırların</a:t>
            </a:r>
            <a:r>
              <a:rPr sz="2400" b="1" spc="7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üretiminde</a:t>
            </a:r>
            <a:r>
              <a:rPr sz="2400" b="1" spc="5" dirty="0">
                <a:latin typeface="Times New Roman" panose="02020603050405020304" pitchFamily="18" charset="0"/>
                <a:cs typeface="Times New Roman" panose="02020603050405020304" pitchFamily="18" charset="0"/>
              </a:rPr>
              <a:t> kullanılan</a:t>
            </a:r>
            <a:r>
              <a:rPr sz="2400" b="1" spc="5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taşınırlar</a:t>
            </a:r>
            <a:r>
              <a:rPr sz="2400" b="1" spc="6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için</a:t>
            </a:r>
            <a:r>
              <a:rPr sz="2400" b="1" spc="4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de</a:t>
            </a:r>
            <a:r>
              <a:rPr sz="2400" b="1" spc="2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birinci</a:t>
            </a:r>
            <a:r>
              <a:rPr sz="2400" b="1" spc="5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fıkra</a:t>
            </a:r>
            <a:r>
              <a:rPr sz="2400" b="1" spc="2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hükmü </a:t>
            </a:r>
            <a:r>
              <a:rPr sz="2400" b="1" spc="-10" dirty="0">
                <a:latin typeface="Times New Roman" panose="02020603050405020304" pitchFamily="18" charset="0"/>
                <a:cs typeface="Times New Roman" panose="02020603050405020304" pitchFamily="18" charset="0"/>
              </a:rPr>
              <a:t>uygulanır.</a:t>
            </a:r>
            <a:endParaRPr sz="2400" b="1" dirty="0">
              <a:latin typeface="Times New Roman" panose="02020603050405020304" pitchFamily="18" charset="0"/>
              <a:cs typeface="Times New Roman" panose="02020603050405020304" pitchFamily="18" charset="0"/>
            </a:endParaRPr>
          </a:p>
          <a:p>
            <a:pPr>
              <a:lnSpc>
                <a:spcPct val="100000"/>
              </a:lnSpc>
              <a:spcBef>
                <a:spcPts val="55"/>
              </a:spcBef>
              <a:buFont typeface="Wingdings"/>
              <a:buChar char=""/>
            </a:pPr>
            <a:endParaRPr sz="25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sz="2400" b="1" spc="-10" dirty="0">
                <a:latin typeface="Times New Roman" panose="02020603050405020304" pitchFamily="18" charset="0"/>
                <a:cs typeface="Times New Roman" panose="02020603050405020304" pitchFamily="18" charset="0"/>
              </a:rPr>
              <a:t>Taşınır</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İşlem</a:t>
            </a:r>
            <a:r>
              <a:rPr sz="2400" b="1" spc="4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Fişi</a:t>
            </a:r>
            <a:r>
              <a:rPr sz="2400" b="1" spc="3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düzenlenmeden</a:t>
            </a:r>
            <a:r>
              <a:rPr sz="2400" b="1" spc="3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hiçbir</a:t>
            </a:r>
            <a:r>
              <a:rPr sz="2400" b="1" spc="3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şekilde</a:t>
            </a:r>
            <a:r>
              <a:rPr sz="2400" b="1" spc="5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tüketim</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malzemesi</a:t>
            </a:r>
            <a:r>
              <a:rPr sz="2400" b="1" spc="30" dirty="0">
                <a:latin typeface="Times New Roman" panose="02020603050405020304" pitchFamily="18" charset="0"/>
                <a:cs typeface="Times New Roman" panose="02020603050405020304" pitchFamily="18" charset="0"/>
              </a:rPr>
              <a:t> </a:t>
            </a:r>
            <a:r>
              <a:rPr sz="2400" b="1" spc="50" dirty="0">
                <a:latin typeface="Times New Roman" panose="02020603050405020304" pitchFamily="18" charset="0"/>
                <a:cs typeface="Times New Roman" panose="02020603050405020304" pitchFamily="18" charset="0"/>
              </a:rPr>
              <a:t>çıkışı</a:t>
            </a:r>
            <a:r>
              <a:rPr sz="2400" b="1" spc="7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yapılamaz.</a:t>
            </a:r>
            <a:endParaRPr sz="2400" b="1" dirty="0">
              <a:latin typeface="Times New Roman" panose="02020603050405020304" pitchFamily="18" charset="0"/>
              <a:cs typeface="Times New Roman" panose="02020603050405020304" pitchFamily="18" charset="0"/>
            </a:endParaRPr>
          </a:p>
          <a:p>
            <a:pPr>
              <a:lnSpc>
                <a:spcPct val="100000"/>
              </a:lnSpc>
              <a:spcBef>
                <a:spcPts val="50"/>
              </a:spcBef>
              <a:buFont typeface="Wingdings"/>
              <a:buChar char=""/>
            </a:pPr>
            <a:endParaRPr sz="25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 pos="1570355" algn="l"/>
                <a:tab pos="3752850" algn="l"/>
                <a:tab pos="4503420" algn="l"/>
                <a:tab pos="5780405" algn="l"/>
                <a:tab pos="7283450" algn="l"/>
                <a:tab pos="9109710" algn="l"/>
                <a:tab pos="10186035" algn="l"/>
              </a:tabLst>
            </a:pPr>
            <a:r>
              <a:rPr sz="2400" b="1" spc="-5" dirty="0">
                <a:latin typeface="Times New Roman" panose="02020603050405020304" pitchFamily="18" charset="0"/>
                <a:cs typeface="Times New Roman" panose="02020603050405020304" pitchFamily="18" charset="0"/>
              </a:rPr>
              <a:t>Tüketim	</a:t>
            </a:r>
            <a:r>
              <a:rPr sz="2400" b="1" spc="-10" dirty="0">
                <a:latin typeface="Times New Roman" panose="02020603050405020304" pitchFamily="18" charset="0"/>
                <a:cs typeface="Times New Roman" panose="02020603050405020304" pitchFamily="18" charset="0"/>
              </a:rPr>
              <a:t>malzemelerinin	</a:t>
            </a:r>
            <a:r>
              <a:rPr sz="2400" b="1" spc="35" dirty="0">
                <a:latin typeface="Times New Roman" panose="02020603050405020304" pitchFamily="18" charset="0"/>
                <a:cs typeface="Times New Roman" panose="02020603050405020304" pitchFamily="18" charset="0"/>
              </a:rPr>
              <a:t>çıkış	</a:t>
            </a:r>
            <a:r>
              <a:rPr sz="2400" b="1" spc="15" dirty="0">
                <a:latin typeface="Times New Roman" panose="02020603050405020304" pitchFamily="18" charset="0"/>
                <a:cs typeface="Times New Roman" panose="02020603050405020304" pitchFamily="18" charset="0"/>
              </a:rPr>
              <a:t>kayıtları,	</a:t>
            </a:r>
            <a:r>
              <a:rPr sz="2400" b="1" spc="-5" dirty="0">
                <a:latin typeface="Times New Roman" panose="02020603050405020304" pitchFamily="18" charset="0"/>
                <a:cs typeface="Times New Roman" panose="02020603050405020304" pitchFamily="18" charset="0"/>
              </a:rPr>
              <a:t>ambarlara	</a:t>
            </a:r>
            <a:r>
              <a:rPr sz="2400" b="1" spc="-10" dirty="0">
                <a:latin typeface="Times New Roman" panose="02020603050405020304" pitchFamily="18" charset="0"/>
                <a:cs typeface="Times New Roman" panose="02020603050405020304" pitchFamily="18" charset="0"/>
              </a:rPr>
              <a:t>girişlerindeki	öncelik	</a:t>
            </a:r>
            <a:r>
              <a:rPr sz="2400" b="1" spc="35" dirty="0">
                <a:latin typeface="Times New Roman" panose="02020603050405020304" pitchFamily="18" charset="0"/>
                <a:cs typeface="Times New Roman" panose="02020603050405020304" pitchFamily="18" charset="0"/>
              </a:rPr>
              <a:t>sırası</a:t>
            </a:r>
            <a:r>
              <a:rPr sz="2400" b="1" spc="28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dikkate</a:t>
            </a:r>
            <a:endParaRPr sz="2400" b="1" dirty="0">
              <a:latin typeface="Times New Roman" panose="02020603050405020304" pitchFamily="18" charset="0"/>
              <a:cs typeface="Times New Roman" panose="02020603050405020304" pitchFamily="18" charset="0"/>
            </a:endParaRPr>
          </a:p>
          <a:p>
            <a:pPr marL="356870">
              <a:lnSpc>
                <a:spcPct val="100000"/>
              </a:lnSpc>
              <a:spcBef>
                <a:spcPts val="5"/>
              </a:spcBef>
            </a:pPr>
            <a:r>
              <a:rPr sz="2400" b="1" spc="10" dirty="0">
                <a:latin typeface="Times New Roman" panose="02020603050405020304" pitchFamily="18" charset="0"/>
                <a:cs typeface="Times New Roman" panose="02020603050405020304" pitchFamily="18" charset="0"/>
              </a:rPr>
              <a:t>alınarak</a:t>
            </a:r>
            <a:r>
              <a:rPr sz="2400" b="1" spc="4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a:t>
            </a:r>
            <a:r>
              <a:rPr sz="2400" b="1" spc="-10" dirty="0">
                <a:solidFill>
                  <a:srgbClr val="FF0000"/>
                </a:solidFill>
                <a:latin typeface="Times New Roman" panose="02020603050405020304" pitchFamily="18" charset="0"/>
                <a:cs typeface="Times New Roman" panose="02020603050405020304" pitchFamily="18" charset="0"/>
              </a:rPr>
              <a:t>ilk</a:t>
            </a:r>
            <a:r>
              <a:rPr sz="2400" b="1" spc="35"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giren-ilk</a:t>
            </a:r>
            <a:r>
              <a:rPr sz="2400" b="1" spc="60"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çıkar</a:t>
            </a:r>
            <a:r>
              <a:rPr sz="2400" b="1" spc="15" dirty="0">
                <a:latin typeface="Times New Roman" panose="02020603050405020304" pitchFamily="18" charset="0"/>
                <a:cs typeface="Times New Roman" panose="02020603050405020304" pitchFamily="18" charset="0"/>
              </a:rPr>
              <a:t>"</a:t>
            </a:r>
            <a:r>
              <a:rPr sz="2400" b="1" spc="4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esasına</a:t>
            </a:r>
            <a:r>
              <a:rPr sz="2400" b="1" spc="3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göre</a:t>
            </a:r>
            <a:r>
              <a:rPr sz="2400" b="1" spc="4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7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giriş</a:t>
            </a:r>
            <a:r>
              <a:rPr sz="2400" b="1" spc="5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bedelleri</a:t>
            </a:r>
            <a:r>
              <a:rPr sz="2400" b="1" spc="2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üzerinden</a:t>
            </a:r>
            <a:r>
              <a:rPr sz="2400" b="1" spc="4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yapılır.</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135560" y="692696"/>
            <a:ext cx="9982200" cy="444994"/>
          </a:xfrm>
          <a:prstGeom prst="rect">
            <a:avLst/>
          </a:prstGeom>
        </p:spPr>
        <p:txBody>
          <a:bodyPr vert="horz" wrap="square" lIns="0" tIns="13970" rIns="0" bIns="0" rtlCol="0">
            <a:spAutoFit/>
          </a:bodyPr>
          <a:lstStyle/>
          <a:p>
            <a:pPr marL="45720" marR="5080" indent="-33655">
              <a:lnSpc>
                <a:spcPct val="100000"/>
              </a:lnSpc>
              <a:spcBef>
                <a:spcPts val="110"/>
              </a:spcBef>
            </a:pPr>
            <a:r>
              <a:rPr sz="2800" b="1" spc="-75" dirty="0">
                <a:solidFill>
                  <a:srgbClr val="FF0000"/>
                </a:solidFill>
                <a:latin typeface="Times New Roman" panose="02020603050405020304" pitchFamily="18" charset="0"/>
                <a:cs typeface="Times New Roman" panose="02020603050405020304" pitchFamily="18" charset="0"/>
              </a:rPr>
              <a:t>DAYANIKLI</a:t>
            </a:r>
            <a:r>
              <a:rPr sz="2800" b="1" spc="80" dirty="0">
                <a:solidFill>
                  <a:srgbClr val="FF0000"/>
                </a:solidFill>
                <a:latin typeface="Times New Roman" panose="02020603050405020304" pitchFamily="18" charset="0"/>
                <a:cs typeface="Times New Roman" panose="02020603050405020304" pitchFamily="18" charset="0"/>
              </a:rPr>
              <a:t> </a:t>
            </a:r>
            <a:r>
              <a:rPr sz="2800" b="1" spc="-30" dirty="0">
                <a:solidFill>
                  <a:srgbClr val="FF0000"/>
                </a:solidFill>
                <a:latin typeface="Times New Roman" panose="02020603050405020304" pitchFamily="18" charset="0"/>
                <a:cs typeface="Times New Roman" panose="02020603050405020304" pitchFamily="18" charset="0"/>
              </a:rPr>
              <a:t>TAŞINIRLARIN </a:t>
            </a:r>
            <a:r>
              <a:rPr sz="2800" b="1" spc="-765"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KULLANIMA</a:t>
            </a:r>
            <a:r>
              <a:rPr sz="2800" b="1" spc="-95"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VERİLMESİ</a:t>
            </a:r>
            <a:endParaRPr sz="28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415480" y="1340768"/>
            <a:ext cx="10409749" cy="4925707"/>
          </a:xfrm>
          <a:prstGeom prst="rect">
            <a:avLst/>
          </a:prstGeom>
        </p:spPr>
        <p:txBody>
          <a:bodyPr vert="horz" wrap="square" lIns="0" tIns="11430" rIns="0" bIns="0" rtlCol="0">
            <a:spAutoFit/>
          </a:bodyPr>
          <a:lstStyle/>
          <a:p>
            <a:pPr marL="356870" marR="8255" indent="-344805" algn="just">
              <a:lnSpc>
                <a:spcPct val="100000"/>
              </a:lnSpc>
              <a:spcBef>
                <a:spcPts val="90"/>
              </a:spcBef>
              <a:buFont typeface="Wingdings"/>
              <a:buChar char=""/>
              <a:tabLst>
                <a:tab pos="357505" algn="l"/>
              </a:tabLst>
            </a:pPr>
            <a:r>
              <a:rPr b="1" spc="-40" dirty="0">
                <a:latin typeface="Times New Roman" panose="02020603050405020304" pitchFamily="18" charset="0"/>
                <a:cs typeface="Times New Roman" panose="02020603050405020304" pitchFamily="18" charset="0"/>
              </a:rPr>
              <a:t>Tesis, </a:t>
            </a:r>
            <a:r>
              <a:rPr b="1" spc="15" dirty="0">
                <a:latin typeface="Times New Roman" panose="02020603050405020304" pitchFamily="18" charset="0"/>
                <a:cs typeface="Times New Roman" panose="02020603050405020304" pitchFamily="18" charset="0"/>
              </a:rPr>
              <a:t>taşıt </a:t>
            </a:r>
            <a:r>
              <a:rPr b="1" spc="-10" dirty="0">
                <a:latin typeface="Times New Roman" panose="02020603050405020304" pitchFamily="18" charset="0"/>
                <a:cs typeface="Times New Roman" panose="02020603050405020304" pitchFamily="18" charset="0"/>
              </a:rPr>
              <a:t>ve </a:t>
            </a:r>
            <a:r>
              <a:rPr b="1" spc="-20" dirty="0">
                <a:latin typeface="Times New Roman" panose="02020603050405020304" pitchFamily="18" charset="0"/>
                <a:cs typeface="Times New Roman" panose="02020603050405020304" pitchFamily="18" charset="0"/>
              </a:rPr>
              <a:t>iş </a:t>
            </a:r>
            <a:r>
              <a:rPr b="1" spc="-5" dirty="0">
                <a:latin typeface="Times New Roman" panose="02020603050405020304" pitchFamily="18" charset="0"/>
                <a:cs typeface="Times New Roman" panose="02020603050405020304" pitchFamily="18" charset="0"/>
              </a:rPr>
              <a:t>makineleri </a:t>
            </a:r>
            <a:r>
              <a:rPr b="1" spc="-10" dirty="0">
                <a:latin typeface="Times New Roman" panose="02020603050405020304" pitchFamily="18" charset="0"/>
                <a:cs typeface="Times New Roman" panose="02020603050405020304" pitchFamily="18" charset="0"/>
              </a:rPr>
              <a:t>haricindeki </a:t>
            </a:r>
            <a:r>
              <a:rPr b="1" spc="15" dirty="0">
                <a:latin typeface="Times New Roman" panose="02020603050405020304" pitchFamily="18" charset="0"/>
                <a:cs typeface="Times New Roman" panose="02020603050405020304" pitchFamily="18" charset="0"/>
              </a:rPr>
              <a:t>dayanıklı </a:t>
            </a:r>
            <a:r>
              <a:rPr b="1" spc="10" dirty="0">
                <a:latin typeface="Times New Roman" panose="02020603050405020304" pitchFamily="18" charset="0"/>
                <a:cs typeface="Times New Roman" panose="02020603050405020304" pitchFamily="18" charset="0"/>
              </a:rPr>
              <a:t>taşınırlar </a:t>
            </a:r>
            <a:r>
              <a:rPr b="1" spc="-10" dirty="0">
                <a:latin typeface="Times New Roman" panose="02020603050405020304" pitchFamily="18" charset="0"/>
                <a:cs typeface="Times New Roman" panose="02020603050405020304" pitchFamily="18" charset="0"/>
              </a:rPr>
              <a:t>Taşınır İstek Belgesi </a:t>
            </a:r>
            <a:r>
              <a:rPr b="1" spc="-5" dirty="0">
                <a:latin typeface="Times New Roman" panose="02020603050405020304" pitchFamily="18" charset="0"/>
                <a:cs typeface="Times New Roman" panose="02020603050405020304" pitchFamily="18" charset="0"/>
              </a:rPr>
              <a:t>düzenlenmek </a:t>
            </a:r>
            <a:r>
              <a:rPr b="1" spc="-10" dirty="0">
                <a:latin typeface="Times New Roman" panose="02020603050405020304" pitchFamily="18" charset="0"/>
                <a:cs typeface="Times New Roman" panose="02020603050405020304" pitchFamily="18" charset="0"/>
              </a:rPr>
              <a:t>suretiyle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talep </a:t>
            </a:r>
            <a:r>
              <a:rPr b="1" spc="-20" dirty="0">
                <a:latin typeface="Times New Roman" panose="02020603050405020304" pitchFamily="18" charset="0"/>
                <a:cs typeface="Times New Roman" panose="02020603050405020304" pitchFamily="18" charset="0"/>
              </a:rPr>
              <a:t>edilir. </a:t>
            </a:r>
            <a:r>
              <a:rPr b="1" spc="-45" dirty="0">
                <a:latin typeface="Times New Roman" panose="02020603050405020304" pitchFamily="18" charset="0"/>
                <a:cs typeface="Times New Roman" panose="02020603050405020304" pitchFamily="18" charset="0"/>
              </a:rPr>
              <a:t>Talep </a:t>
            </a:r>
            <a:r>
              <a:rPr b="1" spc="-5" dirty="0">
                <a:latin typeface="Times New Roman" panose="02020603050405020304" pitchFamily="18" charset="0"/>
                <a:cs typeface="Times New Roman" panose="02020603050405020304" pitchFamily="18" charset="0"/>
              </a:rPr>
              <a:t>edilen </a:t>
            </a:r>
            <a:r>
              <a:rPr b="1" spc="15" dirty="0">
                <a:latin typeface="Times New Roman" panose="02020603050405020304" pitchFamily="18" charset="0"/>
                <a:cs typeface="Times New Roman" panose="02020603050405020304" pitchFamily="18" charset="0"/>
              </a:rPr>
              <a:t>dayanıklı taşınırlar </a:t>
            </a:r>
            <a:r>
              <a:rPr b="1" dirty="0">
                <a:latin typeface="Times New Roman" panose="02020603050405020304" pitchFamily="18" charset="0"/>
                <a:cs typeface="Times New Roman" panose="02020603050405020304" pitchFamily="18" charset="0"/>
              </a:rPr>
              <a:t>6/A </a:t>
            </a:r>
            <a:r>
              <a:rPr b="1" spc="-5" dirty="0">
                <a:latin typeface="Times New Roman" panose="02020603050405020304" pitchFamily="18" charset="0"/>
                <a:cs typeface="Times New Roman" panose="02020603050405020304" pitchFamily="18" charset="0"/>
              </a:rPr>
              <a:t>örnek </a:t>
            </a:r>
            <a:r>
              <a:rPr b="1" dirty="0">
                <a:latin typeface="Times New Roman" panose="02020603050405020304" pitchFamily="18" charset="0"/>
                <a:cs typeface="Times New Roman" panose="02020603050405020304" pitchFamily="18" charset="0"/>
              </a:rPr>
              <a:t>numaralı </a:t>
            </a:r>
            <a:r>
              <a:rPr b="1" spc="-5" dirty="0">
                <a:latin typeface="Times New Roman" panose="02020603050405020304" pitchFamily="18" charset="0"/>
                <a:cs typeface="Times New Roman" panose="02020603050405020304" pitchFamily="18" charset="0"/>
              </a:rPr>
              <a:t>Taşınır </a:t>
            </a:r>
            <a:r>
              <a:rPr b="1" spc="-45" dirty="0">
                <a:latin typeface="Times New Roman" panose="02020603050405020304" pitchFamily="18" charset="0"/>
                <a:cs typeface="Times New Roman" panose="02020603050405020304" pitchFamily="18" charset="0"/>
              </a:rPr>
              <a:t>Teslim </a:t>
            </a:r>
            <a:r>
              <a:rPr b="1" spc="-5" dirty="0">
                <a:latin typeface="Times New Roman" panose="02020603050405020304" pitchFamily="18" charset="0"/>
                <a:cs typeface="Times New Roman" panose="02020603050405020304" pitchFamily="18" charset="0"/>
              </a:rPr>
              <a:t>Belgesi </a:t>
            </a:r>
            <a:r>
              <a:rPr b="1" spc="-10" dirty="0">
                <a:latin typeface="Times New Roman" panose="02020603050405020304" pitchFamily="18" charset="0"/>
                <a:cs typeface="Times New Roman" panose="02020603050405020304" pitchFamily="18" charset="0"/>
              </a:rPr>
              <a:t>düzenlenerek </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kullanıma</a:t>
            </a:r>
            <a:r>
              <a:rPr b="1" spc="15"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verilir.</a:t>
            </a:r>
            <a:endParaRPr b="1" dirty="0">
              <a:latin typeface="Times New Roman" panose="02020603050405020304" pitchFamily="18" charset="0"/>
              <a:cs typeface="Times New Roman" panose="02020603050405020304" pitchFamily="18" charset="0"/>
            </a:endParaRPr>
          </a:p>
          <a:p>
            <a:pPr marL="356870" marR="7620" indent="-344805" algn="just">
              <a:lnSpc>
                <a:spcPct val="100000"/>
              </a:lnSpc>
              <a:spcBef>
                <a:spcPts val="1614"/>
              </a:spcBef>
              <a:buFont typeface="Wingdings"/>
              <a:buChar char=""/>
              <a:tabLst>
                <a:tab pos="357505" algn="l"/>
              </a:tabLst>
            </a:pPr>
            <a:r>
              <a:rPr b="1" spc="-10" dirty="0">
                <a:latin typeface="Times New Roman" panose="02020603050405020304" pitchFamily="18" charset="0"/>
                <a:cs typeface="Times New Roman" panose="02020603050405020304" pitchFamily="18" charset="0"/>
              </a:rPr>
              <a:t>Kara </a:t>
            </a:r>
            <a:r>
              <a:rPr b="1" spc="15" dirty="0">
                <a:latin typeface="Times New Roman" panose="02020603050405020304" pitchFamily="18" charset="0"/>
                <a:cs typeface="Times New Roman" panose="02020603050405020304" pitchFamily="18" charset="0"/>
              </a:rPr>
              <a:t>taşıt </a:t>
            </a:r>
            <a:r>
              <a:rPr b="1" dirty="0">
                <a:latin typeface="Times New Roman" panose="02020603050405020304" pitchFamily="18" charset="0"/>
                <a:cs typeface="Times New Roman" panose="02020603050405020304" pitchFamily="18" charset="0"/>
              </a:rPr>
              <a:t>ve </a:t>
            </a:r>
            <a:r>
              <a:rPr b="1" spc="-20" dirty="0">
                <a:latin typeface="Times New Roman" panose="02020603050405020304" pitchFamily="18" charset="0"/>
                <a:cs typeface="Times New Roman" panose="02020603050405020304" pitchFamily="18" charset="0"/>
              </a:rPr>
              <a:t>iş </a:t>
            </a:r>
            <a:r>
              <a:rPr b="1" spc="-10" dirty="0">
                <a:latin typeface="Times New Roman" panose="02020603050405020304" pitchFamily="18" charset="0"/>
                <a:cs typeface="Times New Roman" panose="02020603050405020304" pitchFamily="18" charset="0"/>
              </a:rPr>
              <a:t>makinelerinin </a:t>
            </a:r>
            <a:r>
              <a:rPr b="1" spc="-15" dirty="0">
                <a:latin typeface="Times New Roman" panose="02020603050405020304" pitchFamily="18" charset="0"/>
                <a:cs typeface="Times New Roman" panose="02020603050405020304" pitchFamily="18" charset="0"/>
              </a:rPr>
              <a:t>yetkili </a:t>
            </a:r>
            <a:r>
              <a:rPr b="1" spc="15" dirty="0">
                <a:latin typeface="Times New Roman" panose="02020603050405020304" pitchFamily="18" charset="0"/>
                <a:cs typeface="Times New Roman" panose="02020603050405020304" pitchFamily="18" charset="0"/>
              </a:rPr>
              <a:t>makamın </a:t>
            </a:r>
            <a:r>
              <a:rPr b="1" spc="5" dirty="0">
                <a:latin typeface="Times New Roman" panose="02020603050405020304" pitchFamily="18" charset="0"/>
                <a:cs typeface="Times New Roman" panose="02020603050405020304" pitchFamily="18" charset="0"/>
              </a:rPr>
              <a:t>onayına </a:t>
            </a:r>
            <a:r>
              <a:rPr b="1" spc="-5" dirty="0">
                <a:latin typeface="Times New Roman" panose="02020603050405020304" pitchFamily="18" charset="0"/>
                <a:cs typeface="Times New Roman" panose="02020603050405020304" pitchFamily="18" charset="0"/>
              </a:rPr>
              <a:t>istinaden </a:t>
            </a:r>
            <a:r>
              <a:rPr b="1" spc="-10" dirty="0">
                <a:latin typeface="Times New Roman" panose="02020603050405020304" pitchFamily="18" charset="0"/>
                <a:cs typeface="Times New Roman" panose="02020603050405020304" pitchFamily="18" charset="0"/>
              </a:rPr>
              <a:t>yönetiminden </a:t>
            </a:r>
            <a:r>
              <a:rPr b="1" dirty="0">
                <a:latin typeface="Times New Roman" panose="02020603050405020304" pitchFamily="18" charset="0"/>
                <a:cs typeface="Times New Roman" panose="02020603050405020304" pitchFamily="18" charset="0"/>
              </a:rPr>
              <a:t>sorumlu </a:t>
            </a:r>
            <a:r>
              <a:rPr b="1" spc="-10" dirty="0">
                <a:latin typeface="Times New Roman" panose="02020603050405020304" pitchFamily="18" charset="0"/>
                <a:cs typeface="Times New Roman" panose="02020603050405020304" pitchFamily="18" charset="0"/>
              </a:rPr>
              <a:t>görevliye </a:t>
            </a:r>
            <a:r>
              <a:rPr b="1" spc="-5" dirty="0">
                <a:latin typeface="Times New Roman" panose="02020603050405020304" pitchFamily="18" charset="0"/>
                <a:cs typeface="Times New Roman" panose="02020603050405020304" pitchFamily="18" charset="0"/>
              </a:rPr>
              <a:t>veya </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kullanıcısına</a:t>
            </a:r>
            <a:r>
              <a:rPr b="1" spc="4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verilmesinde</a:t>
            </a:r>
            <a:r>
              <a:rPr b="1" spc="7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ise</a:t>
            </a:r>
            <a:r>
              <a:rPr b="1" spc="4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6</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örnek</a:t>
            </a:r>
            <a:r>
              <a:rPr b="1" spc="3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numaralı </a:t>
            </a:r>
            <a:r>
              <a:rPr b="1" spc="-5" dirty="0">
                <a:latin typeface="Times New Roman" panose="02020603050405020304" pitchFamily="18" charset="0"/>
                <a:cs typeface="Times New Roman" panose="02020603050405020304" pitchFamily="18" charset="0"/>
              </a:rPr>
              <a:t>Taşınır</a:t>
            </a:r>
            <a:r>
              <a:rPr b="1" spc="-40" dirty="0">
                <a:latin typeface="Times New Roman" panose="02020603050405020304" pitchFamily="18" charset="0"/>
                <a:cs typeface="Times New Roman" panose="02020603050405020304" pitchFamily="18" charset="0"/>
              </a:rPr>
              <a:t> </a:t>
            </a:r>
            <a:r>
              <a:rPr b="1" spc="-45" dirty="0">
                <a:latin typeface="Times New Roman" panose="02020603050405020304" pitchFamily="18" charset="0"/>
                <a:cs typeface="Times New Roman" panose="02020603050405020304" pitchFamily="18" charset="0"/>
              </a:rPr>
              <a:t>Teslim</a:t>
            </a:r>
            <a:r>
              <a:rPr b="1" spc="2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Belgesi</a:t>
            </a:r>
            <a:r>
              <a:rPr b="1" spc="85"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düzenlenir.</a:t>
            </a:r>
            <a:endParaRPr b="1" dirty="0">
              <a:latin typeface="Times New Roman" panose="02020603050405020304" pitchFamily="18" charset="0"/>
              <a:cs typeface="Times New Roman" panose="02020603050405020304" pitchFamily="18" charset="0"/>
            </a:endParaRPr>
          </a:p>
          <a:p>
            <a:pPr>
              <a:lnSpc>
                <a:spcPct val="100000"/>
              </a:lnSpc>
              <a:spcBef>
                <a:spcPts val="25"/>
              </a:spcBef>
              <a:buFont typeface="Wingdings"/>
              <a:buChar char=""/>
            </a:pPr>
            <a:endParaRPr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 pos="2326640" algn="l"/>
                <a:tab pos="3469640" algn="l"/>
                <a:tab pos="5862955" algn="l"/>
                <a:tab pos="6524625" algn="l"/>
                <a:tab pos="8893175" algn="l"/>
              </a:tabLst>
            </a:pPr>
            <a:r>
              <a:rPr b="1" spc="-10" dirty="0">
                <a:latin typeface="Times New Roman" panose="02020603050405020304" pitchFamily="18" charset="0"/>
                <a:cs typeface="Times New Roman" panose="02020603050405020304" pitchFamily="18" charset="0"/>
              </a:rPr>
              <a:t>Kara</a:t>
            </a:r>
            <a:r>
              <a:rPr b="1" spc="49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taşıtlarının	dışındaki	</a:t>
            </a:r>
            <a:r>
              <a:rPr b="1" spc="10" dirty="0">
                <a:latin typeface="Times New Roman" panose="02020603050405020304" pitchFamily="18" charset="0"/>
                <a:cs typeface="Times New Roman" panose="02020603050405020304" pitchFamily="18" charset="0"/>
              </a:rPr>
              <a:t>taşıtların</a:t>
            </a:r>
            <a:r>
              <a:rPr b="1" spc="47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sorumluya	</a:t>
            </a:r>
            <a:r>
              <a:rPr b="1" spc="-10" dirty="0">
                <a:latin typeface="Times New Roman" panose="02020603050405020304" pitchFamily="18" charset="0"/>
                <a:cs typeface="Times New Roman" panose="02020603050405020304" pitchFamily="18" charset="0"/>
              </a:rPr>
              <a:t>veya	</a:t>
            </a:r>
            <a:r>
              <a:rPr b="1" spc="10" dirty="0">
                <a:latin typeface="Times New Roman" panose="02020603050405020304" pitchFamily="18" charset="0"/>
                <a:cs typeface="Times New Roman" panose="02020603050405020304" pitchFamily="18" charset="0"/>
              </a:rPr>
              <a:t>kullanıcılarına</a:t>
            </a:r>
            <a:r>
              <a:rPr b="1" spc="48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devir	</a:t>
            </a:r>
            <a:r>
              <a:rPr b="1" spc="-15" dirty="0">
                <a:latin typeface="Times New Roman" panose="02020603050405020304" pitchFamily="18" charset="0"/>
                <a:cs typeface="Times New Roman" panose="02020603050405020304" pitchFamily="18" charset="0"/>
              </a:rPr>
              <a:t>ve</a:t>
            </a:r>
            <a:r>
              <a:rPr b="1" spc="44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teslimine</a:t>
            </a:r>
            <a:r>
              <a:rPr b="1" spc="45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ilişkin</a:t>
            </a:r>
            <a:r>
              <a:rPr b="1" spc="45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usul</a:t>
            </a:r>
            <a:r>
              <a:rPr b="1" spc="459"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ve</a:t>
            </a:r>
            <a:endParaRPr b="1" dirty="0">
              <a:latin typeface="Times New Roman" panose="02020603050405020304" pitchFamily="18" charset="0"/>
              <a:cs typeface="Times New Roman" panose="02020603050405020304" pitchFamily="18" charset="0"/>
            </a:endParaRPr>
          </a:p>
          <a:p>
            <a:pPr marL="356870">
              <a:lnSpc>
                <a:spcPct val="100000"/>
              </a:lnSpc>
            </a:pPr>
            <a:r>
              <a:rPr b="1" spc="-15" dirty="0">
                <a:latin typeface="Times New Roman" panose="02020603050405020304" pitchFamily="18" charset="0"/>
                <a:cs typeface="Times New Roman" panose="02020603050405020304" pitchFamily="18" charset="0"/>
              </a:rPr>
              <a:t>düzenlenecek</a:t>
            </a:r>
            <a:r>
              <a:rPr b="1" spc="15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belgeler</a:t>
            </a:r>
            <a:r>
              <a:rPr b="1" spc="7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kamu</a:t>
            </a:r>
            <a:r>
              <a:rPr b="1" spc="-3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idarelerince</a:t>
            </a:r>
            <a:r>
              <a:rPr b="1" spc="9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ayrıca</a:t>
            </a:r>
            <a:r>
              <a:rPr b="1" spc="9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belirlenir.</a:t>
            </a:r>
            <a:endParaRPr b="1" dirty="0">
              <a:latin typeface="Times New Roman" panose="02020603050405020304" pitchFamily="18" charset="0"/>
              <a:cs typeface="Times New Roman" panose="02020603050405020304" pitchFamily="18" charset="0"/>
            </a:endParaRPr>
          </a:p>
          <a:p>
            <a:pPr>
              <a:lnSpc>
                <a:spcPct val="100000"/>
              </a:lnSpc>
              <a:spcBef>
                <a:spcPts val="25"/>
              </a:spcBef>
            </a:pPr>
            <a:endParaRPr b="1" dirty="0">
              <a:latin typeface="Times New Roman" panose="02020603050405020304" pitchFamily="18" charset="0"/>
              <a:cs typeface="Times New Roman" panose="02020603050405020304" pitchFamily="18" charset="0"/>
            </a:endParaRPr>
          </a:p>
          <a:p>
            <a:pPr marL="356870" marR="6350" indent="-344805" algn="just">
              <a:lnSpc>
                <a:spcPct val="100000"/>
              </a:lnSpc>
              <a:buFont typeface="Wingdings"/>
              <a:buChar char=""/>
              <a:tabLst>
                <a:tab pos="357505" algn="l"/>
              </a:tabLst>
            </a:pPr>
            <a:r>
              <a:rPr b="1" spc="-5" dirty="0">
                <a:latin typeface="Times New Roman" panose="02020603050405020304" pitchFamily="18" charset="0"/>
                <a:cs typeface="Times New Roman" panose="02020603050405020304" pitchFamily="18" charset="0"/>
              </a:rPr>
              <a:t>Taşınır </a:t>
            </a:r>
            <a:r>
              <a:rPr b="1" spc="-50" dirty="0">
                <a:latin typeface="Times New Roman" panose="02020603050405020304" pitchFamily="18" charset="0"/>
                <a:cs typeface="Times New Roman" panose="02020603050405020304" pitchFamily="18" charset="0"/>
              </a:rPr>
              <a:t>Teslim </a:t>
            </a:r>
            <a:r>
              <a:rPr b="1" spc="-10" dirty="0">
                <a:latin typeface="Times New Roman" panose="02020603050405020304" pitchFamily="18" charset="0"/>
                <a:cs typeface="Times New Roman" panose="02020603050405020304" pitchFamily="18" charset="0"/>
              </a:rPr>
              <a:t>Belgesine </a:t>
            </a:r>
            <a:r>
              <a:rPr b="1" dirty="0">
                <a:latin typeface="Times New Roman" panose="02020603050405020304" pitchFamily="18" charset="0"/>
                <a:cs typeface="Times New Roman" panose="02020603050405020304" pitchFamily="18" charset="0"/>
              </a:rPr>
              <a:t>dayanılarak </a:t>
            </a:r>
            <a:r>
              <a:rPr b="1" spc="10" dirty="0">
                <a:latin typeface="Times New Roman" panose="02020603050405020304" pitchFamily="18" charset="0"/>
                <a:cs typeface="Times New Roman" panose="02020603050405020304" pitchFamily="18" charset="0"/>
              </a:rPr>
              <a:t>Dayanıklı </a:t>
            </a:r>
            <a:r>
              <a:rPr b="1" spc="-10" dirty="0">
                <a:latin typeface="Times New Roman" panose="02020603050405020304" pitchFamily="18" charset="0"/>
                <a:cs typeface="Times New Roman" panose="02020603050405020304" pitchFamily="18" charset="0"/>
              </a:rPr>
              <a:t>Taşınırlar </a:t>
            </a:r>
            <a:r>
              <a:rPr b="1" spc="-5" dirty="0">
                <a:latin typeface="Times New Roman" panose="02020603050405020304" pitchFamily="18" charset="0"/>
                <a:cs typeface="Times New Roman" panose="02020603050405020304" pitchFamily="18" charset="0"/>
              </a:rPr>
              <a:t>Defterine gerekli </a:t>
            </a:r>
            <a:r>
              <a:rPr b="1" spc="5" dirty="0">
                <a:latin typeface="Times New Roman" panose="02020603050405020304" pitchFamily="18" charset="0"/>
                <a:cs typeface="Times New Roman" panose="02020603050405020304" pitchFamily="18" charset="0"/>
              </a:rPr>
              <a:t>kayıtlar </a:t>
            </a:r>
            <a:r>
              <a:rPr b="1" dirty="0">
                <a:latin typeface="Times New Roman" panose="02020603050405020304" pitchFamily="18" charset="0"/>
                <a:cs typeface="Times New Roman" panose="02020603050405020304" pitchFamily="18" charset="0"/>
              </a:rPr>
              <a:t>yapılır. </a:t>
            </a:r>
            <a:r>
              <a:rPr b="1" spc="-10" dirty="0">
                <a:latin typeface="Times New Roman" panose="02020603050405020304" pitchFamily="18" charset="0"/>
                <a:cs typeface="Times New Roman" panose="02020603050405020304" pitchFamily="18" charset="0"/>
              </a:rPr>
              <a:t>Fişin birinci </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nüshası dosyasında </a:t>
            </a:r>
            <a:r>
              <a:rPr b="1" spc="-10" dirty="0">
                <a:latin typeface="Times New Roman" panose="02020603050405020304" pitchFamily="18" charset="0"/>
                <a:cs typeface="Times New Roman" panose="02020603050405020304" pitchFamily="18" charset="0"/>
              </a:rPr>
              <a:t>saklanır. </a:t>
            </a:r>
            <a:r>
              <a:rPr b="1" spc="-5" dirty="0">
                <a:latin typeface="Times New Roman" panose="02020603050405020304" pitchFamily="18" charset="0"/>
                <a:cs typeface="Times New Roman" panose="02020603050405020304" pitchFamily="18" charset="0"/>
              </a:rPr>
              <a:t>İkinci </a:t>
            </a:r>
            <a:r>
              <a:rPr b="1" spc="5" dirty="0">
                <a:latin typeface="Times New Roman" panose="02020603050405020304" pitchFamily="18" charset="0"/>
                <a:cs typeface="Times New Roman" panose="02020603050405020304" pitchFamily="18" charset="0"/>
              </a:rPr>
              <a:t>nüshası </a:t>
            </a:r>
            <a:r>
              <a:rPr b="1" spc="-5" dirty="0">
                <a:latin typeface="Times New Roman" panose="02020603050405020304" pitchFamily="18" charset="0"/>
                <a:cs typeface="Times New Roman" panose="02020603050405020304" pitchFamily="18" charset="0"/>
              </a:rPr>
              <a:t>Taşınır </a:t>
            </a:r>
            <a:r>
              <a:rPr b="1" spc="-45" dirty="0">
                <a:latin typeface="Times New Roman" panose="02020603050405020304" pitchFamily="18" charset="0"/>
                <a:cs typeface="Times New Roman" panose="02020603050405020304" pitchFamily="18" charset="0"/>
              </a:rPr>
              <a:t>Teslim </a:t>
            </a:r>
            <a:r>
              <a:rPr b="1" spc="-10" dirty="0">
                <a:latin typeface="Times New Roman" panose="02020603050405020304" pitchFamily="18" charset="0"/>
                <a:cs typeface="Times New Roman" panose="02020603050405020304" pitchFamily="18" charset="0"/>
              </a:rPr>
              <a:t>Belgesiyle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teslim </a:t>
            </a:r>
            <a:r>
              <a:rPr b="1" spc="-15" dirty="0">
                <a:latin typeface="Times New Roman" panose="02020603050405020304" pitchFamily="18" charset="0"/>
                <a:cs typeface="Times New Roman" panose="02020603050405020304" pitchFamily="18" charset="0"/>
              </a:rPr>
              <a:t>edilen </a:t>
            </a:r>
            <a:r>
              <a:rPr b="1" spc="-10" dirty="0">
                <a:latin typeface="Times New Roman" panose="02020603050405020304" pitchFamily="18" charset="0"/>
                <a:cs typeface="Times New Roman" panose="02020603050405020304" pitchFamily="18" charset="0"/>
              </a:rPr>
              <a:t>görevlilere </a:t>
            </a:r>
            <a:r>
              <a:rPr b="1" spc="-5"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verilir.</a:t>
            </a:r>
            <a:endParaRPr b="1" dirty="0">
              <a:latin typeface="Times New Roman" panose="02020603050405020304" pitchFamily="18" charset="0"/>
              <a:cs typeface="Times New Roman" panose="02020603050405020304" pitchFamily="18" charset="0"/>
            </a:endParaRPr>
          </a:p>
          <a:p>
            <a:pPr>
              <a:lnSpc>
                <a:spcPct val="100000"/>
              </a:lnSpc>
              <a:spcBef>
                <a:spcPts val="25"/>
              </a:spcBef>
              <a:buFont typeface="Wingdings"/>
              <a:buChar char=""/>
            </a:pPr>
            <a:endParaRPr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5"/>
              </a:spcBef>
              <a:buFont typeface="Wingdings"/>
              <a:buChar char=""/>
              <a:tabLst>
                <a:tab pos="430530" algn="l"/>
              </a:tabLst>
            </a:pPr>
            <a:r>
              <a:rPr b="1" dirty="0">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Taşınırlar; </a:t>
            </a:r>
            <a:r>
              <a:rPr b="1" spc="-10" dirty="0">
                <a:solidFill>
                  <a:srgbClr val="FF0000"/>
                </a:solidFill>
                <a:latin typeface="Times New Roman" panose="02020603050405020304" pitchFamily="18" charset="0"/>
                <a:cs typeface="Times New Roman" panose="02020603050405020304" pitchFamily="18" charset="0"/>
              </a:rPr>
              <a:t>oda, </a:t>
            </a:r>
            <a:r>
              <a:rPr b="1" spc="-5" dirty="0">
                <a:solidFill>
                  <a:srgbClr val="FF0000"/>
                </a:solidFill>
                <a:latin typeface="Times New Roman" panose="02020603050405020304" pitchFamily="18" charset="0"/>
                <a:cs typeface="Times New Roman" panose="02020603050405020304" pitchFamily="18" charset="0"/>
              </a:rPr>
              <a:t>büro, </a:t>
            </a:r>
            <a:r>
              <a:rPr b="1" dirty="0">
                <a:solidFill>
                  <a:srgbClr val="FF0000"/>
                </a:solidFill>
                <a:latin typeface="Times New Roman" panose="02020603050405020304" pitchFamily="18" charset="0"/>
                <a:cs typeface="Times New Roman" panose="02020603050405020304" pitchFamily="18" charset="0"/>
              </a:rPr>
              <a:t>bölüm, </a:t>
            </a:r>
            <a:r>
              <a:rPr b="1" spc="-10" dirty="0">
                <a:solidFill>
                  <a:srgbClr val="FF0000"/>
                </a:solidFill>
                <a:latin typeface="Times New Roman" panose="02020603050405020304" pitchFamily="18" charset="0"/>
                <a:cs typeface="Times New Roman" panose="02020603050405020304" pitchFamily="18" charset="0"/>
              </a:rPr>
              <a:t>geçit, </a:t>
            </a:r>
            <a:r>
              <a:rPr b="1" spc="-5" dirty="0">
                <a:solidFill>
                  <a:srgbClr val="FF0000"/>
                </a:solidFill>
                <a:latin typeface="Times New Roman" panose="02020603050405020304" pitchFamily="18" charset="0"/>
                <a:cs typeface="Times New Roman" panose="02020603050405020304" pitchFamily="18" charset="0"/>
              </a:rPr>
              <a:t>salon, </a:t>
            </a:r>
            <a:r>
              <a:rPr b="1" spc="-10" dirty="0">
                <a:solidFill>
                  <a:srgbClr val="FF0000"/>
                </a:solidFill>
                <a:latin typeface="Times New Roman" panose="02020603050405020304" pitchFamily="18" charset="0"/>
                <a:cs typeface="Times New Roman" panose="02020603050405020304" pitchFamily="18" charset="0"/>
              </a:rPr>
              <a:t>atölye, </a:t>
            </a:r>
            <a:r>
              <a:rPr b="1" spc="-5" dirty="0">
                <a:solidFill>
                  <a:srgbClr val="FF0000"/>
                </a:solidFill>
                <a:latin typeface="Times New Roman" panose="02020603050405020304" pitchFamily="18" charset="0"/>
                <a:cs typeface="Times New Roman" panose="02020603050405020304" pitchFamily="18" charset="0"/>
              </a:rPr>
              <a:t>garaj </a:t>
            </a:r>
            <a:r>
              <a:rPr b="1" spc="-15" dirty="0">
                <a:solidFill>
                  <a:srgbClr val="FF0000"/>
                </a:solidFill>
                <a:latin typeface="Times New Roman" panose="02020603050405020304" pitchFamily="18" charset="0"/>
                <a:cs typeface="Times New Roman" panose="02020603050405020304" pitchFamily="18" charset="0"/>
              </a:rPr>
              <a:t>ve </a:t>
            </a:r>
            <a:r>
              <a:rPr b="1" spc="-5" dirty="0">
                <a:solidFill>
                  <a:srgbClr val="FF0000"/>
                </a:solidFill>
                <a:latin typeface="Times New Roman" panose="02020603050405020304" pitchFamily="18" charset="0"/>
                <a:cs typeface="Times New Roman" panose="02020603050405020304" pitchFamily="18" charset="0"/>
              </a:rPr>
              <a:t>servis </a:t>
            </a:r>
            <a:r>
              <a:rPr b="1" spc="-10" dirty="0">
                <a:solidFill>
                  <a:srgbClr val="FF0000"/>
                </a:solidFill>
                <a:latin typeface="Times New Roman" panose="02020603050405020304" pitchFamily="18" charset="0"/>
                <a:cs typeface="Times New Roman" panose="02020603050405020304" pitchFamily="18" charset="0"/>
              </a:rPr>
              <a:t>gibi </a:t>
            </a:r>
            <a:r>
              <a:rPr b="1" spc="-5" dirty="0">
                <a:solidFill>
                  <a:srgbClr val="FF0000"/>
                </a:solidFill>
                <a:latin typeface="Times New Roman" panose="02020603050405020304" pitchFamily="18" charset="0"/>
                <a:cs typeface="Times New Roman" panose="02020603050405020304" pitchFamily="18" charset="0"/>
              </a:rPr>
              <a:t>ortak </a:t>
            </a:r>
            <a:r>
              <a:rPr b="1" spc="5" dirty="0">
                <a:solidFill>
                  <a:srgbClr val="FF0000"/>
                </a:solidFill>
                <a:latin typeface="Times New Roman" panose="02020603050405020304" pitchFamily="18" charset="0"/>
                <a:cs typeface="Times New Roman" panose="02020603050405020304" pitchFamily="18" charset="0"/>
              </a:rPr>
              <a:t>kullanım </a:t>
            </a:r>
            <a:r>
              <a:rPr b="1" spc="-5" dirty="0">
                <a:solidFill>
                  <a:srgbClr val="FF0000"/>
                </a:solidFill>
                <a:latin typeface="Times New Roman" panose="02020603050405020304" pitchFamily="18" charset="0"/>
                <a:cs typeface="Times New Roman" panose="02020603050405020304" pitchFamily="18" charset="0"/>
              </a:rPr>
              <a:t>alanlarına </a:t>
            </a:r>
            <a:r>
              <a:rPr b="1" spc="15" dirty="0">
                <a:solidFill>
                  <a:srgbClr val="FF0000"/>
                </a:solidFill>
                <a:latin typeface="Times New Roman" panose="02020603050405020304" pitchFamily="18" charset="0"/>
                <a:cs typeface="Times New Roman" panose="02020603050405020304" pitchFamily="18" charset="0"/>
              </a:rPr>
              <a:t>Dayanıklı </a:t>
            </a:r>
            <a:r>
              <a:rPr b="1" spc="2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Taşınırlar</a:t>
            </a:r>
            <a:r>
              <a:rPr b="1" spc="-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Listesi</a:t>
            </a:r>
            <a:r>
              <a:rPr b="1" spc="-5" dirty="0">
                <a:solidFill>
                  <a:srgbClr val="FF0000"/>
                </a:solidFill>
                <a:latin typeface="Times New Roman" panose="02020603050405020304" pitchFamily="18" charset="0"/>
                <a:cs typeface="Times New Roman" panose="02020603050405020304" pitchFamily="18" charset="0"/>
              </a:rPr>
              <a:t> düzenlenmek</a:t>
            </a:r>
            <a:r>
              <a:rPr b="1"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ve</a:t>
            </a:r>
            <a:r>
              <a:rPr b="1" spc="-10" dirty="0">
                <a:solidFill>
                  <a:srgbClr val="FF0000"/>
                </a:solidFill>
                <a:latin typeface="Times New Roman" panose="02020603050405020304" pitchFamily="18" charset="0"/>
                <a:cs typeface="Times New Roman" panose="02020603050405020304" pitchFamily="18" charset="0"/>
              </a:rPr>
              <a:t> istek</a:t>
            </a:r>
            <a:r>
              <a:rPr b="1" spc="-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yapan</a:t>
            </a:r>
            <a:r>
              <a:rPr b="1" spc="-1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birim</a:t>
            </a:r>
            <a:r>
              <a:rPr b="1"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yetkilisinin</a:t>
            </a:r>
            <a:r>
              <a:rPr b="1" spc="-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ve/veya</a:t>
            </a:r>
            <a:r>
              <a:rPr b="1" spc="-5" dirty="0">
                <a:solidFill>
                  <a:srgbClr val="FF0000"/>
                </a:solidFill>
                <a:latin typeface="Times New Roman" panose="02020603050405020304" pitchFamily="18" charset="0"/>
                <a:cs typeface="Times New Roman" panose="02020603050405020304" pitchFamily="18" charset="0"/>
              </a:rPr>
              <a:t> varsa</a:t>
            </a:r>
            <a:r>
              <a:rPr b="1"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ortak</a:t>
            </a:r>
            <a:r>
              <a:rPr b="1" dirty="0">
                <a:solidFill>
                  <a:srgbClr val="FF0000"/>
                </a:solidFill>
                <a:latin typeface="Times New Roman" panose="02020603050405020304" pitchFamily="18" charset="0"/>
                <a:cs typeface="Times New Roman" panose="02020603050405020304" pitchFamily="18" charset="0"/>
              </a:rPr>
              <a:t> kullanım</a:t>
            </a:r>
            <a:r>
              <a:rPr b="1" spc="5" dirty="0">
                <a:solidFill>
                  <a:srgbClr val="FF0000"/>
                </a:solidFill>
                <a:latin typeface="Times New Roman" panose="02020603050405020304" pitchFamily="18" charset="0"/>
                <a:cs typeface="Times New Roman" panose="02020603050405020304" pitchFamily="18" charset="0"/>
              </a:rPr>
              <a:t> alanı </a:t>
            </a:r>
            <a:r>
              <a:rPr b="1" spc="1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sorumlusunun</a:t>
            </a:r>
            <a:r>
              <a:rPr b="1" spc="1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imzası</a:t>
            </a:r>
            <a:r>
              <a:rPr b="1" spc="4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alınmak</a:t>
            </a:r>
            <a:r>
              <a:rPr b="1" spc="5"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suretiyle</a:t>
            </a:r>
            <a:r>
              <a:rPr b="1" spc="140" dirty="0">
                <a:solidFill>
                  <a:srgbClr val="FF0000"/>
                </a:solidFill>
                <a:latin typeface="Times New Roman" panose="02020603050405020304" pitchFamily="18" charset="0"/>
                <a:cs typeface="Times New Roman" panose="02020603050405020304" pitchFamily="18" charset="0"/>
              </a:rPr>
              <a:t> </a:t>
            </a:r>
            <a:r>
              <a:rPr b="1" spc="-30" dirty="0">
                <a:solidFill>
                  <a:srgbClr val="FF0000"/>
                </a:solidFill>
                <a:latin typeface="Times New Roman" panose="02020603050405020304" pitchFamily="18" charset="0"/>
                <a:cs typeface="Times New Roman" panose="02020603050405020304" pitchFamily="18" charset="0"/>
              </a:rPr>
              <a:t>verilir.</a:t>
            </a:r>
            <a:endParaRPr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3719736" y="692696"/>
            <a:ext cx="4824536" cy="444352"/>
          </a:xfrm>
          <a:prstGeom prst="rect">
            <a:avLst/>
          </a:prstGeom>
        </p:spPr>
        <p:txBody>
          <a:bodyPr vert="horz" wrap="square" lIns="0" tIns="13335" rIns="0" bIns="0" rtlCol="0">
            <a:spAutoFit/>
          </a:bodyPr>
          <a:lstStyle/>
          <a:p>
            <a:pPr marL="12700">
              <a:lnSpc>
                <a:spcPct val="100000"/>
              </a:lnSpc>
              <a:spcBef>
                <a:spcPts val="105"/>
              </a:spcBef>
            </a:pPr>
            <a:r>
              <a:rPr sz="2800" b="1" dirty="0">
                <a:solidFill>
                  <a:srgbClr val="FF0000"/>
                </a:solidFill>
                <a:latin typeface="Times New Roman" panose="02020603050405020304" pitchFamily="18" charset="0"/>
                <a:cs typeface="Times New Roman" panose="02020603050405020304" pitchFamily="18" charset="0"/>
              </a:rPr>
              <a:t>DEVİR</a:t>
            </a:r>
            <a:r>
              <a:rPr sz="2800" b="1" spc="-5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SURETİYLE</a:t>
            </a:r>
            <a:r>
              <a:rPr sz="2800" b="1" spc="-55"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ÇIKIŞ</a:t>
            </a:r>
          </a:p>
        </p:txBody>
      </p:sp>
      <p:sp>
        <p:nvSpPr>
          <p:cNvPr id="3" name="İçerik Yer Tutucusu 2"/>
          <p:cNvSpPr>
            <a:spLocks noGrp="1"/>
          </p:cNvSpPr>
          <p:nvPr>
            <p:ph idx="1"/>
          </p:nvPr>
        </p:nvSpPr>
        <p:spPr>
          <a:xfrm>
            <a:off x="1991544" y="1484784"/>
            <a:ext cx="8915400" cy="3777622"/>
          </a:xfrm>
        </p:spPr>
        <p:txBody>
          <a:bodyPr>
            <a:noAutofit/>
          </a:bodyPr>
          <a:lstStyle/>
          <a:p>
            <a:pPr marL="356870" marR="5080" indent="-344805" algn="just">
              <a:lnSpc>
                <a:spcPct val="100000"/>
              </a:lnSpc>
              <a:spcBef>
                <a:spcPts val="100"/>
              </a:spcBef>
              <a:buFont typeface="Wingdings"/>
              <a:buChar char=""/>
              <a:tabLst>
                <a:tab pos="357505" algn="l"/>
              </a:tabLst>
            </a:pPr>
            <a:r>
              <a:rPr lang="tr-TR" sz="2400" b="1" dirty="0">
                <a:latin typeface="Times New Roman" panose="02020603050405020304" pitchFamily="18" charset="0"/>
                <a:cs typeface="Times New Roman" panose="02020603050405020304" pitchFamily="18" charset="0"/>
              </a:rPr>
              <a:t>Kamu</a:t>
            </a:r>
            <a:r>
              <a:rPr lang="tr-TR" sz="2400" b="1" spc="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idarelerince</a:t>
            </a:r>
            <a:r>
              <a:rPr lang="tr-TR" sz="2400" b="1"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31</a:t>
            </a:r>
            <a:r>
              <a:rPr lang="tr-TR" sz="2400" b="1" spc="-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inci</a:t>
            </a:r>
            <a:r>
              <a:rPr lang="tr-TR" sz="2400" b="1" spc="-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madde</a:t>
            </a:r>
            <a:r>
              <a:rPr lang="tr-TR" sz="2400" b="1" spc="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hükümlerine</a:t>
            </a:r>
            <a:r>
              <a:rPr lang="tr-TR" sz="2400" b="1" spc="-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göre</a:t>
            </a:r>
            <a:r>
              <a:rPr lang="tr-TR" sz="2400" b="1" spc="-5" dirty="0">
                <a:latin typeface="Times New Roman" panose="02020603050405020304" pitchFamily="18" charset="0"/>
                <a:cs typeface="Times New Roman" panose="02020603050405020304" pitchFamily="18" charset="0"/>
              </a:rPr>
              <a:t> bedelsiz</a:t>
            </a:r>
            <a:r>
              <a:rPr lang="tr-TR" sz="2400" b="1"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olarak</a:t>
            </a:r>
            <a:r>
              <a:rPr lang="tr-TR" sz="2400" b="1"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devredilen </a:t>
            </a:r>
            <a:r>
              <a:rPr lang="tr-TR" sz="2400" b="1" spc="-5" dirty="0">
                <a:latin typeface="Times New Roman" panose="02020603050405020304" pitchFamily="18" charset="0"/>
                <a:cs typeface="Times New Roman" panose="02020603050405020304" pitchFamily="18" charset="0"/>
              </a:rPr>
              <a:t> </a:t>
            </a:r>
            <a:r>
              <a:rPr lang="tr-TR" sz="2400" b="1" spc="25" dirty="0">
                <a:latin typeface="Times New Roman" panose="02020603050405020304" pitchFamily="18" charset="0"/>
                <a:cs typeface="Times New Roman" panose="02020603050405020304" pitchFamily="18" charset="0"/>
              </a:rPr>
              <a:t>taşınırların </a:t>
            </a:r>
            <a:r>
              <a:rPr lang="tr-TR" sz="2400" b="1" spc="55" dirty="0">
                <a:latin typeface="Times New Roman" panose="02020603050405020304" pitchFamily="18" charset="0"/>
                <a:cs typeface="Times New Roman" panose="02020603050405020304" pitchFamily="18" charset="0"/>
              </a:rPr>
              <a:t>çıkışı </a:t>
            </a:r>
            <a:r>
              <a:rPr lang="tr-TR" sz="2400" b="1" spc="-10" dirty="0">
                <a:latin typeface="Times New Roman" panose="02020603050405020304" pitchFamily="18" charset="0"/>
                <a:cs typeface="Times New Roman" panose="02020603050405020304" pitchFamily="18" charset="0"/>
              </a:rPr>
              <a:t>Taşınır </a:t>
            </a:r>
            <a:r>
              <a:rPr lang="tr-TR" sz="2400" b="1" spc="-5" dirty="0">
                <a:latin typeface="Times New Roman" panose="02020603050405020304" pitchFamily="18" charset="0"/>
                <a:cs typeface="Times New Roman" panose="02020603050405020304" pitchFamily="18" charset="0"/>
              </a:rPr>
              <a:t>İşlem</a:t>
            </a:r>
            <a:r>
              <a:rPr lang="tr-TR" sz="2400" b="1"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Fişi </a:t>
            </a:r>
            <a:r>
              <a:rPr lang="tr-TR" sz="2400" b="1" spc="-5" dirty="0">
                <a:latin typeface="Times New Roman" panose="02020603050405020304" pitchFamily="18" charset="0"/>
                <a:cs typeface="Times New Roman" panose="02020603050405020304" pitchFamily="18" charset="0"/>
              </a:rPr>
              <a:t>düzenlenerek</a:t>
            </a:r>
            <a:r>
              <a:rPr lang="tr-TR" sz="2400" b="1" dirty="0">
                <a:latin typeface="Times New Roman" panose="02020603050405020304" pitchFamily="18" charset="0"/>
                <a:cs typeface="Times New Roman" panose="02020603050405020304" pitchFamily="18" charset="0"/>
              </a:rPr>
              <a:t> yapılır. </a:t>
            </a:r>
            <a:r>
              <a:rPr lang="tr-TR" sz="2400" b="1" spc="-10" dirty="0">
                <a:latin typeface="Times New Roman" panose="02020603050405020304" pitchFamily="18" charset="0"/>
                <a:cs typeface="Times New Roman" panose="02020603050405020304" pitchFamily="18" charset="0"/>
              </a:rPr>
              <a:t>Fişin </a:t>
            </a:r>
            <a:r>
              <a:rPr lang="tr-TR" sz="2400" b="1" spc="-5" dirty="0">
                <a:latin typeface="Times New Roman" panose="02020603050405020304" pitchFamily="18" charset="0"/>
                <a:cs typeface="Times New Roman" panose="02020603050405020304" pitchFamily="18" charset="0"/>
              </a:rPr>
              <a:t>bir</a:t>
            </a:r>
            <a:r>
              <a:rPr lang="tr-TR" sz="2400" b="1" dirty="0">
                <a:latin typeface="Times New Roman" panose="02020603050405020304" pitchFamily="18" charset="0"/>
                <a:cs typeface="Times New Roman" panose="02020603050405020304" pitchFamily="18" charset="0"/>
              </a:rPr>
              <a:t> </a:t>
            </a:r>
            <a:r>
              <a:rPr lang="tr-TR" sz="2400" b="1" spc="15" dirty="0">
                <a:latin typeface="Times New Roman" panose="02020603050405020304" pitchFamily="18" charset="0"/>
                <a:cs typeface="Times New Roman" panose="02020603050405020304" pitchFamily="18" charset="0"/>
              </a:rPr>
              <a:t>nüshası </a:t>
            </a:r>
            <a:r>
              <a:rPr lang="tr-TR" sz="2400" b="1" spc="30" dirty="0">
                <a:latin typeface="Times New Roman" panose="02020603050405020304" pitchFamily="18" charset="0"/>
                <a:cs typeface="Times New Roman" panose="02020603050405020304" pitchFamily="18" charset="0"/>
              </a:rPr>
              <a:t>taşınırın </a:t>
            </a:r>
            <a:r>
              <a:rPr lang="tr-TR" sz="2400" b="1" spc="3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devredildiği</a:t>
            </a:r>
            <a:r>
              <a:rPr lang="tr-TR" sz="2400" b="1" spc="-5" dirty="0">
                <a:latin typeface="Times New Roman" panose="02020603050405020304" pitchFamily="18" charset="0"/>
                <a:cs typeface="Times New Roman" panose="02020603050405020304" pitchFamily="18" charset="0"/>
              </a:rPr>
              <a:t> idareye</a:t>
            </a:r>
            <a:r>
              <a:rPr lang="tr-TR" sz="2400" b="1" dirty="0">
                <a:latin typeface="Times New Roman" panose="02020603050405020304" pitchFamily="18" charset="0"/>
                <a:cs typeface="Times New Roman" panose="02020603050405020304" pitchFamily="18" charset="0"/>
              </a:rPr>
              <a:t> </a:t>
            </a:r>
            <a:r>
              <a:rPr lang="tr-TR" sz="2400" b="1" spc="-25" dirty="0">
                <a:latin typeface="Times New Roman" panose="02020603050405020304" pitchFamily="18" charset="0"/>
                <a:cs typeface="Times New Roman" panose="02020603050405020304" pitchFamily="18" charset="0"/>
              </a:rPr>
              <a:t>verilir.</a:t>
            </a:r>
            <a:r>
              <a:rPr lang="tr-TR" sz="2400" b="1" spc="-2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Devir</a:t>
            </a:r>
            <a:r>
              <a:rPr lang="tr-TR" sz="2400" b="1"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alan</a:t>
            </a:r>
            <a:r>
              <a:rPr lang="tr-TR" sz="2400" b="1"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idareden</a:t>
            </a:r>
            <a:r>
              <a:rPr lang="tr-TR" sz="2400" b="1"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alınan</a:t>
            </a:r>
            <a:r>
              <a:rPr lang="tr-TR" sz="2400" b="1" spc="1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Fiş,</a:t>
            </a:r>
            <a:r>
              <a:rPr lang="tr-TR" sz="2400" b="1"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düzenlenen</a:t>
            </a:r>
            <a:r>
              <a:rPr lang="tr-TR" sz="2400" b="1" spc="-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Fişin</a:t>
            </a:r>
            <a:r>
              <a:rPr lang="tr-TR" sz="2400" b="1" spc="-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ekine </a:t>
            </a:r>
            <a:r>
              <a:rPr lang="tr-TR" sz="2400" b="1" spc="-62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bağlanır</a:t>
            </a:r>
            <a:r>
              <a:rPr lang="tr-TR" sz="2400" b="1" spc="-10" dirty="0" smtClean="0">
                <a:latin typeface="Times New Roman" panose="02020603050405020304" pitchFamily="18" charset="0"/>
                <a:cs typeface="Times New Roman" panose="02020603050405020304" pitchFamily="18" charset="0"/>
              </a:rPr>
              <a:t>.</a:t>
            </a:r>
            <a:endParaRPr lang="tr-TR" sz="2400" b="1" dirty="0">
              <a:latin typeface="Times New Roman" panose="02020603050405020304" pitchFamily="18" charset="0"/>
              <a:cs typeface="Times New Roman" panose="02020603050405020304" pitchFamily="18" charset="0"/>
            </a:endParaRPr>
          </a:p>
          <a:p>
            <a:pPr marL="356870" marR="9525" indent="-344805" algn="just">
              <a:lnSpc>
                <a:spcPct val="100000"/>
              </a:lnSpc>
              <a:buFont typeface="Wingdings"/>
              <a:buChar char=""/>
              <a:tabLst>
                <a:tab pos="357505" algn="l"/>
              </a:tabLst>
            </a:pPr>
            <a:r>
              <a:rPr lang="tr-TR" sz="2400" b="1" spc="10" dirty="0">
                <a:latin typeface="Times New Roman" panose="02020603050405020304" pitchFamily="18" charset="0"/>
                <a:cs typeface="Times New Roman" panose="02020603050405020304" pitchFamily="18" charset="0"/>
              </a:rPr>
              <a:t>Aynı</a:t>
            </a:r>
            <a:r>
              <a:rPr lang="tr-TR" sz="2400" b="1" spc="1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kamu</a:t>
            </a:r>
            <a:r>
              <a:rPr lang="tr-TR" sz="2400" b="1" spc="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idaresinin</a:t>
            </a:r>
            <a:r>
              <a:rPr lang="tr-TR" sz="2400" b="1"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muhtelif</a:t>
            </a:r>
            <a:r>
              <a:rPr lang="tr-TR" sz="2400" b="1" spc="-5" dirty="0">
                <a:latin typeface="Times New Roman" panose="02020603050405020304" pitchFamily="18" charset="0"/>
                <a:cs typeface="Times New Roman" panose="02020603050405020304" pitchFamily="18" charset="0"/>
              </a:rPr>
              <a:t> harcama</a:t>
            </a:r>
            <a:r>
              <a:rPr lang="tr-TR" sz="2400" b="1"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birimlerinin</a:t>
            </a:r>
            <a:r>
              <a:rPr lang="tr-TR" sz="2400" b="1" spc="-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ambarları</a:t>
            </a:r>
            <a:r>
              <a:rPr lang="tr-TR" sz="2400" b="1" spc="1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arasında</a:t>
            </a:r>
            <a:r>
              <a:rPr lang="tr-TR" sz="2400" b="1" spc="1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devredilen </a:t>
            </a:r>
            <a:r>
              <a:rPr lang="tr-TR" sz="2400" b="1" dirty="0">
                <a:latin typeface="Times New Roman" panose="02020603050405020304" pitchFamily="18" charset="0"/>
                <a:cs typeface="Times New Roman" panose="02020603050405020304" pitchFamily="18" charset="0"/>
              </a:rPr>
              <a:t> </a:t>
            </a:r>
            <a:r>
              <a:rPr lang="tr-TR" sz="2400" b="1" spc="15" dirty="0">
                <a:latin typeface="Times New Roman" panose="02020603050405020304" pitchFamily="18" charset="0"/>
                <a:cs typeface="Times New Roman" panose="02020603050405020304" pitchFamily="18" charset="0"/>
              </a:rPr>
              <a:t>taşınırlar</a:t>
            </a:r>
            <a:r>
              <a:rPr lang="tr-TR" sz="2400" b="1" spc="2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için</a:t>
            </a:r>
            <a:r>
              <a:rPr lang="tr-TR" sz="2400" b="1" dirty="0">
                <a:latin typeface="Times New Roman" panose="02020603050405020304" pitchFamily="18" charset="0"/>
                <a:cs typeface="Times New Roman" panose="02020603050405020304" pitchFamily="18" charset="0"/>
              </a:rPr>
              <a:t> de</a:t>
            </a:r>
            <a:r>
              <a:rPr lang="tr-TR" sz="2400" b="1" spc="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Taşınır</a:t>
            </a:r>
            <a:r>
              <a:rPr lang="tr-TR" sz="2400" b="1" spc="-5" dirty="0">
                <a:latin typeface="Times New Roman" panose="02020603050405020304" pitchFamily="18" charset="0"/>
                <a:cs typeface="Times New Roman" panose="02020603050405020304" pitchFamily="18" charset="0"/>
              </a:rPr>
              <a:t> İşlem</a:t>
            </a:r>
            <a:r>
              <a:rPr lang="tr-TR" sz="2400" b="1"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Fişi</a:t>
            </a:r>
            <a:r>
              <a:rPr lang="tr-TR" sz="2400" b="1" spc="-5" dirty="0">
                <a:latin typeface="Times New Roman" panose="02020603050405020304" pitchFamily="18" charset="0"/>
                <a:cs typeface="Times New Roman" panose="02020603050405020304" pitchFamily="18" charset="0"/>
              </a:rPr>
              <a:t> düzenlenir</a:t>
            </a:r>
            <a:r>
              <a:rPr lang="tr-TR" sz="2400" b="1" dirty="0">
                <a:latin typeface="Times New Roman" panose="02020603050405020304" pitchFamily="18" charset="0"/>
                <a:cs typeface="Times New Roman" panose="02020603050405020304" pitchFamily="18" charset="0"/>
              </a:rPr>
              <a:t> </a:t>
            </a:r>
            <a:r>
              <a:rPr lang="tr-TR" sz="2400" b="1" spc="-15" dirty="0">
                <a:latin typeface="Times New Roman" panose="02020603050405020304" pitchFamily="18" charset="0"/>
                <a:cs typeface="Times New Roman" panose="02020603050405020304" pitchFamily="18" charset="0"/>
              </a:rPr>
              <a:t>ve</a:t>
            </a:r>
            <a:r>
              <a:rPr lang="tr-TR" sz="2400" b="1" spc="-1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Fişin</a:t>
            </a:r>
            <a:r>
              <a:rPr lang="tr-TR" sz="2400" b="1"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birinci</a:t>
            </a:r>
            <a:r>
              <a:rPr lang="tr-TR" sz="2400" b="1" spc="-5" dirty="0">
                <a:latin typeface="Times New Roman" panose="02020603050405020304" pitchFamily="18" charset="0"/>
                <a:cs typeface="Times New Roman" panose="02020603050405020304" pitchFamily="18" charset="0"/>
              </a:rPr>
              <a:t> </a:t>
            </a:r>
            <a:r>
              <a:rPr lang="tr-TR" sz="2400" b="1" spc="15" dirty="0">
                <a:latin typeface="Times New Roman" panose="02020603050405020304" pitchFamily="18" charset="0"/>
                <a:cs typeface="Times New Roman" panose="02020603050405020304" pitchFamily="18" charset="0"/>
              </a:rPr>
              <a:t>nüshası</a:t>
            </a:r>
            <a:r>
              <a:rPr lang="tr-TR" sz="2400" b="1" spc="2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devredilen </a:t>
            </a:r>
            <a:r>
              <a:rPr lang="tr-TR" sz="2400" b="1" spc="-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harcama</a:t>
            </a:r>
            <a:r>
              <a:rPr lang="tr-TR" sz="2400" b="1" spc="-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biriminin</a:t>
            </a:r>
            <a:r>
              <a:rPr lang="tr-TR" sz="2400" b="1" spc="45" dirty="0">
                <a:latin typeface="Times New Roman" panose="02020603050405020304" pitchFamily="18" charset="0"/>
                <a:cs typeface="Times New Roman" panose="02020603050405020304" pitchFamily="18" charset="0"/>
              </a:rPr>
              <a:t> </a:t>
            </a:r>
            <a:r>
              <a:rPr lang="tr-TR" sz="2400" b="1" spc="30" dirty="0">
                <a:latin typeface="Times New Roman" panose="02020603050405020304" pitchFamily="18" charset="0"/>
                <a:cs typeface="Times New Roman" panose="02020603050405020304" pitchFamily="18" charset="0"/>
              </a:rPr>
              <a:t>taşınır </a:t>
            </a:r>
            <a:r>
              <a:rPr lang="tr-TR" sz="2400" b="1" spc="15" dirty="0">
                <a:latin typeface="Times New Roman" panose="02020603050405020304" pitchFamily="18" charset="0"/>
                <a:cs typeface="Times New Roman" panose="02020603050405020304" pitchFamily="18" charset="0"/>
              </a:rPr>
              <a:t>kayıt</a:t>
            </a:r>
            <a:r>
              <a:rPr lang="tr-TR" sz="2400" b="1" spc="6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yetkilisine</a:t>
            </a:r>
            <a:r>
              <a:rPr lang="tr-TR" sz="2400" b="1" spc="75" dirty="0">
                <a:latin typeface="Times New Roman" panose="02020603050405020304" pitchFamily="18" charset="0"/>
                <a:cs typeface="Times New Roman" panose="02020603050405020304" pitchFamily="18" charset="0"/>
              </a:rPr>
              <a:t> </a:t>
            </a:r>
            <a:r>
              <a:rPr lang="tr-TR" sz="2400" b="1" spc="-30" dirty="0">
                <a:latin typeface="Times New Roman" panose="02020603050405020304" pitchFamily="18" charset="0"/>
                <a:cs typeface="Times New Roman" panose="02020603050405020304" pitchFamily="18" charset="0"/>
              </a:rPr>
              <a:t>verilir</a:t>
            </a:r>
            <a:r>
              <a:rPr lang="tr-TR" sz="2400" b="1" spc="-30" dirty="0" smtClean="0">
                <a:latin typeface="Times New Roman" panose="02020603050405020304" pitchFamily="18" charset="0"/>
                <a:cs typeface="Times New Roman" panose="02020603050405020304" pitchFamily="18" charset="0"/>
              </a:rPr>
              <a:t>.</a:t>
            </a:r>
            <a:endParaRPr lang="tr-TR" sz="2400" b="1" dirty="0">
              <a:latin typeface="Times New Roman" panose="02020603050405020304" pitchFamily="18" charset="0"/>
              <a:cs typeface="Times New Roman" panose="02020603050405020304" pitchFamily="18" charset="0"/>
            </a:endParaRPr>
          </a:p>
          <a:p>
            <a:pPr marL="356870" marR="5715" indent="-344805" algn="just">
              <a:lnSpc>
                <a:spcPct val="100000"/>
              </a:lnSpc>
              <a:buFont typeface="Wingdings"/>
              <a:buChar char=""/>
              <a:tabLst>
                <a:tab pos="357505" algn="l"/>
              </a:tabLst>
            </a:pPr>
            <a:r>
              <a:rPr lang="tr-TR" sz="2400" b="1" spc="10" dirty="0">
                <a:latin typeface="Times New Roman" panose="02020603050405020304" pitchFamily="18" charset="0"/>
                <a:cs typeface="Times New Roman" panose="02020603050405020304" pitchFamily="18" charset="0"/>
              </a:rPr>
              <a:t>Aynı </a:t>
            </a:r>
            <a:r>
              <a:rPr lang="tr-TR" sz="2400" b="1" dirty="0">
                <a:latin typeface="Times New Roman" panose="02020603050405020304" pitchFamily="18" charset="0"/>
                <a:cs typeface="Times New Roman" panose="02020603050405020304" pitchFamily="18" charset="0"/>
              </a:rPr>
              <a:t>harcama </a:t>
            </a:r>
            <a:r>
              <a:rPr lang="tr-TR" sz="2400" b="1" spc="-10" dirty="0">
                <a:latin typeface="Times New Roman" panose="02020603050405020304" pitchFamily="18" charset="0"/>
                <a:cs typeface="Times New Roman" panose="02020603050405020304" pitchFamily="18" charset="0"/>
              </a:rPr>
              <a:t>biriminin </a:t>
            </a:r>
            <a:r>
              <a:rPr lang="tr-TR" sz="2400" b="1" spc="10" dirty="0">
                <a:latin typeface="Times New Roman" panose="02020603050405020304" pitchFamily="18" charset="0"/>
                <a:cs typeface="Times New Roman" panose="02020603050405020304" pitchFamily="18" charset="0"/>
              </a:rPr>
              <a:t>ambarları arasındaki </a:t>
            </a:r>
            <a:r>
              <a:rPr lang="tr-TR" sz="2400" b="1" spc="30" dirty="0">
                <a:latin typeface="Times New Roman" panose="02020603050405020304" pitchFamily="18" charset="0"/>
                <a:cs typeface="Times New Roman" panose="02020603050405020304" pitchFamily="18" charset="0"/>
              </a:rPr>
              <a:t>taşınır </a:t>
            </a:r>
            <a:r>
              <a:rPr lang="tr-TR" sz="2400" b="1" spc="-10" dirty="0">
                <a:latin typeface="Times New Roman" panose="02020603050405020304" pitchFamily="18" charset="0"/>
                <a:cs typeface="Times New Roman" panose="02020603050405020304" pitchFamily="18" charset="0"/>
              </a:rPr>
              <a:t>devirlerinde </a:t>
            </a:r>
            <a:r>
              <a:rPr lang="tr-TR" sz="2400" b="1" dirty="0">
                <a:latin typeface="Times New Roman" panose="02020603050405020304" pitchFamily="18" charset="0"/>
                <a:cs typeface="Times New Roman" panose="02020603050405020304" pitchFamily="18" charset="0"/>
              </a:rPr>
              <a:t>de </a:t>
            </a:r>
            <a:r>
              <a:rPr lang="tr-TR" sz="2400" b="1" spc="-10" dirty="0">
                <a:latin typeface="Times New Roman" panose="02020603050405020304" pitchFamily="18" charset="0"/>
                <a:cs typeface="Times New Roman" panose="02020603050405020304" pitchFamily="18" charset="0"/>
              </a:rPr>
              <a:t>Taşınır </a:t>
            </a:r>
            <a:r>
              <a:rPr lang="tr-TR" sz="2400" b="1" spc="-5" dirty="0">
                <a:latin typeface="Times New Roman" panose="02020603050405020304" pitchFamily="18" charset="0"/>
                <a:cs typeface="Times New Roman" panose="02020603050405020304" pitchFamily="18" charset="0"/>
              </a:rPr>
              <a:t>İşlem </a:t>
            </a:r>
            <a:r>
              <a:rPr lang="tr-TR" sz="2400" b="1" spc="-10" dirty="0">
                <a:latin typeface="Times New Roman" panose="02020603050405020304" pitchFamily="18" charset="0"/>
                <a:cs typeface="Times New Roman" panose="02020603050405020304" pitchFamily="18" charset="0"/>
              </a:rPr>
              <a:t>Fişi </a:t>
            </a:r>
            <a:r>
              <a:rPr lang="tr-TR" sz="2400" b="1" spc="-5" dirty="0">
                <a:latin typeface="Times New Roman" panose="02020603050405020304" pitchFamily="18" charset="0"/>
                <a:cs typeface="Times New Roman" panose="02020603050405020304" pitchFamily="18" charset="0"/>
              </a:rPr>
              <a:t> </a:t>
            </a:r>
            <a:r>
              <a:rPr lang="tr-TR" sz="2400" b="1" spc="-20" dirty="0">
                <a:latin typeface="Times New Roman" panose="02020603050405020304" pitchFamily="18" charset="0"/>
                <a:cs typeface="Times New Roman" panose="02020603050405020304" pitchFamily="18" charset="0"/>
              </a:rPr>
              <a:t>düzenlenir,</a:t>
            </a:r>
            <a:r>
              <a:rPr lang="tr-TR" sz="2400" b="1" spc="5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ancak</a:t>
            </a:r>
            <a:r>
              <a:rPr lang="tr-TR" sz="2400" b="1" spc="2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bu</a:t>
            </a:r>
            <a:r>
              <a:rPr lang="tr-TR" sz="2400" b="1" spc="2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Fişler</a:t>
            </a:r>
            <a:r>
              <a:rPr lang="tr-TR" sz="2400" b="1" spc="2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muhasebe</a:t>
            </a:r>
            <a:r>
              <a:rPr lang="tr-TR" sz="2400" b="1" spc="1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birimine</a:t>
            </a:r>
            <a:r>
              <a:rPr lang="tr-TR" sz="2400" b="1" spc="2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gönderilmez.</a:t>
            </a:r>
            <a:endParaRPr lang="tr-TR" sz="2400" b="1" dirty="0">
              <a:latin typeface="Times New Roman" panose="02020603050405020304" pitchFamily="18"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val="26575958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719736" y="692696"/>
            <a:ext cx="4752528" cy="444352"/>
          </a:xfrm>
          <a:prstGeom prst="rect">
            <a:avLst/>
          </a:prstGeom>
        </p:spPr>
        <p:txBody>
          <a:bodyPr vert="horz" wrap="square" lIns="0" tIns="13335" rIns="0" bIns="0" rtlCol="0">
            <a:spAutoFit/>
          </a:bodyPr>
          <a:lstStyle/>
          <a:p>
            <a:pPr marL="12700">
              <a:lnSpc>
                <a:spcPct val="100000"/>
              </a:lnSpc>
              <a:spcBef>
                <a:spcPts val="105"/>
              </a:spcBef>
            </a:pPr>
            <a:r>
              <a:rPr sz="2800" b="1" spc="-60" dirty="0">
                <a:solidFill>
                  <a:srgbClr val="FF0000"/>
                </a:solidFill>
                <a:latin typeface="Times New Roman" panose="02020603050405020304" pitchFamily="18" charset="0"/>
                <a:cs typeface="Times New Roman" panose="02020603050405020304" pitchFamily="18" charset="0"/>
              </a:rPr>
              <a:t>SATIŞ</a:t>
            </a:r>
            <a:r>
              <a:rPr sz="2800" b="1" spc="25"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SURETİYLE</a:t>
            </a:r>
            <a:r>
              <a:rPr sz="2800" b="1" spc="-40"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ÇIKIŞ</a:t>
            </a:r>
          </a:p>
        </p:txBody>
      </p:sp>
      <p:sp>
        <p:nvSpPr>
          <p:cNvPr id="4" name="object 4"/>
          <p:cNvSpPr txBox="1"/>
          <p:nvPr/>
        </p:nvSpPr>
        <p:spPr>
          <a:xfrm>
            <a:off x="1991545" y="1772816"/>
            <a:ext cx="9865096" cy="1120820"/>
          </a:xfrm>
          <a:prstGeom prst="rect">
            <a:avLst/>
          </a:prstGeom>
        </p:spPr>
        <p:txBody>
          <a:bodyPr vert="horz" wrap="square" lIns="0" tIns="12700" rIns="0" bIns="0" rtlCol="0">
            <a:spAutoFit/>
          </a:bodyPr>
          <a:lstStyle/>
          <a:p>
            <a:pPr marL="12700">
              <a:lnSpc>
                <a:spcPct val="100000"/>
              </a:lnSpc>
              <a:spcBef>
                <a:spcPts val="100"/>
              </a:spcBef>
              <a:tabLst>
                <a:tab pos="734695" algn="l"/>
                <a:tab pos="2171065" algn="l"/>
                <a:tab pos="4173854" algn="l"/>
                <a:tab pos="5271135" algn="l"/>
                <a:tab pos="6652259" algn="l"/>
                <a:tab pos="7765415" algn="l"/>
                <a:tab pos="8695055" algn="l"/>
                <a:tab pos="9365615" algn="l"/>
                <a:tab pos="11399520" algn="l"/>
              </a:tabLst>
            </a:pPr>
            <a:r>
              <a:rPr sz="2400" b="1" spc="-5" dirty="0">
                <a:latin typeface="Times New Roman" panose="02020603050405020304" pitchFamily="18" charset="0"/>
                <a:cs typeface="Times New Roman" panose="02020603050405020304" pitchFamily="18" charset="0"/>
              </a:rPr>
              <a:t>İl</a:t>
            </a:r>
            <a:r>
              <a:rPr sz="2400" b="1" spc="-30" dirty="0">
                <a:latin typeface="Times New Roman" panose="02020603050405020304" pitchFamily="18" charset="0"/>
                <a:cs typeface="Times New Roman" panose="02020603050405020304" pitchFamily="18" charset="0"/>
              </a:rPr>
              <a:t>g</a:t>
            </a:r>
            <a:r>
              <a:rPr sz="2400" b="1" dirty="0">
                <a:latin typeface="Times New Roman" panose="02020603050405020304" pitchFamily="18" charset="0"/>
                <a:cs typeface="Times New Roman" panose="02020603050405020304" pitchFamily="18" charset="0"/>
              </a:rPr>
              <a:t>i</a:t>
            </a:r>
            <a:r>
              <a:rPr sz="2400" b="1" spc="-20" dirty="0">
                <a:latin typeface="Times New Roman" panose="02020603050405020304" pitchFamily="18" charset="0"/>
                <a:cs typeface="Times New Roman" panose="02020603050405020304" pitchFamily="18" charset="0"/>
              </a:rPr>
              <a:t>l</a:t>
            </a:r>
            <a:r>
              <a:rPr sz="2400" b="1" spc="-15" dirty="0">
                <a:latin typeface="Times New Roman" panose="02020603050405020304" pitchFamily="18" charset="0"/>
                <a:cs typeface="Times New Roman" panose="02020603050405020304" pitchFamily="18" charset="0"/>
              </a:rPr>
              <a:t>i</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m</a:t>
            </a:r>
            <a:r>
              <a:rPr sz="2400" b="1" dirty="0">
                <a:latin typeface="Times New Roman" panose="02020603050405020304" pitchFamily="18" charset="0"/>
                <a:cs typeface="Times New Roman" panose="02020603050405020304" pitchFamily="18" charset="0"/>
              </a:rPr>
              <a:t>ev</a:t>
            </a:r>
            <a:r>
              <a:rPr sz="2400" b="1" spc="-30" dirty="0">
                <a:latin typeface="Times New Roman" panose="02020603050405020304" pitchFamily="18" charset="0"/>
                <a:cs typeface="Times New Roman" panose="02020603050405020304" pitchFamily="18" charset="0"/>
              </a:rPr>
              <a:t>z</a:t>
            </a:r>
            <a:r>
              <a:rPr sz="2400" b="1" dirty="0">
                <a:latin typeface="Times New Roman" panose="02020603050405020304" pitchFamily="18" charset="0"/>
                <a:cs typeface="Times New Roman" panose="02020603050405020304" pitchFamily="18" charset="0"/>
              </a:rPr>
              <a:t>ua</a:t>
            </a:r>
            <a:r>
              <a:rPr sz="2400" b="1" spc="60" dirty="0">
                <a:latin typeface="Times New Roman" panose="02020603050405020304" pitchFamily="18" charset="0"/>
                <a:cs typeface="Times New Roman" panose="02020603050405020304" pitchFamily="18" charset="0"/>
              </a:rPr>
              <a:t>tı</a:t>
            </a:r>
            <a:r>
              <a:rPr sz="2400" b="1" dirty="0">
                <a:latin typeface="Times New Roman" panose="02020603050405020304" pitchFamily="18" charset="0"/>
                <a:cs typeface="Times New Roman" panose="02020603050405020304" pitchFamily="18" charset="0"/>
              </a:rPr>
              <a:t>	çerç</a:t>
            </a:r>
            <a:r>
              <a:rPr sz="2400" b="1" spc="25" dirty="0">
                <a:latin typeface="Times New Roman" panose="02020603050405020304" pitchFamily="18" charset="0"/>
                <a:cs typeface="Times New Roman" panose="02020603050405020304" pitchFamily="18" charset="0"/>
              </a:rPr>
              <a:t>e</a:t>
            </a:r>
            <a:r>
              <a:rPr sz="2400" b="1" spc="-5" dirty="0">
                <a:latin typeface="Times New Roman" panose="02020603050405020304" pitchFamily="18" charset="0"/>
                <a:cs typeface="Times New Roman" panose="02020603050405020304" pitchFamily="18" charset="0"/>
              </a:rPr>
              <a:t>vesi</a:t>
            </a:r>
            <a:r>
              <a:rPr sz="2400" b="1" dirty="0">
                <a:latin typeface="Times New Roman" panose="02020603050405020304" pitchFamily="18" charset="0"/>
                <a:cs typeface="Times New Roman" panose="02020603050405020304" pitchFamily="18" charset="0"/>
              </a:rPr>
              <a:t>nde	sa</a:t>
            </a:r>
            <a:r>
              <a:rPr sz="2400" b="1" spc="5" dirty="0">
                <a:latin typeface="Times New Roman" panose="02020603050405020304" pitchFamily="18" charset="0"/>
                <a:cs typeface="Times New Roman" panose="02020603050405020304" pitchFamily="18" charset="0"/>
              </a:rPr>
              <a:t>t</a:t>
            </a:r>
            <a:r>
              <a:rPr sz="2400" b="1" spc="100" dirty="0">
                <a:latin typeface="Times New Roman" panose="02020603050405020304" pitchFamily="18" charset="0"/>
                <a:cs typeface="Times New Roman" panose="02020603050405020304" pitchFamily="18" charset="0"/>
              </a:rPr>
              <a:t>ı</a:t>
            </a:r>
            <a:r>
              <a:rPr sz="2400" b="1" spc="-10" dirty="0">
                <a:latin typeface="Times New Roman" panose="02020603050405020304" pitchFamily="18" charset="0"/>
                <a:cs typeface="Times New Roman" panose="02020603050405020304" pitchFamily="18" charset="0"/>
              </a:rPr>
              <a:t>la</a:t>
            </a:r>
            <a:r>
              <a:rPr sz="2400" b="1" spc="-5" dirty="0">
                <a:latin typeface="Times New Roman" panose="02020603050405020304" pitchFamily="18" charset="0"/>
                <a:cs typeface="Times New Roman" panose="02020603050405020304" pitchFamily="18" charset="0"/>
              </a:rPr>
              <a:t>n</a:t>
            </a:r>
            <a:r>
              <a:rPr sz="2400" b="1" dirty="0">
                <a:latin typeface="Times New Roman" panose="02020603050405020304" pitchFamily="18" charset="0"/>
                <a:cs typeface="Times New Roman" panose="02020603050405020304" pitchFamily="18" charset="0"/>
              </a:rPr>
              <a:t>	t</a:t>
            </a:r>
            <a:r>
              <a:rPr sz="2400" b="1" spc="10" dirty="0">
                <a:latin typeface="Times New Roman" panose="02020603050405020304" pitchFamily="18" charset="0"/>
                <a:cs typeface="Times New Roman" panose="02020603050405020304" pitchFamily="18" charset="0"/>
              </a:rPr>
              <a:t>a</a:t>
            </a:r>
            <a:r>
              <a:rPr sz="2400" b="1" spc="80" dirty="0">
                <a:latin typeface="Times New Roman" panose="02020603050405020304" pitchFamily="18" charset="0"/>
                <a:cs typeface="Times New Roman" panose="02020603050405020304" pitchFamily="18" charset="0"/>
              </a:rPr>
              <a:t>ş</a:t>
            </a:r>
            <a:r>
              <a:rPr sz="2400" b="1" spc="10" dirty="0">
                <a:latin typeface="Times New Roman" panose="02020603050405020304" pitchFamily="18" charset="0"/>
                <a:cs typeface="Times New Roman" panose="02020603050405020304" pitchFamily="18" charset="0"/>
              </a:rPr>
              <a:t>ı</a:t>
            </a:r>
            <a:r>
              <a:rPr sz="2400" b="1" dirty="0">
                <a:latin typeface="Times New Roman" panose="02020603050405020304" pitchFamily="18" charset="0"/>
                <a:cs typeface="Times New Roman" panose="02020603050405020304" pitchFamily="18" charset="0"/>
              </a:rPr>
              <a:t>n</a:t>
            </a:r>
            <a:r>
              <a:rPr sz="2400" b="1" spc="100" dirty="0">
                <a:latin typeface="Times New Roman" panose="02020603050405020304" pitchFamily="18" charset="0"/>
                <a:cs typeface="Times New Roman" panose="02020603050405020304" pitchFamily="18" charset="0"/>
              </a:rPr>
              <a:t>ı</a:t>
            </a:r>
            <a:r>
              <a:rPr sz="2400" b="1" spc="-10" dirty="0">
                <a:latin typeface="Times New Roman" panose="02020603050405020304" pitchFamily="18" charset="0"/>
                <a:cs typeface="Times New Roman" panose="02020603050405020304" pitchFamily="18" charset="0"/>
              </a:rPr>
              <a:t>rla</a:t>
            </a:r>
            <a:r>
              <a:rPr sz="2400" b="1" spc="-5" dirty="0">
                <a:latin typeface="Times New Roman" panose="02020603050405020304" pitchFamily="18" charset="0"/>
                <a:cs typeface="Times New Roman" panose="02020603050405020304" pitchFamily="18" charset="0"/>
              </a:rPr>
              <a:t>r</a:t>
            </a:r>
            <a:r>
              <a:rPr sz="2400" b="1" dirty="0">
                <a:latin typeface="Times New Roman" panose="02020603050405020304" pitchFamily="18" charset="0"/>
                <a:cs typeface="Times New Roman" panose="02020603050405020304" pitchFamily="18" charset="0"/>
              </a:rPr>
              <a:t>	</a:t>
            </a:r>
            <a:r>
              <a:rPr sz="2400" b="1" spc="-245" dirty="0">
                <a:latin typeface="Times New Roman" panose="02020603050405020304" pitchFamily="18" charset="0"/>
                <a:cs typeface="Times New Roman" panose="02020603050405020304" pitchFamily="18" charset="0"/>
              </a:rPr>
              <a:t>T</a:t>
            </a:r>
            <a:r>
              <a:rPr sz="2400" b="1" dirty="0">
                <a:latin typeface="Times New Roman" panose="02020603050405020304" pitchFamily="18" charset="0"/>
                <a:cs typeface="Times New Roman" panose="02020603050405020304" pitchFamily="18" charset="0"/>
              </a:rPr>
              <a:t>a</a:t>
            </a:r>
            <a:r>
              <a:rPr sz="2400" b="1" spc="80" dirty="0">
                <a:latin typeface="Times New Roman" panose="02020603050405020304" pitchFamily="18" charset="0"/>
                <a:cs typeface="Times New Roman" panose="02020603050405020304" pitchFamily="18" charset="0"/>
              </a:rPr>
              <a:t>ş</a:t>
            </a:r>
            <a:r>
              <a:rPr sz="2400" b="1" spc="10" dirty="0">
                <a:latin typeface="Times New Roman" panose="02020603050405020304" pitchFamily="18" charset="0"/>
                <a:cs typeface="Times New Roman" panose="02020603050405020304" pitchFamily="18" charset="0"/>
              </a:rPr>
              <a:t>ı</a:t>
            </a:r>
            <a:r>
              <a:rPr sz="2400" b="1" dirty="0">
                <a:latin typeface="Times New Roman" panose="02020603050405020304" pitchFamily="18" charset="0"/>
                <a:cs typeface="Times New Roman" panose="02020603050405020304" pitchFamily="18" charset="0"/>
              </a:rPr>
              <a:t>n</a:t>
            </a:r>
            <a:r>
              <a:rPr sz="2400" b="1" spc="100" dirty="0">
                <a:latin typeface="Times New Roman" panose="02020603050405020304" pitchFamily="18" charset="0"/>
                <a:cs typeface="Times New Roman" panose="02020603050405020304" pitchFamily="18" charset="0"/>
              </a:rPr>
              <a:t>ı</a:t>
            </a:r>
            <a:r>
              <a:rPr sz="2400" b="1" dirty="0">
                <a:latin typeface="Times New Roman" panose="02020603050405020304" pitchFamily="18" charset="0"/>
                <a:cs typeface="Times New Roman" panose="02020603050405020304" pitchFamily="18" charset="0"/>
              </a:rPr>
              <a:t>r	</a:t>
            </a:r>
            <a:r>
              <a:rPr sz="2400" b="1" spc="-5" dirty="0">
                <a:latin typeface="Times New Roman" panose="02020603050405020304" pitchFamily="18" charset="0"/>
                <a:cs typeface="Times New Roman" panose="02020603050405020304" pitchFamily="18" charset="0"/>
              </a:rPr>
              <a:t>İşlem</a:t>
            </a:r>
            <a:r>
              <a:rPr sz="2400" b="1" dirty="0">
                <a:latin typeface="Times New Roman" panose="02020603050405020304" pitchFamily="18" charset="0"/>
                <a:cs typeface="Times New Roman" panose="02020603050405020304" pitchFamily="18" charset="0"/>
              </a:rPr>
              <a:t>	</a:t>
            </a:r>
            <a:r>
              <a:rPr sz="2400" b="1" spc="-10" dirty="0" err="1" smtClean="0">
                <a:latin typeface="Times New Roman" panose="02020603050405020304" pitchFamily="18" charset="0"/>
                <a:cs typeface="Times New Roman" panose="02020603050405020304" pitchFamily="18" charset="0"/>
              </a:rPr>
              <a:t>F</a:t>
            </a:r>
            <a:r>
              <a:rPr sz="2400" b="1" spc="-15" dirty="0" err="1" smtClean="0">
                <a:latin typeface="Times New Roman" panose="02020603050405020304" pitchFamily="18" charset="0"/>
                <a:cs typeface="Times New Roman" panose="02020603050405020304" pitchFamily="18" charset="0"/>
              </a:rPr>
              <a:t>i</a:t>
            </a:r>
            <a:r>
              <a:rPr sz="2400" b="1" spc="-10" dirty="0" err="1" smtClean="0">
                <a:latin typeface="Times New Roman" panose="02020603050405020304" pitchFamily="18" charset="0"/>
                <a:cs typeface="Times New Roman" panose="02020603050405020304" pitchFamily="18" charset="0"/>
              </a:rPr>
              <a:t>şi</a:t>
            </a:r>
            <a:r>
              <a:rPr lang="tr-TR" sz="2400" b="1" spc="-10" dirty="0" smtClean="0">
                <a:latin typeface="Times New Roman" panose="02020603050405020304" pitchFamily="18" charset="0"/>
                <a:cs typeface="Times New Roman" panose="02020603050405020304" pitchFamily="18" charset="0"/>
              </a:rPr>
              <a:t> </a:t>
            </a:r>
            <a:r>
              <a:rPr sz="2400" b="1" dirty="0" err="1" smtClean="0">
                <a:latin typeface="Times New Roman" panose="02020603050405020304" pitchFamily="18" charset="0"/>
                <a:cs typeface="Times New Roman" panose="02020603050405020304" pitchFamily="18" charset="0"/>
              </a:rPr>
              <a:t>dü</a:t>
            </a:r>
            <a:r>
              <a:rPr sz="2400" b="1" spc="-25" dirty="0" err="1" smtClean="0">
                <a:latin typeface="Times New Roman" panose="02020603050405020304" pitchFamily="18" charset="0"/>
                <a:cs typeface="Times New Roman" panose="02020603050405020304" pitchFamily="18" charset="0"/>
              </a:rPr>
              <a:t>z</a:t>
            </a:r>
            <a:r>
              <a:rPr sz="2400" b="1" dirty="0" err="1" smtClean="0">
                <a:latin typeface="Times New Roman" panose="02020603050405020304" pitchFamily="18" charset="0"/>
                <a:cs typeface="Times New Roman" panose="02020603050405020304" pitchFamily="18" charset="0"/>
              </a:rPr>
              <a:t>en</a:t>
            </a:r>
            <a:r>
              <a:rPr sz="2400" b="1" spc="-10" dirty="0" err="1" smtClean="0">
                <a:latin typeface="Times New Roman" panose="02020603050405020304" pitchFamily="18" charset="0"/>
                <a:cs typeface="Times New Roman" panose="02020603050405020304" pitchFamily="18" charset="0"/>
              </a:rPr>
              <a:t>le</a:t>
            </a:r>
            <a:r>
              <a:rPr sz="2400" b="1" dirty="0" err="1" smtClean="0">
                <a:latin typeface="Times New Roman" panose="02020603050405020304" pitchFamily="18" charset="0"/>
                <a:cs typeface="Times New Roman" panose="02020603050405020304" pitchFamily="18" charset="0"/>
              </a:rPr>
              <a:t>ne</a:t>
            </a:r>
            <a:r>
              <a:rPr sz="2400" b="1" spc="-10" dirty="0" err="1" smtClean="0">
                <a:latin typeface="Times New Roman" panose="02020603050405020304" pitchFamily="18" charset="0"/>
                <a:cs typeface="Times New Roman" panose="02020603050405020304" pitchFamily="18" charset="0"/>
              </a:rPr>
              <a:t>r</a:t>
            </a:r>
            <a:r>
              <a:rPr sz="2400" b="1" dirty="0" err="1" smtClean="0">
                <a:latin typeface="Times New Roman" panose="02020603050405020304" pitchFamily="18" charset="0"/>
                <a:cs typeface="Times New Roman" panose="02020603050405020304" pitchFamily="18" charset="0"/>
              </a:rPr>
              <a:t>ek</a:t>
            </a:r>
            <a:r>
              <a:rPr lang="tr-TR" sz="2400" b="1" dirty="0" smtClean="0">
                <a:latin typeface="Times New Roman" panose="02020603050405020304" pitchFamily="18" charset="0"/>
                <a:cs typeface="Times New Roman" panose="02020603050405020304" pitchFamily="18" charset="0"/>
              </a:rPr>
              <a:t> </a:t>
            </a:r>
            <a:r>
              <a:rPr sz="2400" b="1" spc="80" dirty="0" err="1" smtClean="0">
                <a:latin typeface="Times New Roman" panose="02020603050405020304" pitchFamily="18" charset="0"/>
                <a:cs typeface="Times New Roman" panose="02020603050405020304" pitchFamily="18" charset="0"/>
              </a:rPr>
              <a:t>ç</a:t>
            </a:r>
            <a:r>
              <a:rPr sz="2400" b="1" spc="10" dirty="0" err="1" smtClean="0">
                <a:latin typeface="Times New Roman" panose="02020603050405020304" pitchFamily="18" charset="0"/>
                <a:cs typeface="Times New Roman" panose="02020603050405020304" pitchFamily="18" charset="0"/>
              </a:rPr>
              <a:t>ı</a:t>
            </a:r>
            <a:r>
              <a:rPr sz="2400" b="1" spc="80" dirty="0" err="1" smtClean="0">
                <a:latin typeface="Times New Roman" panose="02020603050405020304" pitchFamily="18" charset="0"/>
                <a:cs typeface="Times New Roman" panose="02020603050405020304" pitchFamily="18" charset="0"/>
              </a:rPr>
              <a:t>k</a:t>
            </a:r>
            <a:r>
              <a:rPr sz="2400" b="1" spc="10" dirty="0" err="1" smtClean="0">
                <a:latin typeface="Times New Roman" panose="02020603050405020304" pitchFamily="18" charset="0"/>
                <a:cs typeface="Times New Roman" panose="02020603050405020304" pitchFamily="18" charset="0"/>
              </a:rPr>
              <a:t>ı</a:t>
            </a:r>
            <a:r>
              <a:rPr sz="2400" b="1" dirty="0" err="1" smtClean="0">
                <a:latin typeface="Times New Roman" panose="02020603050405020304" pitchFamily="18" charset="0"/>
                <a:cs typeface="Times New Roman" panose="02020603050405020304" pitchFamily="18" charset="0"/>
              </a:rPr>
              <a:t>ş</a:t>
            </a:r>
            <a:r>
              <a:rPr lang="tr-TR" sz="2400" b="1" dirty="0" smtClean="0">
                <a:latin typeface="Times New Roman" panose="02020603050405020304" pitchFamily="18" charset="0"/>
                <a:cs typeface="Times New Roman" panose="02020603050405020304" pitchFamily="18" charset="0"/>
              </a:rPr>
              <a:t> </a:t>
            </a:r>
            <a:r>
              <a:rPr sz="2400" b="1" spc="-20" dirty="0" err="1" smtClean="0">
                <a:latin typeface="Times New Roman" panose="02020603050405020304" pitchFamily="18" charset="0"/>
                <a:cs typeface="Times New Roman" panose="02020603050405020304" pitchFamily="18" charset="0"/>
              </a:rPr>
              <a:t>kaydedilir</a:t>
            </a:r>
            <a:r>
              <a:rPr sz="2400" b="1" spc="-20" dirty="0">
                <a:latin typeface="Times New Roman" panose="02020603050405020304" pitchFamily="18" charset="0"/>
                <a:cs typeface="Times New Roman" panose="02020603050405020304" pitchFamily="18" charset="0"/>
              </a:rPr>
              <a:t>.</a:t>
            </a:r>
            <a:r>
              <a:rPr sz="2400" b="1" spc="7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Satışa</a:t>
            </a:r>
            <a:r>
              <a:rPr sz="2400" b="1" spc="3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ilişkin</a:t>
            </a:r>
            <a:r>
              <a:rPr sz="2400" b="1" spc="8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karar</a:t>
            </a:r>
            <a:r>
              <a:rPr sz="2400" b="1" spc="3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veya</a:t>
            </a:r>
            <a:r>
              <a:rPr sz="2400" b="1" spc="8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onayın</a:t>
            </a:r>
            <a:r>
              <a:rPr sz="2400" b="1" spc="6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bir</a:t>
            </a:r>
            <a:r>
              <a:rPr sz="2400" b="1" spc="2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nüshası</a:t>
            </a:r>
            <a:r>
              <a:rPr sz="2400" b="1" spc="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Fişin</a:t>
            </a:r>
            <a:r>
              <a:rPr sz="2400" b="1" spc="4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birinci</a:t>
            </a:r>
            <a:r>
              <a:rPr sz="2400" b="1" spc="7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nüshasına</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bağlanır.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253480" y="692696"/>
            <a:ext cx="10938520" cy="750847"/>
          </a:xfrm>
          <a:prstGeom prst="rect">
            <a:avLst/>
          </a:prstGeom>
        </p:spPr>
        <p:txBody>
          <a:bodyPr vert="horz" wrap="square" lIns="0" tIns="12065" rIns="0" bIns="0" rtlCol="0">
            <a:spAutoFit/>
          </a:bodyPr>
          <a:lstStyle/>
          <a:p>
            <a:pPr algn="ctr">
              <a:lnSpc>
                <a:spcPct val="100000"/>
              </a:lnSpc>
              <a:spcBef>
                <a:spcPts val="95"/>
              </a:spcBef>
            </a:pPr>
            <a:r>
              <a:rPr sz="2400" b="1" spc="-10" dirty="0">
                <a:solidFill>
                  <a:srgbClr val="FF0000"/>
                </a:solidFill>
                <a:latin typeface="Times New Roman" panose="02020603050405020304" pitchFamily="18" charset="0"/>
                <a:cs typeface="Times New Roman" panose="02020603050405020304" pitchFamily="18" charset="0"/>
              </a:rPr>
              <a:t>KULLANILMAZ</a:t>
            </a:r>
            <a:r>
              <a:rPr sz="2400" b="1" spc="114" dirty="0">
                <a:solidFill>
                  <a:srgbClr val="FF0000"/>
                </a:solidFill>
                <a:latin typeface="Times New Roman" panose="02020603050405020304" pitchFamily="18" charset="0"/>
                <a:cs typeface="Times New Roman" panose="02020603050405020304" pitchFamily="18" charset="0"/>
              </a:rPr>
              <a:t> </a:t>
            </a:r>
            <a:r>
              <a:rPr sz="2400" b="1" spc="-25" dirty="0">
                <a:solidFill>
                  <a:srgbClr val="FF0000"/>
                </a:solidFill>
                <a:latin typeface="Times New Roman" panose="02020603050405020304" pitchFamily="18" charset="0"/>
                <a:cs typeface="Times New Roman" panose="02020603050405020304" pitchFamily="18" charset="0"/>
              </a:rPr>
              <a:t>HALE</a:t>
            </a:r>
            <a:r>
              <a:rPr sz="2400" b="1" spc="100"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GELME,</a:t>
            </a:r>
            <a:r>
              <a:rPr sz="2400" b="1" spc="-60"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YOK</a:t>
            </a:r>
            <a:r>
              <a:rPr sz="2400" b="1" spc="-3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OLMA</a:t>
            </a:r>
            <a:r>
              <a:rPr sz="2400" b="1" spc="-130" dirty="0">
                <a:solidFill>
                  <a:srgbClr val="FF0000"/>
                </a:solidFill>
                <a:latin typeface="Times New Roman" panose="02020603050405020304" pitchFamily="18" charset="0"/>
                <a:cs typeface="Times New Roman" panose="02020603050405020304" pitchFamily="18" charset="0"/>
              </a:rPr>
              <a:t> </a:t>
            </a:r>
            <a:r>
              <a:rPr sz="2400" b="1" spc="-55" dirty="0">
                <a:solidFill>
                  <a:srgbClr val="FF0000"/>
                </a:solidFill>
                <a:latin typeface="Times New Roman" panose="02020603050405020304" pitchFamily="18" charset="0"/>
                <a:cs typeface="Times New Roman" panose="02020603050405020304" pitchFamily="18" charset="0"/>
              </a:rPr>
              <a:t>VEYA</a:t>
            </a:r>
            <a:r>
              <a:rPr sz="2400" b="1" spc="-35" dirty="0">
                <a:solidFill>
                  <a:srgbClr val="FF0000"/>
                </a:solidFill>
                <a:latin typeface="Times New Roman" panose="02020603050405020304" pitchFamily="18" charset="0"/>
                <a:cs typeface="Times New Roman" panose="02020603050405020304" pitchFamily="18" charset="0"/>
              </a:rPr>
              <a:t> </a:t>
            </a:r>
            <a:r>
              <a:rPr sz="2400" b="1" spc="-60" dirty="0" smtClean="0">
                <a:solidFill>
                  <a:srgbClr val="FF0000"/>
                </a:solidFill>
                <a:latin typeface="Times New Roman" panose="02020603050405020304" pitchFamily="18" charset="0"/>
                <a:cs typeface="Times New Roman" panose="02020603050405020304" pitchFamily="18" charset="0"/>
              </a:rPr>
              <a:t>SAYIM</a:t>
            </a:r>
            <a:r>
              <a:rPr lang="tr-TR" sz="2400" b="1" spc="-60" dirty="0" smtClean="0">
                <a:solidFill>
                  <a:srgbClr val="FF0000"/>
                </a:solidFill>
                <a:latin typeface="Times New Roman" panose="02020603050405020304" pitchFamily="18" charset="0"/>
                <a:cs typeface="Times New Roman" panose="02020603050405020304" pitchFamily="18" charset="0"/>
              </a:rPr>
              <a:t> </a:t>
            </a:r>
            <a:r>
              <a:rPr sz="2400" b="1" spc="-20" dirty="0" smtClean="0">
                <a:solidFill>
                  <a:srgbClr val="FF0000"/>
                </a:solidFill>
                <a:latin typeface="Times New Roman" panose="02020603050405020304" pitchFamily="18" charset="0"/>
                <a:cs typeface="Times New Roman" panose="02020603050405020304" pitchFamily="18" charset="0"/>
              </a:rPr>
              <a:t>NOKSANI</a:t>
            </a:r>
            <a:r>
              <a:rPr sz="2400" b="1" spc="80" dirty="0" smtClean="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NEDENİYLE</a:t>
            </a:r>
            <a:r>
              <a:rPr sz="2400" b="1" spc="35"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ÇIKIŞ</a:t>
            </a:r>
            <a:endParaRPr sz="2400" b="1" dirty="0">
              <a:solidFill>
                <a:srgbClr val="FF0000"/>
              </a:solidFill>
              <a:latin typeface="Times New Roman" panose="02020603050405020304" pitchFamily="18" charset="0"/>
              <a:cs typeface="Times New Roman" panose="02020603050405020304" pitchFamily="18" charset="0"/>
            </a:endParaRPr>
          </a:p>
        </p:txBody>
      </p:sp>
      <p:sp>
        <p:nvSpPr>
          <p:cNvPr id="6" name="object 6"/>
          <p:cNvSpPr txBox="1"/>
          <p:nvPr/>
        </p:nvSpPr>
        <p:spPr>
          <a:xfrm>
            <a:off x="1991544" y="1628800"/>
            <a:ext cx="9361040" cy="4321696"/>
          </a:xfrm>
          <a:prstGeom prst="rect">
            <a:avLst/>
          </a:prstGeom>
        </p:spPr>
        <p:txBody>
          <a:bodyPr vert="horz" wrap="square" lIns="0" tIns="12700" rIns="0" bIns="0" rtlCol="0">
            <a:spAutoFit/>
          </a:bodyPr>
          <a:lstStyle/>
          <a:p>
            <a:pPr marL="699770" marR="5080" indent="-342900" algn="just">
              <a:lnSpc>
                <a:spcPct val="100000"/>
              </a:lnSpc>
              <a:spcBef>
                <a:spcPts val="100"/>
              </a:spcBef>
              <a:buFont typeface="Wingdings" panose="05000000000000000000" pitchFamily="2" charset="2"/>
              <a:buChar char="q"/>
            </a:pPr>
            <a:r>
              <a:rPr lang="tr-TR" sz="2000" b="1" spc="-10" dirty="0">
                <a:latin typeface="Microsoft Sans Serif"/>
                <a:cs typeface="Microsoft Sans Serif"/>
              </a:rPr>
              <a:t>Tüketim malzemelerinin özelliklerinde, ağırlıklarında veya miktarlarında meydana gelen </a:t>
            </a:r>
            <a:r>
              <a:rPr lang="tr-TR" sz="2000" b="1" spc="-5" dirty="0">
                <a:latin typeface="Microsoft Sans Serif"/>
                <a:cs typeface="Microsoft Sans Serif"/>
              </a:rPr>
              <a:t>değişmeler </a:t>
            </a:r>
            <a:r>
              <a:rPr lang="tr-TR" sz="2000" b="1" spc="-10" dirty="0">
                <a:latin typeface="Microsoft Sans Serif"/>
                <a:cs typeface="Microsoft Sans Serif"/>
              </a:rPr>
              <a:t>nedeniyle </a:t>
            </a:r>
            <a:r>
              <a:rPr lang="tr-TR" sz="2000" b="1" spc="-5" dirty="0">
                <a:latin typeface="Microsoft Sans Serif"/>
                <a:cs typeface="Microsoft Sans Serif"/>
              </a:rPr>
              <a:t>oluşan </a:t>
            </a:r>
            <a:r>
              <a:rPr lang="tr-TR" sz="2000" b="1" spc="-25" dirty="0">
                <a:latin typeface="Microsoft Sans Serif"/>
                <a:cs typeface="Microsoft Sans Serif"/>
              </a:rPr>
              <a:t>fireler, </a:t>
            </a:r>
            <a:r>
              <a:rPr lang="tr-TR" sz="2000" b="1" spc="10" dirty="0">
                <a:latin typeface="Microsoft Sans Serif"/>
                <a:cs typeface="Microsoft Sans Serif"/>
              </a:rPr>
              <a:t>sayımda </a:t>
            </a:r>
            <a:r>
              <a:rPr lang="tr-TR" sz="2000" b="1" dirty="0">
                <a:latin typeface="Microsoft Sans Serif"/>
                <a:cs typeface="Microsoft Sans Serif"/>
              </a:rPr>
              <a:t>noksan </a:t>
            </a:r>
            <a:r>
              <a:rPr lang="tr-TR" sz="2000" b="1" spc="20" dirty="0">
                <a:latin typeface="Microsoft Sans Serif"/>
                <a:cs typeface="Microsoft Sans Serif"/>
              </a:rPr>
              <a:t>çıkan </a:t>
            </a:r>
            <a:r>
              <a:rPr lang="tr-TR" sz="2000" b="1" spc="5" dirty="0">
                <a:latin typeface="Microsoft Sans Serif"/>
                <a:cs typeface="Microsoft Sans Serif"/>
              </a:rPr>
              <a:t>taşınırlar, </a:t>
            </a:r>
            <a:r>
              <a:rPr lang="tr-TR" sz="2000" b="1" spc="10" dirty="0">
                <a:latin typeface="Microsoft Sans Serif"/>
                <a:cs typeface="Microsoft Sans Serif"/>
              </a:rPr>
              <a:t>çalınma, </a:t>
            </a:r>
            <a:r>
              <a:rPr lang="tr-TR" sz="2000" b="1" spc="15" dirty="0">
                <a:latin typeface="Microsoft Sans Serif"/>
                <a:cs typeface="Microsoft Sans Serif"/>
              </a:rPr>
              <a:t> </a:t>
            </a:r>
            <a:r>
              <a:rPr lang="tr-TR" sz="2000" b="1" spc="-5" dirty="0">
                <a:latin typeface="Microsoft Sans Serif"/>
                <a:cs typeface="Microsoft Sans Serif"/>
              </a:rPr>
              <a:t>kaybolma </a:t>
            </a:r>
            <a:r>
              <a:rPr lang="tr-TR" sz="2000" b="1" spc="-15" dirty="0">
                <a:latin typeface="Microsoft Sans Serif"/>
                <a:cs typeface="Microsoft Sans Serif"/>
              </a:rPr>
              <a:t>gibi </a:t>
            </a:r>
            <a:r>
              <a:rPr lang="tr-TR" sz="2000" b="1" spc="-10" dirty="0">
                <a:latin typeface="Microsoft Sans Serif"/>
                <a:cs typeface="Microsoft Sans Serif"/>
              </a:rPr>
              <a:t>nedenlerle yok </a:t>
            </a:r>
            <a:r>
              <a:rPr lang="tr-TR" sz="2000" b="1" spc="-5" dirty="0">
                <a:latin typeface="Microsoft Sans Serif"/>
                <a:cs typeface="Microsoft Sans Serif"/>
              </a:rPr>
              <a:t>olan </a:t>
            </a:r>
            <a:r>
              <a:rPr lang="tr-TR" sz="2000" b="1" spc="15" dirty="0">
                <a:latin typeface="Microsoft Sans Serif"/>
                <a:cs typeface="Microsoft Sans Serif"/>
              </a:rPr>
              <a:t>taşınırlar </a:t>
            </a:r>
            <a:r>
              <a:rPr lang="tr-TR" sz="2000" b="1" spc="-5" dirty="0">
                <a:latin typeface="Microsoft Sans Serif"/>
                <a:cs typeface="Microsoft Sans Serif"/>
              </a:rPr>
              <a:t>ya </a:t>
            </a:r>
            <a:r>
              <a:rPr lang="tr-TR" sz="2000" b="1" dirty="0">
                <a:latin typeface="Microsoft Sans Serif"/>
                <a:cs typeface="Microsoft Sans Serif"/>
              </a:rPr>
              <a:t>da </a:t>
            </a:r>
            <a:r>
              <a:rPr lang="tr-TR" sz="2000" b="1" spc="5" dirty="0">
                <a:latin typeface="Microsoft Sans Serif"/>
                <a:cs typeface="Microsoft Sans Serif"/>
              </a:rPr>
              <a:t>yıpranma, </a:t>
            </a:r>
            <a:r>
              <a:rPr lang="tr-TR" sz="2000" b="1" spc="25" dirty="0">
                <a:latin typeface="Microsoft Sans Serif"/>
                <a:cs typeface="Microsoft Sans Serif"/>
              </a:rPr>
              <a:t>kırılma </a:t>
            </a:r>
            <a:r>
              <a:rPr lang="tr-TR" sz="2000" b="1" spc="-5" dirty="0">
                <a:latin typeface="Microsoft Sans Serif"/>
                <a:cs typeface="Microsoft Sans Serif"/>
              </a:rPr>
              <a:t>veya bozulma </a:t>
            </a:r>
            <a:r>
              <a:rPr lang="tr-TR" sz="2000" b="1" spc="-15" dirty="0">
                <a:latin typeface="Microsoft Sans Serif"/>
                <a:cs typeface="Microsoft Sans Serif"/>
              </a:rPr>
              <a:t>gibi </a:t>
            </a:r>
            <a:r>
              <a:rPr lang="tr-TR" sz="2000" b="1" spc="-10" dirty="0">
                <a:latin typeface="Microsoft Sans Serif"/>
                <a:cs typeface="Microsoft Sans Serif"/>
              </a:rPr>
              <a:t> </a:t>
            </a:r>
            <a:r>
              <a:rPr lang="tr-TR" sz="2000" b="1" spc="-5" dirty="0">
                <a:latin typeface="Microsoft Sans Serif"/>
                <a:cs typeface="Microsoft Sans Serif"/>
              </a:rPr>
              <a:t>nedenlerle </a:t>
            </a:r>
            <a:r>
              <a:rPr lang="tr-TR" sz="2000" b="1" dirty="0">
                <a:latin typeface="Microsoft Sans Serif"/>
                <a:cs typeface="Microsoft Sans Serif"/>
              </a:rPr>
              <a:t>kullanılamaz </a:t>
            </a:r>
            <a:r>
              <a:rPr lang="tr-TR" sz="2000" b="1" spc="-5" dirty="0">
                <a:latin typeface="Microsoft Sans Serif"/>
                <a:cs typeface="Microsoft Sans Serif"/>
              </a:rPr>
              <a:t>hale </a:t>
            </a:r>
            <a:r>
              <a:rPr lang="tr-TR" sz="2000" b="1" spc="-10" dirty="0">
                <a:latin typeface="Microsoft Sans Serif"/>
                <a:cs typeface="Microsoft Sans Serif"/>
              </a:rPr>
              <a:t>gelen </a:t>
            </a:r>
            <a:r>
              <a:rPr lang="tr-TR" sz="2000" b="1" spc="15" dirty="0">
                <a:latin typeface="Microsoft Sans Serif"/>
                <a:cs typeface="Microsoft Sans Serif"/>
              </a:rPr>
              <a:t>taşınırlar </a:t>
            </a:r>
            <a:r>
              <a:rPr lang="tr-TR" sz="2000" b="1" spc="-5" dirty="0">
                <a:latin typeface="Microsoft Sans Serif"/>
                <a:cs typeface="Microsoft Sans Serif"/>
              </a:rPr>
              <a:t>ile </a:t>
            </a:r>
            <a:r>
              <a:rPr lang="tr-TR" sz="2000" b="1" spc="20" dirty="0">
                <a:latin typeface="Microsoft Sans Serif"/>
                <a:cs typeface="Microsoft Sans Serif"/>
              </a:rPr>
              <a:t>canlı </a:t>
            </a:r>
            <a:r>
              <a:rPr lang="tr-TR" sz="2000" b="1" spc="30" dirty="0">
                <a:latin typeface="Microsoft Sans Serif"/>
                <a:cs typeface="Microsoft Sans Serif"/>
              </a:rPr>
              <a:t>taşınırın </a:t>
            </a:r>
            <a:r>
              <a:rPr lang="tr-TR" sz="2000" b="1" spc="-5" dirty="0">
                <a:latin typeface="Microsoft Sans Serif"/>
                <a:cs typeface="Microsoft Sans Serif"/>
              </a:rPr>
              <a:t>ölmesi halinde, </a:t>
            </a:r>
            <a:r>
              <a:rPr lang="tr-TR" sz="2000" b="1" spc="5" dirty="0">
                <a:solidFill>
                  <a:srgbClr val="FF0000"/>
                </a:solidFill>
                <a:latin typeface="Microsoft Sans Serif"/>
                <a:cs typeface="Microsoft Sans Serif"/>
              </a:rPr>
              <a:t>Kayıttan </a:t>
            </a:r>
            <a:r>
              <a:rPr lang="tr-TR" sz="2000" b="1" spc="10" dirty="0">
                <a:solidFill>
                  <a:srgbClr val="FF0000"/>
                </a:solidFill>
                <a:latin typeface="Microsoft Sans Serif"/>
                <a:cs typeface="Microsoft Sans Serif"/>
              </a:rPr>
              <a:t> </a:t>
            </a:r>
            <a:r>
              <a:rPr lang="tr-TR" sz="2000" b="1" dirty="0">
                <a:solidFill>
                  <a:srgbClr val="FF0000"/>
                </a:solidFill>
                <a:latin typeface="Microsoft Sans Serif"/>
                <a:cs typeface="Microsoft Sans Serif"/>
              </a:rPr>
              <a:t>Düşme</a:t>
            </a:r>
            <a:r>
              <a:rPr lang="tr-TR" sz="2000" b="1" spc="-25" dirty="0">
                <a:solidFill>
                  <a:srgbClr val="FF0000"/>
                </a:solidFill>
                <a:latin typeface="Microsoft Sans Serif"/>
                <a:cs typeface="Microsoft Sans Serif"/>
              </a:rPr>
              <a:t> </a:t>
            </a:r>
            <a:r>
              <a:rPr lang="tr-TR" sz="2000" b="1" spc="-50" dirty="0">
                <a:solidFill>
                  <a:srgbClr val="FF0000"/>
                </a:solidFill>
                <a:latin typeface="Microsoft Sans Serif"/>
                <a:cs typeface="Microsoft Sans Serif"/>
              </a:rPr>
              <a:t>Teklif</a:t>
            </a:r>
            <a:r>
              <a:rPr lang="tr-TR" sz="2000" b="1" spc="30" dirty="0">
                <a:solidFill>
                  <a:srgbClr val="FF0000"/>
                </a:solidFill>
                <a:latin typeface="Microsoft Sans Serif"/>
                <a:cs typeface="Microsoft Sans Serif"/>
              </a:rPr>
              <a:t> </a:t>
            </a:r>
            <a:r>
              <a:rPr lang="tr-TR" sz="2000" b="1" spc="-15" dirty="0">
                <a:solidFill>
                  <a:srgbClr val="FF0000"/>
                </a:solidFill>
                <a:latin typeface="Microsoft Sans Serif"/>
                <a:cs typeface="Microsoft Sans Serif"/>
              </a:rPr>
              <a:t>ve</a:t>
            </a:r>
            <a:r>
              <a:rPr lang="tr-TR" sz="2000" b="1" spc="50" dirty="0">
                <a:solidFill>
                  <a:srgbClr val="FF0000"/>
                </a:solidFill>
                <a:latin typeface="Microsoft Sans Serif"/>
                <a:cs typeface="Microsoft Sans Serif"/>
              </a:rPr>
              <a:t> </a:t>
            </a:r>
            <a:r>
              <a:rPr lang="tr-TR" sz="2000" b="1" dirty="0">
                <a:solidFill>
                  <a:srgbClr val="FF0000"/>
                </a:solidFill>
                <a:latin typeface="Microsoft Sans Serif"/>
                <a:cs typeface="Microsoft Sans Serif"/>
              </a:rPr>
              <a:t>Onay</a:t>
            </a:r>
            <a:r>
              <a:rPr lang="tr-TR" sz="2000" b="1" spc="-30" dirty="0">
                <a:solidFill>
                  <a:srgbClr val="FF0000"/>
                </a:solidFill>
                <a:latin typeface="Microsoft Sans Serif"/>
                <a:cs typeface="Microsoft Sans Serif"/>
              </a:rPr>
              <a:t> </a:t>
            </a:r>
            <a:r>
              <a:rPr lang="tr-TR" sz="2000" b="1" dirty="0">
                <a:solidFill>
                  <a:srgbClr val="FF0000"/>
                </a:solidFill>
                <a:latin typeface="Microsoft Sans Serif"/>
                <a:cs typeface="Microsoft Sans Serif"/>
              </a:rPr>
              <a:t>Tutanağı</a:t>
            </a:r>
            <a:r>
              <a:rPr lang="tr-TR" sz="2000" b="1" spc="-10" dirty="0">
                <a:solidFill>
                  <a:srgbClr val="FF0000"/>
                </a:solidFill>
                <a:latin typeface="Microsoft Sans Serif"/>
                <a:cs typeface="Microsoft Sans Serif"/>
              </a:rPr>
              <a:t> </a:t>
            </a:r>
            <a:r>
              <a:rPr lang="tr-TR" sz="2000" b="1" spc="-15" dirty="0">
                <a:solidFill>
                  <a:srgbClr val="FF0000"/>
                </a:solidFill>
                <a:latin typeface="Microsoft Sans Serif"/>
                <a:cs typeface="Microsoft Sans Serif"/>
              </a:rPr>
              <a:t>ve</a:t>
            </a:r>
            <a:r>
              <a:rPr lang="tr-TR" sz="2000" b="1" spc="25" dirty="0">
                <a:solidFill>
                  <a:srgbClr val="FF0000"/>
                </a:solidFill>
                <a:latin typeface="Microsoft Sans Serif"/>
                <a:cs typeface="Microsoft Sans Serif"/>
              </a:rPr>
              <a:t> </a:t>
            </a:r>
            <a:r>
              <a:rPr lang="tr-TR" sz="2000" b="1" spc="-10" dirty="0">
                <a:solidFill>
                  <a:srgbClr val="FF0000"/>
                </a:solidFill>
                <a:latin typeface="Microsoft Sans Serif"/>
                <a:cs typeface="Microsoft Sans Serif"/>
              </a:rPr>
              <a:t>Taşınır</a:t>
            </a:r>
            <a:r>
              <a:rPr lang="tr-TR" sz="2000" b="1" spc="20" dirty="0">
                <a:solidFill>
                  <a:srgbClr val="FF0000"/>
                </a:solidFill>
                <a:latin typeface="Microsoft Sans Serif"/>
                <a:cs typeface="Microsoft Sans Serif"/>
              </a:rPr>
              <a:t> </a:t>
            </a:r>
            <a:r>
              <a:rPr lang="tr-TR" sz="2000" b="1" spc="-5" dirty="0">
                <a:solidFill>
                  <a:srgbClr val="FF0000"/>
                </a:solidFill>
                <a:latin typeface="Microsoft Sans Serif"/>
                <a:cs typeface="Microsoft Sans Serif"/>
              </a:rPr>
              <a:t>İşlem</a:t>
            </a:r>
            <a:r>
              <a:rPr lang="tr-TR" sz="2000" b="1" spc="30" dirty="0">
                <a:solidFill>
                  <a:srgbClr val="FF0000"/>
                </a:solidFill>
                <a:latin typeface="Microsoft Sans Serif"/>
                <a:cs typeface="Microsoft Sans Serif"/>
              </a:rPr>
              <a:t> </a:t>
            </a:r>
            <a:r>
              <a:rPr lang="tr-TR" sz="2000" b="1" spc="-10" dirty="0">
                <a:solidFill>
                  <a:srgbClr val="FF0000"/>
                </a:solidFill>
                <a:latin typeface="Microsoft Sans Serif"/>
                <a:cs typeface="Microsoft Sans Serif"/>
              </a:rPr>
              <a:t>Fişi</a:t>
            </a:r>
            <a:r>
              <a:rPr lang="tr-TR" sz="2000" b="1" spc="25" dirty="0">
                <a:solidFill>
                  <a:srgbClr val="FF0000"/>
                </a:solidFill>
                <a:latin typeface="Microsoft Sans Serif"/>
                <a:cs typeface="Microsoft Sans Serif"/>
              </a:rPr>
              <a:t> </a:t>
            </a:r>
            <a:r>
              <a:rPr lang="tr-TR" sz="2000" b="1" spc="-5" dirty="0">
                <a:solidFill>
                  <a:srgbClr val="FF0000"/>
                </a:solidFill>
                <a:latin typeface="Microsoft Sans Serif"/>
                <a:cs typeface="Microsoft Sans Serif"/>
              </a:rPr>
              <a:t>düzenlenerek</a:t>
            </a:r>
            <a:r>
              <a:rPr lang="tr-TR" sz="2000" b="1" spc="65" dirty="0">
                <a:solidFill>
                  <a:srgbClr val="FF0000"/>
                </a:solidFill>
                <a:latin typeface="Microsoft Sans Serif"/>
                <a:cs typeface="Microsoft Sans Serif"/>
              </a:rPr>
              <a:t> </a:t>
            </a:r>
            <a:r>
              <a:rPr lang="tr-TR" sz="2000" b="1" spc="5" dirty="0">
                <a:solidFill>
                  <a:srgbClr val="FF0000"/>
                </a:solidFill>
                <a:latin typeface="Microsoft Sans Serif"/>
                <a:cs typeface="Microsoft Sans Serif"/>
              </a:rPr>
              <a:t>kayıtlardan</a:t>
            </a:r>
            <a:r>
              <a:rPr lang="tr-TR" sz="2000" b="1" spc="60" dirty="0">
                <a:solidFill>
                  <a:srgbClr val="FF0000"/>
                </a:solidFill>
                <a:latin typeface="Microsoft Sans Serif"/>
                <a:cs typeface="Microsoft Sans Serif"/>
              </a:rPr>
              <a:t> </a:t>
            </a:r>
            <a:r>
              <a:rPr lang="tr-TR" sz="2000" b="1" spc="10" dirty="0">
                <a:solidFill>
                  <a:srgbClr val="FF0000"/>
                </a:solidFill>
                <a:latin typeface="Microsoft Sans Serif"/>
                <a:cs typeface="Microsoft Sans Serif"/>
              </a:rPr>
              <a:t>çıkarılır.</a:t>
            </a:r>
            <a:endParaRPr lang="tr-TR" sz="2000" b="1" dirty="0">
              <a:solidFill>
                <a:srgbClr val="FF0000"/>
              </a:solidFill>
              <a:latin typeface="Microsoft Sans Serif"/>
              <a:cs typeface="Microsoft Sans Serif"/>
            </a:endParaRPr>
          </a:p>
          <a:p>
            <a:pPr marL="354965" marR="5080" indent="-342900" algn="just">
              <a:lnSpc>
                <a:spcPct val="100000"/>
              </a:lnSpc>
              <a:buFont typeface="Wingdings" panose="05000000000000000000" pitchFamily="2" charset="2"/>
              <a:buChar char="q"/>
              <a:tabLst>
                <a:tab pos="357505" algn="l"/>
              </a:tabLst>
            </a:pPr>
            <a:r>
              <a:rPr lang="tr-TR" sz="2000" b="1" spc="-5" dirty="0" smtClean="0">
                <a:solidFill>
                  <a:srgbClr val="FF0000"/>
                </a:solidFill>
                <a:latin typeface="Microsoft Sans Serif"/>
                <a:cs typeface="Microsoft Sans Serif"/>
              </a:rPr>
              <a:t>Eskimiş</a:t>
            </a:r>
            <a:r>
              <a:rPr lang="tr-TR" sz="2000" b="1" spc="-5" dirty="0">
                <a:solidFill>
                  <a:srgbClr val="FF0000"/>
                </a:solidFill>
                <a:latin typeface="Microsoft Sans Serif"/>
                <a:cs typeface="Microsoft Sans Serif"/>
              </a:rPr>
              <a:t>,</a:t>
            </a:r>
            <a:r>
              <a:rPr lang="tr-TR" sz="2000" b="1" dirty="0">
                <a:solidFill>
                  <a:srgbClr val="FF0000"/>
                </a:solidFill>
                <a:latin typeface="Microsoft Sans Serif"/>
                <a:cs typeface="Microsoft Sans Serif"/>
              </a:rPr>
              <a:t> </a:t>
            </a:r>
            <a:r>
              <a:rPr lang="tr-TR" sz="2000" b="1" spc="-10" dirty="0">
                <a:solidFill>
                  <a:srgbClr val="FF0000"/>
                </a:solidFill>
                <a:latin typeface="Microsoft Sans Serif"/>
                <a:cs typeface="Microsoft Sans Serif"/>
              </a:rPr>
              <a:t>solmuş,</a:t>
            </a:r>
            <a:r>
              <a:rPr lang="tr-TR" sz="2000" b="1" spc="-5" dirty="0">
                <a:solidFill>
                  <a:srgbClr val="FF0000"/>
                </a:solidFill>
                <a:latin typeface="Microsoft Sans Serif"/>
                <a:cs typeface="Microsoft Sans Serif"/>
              </a:rPr>
              <a:t> </a:t>
            </a:r>
            <a:r>
              <a:rPr lang="tr-TR" sz="2000" b="1" spc="25" dirty="0">
                <a:solidFill>
                  <a:srgbClr val="FF0000"/>
                </a:solidFill>
                <a:latin typeface="Microsoft Sans Serif"/>
                <a:cs typeface="Microsoft Sans Serif"/>
              </a:rPr>
              <a:t>yırtılmış</a:t>
            </a:r>
            <a:r>
              <a:rPr lang="tr-TR" sz="2000" b="1" spc="30" dirty="0">
                <a:solidFill>
                  <a:srgbClr val="FF0000"/>
                </a:solidFill>
                <a:latin typeface="Microsoft Sans Serif"/>
                <a:cs typeface="Microsoft Sans Serif"/>
              </a:rPr>
              <a:t> </a:t>
            </a:r>
            <a:r>
              <a:rPr lang="tr-TR" sz="2000" b="1" spc="-15" dirty="0">
                <a:solidFill>
                  <a:srgbClr val="FF0000"/>
                </a:solidFill>
                <a:latin typeface="Microsoft Sans Serif"/>
                <a:cs typeface="Microsoft Sans Serif"/>
              </a:rPr>
              <a:t>ve</a:t>
            </a:r>
            <a:r>
              <a:rPr lang="tr-TR" sz="2000" b="1" spc="-10" dirty="0">
                <a:solidFill>
                  <a:srgbClr val="FF0000"/>
                </a:solidFill>
                <a:latin typeface="Microsoft Sans Serif"/>
                <a:cs typeface="Microsoft Sans Serif"/>
              </a:rPr>
              <a:t> </a:t>
            </a:r>
            <a:r>
              <a:rPr lang="tr-TR" sz="2000" b="1" spc="5" dirty="0">
                <a:solidFill>
                  <a:srgbClr val="FF0000"/>
                </a:solidFill>
                <a:latin typeface="Microsoft Sans Serif"/>
                <a:cs typeface="Microsoft Sans Serif"/>
              </a:rPr>
              <a:t>kullanılamayacak</a:t>
            </a:r>
            <a:r>
              <a:rPr lang="tr-TR" sz="2000" b="1" spc="10" dirty="0">
                <a:solidFill>
                  <a:srgbClr val="FF0000"/>
                </a:solidFill>
                <a:latin typeface="Microsoft Sans Serif"/>
                <a:cs typeface="Microsoft Sans Serif"/>
              </a:rPr>
              <a:t> </a:t>
            </a:r>
            <a:r>
              <a:rPr lang="tr-TR" sz="2000" b="1" spc="-5" dirty="0">
                <a:solidFill>
                  <a:srgbClr val="FF0000"/>
                </a:solidFill>
                <a:latin typeface="Microsoft Sans Serif"/>
                <a:cs typeface="Microsoft Sans Serif"/>
              </a:rPr>
              <a:t>duruma</a:t>
            </a:r>
            <a:r>
              <a:rPr lang="tr-TR" sz="2000" b="1" dirty="0">
                <a:solidFill>
                  <a:srgbClr val="FF0000"/>
                </a:solidFill>
                <a:latin typeface="Microsoft Sans Serif"/>
                <a:cs typeface="Microsoft Sans Serif"/>
              </a:rPr>
              <a:t> </a:t>
            </a:r>
            <a:r>
              <a:rPr lang="tr-TR" sz="2000" b="1" spc="-10" dirty="0">
                <a:solidFill>
                  <a:srgbClr val="FF0000"/>
                </a:solidFill>
                <a:latin typeface="Microsoft Sans Serif"/>
                <a:cs typeface="Microsoft Sans Serif"/>
              </a:rPr>
              <a:t>gelmiş</a:t>
            </a:r>
            <a:r>
              <a:rPr lang="tr-TR" sz="2000" b="1" spc="-5" dirty="0">
                <a:solidFill>
                  <a:srgbClr val="FF0000"/>
                </a:solidFill>
                <a:latin typeface="Microsoft Sans Serif"/>
                <a:cs typeface="Microsoft Sans Serif"/>
              </a:rPr>
              <a:t> </a:t>
            </a:r>
            <a:r>
              <a:rPr lang="tr-TR" sz="2000" b="1" dirty="0">
                <a:solidFill>
                  <a:srgbClr val="FF0000"/>
                </a:solidFill>
                <a:latin typeface="Microsoft Sans Serif"/>
                <a:cs typeface="Microsoft Sans Serif"/>
              </a:rPr>
              <a:t>bayrakların</a:t>
            </a:r>
            <a:r>
              <a:rPr lang="tr-TR" sz="2000" b="1" spc="635" dirty="0">
                <a:solidFill>
                  <a:srgbClr val="FF0000"/>
                </a:solidFill>
                <a:latin typeface="Microsoft Sans Serif"/>
                <a:cs typeface="Microsoft Sans Serif"/>
              </a:rPr>
              <a:t> </a:t>
            </a:r>
            <a:r>
              <a:rPr lang="tr-TR" sz="2000" b="1" dirty="0">
                <a:solidFill>
                  <a:srgbClr val="FF0000"/>
                </a:solidFill>
                <a:latin typeface="Microsoft Sans Serif"/>
                <a:cs typeface="Microsoft Sans Serif"/>
              </a:rPr>
              <a:t>Türk </a:t>
            </a:r>
            <a:r>
              <a:rPr lang="tr-TR" sz="2000" b="1" spc="5" dirty="0">
                <a:solidFill>
                  <a:srgbClr val="FF0000"/>
                </a:solidFill>
                <a:latin typeface="Microsoft Sans Serif"/>
                <a:cs typeface="Microsoft Sans Serif"/>
              </a:rPr>
              <a:t> </a:t>
            </a:r>
            <a:r>
              <a:rPr lang="tr-TR" sz="2000" b="1" spc="15" dirty="0">
                <a:solidFill>
                  <a:srgbClr val="FF0000"/>
                </a:solidFill>
                <a:latin typeface="Microsoft Sans Serif"/>
                <a:cs typeface="Microsoft Sans Serif"/>
              </a:rPr>
              <a:t>Bayrağı </a:t>
            </a:r>
            <a:r>
              <a:rPr lang="tr-TR" sz="2000" b="1" dirty="0">
                <a:solidFill>
                  <a:srgbClr val="FF0000"/>
                </a:solidFill>
                <a:latin typeface="Microsoft Sans Serif"/>
                <a:cs typeface="Microsoft Sans Serif"/>
              </a:rPr>
              <a:t>Tüzüğünün </a:t>
            </a:r>
            <a:r>
              <a:rPr lang="tr-TR" sz="2000" b="1" spc="-10" dirty="0">
                <a:solidFill>
                  <a:srgbClr val="FF0000"/>
                </a:solidFill>
                <a:latin typeface="Microsoft Sans Serif"/>
                <a:cs typeface="Microsoft Sans Serif"/>
              </a:rPr>
              <a:t>38 inci </a:t>
            </a:r>
            <a:r>
              <a:rPr lang="tr-TR" sz="2000" b="1" spc="-5" dirty="0">
                <a:solidFill>
                  <a:srgbClr val="FF0000"/>
                </a:solidFill>
                <a:latin typeface="Microsoft Sans Serif"/>
                <a:cs typeface="Microsoft Sans Serif"/>
              </a:rPr>
              <a:t>maddesi </a:t>
            </a:r>
            <a:r>
              <a:rPr lang="tr-TR" sz="2000" b="1" spc="5" dirty="0">
                <a:solidFill>
                  <a:srgbClr val="FF0000"/>
                </a:solidFill>
                <a:latin typeface="Microsoft Sans Serif"/>
                <a:cs typeface="Microsoft Sans Serif"/>
              </a:rPr>
              <a:t>uyarınca </a:t>
            </a:r>
            <a:r>
              <a:rPr lang="tr-TR" sz="2000" b="1" spc="15" dirty="0">
                <a:latin typeface="Microsoft Sans Serif"/>
                <a:cs typeface="Microsoft Sans Serif"/>
              </a:rPr>
              <a:t>çıkarılan </a:t>
            </a:r>
            <a:r>
              <a:rPr lang="tr-TR" sz="2000" b="1" spc="-5" dirty="0">
                <a:latin typeface="Microsoft Sans Serif"/>
                <a:cs typeface="Microsoft Sans Serif"/>
              </a:rPr>
              <a:t>Eskimiş, Solmuş, </a:t>
            </a:r>
            <a:r>
              <a:rPr lang="tr-TR" sz="2000" b="1" spc="25" dirty="0">
                <a:latin typeface="Microsoft Sans Serif"/>
                <a:cs typeface="Microsoft Sans Serif"/>
              </a:rPr>
              <a:t>Yırtılmış </a:t>
            </a:r>
            <a:r>
              <a:rPr lang="tr-TR" sz="2000" b="1" spc="-30" dirty="0">
                <a:latin typeface="Microsoft Sans Serif"/>
                <a:cs typeface="Microsoft Sans Serif"/>
              </a:rPr>
              <a:t>ve </a:t>
            </a:r>
            <a:r>
              <a:rPr lang="tr-TR" sz="2000" b="1" spc="-25" dirty="0">
                <a:latin typeface="Microsoft Sans Serif"/>
                <a:cs typeface="Microsoft Sans Serif"/>
              </a:rPr>
              <a:t> </a:t>
            </a:r>
            <a:r>
              <a:rPr lang="tr-TR" sz="2000" b="1" dirty="0">
                <a:latin typeface="Microsoft Sans Serif"/>
                <a:cs typeface="Microsoft Sans Serif"/>
              </a:rPr>
              <a:t>Kullanılamayacak</a:t>
            </a:r>
            <a:r>
              <a:rPr lang="tr-TR" sz="2000" b="1" spc="5" dirty="0">
                <a:latin typeface="Microsoft Sans Serif"/>
                <a:cs typeface="Microsoft Sans Serif"/>
              </a:rPr>
              <a:t> </a:t>
            </a:r>
            <a:r>
              <a:rPr lang="tr-TR" sz="2000" b="1" dirty="0">
                <a:latin typeface="Microsoft Sans Serif"/>
                <a:cs typeface="Microsoft Sans Serif"/>
              </a:rPr>
              <a:t>Duruma</a:t>
            </a:r>
            <a:r>
              <a:rPr lang="tr-TR" sz="2000" b="1" spc="5" dirty="0">
                <a:latin typeface="Microsoft Sans Serif"/>
                <a:cs typeface="Microsoft Sans Serif"/>
              </a:rPr>
              <a:t> </a:t>
            </a:r>
            <a:r>
              <a:rPr lang="tr-TR" sz="2000" b="1" spc="-5" dirty="0">
                <a:latin typeface="Microsoft Sans Serif"/>
                <a:cs typeface="Microsoft Sans Serif"/>
              </a:rPr>
              <a:t>Gelmiş</a:t>
            </a:r>
            <a:r>
              <a:rPr lang="tr-TR" sz="2000" b="1" dirty="0">
                <a:latin typeface="Microsoft Sans Serif"/>
                <a:cs typeface="Microsoft Sans Serif"/>
              </a:rPr>
              <a:t> Bayrakların</a:t>
            </a:r>
            <a:r>
              <a:rPr lang="tr-TR" sz="2000" b="1" spc="5" dirty="0">
                <a:latin typeface="Microsoft Sans Serif"/>
                <a:cs typeface="Microsoft Sans Serif"/>
              </a:rPr>
              <a:t> </a:t>
            </a:r>
            <a:r>
              <a:rPr lang="tr-TR" sz="2000" b="1" spc="-80" dirty="0">
                <a:latin typeface="Microsoft Sans Serif"/>
                <a:cs typeface="Microsoft Sans Serif"/>
              </a:rPr>
              <a:t>Yok</a:t>
            </a:r>
            <a:r>
              <a:rPr lang="tr-TR" sz="2000" b="1" spc="-75" dirty="0">
                <a:latin typeface="Microsoft Sans Serif"/>
                <a:cs typeface="Microsoft Sans Serif"/>
              </a:rPr>
              <a:t> </a:t>
            </a:r>
            <a:r>
              <a:rPr lang="tr-TR" sz="2000" b="1" spc="-5" dirty="0">
                <a:latin typeface="Microsoft Sans Serif"/>
                <a:cs typeface="Microsoft Sans Serif"/>
              </a:rPr>
              <a:t>Edilmesi</a:t>
            </a:r>
            <a:r>
              <a:rPr lang="tr-TR" sz="2000" b="1" dirty="0">
                <a:latin typeface="Microsoft Sans Serif"/>
                <a:cs typeface="Microsoft Sans Serif"/>
              </a:rPr>
              <a:t> </a:t>
            </a:r>
            <a:r>
              <a:rPr lang="tr-TR" sz="2000" b="1" spc="-10" dirty="0">
                <a:latin typeface="Microsoft Sans Serif"/>
                <a:cs typeface="Microsoft Sans Serif"/>
              </a:rPr>
              <a:t>Usul</a:t>
            </a:r>
            <a:r>
              <a:rPr lang="tr-TR" sz="2000" b="1" spc="615" dirty="0">
                <a:latin typeface="Microsoft Sans Serif"/>
                <a:cs typeface="Microsoft Sans Serif"/>
              </a:rPr>
              <a:t> </a:t>
            </a:r>
            <a:r>
              <a:rPr lang="tr-TR" sz="2000" b="1" spc="-15" dirty="0">
                <a:latin typeface="Microsoft Sans Serif"/>
                <a:cs typeface="Microsoft Sans Serif"/>
              </a:rPr>
              <a:t>ve</a:t>
            </a:r>
            <a:r>
              <a:rPr lang="tr-TR" sz="2000" b="1" spc="610" dirty="0">
                <a:latin typeface="Microsoft Sans Serif"/>
                <a:cs typeface="Microsoft Sans Serif"/>
              </a:rPr>
              <a:t> </a:t>
            </a:r>
            <a:r>
              <a:rPr lang="tr-TR" sz="2000" b="1" spc="20" dirty="0">
                <a:latin typeface="Microsoft Sans Serif"/>
                <a:cs typeface="Microsoft Sans Serif"/>
              </a:rPr>
              <a:t>Esaslarını </a:t>
            </a:r>
            <a:r>
              <a:rPr lang="tr-TR" sz="2000" b="1" spc="25" dirty="0">
                <a:latin typeface="Microsoft Sans Serif"/>
                <a:cs typeface="Microsoft Sans Serif"/>
              </a:rPr>
              <a:t> </a:t>
            </a:r>
            <a:r>
              <a:rPr lang="tr-TR" sz="2000" b="1" spc="-5" dirty="0">
                <a:latin typeface="Microsoft Sans Serif"/>
                <a:cs typeface="Microsoft Sans Serif"/>
              </a:rPr>
              <a:t>Gösterir</a:t>
            </a:r>
            <a:r>
              <a:rPr lang="tr-TR" sz="2000" b="1" spc="590" dirty="0">
                <a:latin typeface="Microsoft Sans Serif"/>
                <a:cs typeface="Microsoft Sans Serif"/>
              </a:rPr>
              <a:t> </a:t>
            </a:r>
            <a:r>
              <a:rPr lang="tr-TR" sz="2000" b="1" spc="-5" dirty="0">
                <a:latin typeface="Microsoft Sans Serif"/>
                <a:cs typeface="Microsoft Sans Serif"/>
              </a:rPr>
              <a:t>Yönetmelik</a:t>
            </a:r>
            <a:r>
              <a:rPr lang="tr-TR" sz="2000" b="1" spc="605" dirty="0">
                <a:latin typeface="Microsoft Sans Serif"/>
                <a:cs typeface="Microsoft Sans Serif"/>
              </a:rPr>
              <a:t> </a:t>
            </a:r>
            <a:r>
              <a:rPr lang="tr-TR" sz="2000" b="1" spc="-5" dirty="0">
                <a:latin typeface="Microsoft Sans Serif"/>
                <a:cs typeface="Microsoft Sans Serif"/>
              </a:rPr>
              <a:t>hükümleri</a:t>
            </a:r>
            <a:r>
              <a:rPr lang="tr-TR" sz="2000" b="1" spc="600" dirty="0">
                <a:latin typeface="Microsoft Sans Serif"/>
                <a:cs typeface="Microsoft Sans Serif"/>
              </a:rPr>
              <a:t> </a:t>
            </a:r>
            <a:r>
              <a:rPr lang="tr-TR" sz="2000" b="1" spc="-10" dirty="0">
                <a:latin typeface="Microsoft Sans Serif"/>
                <a:cs typeface="Microsoft Sans Serif"/>
              </a:rPr>
              <a:t>gereğince</a:t>
            </a:r>
            <a:r>
              <a:rPr lang="tr-TR" sz="2000" b="1" spc="610" dirty="0">
                <a:latin typeface="Microsoft Sans Serif"/>
                <a:cs typeface="Microsoft Sans Serif"/>
              </a:rPr>
              <a:t> </a:t>
            </a:r>
            <a:r>
              <a:rPr lang="tr-TR" sz="2000" b="1" spc="-15" dirty="0">
                <a:latin typeface="Microsoft Sans Serif"/>
                <a:cs typeface="Microsoft Sans Serif"/>
              </a:rPr>
              <a:t>ilgili</a:t>
            </a:r>
            <a:r>
              <a:rPr lang="tr-TR" sz="2000" b="1" dirty="0">
                <a:latin typeface="Microsoft Sans Serif"/>
                <a:cs typeface="Microsoft Sans Serif"/>
              </a:rPr>
              <a:t> </a:t>
            </a:r>
            <a:r>
              <a:rPr lang="tr-TR" sz="2000" b="1" spc="-5" dirty="0">
                <a:latin typeface="Microsoft Sans Serif"/>
                <a:cs typeface="Microsoft Sans Serif"/>
              </a:rPr>
              <a:t>yerlere</a:t>
            </a:r>
            <a:r>
              <a:rPr lang="tr-TR" sz="2000" b="1" spc="600" dirty="0">
                <a:latin typeface="Microsoft Sans Serif"/>
                <a:cs typeface="Microsoft Sans Serif"/>
              </a:rPr>
              <a:t> </a:t>
            </a:r>
            <a:r>
              <a:rPr lang="tr-TR" sz="2000" b="1" spc="-5" dirty="0">
                <a:latin typeface="Microsoft Sans Serif"/>
                <a:cs typeface="Microsoft Sans Serif"/>
              </a:rPr>
              <a:t>teslim</a:t>
            </a:r>
            <a:r>
              <a:rPr lang="tr-TR" sz="2000" b="1" spc="615" dirty="0">
                <a:latin typeface="Microsoft Sans Serif"/>
                <a:cs typeface="Microsoft Sans Serif"/>
              </a:rPr>
              <a:t> </a:t>
            </a:r>
            <a:r>
              <a:rPr lang="tr-TR" sz="2000" b="1" spc="-5" dirty="0">
                <a:latin typeface="Microsoft Sans Serif"/>
                <a:cs typeface="Microsoft Sans Serif"/>
              </a:rPr>
              <a:t>edilmesinde</a:t>
            </a:r>
            <a:r>
              <a:rPr lang="tr-TR" sz="2000" b="1" spc="590" dirty="0">
                <a:latin typeface="Microsoft Sans Serif"/>
                <a:cs typeface="Microsoft Sans Serif"/>
              </a:rPr>
              <a:t> </a:t>
            </a:r>
            <a:r>
              <a:rPr lang="tr-TR" sz="2000" b="1" dirty="0">
                <a:latin typeface="Microsoft Sans Serif"/>
                <a:cs typeface="Microsoft Sans Serif"/>
              </a:rPr>
              <a:t>de</a:t>
            </a:r>
            <a:r>
              <a:rPr lang="tr-TR" sz="2000" b="1" spc="605" dirty="0">
                <a:latin typeface="Microsoft Sans Serif"/>
                <a:cs typeface="Microsoft Sans Serif"/>
              </a:rPr>
              <a:t> </a:t>
            </a:r>
            <a:r>
              <a:rPr lang="tr-TR" sz="2000" b="1" spc="-10" dirty="0">
                <a:latin typeface="Microsoft Sans Serif"/>
                <a:cs typeface="Microsoft Sans Serif"/>
              </a:rPr>
              <a:t>birinci </a:t>
            </a:r>
            <a:r>
              <a:rPr lang="tr-TR" sz="2000" b="1" spc="-630" dirty="0">
                <a:latin typeface="Microsoft Sans Serif"/>
                <a:cs typeface="Microsoft Sans Serif"/>
              </a:rPr>
              <a:t> </a:t>
            </a:r>
            <a:r>
              <a:rPr lang="tr-TR" sz="2000" b="1" spc="20" dirty="0">
                <a:latin typeface="Microsoft Sans Serif"/>
                <a:cs typeface="Microsoft Sans Serif"/>
              </a:rPr>
              <a:t>fıkra</a:t>
            </a:r>
            <a:r>
              <a:rPr lang="tr-TR" sz="2000" b="1" spc="15" dirty="0">
                <a:latin typeface="Microsoft Sans Serif"/>
                <a:cs typeface="Microsoft Sans Serif"/>
              </a:rPr>
              <a:t> </a:t>
            </a:r>
            <a:r>
              <a:rPr lang="tr-TR" sz="2000" b="1" dirty="0">
                <a:latin typeface="Microsoft Sans Serif"/>
                <a:cs typeface="Microsoft Sans Serif"/>
              </a:rPr>
              <a:t>hükmü</a:t>
            </a:r>
            <a:r>
              <a:rPr lang="tr-TR" sz="2000" b="1" spc="5" dirty="0">
                <a:latin typeface="Microsoft Sans Serif"/>
                <a:cs typeface="Microsoft Sans Serif"/>
              </a:rPr>
              <a:t> </a:t>
            </a:r>
            <a:r>
              <a:rPr lang="tr-TR" sz="2000" b="1" spc="-10" dirty="0" smtClean="0">
                <a:latin typeface="Microsoft Sans Serif"/>
                <a:cs typeface="Microsoft Sans Serif"/>
              </a:rPr>
              <a:t>uygulanır</a:t>
            </a:r>
            <a:r>
              <a:rPr lang="tr-TR" sz="2000" b="1" spc="-10" dirty="0">
                <a:latin typeface="Microsoft Sans Serif"/>
                <a:cs typeface="Microsoft Sans Serif"/>
              </a:rPr>
              <a:t>.</a:t>
            </a:r>
            <a:endParaRPr lang="tr-TR" sz="2000" b="1" spc="-10" dirty="0" smtClean="0">
              <a:latin typeface="Microsoft Sans Serif"/>
              <a:cs typeface="Microsoft Sans Serif"/>
            </a:endParaRPr>
          </a:p>
          <a:p>
            <a:pPr marL="354965" marR="5080" indent="-342900" algn="just">
              <a:lnSpc>
                <a:spcPct val="100000"/>
              </a:lnSpc>
              <a:buFont typeface="Wingdings" panose="05000000000000000000" pitchFamily="2" charset="2"/>
              <a:buChar char="q"/>
              <a:tabLst>
                <a:tab pos="357505" algn="l"/>
              </a:tabLst>
            </a:pPr>
            <a:r>
              <a:rPr lang="tr-TR" sz="2000" b="1" spc="-10" dirty="0" smtClean="0">
                <a:latin typeface="Microsoft Sans Serif"/>
                <a:cs typeface="Microsoft Sans Serif"/>
              </a:rPr>
              <a:t>Birinci </a:t>
            </a:r>
            <a:r>
              <a:rPr lang="tr-TR" sz="2000" b="1" spc="-15" dirty="0">
                <a:latin typeface="Microsoft Sans Serif"/>
                <a:cs typeface="Microsoft Sans Serif"/>
              </a:rPr>
              <a:t>ve </a:t>
            </a:r>
            <a:r>
              <a:rPr lang="tr-TR" sz="2000" b="1" spc="-10" dirty="0">
                <a:latin typeface="Microsoft Sans Serif"/>
                <a:cs typeface="Microsoft Sans Serif"/>
              </a:rPr>
              <a:t>ikinci </a:t>
            </a:r>
            <a:r>
              <a:rPr lang="tr-TR" sz="2000" b="1" spc="5" dirty="0">
                <a:latin typeface="Microsoft Sans Serif"/>
                <a:cs typeface="Microsoft Sans Serif"/>
              </a:rPr>
              <a:t>fıkralarda </a:t>
            </a:r>
            <a:r>
              <a:rPr lang="tr-TR" sz="2000" b="1" spc="-10" dirty="0">
                <a:latin typeface="Microsoft Sans Serif"/>
                <a:cs typeface="Microsoft Sans Serif"/>
              </a:rPr>
              <a:t>belirtilen</a:t>
            </a:r>
            <a:r>
              <a:rPr lang="tr-TR" sz="2000" b="1" spc="-5" dirty="0">
                <a:latin typeface="Microsoft Sans Serif"/>
                <a:cs typeface="Microsoft Sans Serif"/>
              </a:rPr>
              <a:t> </a:t>
            </a:r>
            <a:r>
              <a:rPr lang="tr-TR" sz="2000" b="1" spc="-10" dirty="0">
                <a:latin typeface="Microsoft Sans Serif"/>
                <a:cs typeface="Microsoft Sans Serif"/>
              </a:rPr>
              <a:t>hallerde </a:t>
            </a:r>
            <a:r>
              <a:rPr lang="tr-TR" sz="2000" b="1" spc="15" dirty="0">
                <a:latin typeface="Microsoft Sans Serif"/>
                <a:cs typeface="Microsoft Sans Serif"/>
              </a:rPr>
              <a:t>kasıt, </a:t>
            </a:r>
            <a:r>
              <a:rPr lang="tr-TR" sz="2000" b="1" spc="-25" dirty="0">
                <a:latin typeface="Microsoft Sans Serif"/>
                <a:cs typeface="Microsoft Sans Serif"/>
              </a:rPr>
              <a:t>kusur, </a:t>
            </a:r>
            <a:r>
              <a:rPr lang="tr-TR" sz="2000" b="1" spc="-10" dirty="0">
                <a:latin typeface="Microsoft Sans Serif"/>
                <a:cs typeface="Microsoft Sans Serif"/>
              </a:rPr>
              <a:t>ihmal veya tedbirsizlik </a:t>
            </a:r>
            <a:r>
              <a:rPr lang="tr-TR" sz="2000" b="1" spc="-5" dirty="0">
                <a:latin typeface="Microsoft Sans Serif"/>
                <a:cs typeface="Microsoft Sans Serif"/>
              </a:rPr>
              <a:t>olup </a:t>
            </a:r>
            <a:r>
              <a:rPr lang="tr-TR" sz="2000" b="1" dirty="0">
                <a:latin typeface="Microsoft Sans Serif"/>
                <a:cs typeface="Microsoft Sans Serif"/>
              </a:rPr>
              <a:t> </a:t>
            </a:r>
            <a:r>
              <a:rPr lang="tr-TR" sz="2000" b="1" spc="25" dirty="0">
                <a:latin typeface="Microsoft Sans Serif"/>
                <a:cs typeface="Microsoft Sans Serif"/>
              </a:rPr>
              <a:t>olmadığı</a:t>
            </a:r>
            <a:r>
              <a:rPr lang="tr-TR" sz="2000" b="1" spc="30" dirty="0">
                <a:latin typeface="Microsoft Sans Serif"/>
                <a:cs typeface="Microsoft Sans Serif"/>
              </a:rPr>
              <a:t> </a:t>
            </a:r>
            <a:r>
              <a:rPr lang="tr-TR" sz="2000" b="1" spc="15" dirty="0">
                <a:latin typeface="Microsoft Sans Serif"/>
                <a:cs typeface="Microsoft Sans Serif"/>
              </a:rPr>
              <a:t>araştırılarak</a:t>
            </a:r>
            <a:r>
              <a:rPr lang="tr-TR" sz="2000" b="1" spc="20" dirty="0">
                <a:latin typeface="Microsoft Sans Serif"/>
                <a:cs typeface="Microsoft Sans Serif"/>
              </a:rPr>
              <a:t> </a:t>
            </a:r>
            <a:r>
              <a:rPr lang="tr-TR" sz="2000" b="1" spc="10" dirty="0">
                <a:latin typeface="Microsoft Sans Serif"/>
                <a:cs typeface="Microsoft Sans Serif"/>
              </a:rPr>
              <a:t>sonuçları</a:t>
            </a:r>
            <a:r>
              <a:rPr lang="tr-TR" sz="2000" b="1" spc="660" dirty="0">
                <a:latin typeface="Microsoft Sans Serif"/>
                <a:cs typeface="Microsoft Sans Serif"/>
              </a:rPr>
              <a:t> </a:t>
            </a:r>
            <a:r>
              <a:rPr lang="tr-TR" sz="2000" b="1" spc="20" dirty="0">
                <a:latin typeface="Microsoft Sans Serif"/>
                <a:cs typeface="Microsoft Sans Serif"/>
              </a:rPr>
              <a:t>ayrı </a:t>
            </a:r>
            <a:r>
              <a:rPr lang="tr-TR" sz="2000" b="1" spc="25" dirty="0">
                <a:latin typeface="Microsoft Sans Serif"/>
                <a:cs typeface="Microsoft Sans Serif"/>
              </a:rPr>
              <a:t> </a:t>
            </a:r>
            <a:r>
              <a:rPr lang="tr-TR" sz="2000" b="1" spc="-5" dirty="0">
                <a:latin typeface="Microsoft Sans Serif"/>
                <a:cs typeface="Microsoft Sans Serif"/>
              </a:rPr>
              <a:t>bir</a:t>
            </a:r>
            <a:r>
              <a:rPr lang="tr-TR" sz="2000" b="1" spc="630" dirty="0">
                <a:latin typeface="Microsoft Sans Serif"/>
                <a:cs typeface="Microsoft Sans Serif"/>
              </a:rPr>
              <a:t> </a:t>
            </a:r>
            <a:r>
              <a:rPr lang="tr-TR" sz="2000" b="1" spc="-5" dirty="0">
                <a:latin typeface="Microsoft Sans Serif"/>
                <a:cs typeface="Microsoft Sans Serif"/>
              </a:rPr>
              <a:t>tutanakta</a:t>
            </a:r>
            <a:r>
              <a:rPr lang="tr-TR" sz="2000" b="1" spc="630" dirty="0">
                <a:latin typeface="Microsoft Sans Serif"/>
                <a:cs typeface="Microsoft Sans Serif"/>
              </a:rPr>
              <a:t> </a:t>
            </a:r>
            <a:r>
              <a:rPr lang="tr-TR" sz="2000" b="1" spc="-10" dirty="0">
                <a:latin typeface="Microsoft Sans Serif"/>
                <a:cs typeface="Microsoft Sans Serif"/>
              </a:rPr>
              <a:t>belirtilir</a:t>
            </a:r>
            <a:r>
              <a:rPr lang="tr-TR" sz="2000" b="1" spc="620" dirty="0">
                <a:latin typeface="Microsoft Sans Serif"/>
                <a:cs typeface="Microsoft Sans Serif"/>
              </a:rPr>
              <a:t> </a:t>
            </a:r>
            <a:r>
              <a:rPr lang="tr-TR" sz="2000" b="1" spc="-15" dirty="0">
                <a:latin typeface="Microsoft Sans Serif"/>
                <a:cs typeface="Microsoft Sans Serif"/>
              </a:rPr>
              <a:t>ve</a:t>
            </a:r>
            <a:r>
              <a:rPr lang="tr-TR" sz="2000" b="1" spc="1230" dirty="0">
                <a:latin typeface="Microsoft Sans Serif"/>
                <a:cs typeface="Microsoft Sans Serif"/>
              </a:rPr>
              <a:t> </a:t>
            </a:r>
            <a:r>
              <a:rPr lang="tr-TR" sz="2000" b="1" spc="-5" dirty="0">
                <a:latin typeface="Microsoft Sans Serif"/>
                <a:cs typeface="Microsoft Sans Serif"/>
              </a:rPr>
              <a:t>5</a:t>
            </a:r>
            <a:r>
              <a:rPr lang="tr-TR" sz="2000" b="1" spc="630" dirty="0">
                <a:latin typeface="Microsoft Sans Serif"/>
                <a:cs typeface="Microsoft Sans Serif"/>
              </a:rPr>
              <a:t> </a:t>
            </a:r>
            <a:r>
              <a:rPr lang="tr-TR" sz="2000" b="1" spc="-10" dirty="0">
                <a:latin typeface="Microsoft Sans Serif"/>
                <a:cs typeface="Microsoft Sans Serif"/>
              </a:rPr>
              <a:t>inci</a:t>
            </a:r>
            <a:r>
              <a:rPr lang="tr-TR" sz="2000" b="1" spc="620" dirty="0">
                <a:latin typeface="Microsoft Sans Serif"/>
                <a:cs typeface="Microsoft Sans Serif"/>
              </a:rPr>
              <a:t> </a:t>
            </a:r>
            <a:r>
              <a:rPr lang="tr-TR" sz="2000" b="1" dirty="0">
                <a:latin typeface="Microsoft Sans Serif"/>
                <a:cs typeface="Microsoft Sans Serif"/>
              </a:rPr>
              <a:t>madde </a:t>
            </a:r>
            <a:r>
              <a:rPr lang="tr-TR" sz="2000" b="1" spc="5" dirty="0">
                <a:latin typeface="Microsoft Sans Serif"/>
                <a:cs typeface="Microsoft Sans Serif"/>
              </a:rPr>
              <a:t> hükmüne</a:t>
            </a:r>
            <a:r>
              <a:rPr lang="tr-TR" sz="2000" b="1" spc="40" dirty="0">
                <a:latin typeface="Microsoft Sans Serif"/>
                <a:cs typeface="Microsoft Sans Serif"/>
              </a:rPr>
              <a:t> </a:t>
            </a:r>
            <a:r>
              <a:rPr lang="tr-TR" sz="2000" b="1" spc="-5" dirty="0">
                <a:latin typeface="Microsoft Sans Serif"/>
                <a:cs typeface="Microsoft Sans Serif"/>
              </a:rPr>
              <a:t>göre</a:t>
            </a:r>
            <a:r>
              <a:rPr lang="tr-TR" sz="2000" b="1" spc="5" dirty="0">
                <a:latin typeface="Microsoft Sans Serif"/>
                <a:cs typeface="Microsoft Sans Serif"/>
              </a:rPr>
              <a:t> </a:t>
            </a:r>
            <a:r>
              <a:rPr lang="tr-TR" sz="2000" b="1" spc="-10" dirty="0">
                <a:latin typeface="Microsoft Sans Serif"/>
                <a:cs typeface="Microsoft Sans Serif"/>
              </a:rPr>
              <a:t>işlem</a:t>
            </a:r>
            <a:r>
              <a:rPr lang="tr-TR" sz="2000" b="1" spc="55" dirty="0">
                <a:latin typeface="Microsoft Sans Serif"/>
                <a:cs typeface="Microsoft Sans Serif"/>
              </a:rPr>
              <a:t> </a:t>
            </a:r>
            <a:r>
              <a:rPr lang="tr-TR" sz="2000" b="1" dirty="0" smtClean="0">
                <a:latin typeface="Microsoft Sans Serif"/>
                <a:cs typeface="Microsoft Sans Serif"/>
              </a:rPr>
              <a:t>yapılır.</a:t>
            </a:r>
            <a:endParaRPr sz="2000" b="1" dirty="0">
              <a:latin typeface="Microsoft Sans Serif"/>
              <a:cs typeface="Microsoft Sans Serif"/>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08551" y="587269"/>
            <a:ext cx="11311637" cy="886781"/>
          </a:xfrm>
          <a:prstGeom prst="rect">
            <a:avLst/>
          </a:prstGeom>
        </p:spPr>
        <p:txBody>
          <a:bodyPr vert="horz" wrap="square" lIns="0" tIns="12065" rIns="0" bIns="0" rtlCol="0">
            <a:spAutoFit/>
          </a:bodyPr>
          <a:lstStyle/>
          <a:p>
            <a:pPr algn="ctr">
              <a:lnSpc>
                <a:spcPct val="100000"/>
              </a:lnSpc>
              <a:spcBef>
                <a:spcPts val="95"/>
              </a:spcBef>
            </a:pPr>
            <a:r>
              <a:rPr sz="2800" b="1" spc="-15" dirty="0">
                <a:solidFill>
                  <a:srgbClr val="FF0000"/>
                </a:solidFill>
                <a:latin typeface="Times New Roman" panose="02020603050405020304" pitchFamily="18" charset="0"/>
                <a:cs typeface="Times New Roman" panose="02020603050405020304" pitchFamily="18" charset="0"/>
              </a:rPr>
              <a:t>KULLANILMAZ</a:t>
            </a:r>
            <a:r>
              <a:rPr sz="2800" b="1" spc="114" dirty="0">
                <a:solidFill>
                  <a:srgbClr val="FF0000"/>
                </a:solidFill>
                <a:latin typeface="Times New Roman" panose="02020603050405020304" pitchFamily="18" charset="0"/>
                <a:cs typeface="Times New Roman" panose="02020603050405020304" pitchFamily="18" charset="0"/>
              </a:rPr>
              <a:t> </a:t>
            </a:r>
            <a:r>
              <a:rPr sz="2800" b="1" spc="-25" dirty="0">
                <a:solidFill>
                  <a:srgbClr val="FF0000"/>
                </a:solidFill>
                <a:latin typeface="Times New Roman" panose="02020603050405020304" pitchFamily="18" charset="0"/>
                <a:cs typeface="Times New Roman" panose="02020603050405020304" pitchFamily="18" charset="0"/>
              </a:rPr>
              <a:t>HALE</a:t>
            </a:r>
            <a:r>
              <a:rPr sz="2800" b="1" spc="110"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GELME,</a:t>
            </a:r>
            <a:r>
              <a:rPr sz="2800" b="1" spc="-55"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YOK</a:t>
            </a:r>
            <a:r>
              <a:rPr sz="2800" b="1" spc="-3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OLMA</a:t>
            </a:r>
            <a:r>
              <a:rPr sz="2800" b="1" spc="-125" dirty="0">
                <a:solidFill>
                  <a:srgbClr val="FF0000"/>
                </a:solidFill>
                <a:latin typeface="Times New Roman" panose="02020603050405020304" pitchFamily="18" charset="0"/>
                <a:cs typeface="Times New Roman" panose="02020603050405020304" pitchFamily="18" charset="0"/>
              </a:rPr>
              <a:t> </a:t>
            </a:r>
            <a:r>
              <a:rPr sz="2800" b="1" spc="-55" dirty="0">
                <a:solidFill>
                  <a:srgbClr val="FF0000"/>
                </a:solidFill>
                <a:latin typeface="Times New Roman" panose="02020603050405020304" pitchFamily="18" charset="0"/>
                <a:cs typeface="Times New Roman" panose="02020603050405020304" pitchFamily="18" charset="0"/>
              </a:rPr>
              <a:t>VEYA</a:t>
            </a:r>
            <a:r>
              <a:rPr sz="2800" b="1" spc="-30" dirty="0">
                <a:solidFill>
                  <a:srgbClr val="FF0000"/>
                </a:solidFill>
                <a:latin typeface="Times New Roman" panose="02020603050405020304" pitchFamily="18" charset="0"/>
                <a:cs typeface="Times New Roman" panose="02020603050405020304" pitchFamily="18" charset="0"/>
              </a:rPr>
              <a:t> </a:t>
            </a:r>
            <a:r>
              <a:rPr sz="2800" b="1" spc="-60" dirty="0" smtClean="0">
                <a:solidFill>
                  <a:srgbClr val="FF0000"/>
                </a:solidFill>
                <a:latin typeface="Times New Roman" panose="02020603050405020304" pitchFamily="18" charset="0"/>
                <a:cs typeface="Times New Roman" panose="02020603050405020304" pitchFamily="18" charset="0"/>
              </a:rPr>
              <a:t>SAYIM</a:t>
            </a:r>
            <a:r>
              <a:rPr lang="tr-TR" sz="2800" b="1" spc="-60" dirty="0" smtClean="0">
                <a:solidFill>
                  <a:srgbClr val="FF0000"/>
                </a:solidFill>
                <a:latin typeface="Times New Roman" panose="02020603050405020304" pitchFamily="18" charset="0"/>
                <a:cs typeface="Times New Roman" panose="02020603050405020304" pitchFamily="18" charset="0"/>
              </a:rPr>
              <a:t> </a:t>
            </a:r>
            <a:endParaRPr lang="tr-TR" sz="2800" b="1" spc="-60" dirty="0" smtClean="0">
              <a:solidFill>
                <a:srgbClr val="FF0000"/>
              </a:solidFill>
              <a:latin typeface="Times New Roman" panose="02020603050405020304" pitchFamily="18" charset="0"/>
              <a:cs typeface="Times New Roman" panose="02020603050405020304" pitchFamily="18" charset="0"/>
            </a:endParaRPr>
          </a:p>
          <a:p>
            <a:pPr algn="ctr">
              <a:lnSpc>
                <a:spcPct val="100000"/>
              </a:lnSpc>
              <a:spcBef>
                <a:spcPts val="95"/>
              </a:spcBef>
            </a:pPr>
            <a:r>
              <a:rPr sz="2800" b="1" spc="-20" dirty="0" smtClean="0">
                <a:solidFill>
                  <a:srgbClr val="FF0000"/>
                </a:solidFill>
                <a:latin typeface="Times New Roman" panose="02020603050405020304" pitchFamily="18" charset="0"/>
                <a:cs typeface="Times New Roman" panose="02020603050405020304" pitchFamily="18" charset="0"/>
              </a:rPr>
              <a:t>NOKSANI</a:t>
            </a:r>
            <a:r>
              <a:rPr sz="2800" b="1" spc="80" dirty="0" smtClean="0">
                <a:solidFill>
                  <a:srgbClr val="FF0000"/>
                </a:solidFill>
                <a:latin typeface="Times New Roman" panose="02020603050405020304" pitchFamily="18" charset="0"/>
                <a:cs typeface="Times New Roman" panose="02020603050405020304" pitchFamily="18" charset="0"/>
              </a:rPr>
              <a:t> </a:t>
            </a:r>
            <a:r>
              <a:rPr sz="2800" b="1" spc="-10" dirty="0">
                <a:solidFill>
                  <a:srgbClr val="FF0000"/>
                </a:solidFill>
                <a:latin typeface="Times New Roman" panose="02020603050405020304" pitchFamily="18" charset="0"/>
                <a:cs typeface="Times New Roman" panose="02020603050405020304" pitchFamily="18" charset="0"/>
              </a:rPr>
              <a:t>NEDENİYLE</a:t>
            </a:r>
            <a:r>
              <a:rPr sz="2800" b="1" spc="35" dirty="0">
                <a:solidFill>
                  <a:srgbClr val="FF0000"/>
                </a:solidFill>
                <a:latin typeface="Times New Roman" panose="02020603050405020304" pitchFamily="18" charset="0"/>
                <a:cs typeface="Times New Roman" panose="02020603050405020304" pitchFamily="18" charset="0"/>
              </a:rPr>
              <a:t> </a:t>
            </a:r>
            <a:r>
              <a:rPr sz="2800" b="1" spc="-10" dirty="0">
                <a:solidFill>
                  <a:srgbClr val="FF0000"/>
                </a:solidFill>
                <a:latin typeface="Times New Roman" panose="02020603050405020304" pitchFamily="18" charset="0"/>
                <a:cs typeface="Times New Roman" panose="02020603050405020304" pitchFamily="18" charset="0"/>
              </a:rPr>
              <a:t>ÇIKIŞ</a:t>
            </a:r>
            <a:endParaRPr sz="2800"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407368" y="2200600"/>
            <a:ext cx="8481149" cy="391160"/>
          </a:xfrm>
          <a:prstGeom prst="rect">
            <a:avLst/>
          </a:prstGeom>
        </p:spPr>
        <p:txBody>
          <a:bodyPr vert="horz" wrap="square" lIns="0" tIns="12700" rIns="0" bIns="0" rtlCol="0">
            <a:spAutoFit/>
          </a:bodyPr>
          <a:lstStyle/>
          <a:p>
            <a:pPr marL="12700">
              <a:lnSpc>
                <a:spcPct val="100000"/>
              </a:lnSpc>
              <a:spcBef>
                <a:spcPts val="100"/>
              </a:spcBef>
              <a:tabLst>
                <a:tab pos="1966595" algn="l"/>
                <a:tab pos="2768600" algn="l"/>
                <a:tab pos="3801745" algn="l"/>
                <a:tab pos="5207635" algn="l"/>
                <a:tab pos="6548755" algn="l"/>
                <a:tab pos="7734934" algn="l"/>
              </a:tabLst>
            </a:pPr>
            <a:endParaRPr sz="2400" dirty="0">
              <a:latin typeface="Microsoft Sans Serif"/>
              <a:cs typeface="Microsoft Sans Serif"/>
            </a:endParaRPr>
          </a:p>
        </p:txBody>
      </p:sp>
      <p:sp>
        <p:nvSpPr>
          <p:cNvPr id="6" name="object 6"/>
          <p:cNvSpPr txBox="1"/>
          <p:nvPr/>
        </p:nvSpPr>
        <p:spPr>
          <a:xfrm>
            <a:off x="1847528" y="1628800"/>
            <a:ext cx="9833685" cy="4075475"/>
          </a:xfrm>
          <a:prstGeom prst="rect">
            <a:avLst/>
          </a:prstGeom>
        </p:spPr>
        <p:txBody>
          <a:bodyPr vert="horz" wrap="square" lIns="0" tIns="12700" rIns="0" bIns="0" rtlCol="0">
            <a:spAutoFit/>
          </a:bodyPr>
          <a:lstStyle/>
          <a:p>
            <a:pPr marL="354965" marR="5080" indent="-342900" algn="just">
              <a:buFont typeface="Wingdings" panose="05000000000000000000" pitchFamily="2" charset="2"/>
              <a:buChar char="q"/>
              <a:tabLst>
                <a:tab pos="357505" algn="l"/>
              </a:tabLst>
            </a:pPr>
            <a:r>
              <a:rPr lang="tr-TR" sz="2400" b="1" spc="-5" dirty="0" smtClean="0">
                <a:latin typeface="Times New Roman" panose="02020603050405020304" pitchFamily="18" charset="0"/>
                <a:cs typeface="Times New Roman" panose="02020603050405020304" pitchFamily="18" charset="0"/>
              </a:rPr>
              <a:t>Garanti </a:t>
            </a:r>
            <a:r>
              <a:rPr lang="tr-TR" sz="2400" b="1" spc="-15" dirty="0" smtClean="0">
                <a:latin typeface="Times New Roman" panose="02020603050405020304" pitchFamily="18" charset="0"/>
                <a:cs typeface="Times New Roman" panose="02020603050405020304" pitchFamily="18" charset="0"/>
              </a:rPr>
              <a:t>veya </a:t>
            </a:r>
            <a:r>
              <a:rPr lang="tr-TR" sz="2400" b="1" spc="-10" dirty="0" smtClean="0">
                <a:latin typeface="Times New Roman" panose="02020603050405020304" pitchFamily="18" charset="0"/>
                <a:cs typeface="Times New Roman" panose="02020603050405020304" pitchFamily="18" charset="0"/>
              </a:rPr>
              <a:t>sigorta </a:t>
            </a:r>
            <a:r>
              <a:rPr lang="tr-TR" sz="2400" b="1" spc="-5" dirty="0" smtClean="0">
                <a:latin typeface="Times New Roman" panose="02020603050405020304" pitchFamily="18" charset="0"/>
                <a:cs typeface="Times New Roman" panose="02020603050405020304" pitchFamily="18" charset="0"/>
              </a:rPr>
              <a:t>taahhütnamesi </a:t>
            </a:r>
            <a:r>
              <a:rPr lang="tr-TR" sz="2400" b="1" spc="5" dirty="0" smtClean="0">
                <a:latin typeface="Times New Roman" panose="02020603050405020304" pitchFamily="18" charset="0"/>
                <a:cs typeface="Times New Roman" panose="02020603050405020304" pitchFamily="18" charset="0"/>
              </a:rPr>
              <a:t>kapsamında </a:t>
            </a:r>
            <a:r>
              <a:rPr lang="tr-TR" sz="2400" b="1" spc="-10" dirty="0" smtClean="0">
                <a:latin typeface="Times New Roman" panose="02020603050405020304" pitchFamily="18" charset="0"/>
                <a:cs typeface="Times New Roman" panose="02020603050405020304" pitchFamily="18" charset="0"/>
              </a:rPr>
              <a:t>yenisi </a:t>
            </a:r>
            <a:r>
              <a:rPr lang="tr-TR" sz="2400" b="1" spc="-20" dirty="0" smtClean="0">
                <a:latin typeface="Times New Roman" panose="02020603050405020304" pitchFamily="18" charset="0"/>
                <a:cs typeface="Times New Roman" panose="02020603050405020304" pitchFamily="18" charset="0"/>
              </a:rPr>
              <a:t>ile </a:t>
            </a:r>
            <a:r>
              <a:rPr lang="tr-TR" sz="2400" b="1" spc="-10" dirty="0" smtClean="0">
                <a:latin typeface="Times New Roman" panose="02020603050405020304" pitchFamily="18" charset="0"/>
                <a:cs typeface="Times New Roman" panose="02020603050405020304" pitchFamily="18" charset="0"/>
              </a:rPr>
              <a:t>değiştirilmek üzere yüklenicisine </a:t>
            </a:r>
            <a:r>
              <a:rPr lang="tr-TR" sz="2400" b="1" spc="-5" dirty="0" smtClean="0">
                <a:latin typeface="Times New Roman" panose="02020603050405020304" pitchFamily="18" charset="0"/>
                <a:cs typeface="Times New Roman" panose="02020603050405020304" pitchFamily="18" charset="0"/>
              </a:rPr>
              <a:t>iade </a:t>
            </a:r>
            <a:r>
              <a:rPr lang="tr-TR" sz="2400" b="1" spc="-15" dirty="0" smtClean="0">
                <a:latin typeface="Times New Roman" panose="02020603050405020304" pitchFamily="18" charset="0"/>
                <a:cs typeface="Times New Roman" panose="02020603050405020304" pitchFamily="18" charset="0"/>
              </a:rPr>
              <a:t>edilen </a:t>
            </a:r>
            <a:r>
              <a:rPr lang="tr-TR" sz="2400" b="1" spc="15" dirty="0" smtClean="0">
                <a:latin typeface="Times New Roman" panose="02020603050405020304" pitchFamily="18" charset="0"/>
                <a:cs typeface="Times New Roman" panose="02020603050405020304" pitchFamily="18" charset="0"/>
              </a:rPr>
              <a:t>taşınırlar </a:t>
            </a:r>
            <a:r>
              <a:rPr lang="tr-TR" sz="2400" b="1" spc="10" dirty="0" smtClean="0">
                <a:latin typeface="Times New Roman" panose="02020603050405020304" pitchFamily="18" charset="0"/>
                <a:cs typeface="Times New Roman" panose="02020603050405020304" pitchFamily="18" charset="0"/>
              </a:rPr>
              <a:t>Kayıttan </a:t>
            </a:r>
            <a:r>
              <a:rPr lang="tr-TR" sz="2400" b="1" dirty="0" smtClean="0">
                <a:latin typeface="Times New Roman" panose="02020603050405020304" pitchFamily="18" charset="0"/>
                <a:cs typeface="Times New Roman" panose="02020603050405020304" pitchFamily="18" charset="0"/>
              </a:rPr>
              <a:t>Düşme </a:t>
            </a:r>
            <a:r>
              <a:rPr lang="tr-TR" sz="2400" b="1" spc="-55" dirty="0" smtClean="0">
                <a:latin typeface="Times New Roman" panose="02020603050405020304" pitchFamily="18" charset="0"/>
                <a:cs typeface="Times New Roman" panose="02020603050405020304" pitchFamily="18" charset="0"/>
              </a:rPr>
              <a:t>Teklif ve Onay Tutanağına dayanılarak düzenlenecek Taşınır İşlem Fişiyle kayıtlardan çıkarılır ve yenisi kayıtlara alınır.</a:t>
            </a:r>
            <a:endParaRPr lang="tr-TR" sz="2400" b="1" dirty="0">
              <a:latin typeface="Times New Roman" panose="02020603050405020304" pitchFamily="18" charset="0"/>
              <a:cs typeface="Times New Roman" panose="02020603050405020304" pitchFamily="18" charset="0"/>
            </a:endParaRPr>
          </a:p>
          <a:p>
            <a:pPr marL="12065" marR="5080" algn="just">
              <a:tabLst>
                <a:tab pos="357505" algn="l"/>
              </a:tabLst>
            </a:pPr>
            <a:endParaRPr lang="tr-TR" sz="2400" b="1" dirty="0">
              <a:latin typeface="Times New Roman" panose="02020603050405020304" pitchFamily="18" charset="0"/>
              <a:cs typeface="Times New Roman" panose="02020603050405020304" pitchFamily="18" charset="0"/>
            </a:endParaRPr>
          </a:p>
          <a:p>
            <a:pPr marL="354965" marR="5080" indent="-342900" algn="just">
              <a:lnSpc>
                <a:spcPct val="100000"/>
              </a:lnSpc>
              <a:buFont typeface="Wingdings" panose="05000000000000000000" pitchFamily="2" charset="2"/>
              <a:buChar char="q"/>
              <a:tabLst>
                <a:tab pos="357505" algn="l"/>
              </a:tabLst>
            </a:pPr>
            <a:r>
              <a:rPr sz="2400" b="1" dirty="0" err="1" smtClean="0">
                <a:latin typeface="Times New Roman" panose="02020603050405020304" pitchFamily="18" charset="0"/>
                <a:cs typeface="Times New Roman" panose="02020603050405020304" pitchFamily="18" charset="0"/>
              </a:rPr>
              <a:t>Kamu</a:t>
            </a:r>
            <a:r>
              <a:rPr sz="2400" b="1" dirty="0" smtClean="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idaresi </a:t>
            </a:r>
            <a:r>
              <a:rPr sz="2400" b="1" spc="-15" dirty="0">
                <a:latin typeface="Times New Roman" panose="02020603050405020304" pitchFamily="18" charset="0"/>
                <a:cs typeface="Times New Roman" panose="02020603050405020304" pitchFamily="18" charset="0"/>
              </a:rPr>
              <a:t>ile </a:t>
            </a:r>
            <a:r>
              <a:rPr sz="2400" b="1" spc="-5" dirty="0">
                <a:latin typeface="Times New Roman" panose="02020603050405020304" pitchFamily="18" charset="0"/>
                <a:cs typeface="Times New Roman" panose="02020603050405020304" pitchFamily="18" charset="0"/>
              </a:rPr>
              <a:t>yüklenici </a:t>
            </a:r>
            <a:r>
              <a:rPr sz="2400" b="1" spc="10" dirty="0">
                <a:latin typeface="Times New Roman" panose="02020603050405020304" pitchFamily="18" charset="0"/>
                <a:cs typeface="Times New Roman" panose="02020603050405020304" pitchFamily="18" charset="0"/>
              </a:rPr>
              <a:t>arasında </a:t>
            </a:r>
            <a:r>
              <a:rPr sz="2400" b="1" spc="-5" dirty="0">
                <a:latin typeface="Times New Roman" panose="02020603050405020304" pitchFamily="18" charset="0"/>
                <a:cs typeface="Times New Roman" panose="02020603050405020304" pitchFamily="18" charset="0"/>
              </a:rPr>
              <a:t>imzalanan </a:t>
            </a:r>
            <a:r>
              <a:rPr sz="2400" b="1" dirty="0">
                <a:latin typeface="Times New Roman" panose="02020603050405020304" pitchFamily="18" charset="0"/>
                <a:cs typeface="Times New Roman" panose="02020603050405020304" pitchFamily="18" charset="0"/>
              </a:rPr>
              <a:t>mal </a:t>
            </a:r>
            <a:r>
              <a:rPr sz="2400" b="1" spc="25" dirty="0">
                <a:latin typeface="Times New Roman" panose="02020603050405020304" pitchFamily="18" charset="0"/>
                <a:cs typeface="Times New Roman" panose="02020603050405020304" pitchFamily="18" charset="0"/>
              </a:rPr>
              <a:t>alımına </a:t>
            </a:r>
            <a:r>
              <a:rPr sz="2400" b="1" spc="-15" dirty="0">
                <a:latin typeface="Times New Roman" panose="02020603050405020304" pitchFamily="18" charset="0"/>
                <a:cs typeface="Times New Roman" panose="02020603050405020304" pitchFamily="18" charset="0"/>
              </a:rPr>
              <a:t>ilişkin </a:t>
            </a:r>
            <a:r>
              <a:rPr sz="2400" b="1" spc="-5" dirty="0">
                <a:latin typeface="Times New Roman" panose="02020603050405020304" pitchFamily="18" charset="0"/>
                <a:cs typeface="Times New Roman" panose="02020603050405020304" pitchFamily="18" charset="0"/>
              </a:rPr>
              <a:t>sözleşmede hüküm </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bulunması </a:t>
            </a:r>
            <a:r>
              <a:rPr sz="2400" b="1" spc="-15" dirty="0">
                <a:latin typeface="Times New Roman" panose="02020603050405020304" pitchFamily="18" charset="0"/>
                <a:cs typeface="Times New Roman" panose="02020603050405020304" pitchFamily="18" charset="0"/>
              </a:rPr>
              <a:t>ve </a:t>
            </a:r>
            <a:r>
              <a:rPr sz="2400" b="1" spc="-5" dirty="0">
                <a:latin typeface="Times New Roman" panose="02020603050405020304" pitchFamily="18" charset="0"/>
                <a:cs typeface="Times New Roman" panose="02020603050405020304" pitchFamily="18" charset="0"/>
              </a:rPr>
              <a:t>fiyat </a:t>
            </a:r>
            <a:r>
              <a:rPr sz="2400" b="1" spc="20" dirty="0">
                <a:latin typeface="Times New Roman" panose="02020603050405020304" pitchFamily="18" charset="0"/>
                <a:cs typeface="Times New Roman" panose="02020603050405020304" pitchFamily="18" charset="0"/>
              </a:rPr>
              <a:t>farkı </a:t>
            </a:r>
            <a:r>
              <a:rPr sz="2400" b="1" spc="-10" dirty="0">
                <a:latin typeface="Times New Roman" panose="02020603050405020304" pitchFamily="18" charset="0"/>
                <a:cs typeface="Times New Roman" panose="02020603050405020304" pitchFamily="18" charset="0"/>
              </a:rPr>
              <a:t>veya </a:t>
            </a:r>
            <a:r>
              <a:rPr sz="2400" b="1" spc="5" dirty="0">
                <a:latin typeface="Times New Roman" panose="02020603050405020304" pitchFamily="18" charset="0"/>
                <a:cs typeface="Times New Roman" panose="02020603050405020304" pitchFamily="18" charset="0"/>
              </a:rPr>
              <a:t>ek </a:t>
            </a:r>
            <a:r>
              <a:rPr sz="2400" b="1" spc="-5" dirty="0">
                <a:latin typeface="Times New Roman" panose="02020603050405020304" pitchFamily="18" charset="0"/>
                <a:cs typeface="Times New Roman" panose="02020603050405020304" pitchFamily="18" charset="0"/>
              </a:rPr>
              <a:t>bir </a:t>
            </a:r>
            <a:r>
              <a:rPr sz="2400" b="1" spc="-10" dirty="0">
                <a:latin typeface="Times New Roman" panose="02020603050405020304" pitchFamily="18" charset="0"/>
                <a:cs typeface="Times New Roman" panose="02020603050405020304" pitchFamily="18" charset="0"/>
              </a:rPr>
              <a:t>maliyet </a:t>
            </a:r>
            <a:r>
              <a:rPr sz="2400" b="1" spc="-5" dirty="0">
                <a:latin typeface="Times New Roman" panose="02020603050405020304" pitchFamily="18" charset="0"/>
                <a:cs typeface="Times New Roman" panose="02020603050405020304" pitchFamily="18" charset="0"/>
              </a:rPr>
              <a:t>talep edilmemesi </a:t>
            </a:r>
            <a:r>
              <a:rPr sz="2400" b="1" spc="5" dirty="0">
                <a:latin typeface="Times New Roman" panose="02020603050405020304" pitchFamily="18" charset="0"/>
                <a:cs typeface="Times New Roman" panose="02020603050405020304" pitchFamily="18" charset="0"/>
              </a:rPr>
              <a:t>kaydıyla; </a:t>
            </a:r>
            <a:r>
              <a:rPr sz="2400" b="1" spc="10" dirty="0">
                <a:latin typeface="Times New Roman" panose="02020603050405020304" pitchFamily="18" charset="0"/>
                <a:cs typeface="Times New Roman" panose="02020603050405020304" pitchFamily="18" charset="0"/>
              </a:rPr>
              <a:t>kullanım </a:t>
            </a:r>
            <a:r>
              <a:rPr sz="2400" b="1" spc="-5" dirty="0">
                <a:latin typeface="Times New Roman" panose="02020603050405020304" pitchFamily="18" charset="0"/>
                <a:cs typeface="Times New Roman" panose="02020603050405020304" pitchFamily="18" charset="0"/>
              </a:rPr>
              <a:t>süresi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dolan </a:t>
            </a:r>
            <a:r>
              <a:rPr sz="2400" b="1" spc="-15" dirty="0">
                <a:latin typeface="Times New Roman" panose="02020603050405020304" pitchFamily="18" charset="0"/>
                <a:cs typeface="Times New Roman" panose="02020603050405020304" pitchFamily="18" charset="0"/>
              </a:rPr>
              <a:t>veya </a:t>
            </a:r>
            <a:r>
              <a:rPr sz="2400" b="1" spc="-5" dirty="0">
                <a:latin typeface="Times New Roman" panose="02020603050405020304" pitchFamily="18" charset="0"/>
                <a:cs typeface="Times New Roman" panose="02020603050405020304" pitchFamily="18" charset="0"/>
              </a:rPr>
              <a:t>dolmak üzere olan </a:t>
            </a:r>
            <a:r>
              <a:rPr sz="2400" b="1" spc="15" dirty="0">
                <a:latin typeface="Times New Roman" panose="02020603050405020304" pitchFamily="18" charset="0"/>
                <a:cs typeface="Times New Roman" panose="02020603050405020304" pitchFamily="18" charset="0"/>
              </a:rPr>
              <a:t>taşınırlardan </a:t>
            </a:r>
            <a:r>
              <a:rPr sz="2400" b="1" dirty="0">
                <a:latin typeface="Times New Roman" panose="02020603050405020304" pitchFamily="18" charset="0"/>
                <a:cs typeface="Times New Roman" panose="02020603050405020304" pitchFamily="18" charset="0"/>
              </a:rPr>
              <a:t>daha </a:t>
            </a:r>
            <a:r>
              <a:rPr sz="2400" b="1" spc="-5" dirty="0">
                <a:latin typeface="Times New Roman" panose="02020603050405020304" pitchFamily="18" charset="0"/>
                <a:cs typeface="Times New Roman" panose="02020603050405020304" pitchFamily="18" charset="0"/>
              </a:rPr>
              <a:t>uzun </a:t>
            </a:r>
            <a:r>
              <a:rPr sz="2400" b="1" spc="15" dirty="0">
                <a:latin typeface="Times New Roman" panose="02020603050405020304" pitchFamily="18" charset="0"/>
                <a:cs typeface="Times New Roman" panose="02020603050405020304" pitchFamily="18" charset="0"/>
              </a:rPr>
              <a:t>miadlı </a:t>
            </a:r>
            <a:r>
              <a:rPr sz="2400" b="1" spc="-10" dirty="0">
                <a:latin typeface="Times New Roman" panose="02020603050405020304" pitchFamily="18" charset="0"/>
                <a:cs typeface="Times New Roman" panose="02020603050405020304" pitchFamily="18" charset="0"/>
              </a:rPr>
              <a:t>olanlarla </a:t>
            </a:r>
            <a:r>
              <a:rPr sz="2400" b="1" spc="-20" dirty="0">
                <a:latin typeface="Times New Roman" panose="02020603050405020304" pitchFamily="18" charset="0"/>
                <a:cs typeface="Times New Roman" panose="02020603050405020304" pitchFamily="18" charset="0"/>
              </a:rPr>
              <a:t>değiştirilenler, </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Kayıttan </a:t>
            </a:r>
            <a:r>
              <a:rPr sz="2400" b="1" dirty="0">
                <a:latin typeface="Times New Roman" panose="02020603050405020304" pitchFamily="18" charset="0"/>
                <a:cs typeface="Times New Roman" panose="02020603050405020304" pitchFamily="18" charset="0"/>
              </a:rPr>
              <a:t>Düşme </a:t>
            </a:r>
            <a:r>
              <a:rPr sz="2400" b="1" spc="-55" dirty="0">
                <a:latin typeface="Times New Roman" panose="02020603050405020304" pitchFamily="18" charset="0"/>
                <a:cs typeface="Times New Roman" panose="02020603050405020304" pitchFamily="18" charset="0"/>
              </a:rPr>
              <a:t>Teklif </a:t>
            </a:r>
            <a:r>
              <a:rPr sz="2400" b="1" spc="-15" dirty="0">
                <a:latin typeface="Times New Roman" panose="02020603050405020304" pitchFamily="18" charset="0"/>
                <a:cs typeface="Times New Roman" panose="02020603050405020304" pitchFamily="18" charset="0"/>
              </a:rPr>
              <a:t>ve </a:t>
            </a:r>
            <a:r>
              <a:rPr sz="2400" b="1" dirty="0">
                <a:latin typeface="Times New Roman" panose="02020603050405020304" pitchFamily="18" charset="0"/>
                <a:cs typeface="Times New Roman" panose="02020603050405020304" pitchFamily="18" charset="0"/>
              </a:rPr>
              <a:t>Onay Tutanağına dayanılarak düzenlenecek </a:t>
            </a:r>
            <a:r>
              <a:rPr sz="2400" b="1" spc="-10" dirty="0">
                <a:latin typeface="Times New Roman" panose="02020603050405020304" pitchFamily="18" charset="0"/>
                <a:cs typeface="Times New Roman" panose="02020603050405020304" pitchFamily="18" charset="0"/>
              </a:rPr>
              <a:t>Taşınır </a:t>
            </a:r>
            <a:r>
              <a:rPr sz="2400" b="1" spc="-5" dirty="0">
                <a:latin typeface="Times New Roman" panose="02020603050405020304" pitchFamily="18" charset="0"/>
                <a:cs typeface="Times New Roman" panose="02020603050405020304" pitchFamily="18" charset="0"/>
              </a:rPr>
              <a:t>İşlem </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Fişiyle</a:t>
            </a:r>
            <a:r>
              <a:rPr sz="2400" b="1" spc="6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kayıtlardan</a:t>
            </a:r>
            <a:r>
              <a:rPr sz="2400" b="1" spc="75" dirty="0">
                <a:latin typeface="Times New Roman" panose="02020603050405020304" pitchFamily="18" charset="0"/>
                <a:cs typeface="Times New Roman" panose="02020603050405020304" pitchFamily="18" charset="0"/>
              </a:rPr>
              <a:t> </a:t>
            </a:r>
            <a:r>
              <a:rPr sz="2400" b="1" spc="25" dirty="0">
                <a:latin typeface="Times New Roman" panose="02020603050405020304" pitchFamily="18" charset="0"/>
                <a:cs typeface="Times New Roman" panose="02020603050405020304" pitchFamily="18" charset="0"/>
              </a:rPr>
              <a:t>çıkarılır</a:t>
            </a:r>
            <a:r>
              <a:rPr sz="2400" b="1" spc="8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4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yenisi</a:t>
            </a:r>
            <a:r>
              <a:rPr sz="2400" b="1" spc="4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kayıtlara</a:t>
            </a:r>
            <a:r>
              <a:rPr sz="2400" b="1" spc="6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alınır.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667000" y="328859"/>
            <a:ext cx="8305800" cy="874598"/>
          </a:xfrm>
          <a:prstGeom prst="rect">
            <a:avLst/>
          </a:prstGeom>
        </p:spPr>
        <p:txBody>
          <a:bodyPr vert="horz" wrap="square" lIns="0" tIns="12700" rIns="0" bIns="0" rtlCol="0">
            <a:spAutoFit/>
          </a:bodyPr>
          <a:lstStyle/>
          <a:p>
            <a:pPr marL="12700" algn="ctr">
              <a:lnSpc>
                <a:spcPct val="100000"/>
              </a:lnSpc>
              <a:spcBef>
                <a:spcPts val="100"/>
              </a:spcBef>
            </a:pPr>
            <a:r>
              <a:rPr sz="2800" b="1" spc="-5" dirty="0">
                <a:solidFill>
                  <a:srgbClr val="FF0000"/>
                </a:solidFill>
                <a:latin typeface="Times New Roman" panose="02020603050405020304" pitchFamily="18" charset="0"/>
                <a:cs typeface="Times New Roman" panose="02020603050405020304" pitchFamily="18" charset="0"/>
              </a:rPr>
              <a:t>H</a:t>
            </a:r>
            <a:r>
              <a:rPr sz="2800" b="1" spc="-10" dirty="0">
                <a:solidFill>
                  <a:srgbClr val="FF0000"/>
                </a:solidFill>
                <a:latin typeface="Times New Roman" panose="02020603050405020304" pitchFamily="18" charset="0"/>
                <a:cs typeface="Times New Roman" panose="02020603050405020304" pitchFamily="18" charset="0"/>
              </a:rPr>
              <a:t>U</a:t>
            </a:r>
            <a:r>
              <a:rPr sz="2800" b="1" spc="-5" dirty="0">
                <a:solidFill>
                  <a:srgbClr val="FF0000"/>
                </a:solidFill>
                <a:latin typeface="Times New Roman" panose="02020603050405020304" pitchFamily="18" charset="0"/>
                <a:cs typeface="Times New Roman" panose="02020603050405020304" pitchFamily="18" charset="0"/>
              </a:rPr>
              <a:t>R</a:t>
            </a:r>
            <a:r>
              <a:rPr sz="2800" b="1" spc="-10" dirty="0">
                <a:solidFill>
                  <a:srgbClr val="FF0000"/>
                </a:solidFill>
                <a:latin typeface="Times New Roman" panose="02020603050405020304" pitchFamily="18" charset="0"/>
                <a:cs typeface="Times New Roman" panose="02020603050405020304" pitchFamily="18" charset="0"/>
              </a:rPr>
              <a:t>D</a:t>
            </a:r>
            <a:r>
              <a:rPr sz="2800" b="1" spc="-295" dirty="0">
                <a:solidFill>
                  <a:srgbClr val="FF0000"/>
                </a:solidFill>
                <a:latin typeface="Times New Roman" panose="02020603050405020304" pitchFamily="18" charset="0"/>
                <a:cs typeface="Times New Roman" panose="02020603050405020304" pitchFamily="18" charset="0"/>
              </a:rPr>
              <a:t>A</a:t>
            </a:r>
            <a:r>
              <a:rPr sz="2800" b="1" spc="-210" dirty="0">
                <a:solidFill>
                  <a:srgbClr val="FF0000"/>
                </a:solidFill>
                <a:latin typeface="Times New Roman" panose="02020603050405020304" pitchFamily="18" charset="0"/>
                <a:cs typeface="Times New Roman" panose="02020603050405020304" pitchFamily="18" charset="0"/>
              </a:rPr>
              <a:t>Y</a:t>
            </a:r>
            <a:r>
              <a:rPr sz="2800" b="1" dirty="0">
                <a:solidFill>
                  <a:srgbClr val="FF0000"/>
                </a:solidFill>
                <a:latin typeface="Times New Roman" panose="02020603050405020304" pitchFamily="18" charset="0"/>
                <a:cs typeface="Times New Roman" panose="02020603050405020304" pitchFamily="18" charset="0"/>
              </a:rPr>
              <a:t>A</a:t>
            </a:r>
            <a:r>
              <a:rPr sz="2800" b="1" spc="-75" dirty="0">
                <a:solidFill>
                  <a:srgbClr val="FF0000"/>
                </a:solidFill>
                <a:latin typeface="Times New Roman" panose="02020603050405020304" pitchFamily="18" charset="0"/>
                <a:cs typeface="Times New Roman" panose="02020603050405020304" pitchFamily="18" charset="0"/>
              </a:rPr>
              <a:t> </a:t>
            </a:r>
            <a:r>
              <a:rPr sz="2800" b="1" spc="-295" dirty="0">
                <a:solidFill>
                  <a:srgbClr val="FF0000"/>
                </a:solidFill>
                <a:latin typeface="Times New Roman" panose="02020603050405020304" pitchFamily="18" charset="0"/>
                <a:cs typeface="Times New Roman" panose="02020603050405020304" pitchFamily="18" charset="0"/>
              </a:rPr>
              <a:t>A</a:t>
            </a:r>
            <a:r>
              <a:rPr sz="2800" b="1" spc="-20" dirty="0">
                <a:solidFill>
                  <a:srgbClr val="FF0000"/>
                </a:solidFill>
                <a:latin typeface="Times New Roman" panose="02020603050405020304" pitchFamily="18" charset="0"/>
                <a:cs typeface="Times New Roman" panose="02020603050405020304" pitchFamily="18" charset="0"/>
              </a:rPr>
              <a:t>Y</a:t>
            </a:r>
            <a:r>
              <a:rPr sz="2800" b="1" dirty="0">
                <a:solidFill>
                  <a:srgbClr val="FF0000"/>
                </a:solidFill>
                <a:latin typeface="Times New Roman" panose="02020603050405020304" pitchFamily="18" charset="0"/>
                <a:cs typeface="Times New Roman" panose="02020603050405020304" pitchFamily="18" charset="0"/>
              </a:rPr>
              <a:t>IR</a:t>
            </a:r>
            <a:r>
              <a:rPr sz="2800" b="1" spc="10" dirty="0">
                <a:solidFill>
                  <a:srgbClr val="FF0000"/>
                </a:solidFill>
                <a:latin typeface="Times New Roman" panose="02020603050405020304" pitchFamily="18" charset="0"/>
                <a:cs typeface="Times New Roman" panose="02020603050405020304" pitchFamily="18" charset="0"/>
              </a:rPr>
              <a:t>M</a:t>
            </a:r>
            <a:r>
              <a:rPr sz="2800" b="1" dirty="0">
                <a:solidFill>
                  <a:srgbClr val="FF0000"/>
                </a:solidFill>
                <a:latin typeface="Times New Roman" panose="02020603050405020304" pitchFamily="18" charset="0"/>
                <a:cs typeface="Times New Roman" panose="02020603050405020304" pitchFamily="18" charset="0"/>
              </a:rPr>
              <a:t>A</a:t>
            </a:r>
            <a:r>
              <a:rPr sz="2800" b="1" spc="-3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NEDENİ</a:t>
            </a:r>
            <a:r>
              <a:rPr sz="2800" b="1" spc="-15" dirty="0">
                <a:solidFill>
                  <a:srgbClr val="FF0000"/>
                </a:solidFill>
                <a:latin typeface="Times New Roman" panose="02020603050405020304" pitchFamily="18" charset="0"/>
                <a:cs typeface="Times New Roman" panose="02020603050405020304" pitchFamily="18" charset="0"/>
              </a:rPr>
              <a:t>Y</a:t>
            </a:r>
            <a:r>
              <a:rPr sz="2800" b="1" dirty="0">
                <a:solidFill>
                  <a:srgbClr val="FF0000"/>
                </a:solidFill>
                <a:latin typeface="Times New Roman" panose="02020603050405020304" pitchFamily="18" charset="0"/>
                <a:cs typeface="Times New Roman" panose="02020603050405020304" pitchFamily="18" charset="0"/>
              </a:rPr>
              <a:t>LE</a:t>
            </a:r>
            <a:r>
              <a:rPr sz="2800" b="1" spc="5" dirty="0">
                <a:solidFill>
                  <a:srgbClr val="FF0000"/>
                </a:solidFill>
                <a:latin typeface="Times New Roman" panose="02020603050405020304" pitchFamily="18" charset="0"/>
                <a:cs typeface="Times New Roman" panose="02020603050405020304" pitchFamily="18" charset="0"/>
              </a:rPr>
              <a:t> </a:t>
            </a:r>
            <a:r>
              <a:rPr sz="2800" b="1" spc="-5" dirty="0" smtClean="0">
                <a:solidFill>
                  <a:srgbClr val="FF0000"/>
                </a:solidFill>
                <a:latin typeface="Times New Roman" panose="02020603050405020304" pitchFamily="18" charset="0"/>
                <a:cs typeface="Times New Roman" panose="02020603050405020304" pitchFamily="18" charset="0"/>
              </a:rPr>
              <a:t>ÇIKIŞ</a:t>
            </a:r>
            <a:r>
              <a:rPr lang="tr-TR" sz="2800" b="1" spc="-5" dirty="0" smtClean="0">
                <a:solidFill>
                  <a:srgbClr val="FF0000"/>
                </a:solidFill>
                <a:latin typeface="Times New Roman" panose="02020603050405020304" pitchFamily="18" charset="0"/>
                <a:cs typeface="Times New Roman" panose="02020603050405020304" pitchFamily="18" charset="0"/>
              </a:rPr>
              <a:t/>
            </a:r>
            <a:br>
              <a:rPr lang="tr-TR" sz="2800" b="1" spc="-5" dirty="0" smtClean="0">
                <a:solidFill>
                  <a:srgbClr val="FF0000"/>
                </a:solidFill>
                <a:latin typeface="Times New Roman" panose="02020603050405020304" pitchFamily="18" charset="0"/>
                <a:cs typeface="Times New Roman" panose="02020603050405020304" pitchFamily="18" charset="0"/>
              </a:rPr>
            </a:br>
            <a:r>
              <a:rPr lang="tr-TR" sz="2800" b="1" spc="-5" dirty="0" smtClean="0">
                <a:solidFill>
                  <a:srgbClr val="FF0000"/>
                </a:solidFill>
                <a:latin typeface="Times New Roman" panose="02020603050405020304" pitchFamily="18" charset="0"/>
                <a:cs typeface="Times New Roman" panose="02020603050405020304" pitchFamily="18" charset="0"/>
              </a:rPr>
              <a:t>(2022 </a:t>
            </a:r>
            <a:r>
              <a:rPr lang="tr-TR" sz="2800" b="1" spc="-5" dirty="0">
                <a:solidFill>
                  <a:srgbClr val="FF0000"/>
                </a:solidFill>
                <a:latin typeface="Times New Roman" panose="02020603050405020304" pitchFamily="18" charset="0"/>
                <a:cs typeface="Times New Roman" panose="02020603050405020304" pitchFamily="18" charset="0"/>
              </a:rPr>
              <a:t>ESOGÜ Hurda Yönergesini </a:t>
            </a:r>
            <a:r>
              <a:rPr lang="tr-TR" sz="2800" b="1" spc="-5" dirty="0" smtClean="0">
                <a:solidFill>
                  <a:srgbClr val="FF0000"/>
                </a:solidFill>
                <a:latin typeface="Times New Roman" panose="02020603050405020304" pitchFamily="18" charset="0"/>
                <a:cs typeface="Times New Roman" panose="02020603050405020304" pitchFamily="18" charset="0"/>
              </a:rPr>
              <a:t>inceleyiniz)</a:t>
            </a:r>
            <a:endParaRPr sz="2800" b="1" spc="-5"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343472" y="1305198"/>
            <a:ext cx="10585176" cy="4814138"/>
          </a:xfrm>
          <a:prstGeom prst="rect">
            <a:avLst/>
          </a:prstGeom>
        </p:spPr>
        <p:txBody>
          <a:bodyPr vert="horz" wrap="square" lIns="0" tIns="12700" rIns="0" bIns="0" rtlCol="0">
            <a:spAutoFit/>
          </a:bodyPr>
          <a:lstStyle/>
          <a:p>
            <a:pPr marL="356870" marR="5080" indent="-344805" algn="just">
              <a:lnSpc>
                <a:spcPct val="100000"/>
              </a:lnSpc>
              <a:spcBef>
                <a:spcPts val="100"/>
              </a:spcBef>
              <a:buFont typeface="Wingdings"/>
              <a:buChar char=""/>
              <a:tabLst>
                <a:tab pos="357505" algn="l"/>
              </a:tabLst>
            </a:pPr>
            <a:r>
              <a:rPr sz="2400" dirty="0">
                <a:latin typeface="Times New Roman" panose="02020603050405020304" pitchFamily="18" charset="0"/>
                <a:cs typeface="Times New Roman" panose="02020603050405020304" pitchFamily="18" charset="0"/>
              </a:rPr>
              <a:t>Ekonomik</a:t>
            </a:r>
            <a:r>
              <a:rPr sz="2400" spc="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ömrünü</a:t>
            </a:r>
            <a:r>
              <a:rPr sz="240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tamamlamış</a:t>
            </a:r>
            <a:r>
              <a:rPr sz="2400" spc="1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olan</a:t>
            </a:r>
            <a:r>
              <a:rPr sz="240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veya</a:t>
            </a:r>
            <a:r>
              <a:rPr sz="2400" spc="-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tamamlamadığı</a:t>
            </a:r>
            <a:r>
              <a:rPr sz="2400" spc="1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halde</a:t>
            </a:r>
            <a:r>
              <a:rPr sz="240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teknik</a:t>
            </a:r>
            <a:r>
              <a:rPr sz="240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ve</a:t>
            </a:r>
            <a:r>
              <a:rPr sz="2400" spc="-10" dirty="0">
                <a:latin typeface="Times New Roman" panose="02020603050405020304" pitchFamily="18" charset="0"/>
                <a:cs typeface="Times New Roman" panose="02020603050405020304" pitchFamily="18" charset="0"/>
              </a:rPr>
              <a:t> fiziki </a:t>
            </a:r>
            <a:r>
              <a:rPr sz="2400" spc="-5" dirty="0">
                <a:latin typeface="Times New Roman" panose="02020603050405020304" pitchFamily="18" charset="0"/>
                <a:cs typeface="Times New Roman" panose="02020603050405020304" pitchFamily="18" charset="0"/>
              </a:rPr>
              <a:t> nedenlerle </a:t>
            </a:r>
            <a:r>
              <a:rPr sz="2400" spc="5" dirty="0">
                <a:latin typeface="Times New Roman" panose="02020603050405020304" pitchFamily="18" charset="0"/>
                <a:cs typeface="Times New Roman" panose="02020603050405020304" pitchFamily="18" charset="0"/>
              </a:rPr>
              <a:t>kullanılmasında </a:t>
            </a:r>
            <a:r>
              <a:rPr sz="2400" spc="-5" dirty="0">
                <a:latin typeface="Times New Roman" panose="02020603050405020304" pitchFamily="18" charset="0"/>
                <a:cs typeface="Times New Roman" panose="02020603050405020304" pitchFamily="18" charset="0"/>
              </a:rPr>
              <a:t>yarar görülmeyerek hizmet </a:t>
            </a:r>
            <a:r>
              <a:rPr sz="2400" spc="55" dirty="0">
                <a:latin typeface="Times New Roman" panose="02020603050405020304" pitchFamily="18" charset="0"/>
                <a:cs typeface="Times New Roman" panose="02020603050405020304" pitchFamily="18" charset="0"/>
              </a:rPr>
              <a:t>dışı </a:t>
            </a:r>
            <a:r>
              <a:rPr sz="2400" spc="25" dirty="0">
                <a:latin typeface="Times New Roman" panose="02020603050405020304" pitchFamily="18" charset="0"/>
                <a:cs typeface="Times New Roman" panose="02020603050405020304" pitchFamily="18" charset="0"/>
              </a:rPr>
              <a:t>bırakılması </a:t>
            </a:r>
            <a:r>
              <a:rPr sz="2400" spc="-10" dirty="0">
                <a:latin typeface="Times New Roman" panose="02020603050405020304" pitchFamily="18" charset="0"/>
                <a:cs typeface="Times New Roman" panose="02020603050405020304" pitchFamily="18" charset="0"/>
              </a:rPr>
              <a:t>gerektiği ilgililer </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veya özel </a:t>
            </a:r>
            <a:r>
              <a:rPr sz="2400" spc="15" dirty="0">
                <a:latin typeface="Times New Roman" panose="02020603050405020304" pitchFamily="18" charset="0"/>
                <a:cs typeface="Times New Roman" panose="02020603050405020304" pitchFamily="18" charset="0"/>
              </a:rPr>
              <a:t>mevzuatı </a:t>
            </a:r>
            <a:r>
              <a:rPr sz="2400" spc="-5" dirty="0">
                <a:latin typeface="Times New Roman" panose="02020603050405020304" pitchFamily="18" charset="0"/>
                <a:cs typeface="Times New Roman" panose="02020603050405020304" pitchFamily="18" charset="0"/>
              </a:rPr>
              <a:t>çerçevesinde oluşturulan komisyon </a:t>
            </a:r>
            <a:r>
              <a:rPr sz="2400" spc="10" dirty="0">
                <a:latin typeface="Times New Roman" panose="02020603050405020304" pitchFamily="18" charset="0"/>
                <a:cs typeface="Times New Roman" panose="02020603050405020304" pitchFamily="18" charset="0"/>
              </a:rPr>
              <a:t>tarafından </a:t>
            </a:r>
            <a:r>
              <a:rPr sz="2400" spc="-10" dirty="0">
                <a:latin typeface="Times New Roman" panose="02020603050405020304" pitchFamily="18" charset="0"/>
                <a:cs typeface="Times New Roman" panose="02020603050405020304" pitchFamily="18" charset="0"/>
              </a:rPr>
              <a:t>bildirilen </a:t>
            </a:r>
            <a:r>
              <a:rPr sz="2400" dirty="0">
                <a:latin typeface="Times New Roman" panose="02020603050405020304" pitchFamily="18" charset="0"/>
                <a:cs typeface="Times New Roman" panose="02020603050405020304" pitchFamily="18" charset="0"/>
              </a:rPr>
              <a:t>taşınırlar, </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biri </a:t>
            </a:r>
            <a:r>
              <a:rPr sz="2400" spc="-15" dirty="0">
                <a:latin typeface="Times New Roman" panose="02020603050405020304" pitchFamily="18" charset="0"/>
                <a:cs typeface="Times New Roman" panose="02020603050405020304" pitchFamily="18" charset="0"/>
              </a:rPr>
              <a:t>işin</a:t>
            </a:r>
            <a:r>
              <a:rPr sz="2400" spc="-1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uzmanı </a:t>
            </a:r>
            <a:r>
              <a:rPr sz="2400" spc="-10" dirty="0">
                <a:latin typeface="Times New Roman" panose="02020603050405020304" pitchFamily="18" charset="0"/>
                <a:cs typeface="Times New Roman" panose="02020603050405020304" pitchFamily="18" charset="0"/>
              </a:rPr>
              <a:t>olmak </a:t>
            </a:r>
            <a:r>
              <a:rPr sz="2400" spc="5" dirty="0">
                <a:latin typeface="Times New Roman" panose="02020603050405020304" pitchFamily="18" charset="0"/>
                <a:cs typeface="Times New Roman" panose="02020603050405020304" pitchFamily="18" charset="0"/>
              </a:rPr>
              <a:t>kaydıyla </a:t>
            </a:r>
            <a:r>
              <a:rPr sz="2400" dirty="0">
                <a:latin typeface="Times New Roman" panose="02020603050405020304" pitchFamily="18" charset="0"/>
                <a:cs typeface="Times New Roman" panose="02020603050405020304" pitchFamily="18" charset="0"/>
              </a:rPr>
              <a:t>harcama </a:t>
            </a:r>
            <a:r>
              <a:rPr sz="2400" spc="-10" dirty="0">
                <a:latin typeface="Times New Roman" panose="02020603050405020304" pitchFamily="18" charset="0"/>
                <a:cs typeface="Times New Roman" panose="02020603050405020304" pitchFamily="18" charset="0"/>
              </a:rPr>
              <a:t>yetkilisinin</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belirleyeceği</a:t>
            </a:r>
            <a:r>
              <a:rPr sz="2400" spc="-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en az üç </a:t>
            </a:r>
            <a:r>
              <a:rPr sz="2400" spc="-5" dirty="0">
                <a:latin typeface="Times New Roman" panose="02020603050405020304" pitchFamily="18" charset="0"/>
                <a:cs typeface="Times New Roman" panose="02020603050405020304" pitchFamily="18" charset="0"/>
              </a:rPr>
              <a:t>kişiden </a:t>
            </a:r>
            <a:r>
              <a:rPr sz="240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oluşan</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komisyon</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tarafından</a:t>
            </a:r>
            <a:r>
              <a:rPr sz="2400" spc="66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değerlendirilir.</a:t>
            </a:r>
            <a:r>
              <a:rPr sz="2400" spc="610" dirty="0">
                <a:latin typeface="Times New Roman" panose="02020603050405020304" pitchFamily="18" charset="0"/>
                <a:cs typeface="Times New Roman" panose="02020603050405020304" pitchFamily="18" charset="0"/>
              </a:rPr>
              <a:t> </a:t>
            </a:r>
            <a:r>
              <a:rPr sz="2400" spc="-45" dirty="0">
                <a:latin typeface="Times New Roman" panose="02020603050405020304" pitchFamily="18" charset="0"/>
                <a:cs typeface="Times New Roman" panose="02020603050405020304" pitchFamily="18" charset="0"/>
              </a:rPr>
              <a:t>Yeterli</a:t>
            </a:r>
            <a:r>
              <a:rPr sz="2400" spc="-40"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sayı</a:t>
            </a:r>
            <a:r>
              <a:rPr sz="2400" spc="3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veya</a:t>
            </a:r>
            <a:r>
              <a:rPr sz="2400" spc="-5" dirty="0">
                <a:latin typeface="Times New Roman" panose="02020603050405020304" pitchFamily="18" charset="0"/>
                <a:cs typeface="Times New Roman" panose="02020603050405020304" pitchFamily="18" charset="0"/>
              </a:rPr>
              <a:t> nitelikte</a:t>
            </a:r>
            <a:r>
              <a:rPr sz="2400" dirty="0">
                <a:latin typeface="Times New Roman" panose="02020603050405020304" pitchFamily="18" charset="0"/>
                <a:cs typeface="Times New Roman" panose="02020603050405020304" pitchFamily="18" charset="0"/>
              </a:rPr>
              <a:t> personel </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bulunmaması </a:t>
            </a:r>
            <a:r>
              <a:rPr sz="2400" spc="-5" dirty="0">
                <a:latin typeface="Times New Roman" panose="02020603050405020304" pitchFamily="18" charset="0"/>
                <a:cs typeface="Times New Roman" panose="02020603050405020304" pitchFamily="18" charset="0"/>
              </a:rPr>
              <a:t>halinde komisyonlar </a:t>
            </a:r>
            <a:r>
              <a:rPr sz="2400" spc="-10" dirty="0">
                <a:latin typeface="Times New Roman" panose="02020603050405020304" pitchFamily="18" charset="0"/>
                <a:cs typeface="Times New Roman" panose="02020603050405020304" pitchFamily="18" charset="0"/>
              </a:rPr>
              <a:t>diğer </a:t>
            </a:r>
            <a:r>
              <a:rPr sz="2400" spc="-5" dirty="0">
                <a:latin typeface="Times New Roman" panose="02020603050405020304" pitchFamily="18" charset="0"/>
                <a:cs typeface="Times New Roman" panose="02020603050405020304" pitchFamily="18" charset="0"/>
              </a:rPr>
              <a:t>kamu idarelerinden </a:t>
            </a:r>
            <a:r>
              <a:rPr sz="2400" spc="-10" dirty="0">
                <a:latin typeface="Times New Roman" panose="02020603050405020304" pitchFamily="18" charset="0"/>
                <a:cs typeface="Times New Roman" panose="02020603050405020304" pitchFamily="18" charset="0"/>
              </a:rPr>
              <a:t>talep </a:t>
            </a:r>
            <a:r>
              <a:rPr sz="2400" spc="-5" dirty="0">
                <a:latin typeface="Times New Roman" panose="02020603050405020304" pitchFamily="18" charset="0"/>
                <a:cs typeface="Times New Roman" panose="02020603050405020304" pitchFamily="18" charset="0"/>
              </a:rPr>
              <a:t>edilecek </a:t>
            </a:r>
            <a:r>
              <a:rPr sz="2400" spc="-10" dirty="0">
                <a:latin typeface="Times New Roman" panose="02020603050405020304" pitchFamily="18" charset="0"/>
                <a:cs typeface="Times New Roman" panose="02020603050405020304" pitchFamily="18" charset="0"/>
              </a:rPr>
              <a:t>üyelerin </a:t>
            </a:r>
            <a:r>
              <a:rPr sz="2400" spc="-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katılımıyla</a:t>
            </a:r>
            <a:r>
              <a:rPr sz="2400" spc="8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oluşturulabilir.</a:t>
            </a:r>
            <a:endParaRPr sz="2400" dirty="0">
              <a:latin typeface="Times New Roman" panose="02020603050405020304" pitchFamily="18" charset="0"/>
              <a:cs typeface="Times New Roman" panose="02020603050405020304" pitchFamily="18" charset="0"/>
            </a:endParaRPr>
          </a:p>
          <a:p>
            <a:pPr marL="356870" marR="14604" indent="-344805" algn="just">
              <a:lnSpc>
                <a:spcPct val="100000"/>
              </a:lnSpc>
              <a:spcBef>
                <a:spcPts val="10"/>
              </a:spcBef>
              <a:buFont typeface="Wingdings"/>
              <a:buChar char=""/>
              <a:tabLst>
                <a:tab pos="357505" algn="l"/>
              </a:tabLst>
            </a:pPr>
            <a:r>
              <a:rPr sz="2400" spc="-5" dirty="0">
                <a:latin typeface="Times New Roman" panose="02020603050405020304" pitchFamily="18" charset="0"/>
                <a:cs typeface="Times New Roman" panose="02020603050405020304" pitchFamily="18" charset="0"/>
              </a:rPr>
              <a:t>Komisyonca </a:t>
            </a:r>
            <a:r>
              <a:rPr sz="2400" spc="5" dirty="0">
                <a:latin typeface="Times New Roman" panose="02020603050405020304" pitchFamily="18" charset="0"/>
                <a:cs typeface="Times New Roman" panose="02020603050405020304" pitchFamily="18" charset="0"/>
              </a:rPr>
              <a:t>yapılan </a:t>
            </a:r>
            <a:r>
              <a:rPr sz="2400" spc="-5" dirty="0">
                <a:latin typeface="Times New Roman" panose="02020603050405020304" pitchFamily="18" charset="0"/>
                <a:cs typeface="Times New Roman" panose="02020603050405020304" pitchFamily="18" charset="0"/>
              </a:rPr>
              <a:t>değerlendirme sonucunda hurdaya </a:t>
            </a:r>
            <a:r>
              <a:rPr sz="2400" spc="20" dirty="0">
                <a:latin typeface="Times New Roman" panose="02020603050405020304" pitchFamily="18" charset="0"/>
                <a:cs typeface="Times New Roman" panose="02020603050405020304" pitchFamily="18" charset="0"/>
              </a:rPr>
              <a:t>ayrılması </a:t>
            </a:r>
            <a:r>
              <a:rPr sz="2400" spc="-10" dirty="0">
                <a:latin typeface="Times New Roman" panose="02020603050405020304" pitchFamily="18" charset="0"/>
                <a:cs typeface="Times New Roman" panose="02020603050405020304" pitchFamily="18" charset="0"/>
              </a:rPr>
              <a:t>uygun </a:t>
            </a:r>
            <a:r>
              <a:rPr sz="2400" spc="-5" dirty="0">
                <a:latin typeface="Times New Roman" panose="02020603050405020304" pitchFamily="18" charset="0"/>
                <a:cs typeface="Times New Roman" panose="02020603050405020304" pitchFamily="18" charset="0"/>
              </a:rPr>
              <a:t>görülmeyen </a:t>
            </a:r>
            <a:r>
              <a:rPr sz="240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taşınırlar</a:t>
            </a:r>
            <a:r>
              <a:rPr sz="2400" spc="5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hakkındaki</a:t>
            </a:r>
            <a:r>
              <a:rPr sz="2400" spc="2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gerekçeli</a:t>
            </a:r>
            <a:r>
              <a:rPr sz="2400" spc="6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karar</a:t>
            </a:r>
            <a:r>
              <a:rPr sz="2400" spc="1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harcama</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yetkilisine</a:t>
            </a:r>
            <a:r>
              <a:rPr sz="2400" spc="70"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bildirilir.</a:t>
            </a:r>
            <a:endParaRPr sz="2400" dirty="0">
              <a:latin typeface="Times New Roman" panose="02020603050405020304" pitchFamily="18" charset="0"/>
              <a:cs typeface="Times New Roman" panose="02020603050405020304" pitchFamily="18" charset="0"/>
            </a:endParaRPr>
          </a:p>
          <a:p>
            <a:pPr marL="356870" marR="9525" indent="-344805" algn="just">
              <a:lnSpc>
                <a:spcPct val="100000"/>
              </a:lnSpc>
              <a:buFont typeface="Wingdings"/>
              <a:buChar char=""/>
              <a:tabLst>
                <a:tab pos="357505" algn="l"/>
              </a:tabLst>
            </a:pPr>
            <a:r>
              <a:rPr sz="2400" spc="-5" dirty="0">
                <a:latin typeface="Times New Roman" panose="02020603050405020304" pitchFamily="18" charset="0"/>
                <a:cs typeface="Times New Roman" panose="02020603050405020304" pitchFamily="18" charset="0"/>
              </a:rPr>
              <a:t>Komisyonca hurdaya </a:t>
            </a:r>
            <a:r>
              <a:rPr sz="2400" spc="15" dirty="0">
                <a:latin typeface="Times New Roman" panose="02020603050405020304" pitchFamily="18" charset="0"/>
                <a:cs typeface="Times New Roman" panose="02020603050405020304" pitchFamily="18" charset="0"/>
              </a:rPr>
              <a:t>ayrılmasına </a:t>
            </a:r>
            <a:r>
              <a:rPr sz="2400" dirty="0">
                <a:latin typeface="Times New Roman" panose="02020603050405020304" pitchFamily="18" charset="0"/>
                <a:cs typeface="Times New Roman" panose="02020603050405020304" pitchFamily="18" charset="0"/>
              </a:rPr>
              <a:t>karar </a:t>
            </a:r>
            <a:r>
              <a:rPr sz="2400" spc="-10" dirty="0">
                <a:latin typeface="Times New Roman" panose="02020603050405020304" pitchFamily="18" charset="0"/>
                <a:cs typeface="Times New Roman" panose="02020603050405020304" pitchFamily="18" charset="0"/>
              </a:rPr>
              <a:t>verilenler </a:t>
            </a:r>
            <a:r>
              <a:rPr sz="2400" spc="-15" dirty="0">
                <a:latin typeface="Times New Roman" panose="02020603050405020304" pitchFamily="18" charset="0"/>
                <a:cs typeface="Times New Roman" panose="02020603050405020304" pitchFamily="18" charset="0"/>
              </a:rPr>
              <a:t>için </a:t>
            </a:r>
            <a:r>
              <a:rPr sz="2400" spc="-5" dirty="0">
                <a:latin typeface="Times New Roman" panose="02020603050405020304" pitchFamily="18" charset="0"/>
                <a:cs typeface="Times New Roman" panose="02020603050405020304" pitchFamily="18" charset="0"/>
              </a:rPr>
              <a:t>ise </a:t>
            </a:r>
            <a:r>
              <a:rPr sz="2400" spc="5" dirty="0">
                <a:latin typeface="Times New Roman" panose="02020603050405020304" pitchFamily="18" charset="0"/>
                <a:cs typeface="Times New Roman" panose="02020603050405020304" pitchFamily="18" charset="0"/>
              </a:rPr>
              <a:t>Kayıttan </a:t>
            </a:r>
            <a:r>
              <a:rPr sz="2400" spc="-5" dirty="0">
                <a:latin typeface="Times New Roman" panose="02020603050405020304" pitchFamily="18" charset="0"/>
                <a:cs typeface="Times New Roman" panose="02020603050405020304" pitchFamily="18" charset="0"/>
              </a:rPr>
              <a:t>Düşme </a:t>
            </a:r>
            <a:r>
              <a:rPr sz="2400" spc="-55" dirty="0">
                <a:latin typeface="Times New Roman" panose="02020603050405020304" pitchFamily="18" charset="0"/>
                <a:cs typeface="Times New Roman" panose="02020603050405020304" pitchFamily="18" charset="0"/>
              </a:rPr>
              <a:t>Teklif</a:t>
            </a:r>
            <a:r>
              <a:rPr sz="2400" spc="-50"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ve </a:t>
            </a:r>
            <a:r>
              <a:rPr sz="2400" spc="-2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Onay</a:t>
            </a:r>
            <a:r>
              <a:rPr sz="2400" spc="-4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Tutanağı</a:t>
            </a:r>
            <a:r>
              <a:rPr sz="2400" spc="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düzenlenir.</a:t>
            </a:r>
            <a:endParaRPr sz="2400" dirty="0">
              <a:latin typeface="Times New Roman" panose="02020603050405020304" pitchFamily="18" charset="0"/>
              <a:cs typeface="Times New Roman" panose="02020603050405020304" pitchFamily="18" charset="0"/>
            </a:endParaRPr>
          </a:p>
          <a:p>
            <a:pPr marL="356870" marR="10795" indent="-344805" algn="just">
              <a:lnSpc>
                <a:spcPct val="100000"/>
              </a:lnSpc>
              <a:spcBef>
                <a:spcPts val="5"/>
              </a:spcBef>
              <a:buFont typeface="Wingdings"/>
              <a:buChar char=""/>
              <a:tabLst>
                <a:tab pos="357505" algn="l"/>
              </a:tabLst>
            </a:pPr>
            <a:r>
              <a:rPr sz="2400" spc="-5" dirty="0">
                <a:latin typeface="Times New Roman" panose="02020603050405020304" pitchFamily="18" charset="0"/>
                <a:cs typeface="Times New Roman" panose="02020603050405020304" pitchFamily="18" charset="0"/>
              </a:rPr>
              <a:t>Hurdaya </a:t>
            </a:r>
            <a:r>
              <a:rPr sz="2400" spc="15" dirty="0">
                <a:latin typeface="Times New Roman" panose="02020603050405020304" pitchFamily="18" charset="0"/>
                <a:cs typeface="Times New Roman" panose="02020603050405020304" pitchFamily="18" charset="0"/>
              </a:rPr>
              <a:t>ayrılmasına </a:t>
            </a:r>
            <a:r>
              <a:rPr sz="2400" dirty="0">
                <a:latin typeface="Times New Roman" panose="02020603050405020304" pitchFamily="18" charset="0"/>
                <a:cs typeface="Times New Roman" panose="02020603050405020304" pitchFamily="18" charset="0"/>
              </a:rPr>
              <a:t>karar </a:t>
            </a:r>
            <a:r>
              <a:rPr sz="2400" spc="-10" dirty="0">
                <a:latin typeface="Times New Roman" panose="02020603050405020304" pitchFamily="18" charset="0"/>
                <a:cs typeface="Times New Roman" panose="02020603050405020304" pitchFamily="18" charset="0"/>
              </a:rPr>
              <a:t>verilen </a:t>
            </a:r>
            <a:r>
              <a:rPr sz="2400" spc="20" dirty="0">
                <a:latin typeface="Times New Roman" panose="02020603050405020304" pitchFamily="18" charset="0"/>
                <a:cs typeface="Times New Roman" panose="02020603050405020304" pitchFamily="18" charset="0"/>
              </a:rPr>
              <a:t>taşınırlar </a:t>
            </a:r>
            <a:r>
              <a:rPr sz="2400" dirty="0">
                <a:latin typeface="Times New Roman" panose="02020603050405020304" pitchFamily="18" charset="0"/>
                <a:cs typeface="Times New Roman" panose="02020603050405020304" pitchFamily="18" charset="0"/>
              </a:rPr>
              <a:t>harcama </a:t>
            </a:r>
            <a:r>
              <a:rPr sz="2400" spc="-10" dirty="0">
                <a:latin typeface="Times New Roman" panose="02020603050405020304" pitchFamily="18" charset="0"/>
                <a:cs typeface="Times New Roman" panose="02020603050405020304" pitchFamily="18" charset="0"/>
              </a:rPr>
              <a:t>yetkilisinin </a:t>
            </a:r>
            <a:r>
              <a:rPr sz="2400" spc="20" dirty="0">
                <a:latin typeface="Times New Roman" panose="02020603050405020304" pitchFamily="18" charset="0"/>
                <a:cs typeface="Times New Roman" panose="02020603050405020304" pitchFamily="18" charset="0"/>
              </a:rPr>
              <a:t>onayı </a:t>
            </a:r>
            <a:r>
              <a:rPr sz="2400" spc="-15" dirty="0">
                <a:latin typeface="Times New Roman" panose="02020603050405020304" pitchFamily="18" charset="0"/>
                <a:cs typeface="Times New Roman" panose="02020603050405020304" pitchFamily="18" charset="0"/>
              </a:rPr>
              <a:t>ile </a:t>
            </a:r>
            <a:r>
              <a:rPr sz="2400" spc="5" dirty="0">
                <a:latin typeface="Times New Roman" panose="02020603050405020304" pitchFamily="18" charset="0"/>
                <a:cs typeface="Times New Roman" panose="02020603050405020304" pitchFamily="18" charset="0"/>
              </a:rPr>
              <a:t>kayıtlardan </a:t>
            </a:r>
            <a:r>
              <a:rPr sz="2400" spc="10" dirty="0">
                <a:latin typeface="Times New Roman" panose="02020603050405020304" pitchFamily="18" charset="0"/>
                <a:cs typeface="Times New Roman" panose="02020603050405020304" pitchFamily="18" charset="0"/>
              </a:rPr>
              <a:t> çıkarılır.</a:t>
            </a:r>
            <a:endParaRPr sz="24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438400" y="562380"/>
            <a:ext cx="8305800" cy="874598"/>
          </a:xfrm>
          <a:prstGeom prst="rect">
            <a:avLst/>
          </a:prstGeom>
        </p:spPr>
        <p:txBody>
          <a:bodyPr vert="horz" wrap="square" lIns="0" tIns="12700" rIns="0" bIns="0" rtlCol="0">
            <a:spAutoFit/>
          </a:bodyPr>
          <a:lstStyle/>
          <a:p>
            <a:pPr marL="12700" algn="ctr">
              <a:lnSpc>
                <a:spcPct val="100000"/>
              </a:lnSpc>
              <a:spcBef>
                <a:spcPts val="100"/>
              </a:spcBef>
            </a:pPr>
            <a:r>
              <a:rPr sz="2800" b="1" spc="-5" dirty="0">
                <a:solidFill>
                  <a:srgbClr val="FF0000"/>
                </a:solidFill>
                <a:latin typeface="Times New Roman" panose="02020603050405020304" pitchFamily="18" charset="0"/>
                <a:cs typeface="Times New Roman" panose="02020603050405020304" pitchFamily="18" charset="0"/>
              </a:rPr>
              <a:t>H</a:t>
            </a:r>
            <a:r>
              <a:rPr sz="2800" b="1" spc="-10" dirty="0">
                <a:solidFill>
                  <a:srgbClr val="FF0000"/>
                </a:solidFill>
                <a:latin typeface="Times New Roman" panose="02020603050405020304" pitchFamily="18" charset="0"/>
                <a:cs typeface="Times New Roman" panose="02020603050405020304" pitchFamily="18" charset="0"/>
              </a:rPr>
              <a:t>U</a:t>
            </a:r>
            <a:r>
              <a:rPr sz="2800" b="1" spc="-5" dirty="0">
                <a:solidFill>
                  <a:srgbClr val="FF0000"/>
                </a:solidFill>
                <a:latin typeface="Times New Roman" panose="02020603050405020304" pitchFamily="18" charset="0"/>
                <a:cs typeface="Times New Roman" panose="02020603050405020304" pitchFamily="18" charset="0"/>
              </a:rPr>
              <a:t>R</a:t>
            </a:r>
            <a:r>
              <a:rPr sz="2800" b="1" spc="-10" dirty="0">
                <a:solidFill>
                  <a:srgbClr val="FF0000"/>
                </a:solidFill>
                <a:latin typeface="Times New Roman" panose="02020603050405020304" pitchFamily="18" charset="0"/>
                <a:cs typeface="Times New Roman" panose="02020603050405020304" pitchFamily="18" charset="0"/>
              </a:rPr>
              <a:t>D</a:t>
            </a:r>
            <a:r>
              <a:rPr sz="2800" b="1" spc="-295" dirty="0">
                <a:solidFill>
                  <a:srgbClr val="FF0000"/>
                </a:solidFill>
                <a:latin typeface="Times New Roman" panose="02020603050405020304" pitchFamily="18" charset="0"/>
                <a:cs typeface="Times New Roman" panose="02020603050405020304" pitchFamily="18" charset="0"/>
              </a:rPr>
              <a:t>A</a:t>
            </a:r>
            <a:r>
              <a:rPr sz="2800" b="1" spc="-210" dirty="0">
                <a:solidFill>
                  <a:srgbClr val="FF0000"/>
                </a:solidFill>
                <a:latin typeface="Times New Roman" panose="02020603050405020304" pitchFamily="18" charset="0"/>
                <a:cs typeface="Times New Roman" panose="02020603050405020304" pitchFamily="18" charset="0"/>
              </a:rPr>
              <a:t>Y</a:t>
            </a:r>
            <a:r>
              <a:rPr sz="2800" b="1" dirty="0">
                <a:solidFill>
                  <a:srgbClr val="FF0000"/>
                </a:solidFill>
                <a:latin typeface="Times New Roman" panose="02020603050405020304" pitchFamily="18" charset="0"/>
                <a:cs typeface="Times New Roman" panose="02020603050405020304" pitchFamily="18" charset="0"/>
              </a:rPr>
              <a:t>A</a:t>
            </a:r>
            <a:r>
              <a:rPr sz="2800" b="1" spc="-75" dirty="0">
                <a:solidFill>
                  <a:srgbClr val="FF0000"/>
                </a:solidFill>
                <a:latin typeface="Times New Roman" panose="02020603050405020304" pitchFamily="18" charset="0"/>
                <a:cs typeface="Times New Roman" panose="02020603050405020304" pitchFamily="18" charset="0"/>
              </a:rPr>
              <a:t> </a:t>
            </a:r>
            <a:r>
              <a:rPr sz="2800" b="1" spc="-295" dirty="0">
                <a:solidFill>
                  <a:srgbClr val="FF0000"/>
                </a:solidFill>
                <a:latin typeface="Times New Roman" panose="02020603050405020304" pitchFamily="18" charset="0"/>
                <a:cs typeface="Times New Roman" panose="02020603050405020304" pitchFamily="18" charset="0"/>
              </a:rPr>
              <a:t>A</a:t>
            </a:r>
            <a:r>
              <a:rPr sz="2800" b="1" spc="-20" dirty="0">
                <a:solidFill>
                  <a:srgbClr val="FF0000"/>
                </a:solidFill>
                <a:latin typeface="Times New Roman" panose="02020603050405020304" pitchFamily="18" charset="0"/>
                <a:cs typeface="Times New Roman" panose="02020603050405020304" pitchFamily="18" charset="0"/>
              </a:rPr>
              <a:t>Y</a:t>
            </a:r>
            <a:r>
              <a:rPr sz="2800" b="1" dirty="0">
                <a:solidFill>
                  <a:srgbClr val="FF0000"/>
                </a:solidFill>
                <a:latin typeface="Times New Roman" panose="02020603050405020304" pitchFamily="18" charset="0"/>
                <a:cs typeface="Times New Roman" panose="02020603050405020304" pitchFamily="18" charset="0"/>
              </a:rPr>
              <a:t>IR</a:t>
            </a:r>
            <a:r>
              <a:rPr sz="2800" b="1" spc="10" dirty="0">
                <a:solidFill>
                  <a:srgbClr val="FF0000"/>
                </a:solidFill>
                <a:latin typeface="Times New Roman" panose="02020603050405020304" pitchFamily="18" charset="0"/>
                <a:cs typeface="Times New Roman" panose="02020603050405020304" pitchFamily="18" charset="0"/>
              </a:rPr>
              <a:t>M</a:t>
            </a:r>
            <a:r>
              <a:rPr sz="2800" b="1" dirty="0">
                <a:solidFill>
                  <a:srgbClr val="FF0000"/>
                </a:solidFill>
                <a:latin typeface="Times New Roman" panose="02020603050405020304" pitchFamily="18" charset="0"/>
                <a:cs typeface="Times New Roman" panose="02020603050405020304" pitchFamily="18" charset="0"/>
              </a:rPr>
              <a:t>A</a:t>
            </a:r>
            <a:r>
              <a:rPr sz="2800" b="1" spc="-3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NEDENİ</a:t>
            </a:r>
            <a:r>
              <a:rPr sz="2800" b="1" spc="-15" dirty="0">
                <a:solidFill>
                  <a:srgbClr val="FF0000"/>
                </a:solidFill>
                <a:latin typeface="Times New Roman" panose="02020603050405020304" pitchFamily="18" charset="0"/>
                <a:cs typeface="Times New Roman" panose="02020603050405020304" pitchFamily="18" charset="0"/>
              </a:rPr>
              <a:t>Y</a:t>
            </a:r>
            <a:r>
              <a:rPr sz="2800" b="1" dirty="0">
                <a:solidFill>
                  <a:srgbClr val="FF0000"/>
                </a:solidFill>
                <a:latin typeface="Times New Roman" panose="02020603050405020304" pitchFamily="18" charset="0"/>
                <a:cs typeface="Times New Roman" panose="02020603050405020304" pitchFamily="18" charset="0"/>
              </a:rPr>
              <a:t>LE</a:t>
            </a:r>
            <a:r>
              <a:rPr sz="2800" b="1" spc="5" dirty="0">
                <a:solidFill>
                  <a:srgbClr val="FF0000"/>
                </a:solidFill>
                <a:latin typeface="Times New Roman" panose="02020603050405020304" pitchFamily="18" charset="0"/>
                <a:cs typeface="Times New Roman" panose="02020603050405020304" pitchFamily="18" charset="0"/>
              </a:rPr>
              <a:t> </a:t>
            </a:r>
            <a:r>
              <a:rPr sz="2800" b="1" spc="-5" dirty="0" smtClean="0">
                <a:solidFill>
                  <a:srgbClr val="FF0000"/>
                </a:solidFill>
                <a:latin typeface="Times New Roman" panose="02020603050405020304" pitchFamily="18" charset="0"/>
                <a:cs typeface="Times New Roman" panose="02020603050405020304" pitchFamily="18" charset="0"/>
              </a:rPr>
              <a:t>ÇIKIŞ</a:t>
            </a:r>
            <a:r>
              <a:rPr lang="tr-TR" sz="2800" b="1" spc="-5" dirty="0" smtClean="0">
                <a:solidFill>
                  <a:srgbClr val="FF0000"/>
                </a:solidFill>
                <a:latin typeface="Times New Roman" panose="02020603050405020304" pitchFamily="18" charset="0"/>
                <a:cs typeface="Times New Roman" panose="02020603050405020304" pitchFamily="18" charset="0"/>
              </a:rPr>
              <a:t/>
            </a:r>
            <a:br>
              <a:rPr lang="tr-TR" sz="2800" b="1" spc="-5" dirty="0" smtClean="0">
                <a:solidFill>
                  <a:srgbClr val="FF0000"/>
                </a:solidFill>
                <a:latin typeface="Times New Roman" panose="02020603050405020304" pitchFamily="18" charset="0"/>
                <a:cs typeface="Times New Roman" panose="02020603050405020304" pitchFamily="18" charset="0"/>
              </a:rPr>
            </a:br>
            <a:r>
              <a:rPr lang="tr-TR" sz="2800" b="1" spc="-5" dirty="0" smtClean="0">
                <a:solidFill>
                  <a:srgbClr val="FF0000"/>
                </a:solidFill>
                <a:latin typeface="Times New Roman" panose="02020603050405020304" pitchFamily="18" charset="0"/>
                <a:cs typeface="Times New Roman" panose="02020603050405020304" pitchFamily="18" charset="0"/>
              </a:rPr>
              <a:t> (2022 ESOGÜ Hurda Yönergesini inceleyiniz)</a:t>
            </a:r>
            <a:endParaRPr sz="2800" b="1" spc="-5"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487488" y="1700808"/>
            <a:ext cx="10409749" cy="4630114"/>
          </a:xfrm>
          <a:prstGeom prst="rect">
            <a:avLst/>
          </a:prstGeom>
        </p:spPr>
        <p:txBody>
          <a:bodyPr vert="horz" wrap="square" lIns="0" tIns="13335" rIns="0" bIns="0" rtlCol="0">
            <a:spAutoFit/>
          </a:bodyPr>
          <a:lstStyle/>
          <a:p>
            <a:pPr marL="356870" marR="7620" indent="-344805" algn="just">
              <a:lnSpc>
                <a:spcPct val="100000"/>
              </a:lnSpc>
              <a:spcBef>
                <a:spcPts val="105"/>
              </a:spcBef>
              <a:buFont typeface="Wingdings"/>
              <a:buChar char=""/>
              <a:tabLst>
                <a:tab pos="357505" algn="l"/>
              </a:tabLst>
            </a:pPr>
            <a:r>
              <a:rPr sz="2000" b="1" spc="-10" dirty="0">
                <a:latin typeface="Times New Roman" panose="02020603050405020304" pitchFamily="18" charset="0"/>
                <a:cs typeface="Times New Roman" panose="02020603050405020304" pitchFamily="18" charset="0"/>
              </a:rPr>
              <a:t>Birinci</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fıkraya</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göre</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yetkilisince</a:t>
            </a:r>
            <a:r>
              <a:rPr sz="2000" b="1" spc="-5" dirty="0">
                <a:latin typeface="Times New Roman" panose="02020603050405020304" pitchFamily="18" charset="0"/>
                <a:cs typeface="Times New Roman" panose="02020603050405020304" pitchFamily="18" charset="0"/>
              </a:rPr>
              <a:t> oluşturulacak</a:t>
            </a:r>
            <a:r>
              <a:rPr sz="2000" b="1" dirty="0">
                <a:latin typeface="Times New Roman" panose="02020603050405020304" pitchFamily="18" charset="0"/>
                <a:cs typeface="Times New Roman" panose="02020603050405020304" pitchFamily="18" charset="0"/>
              </a:rPr>
              <a:t> komisyon</a:t>
            </a:r>
            <a:r>
              <a:rPr sz="2000" b="1" spc="5" dirty="0">
                <a:latin typeface="Times New Roman" panose="02020603050405020304" pitchFamily="18" charset="0"/>
                <a:cs typeface="Times New Roman" panose="02020603050405020304" pitchFamily="18" charset="0"/>
              </a:rPr>
              <a:t> tarafından</a:t>
            </a:r>
            <a:r>
              <a:rPr sz="2000" b="1" spc="59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ekonomik </a:t>
            </a:r>
            <a:r>
              <a:rPr sz="2000" b="1" spc="-57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değerinin </a:t>
            </a:r>
            <a:r>
              <a:rPr sz="2000" b="1" spc="20" dirty="0">
                <a:latin typeface="Times New Roman" panose="02020603050405020304" pitchFamily="18" charset="0"/>
                <a:cs typeface="Times New Roman" panose="02020603050405020304" pitchFamily="18" charset="0"/>
              </a:rPr>
              <a:t>olmadığı </a:t>
            </a:r>
            <a:r>
              <a:rPr sz="2000" b="1" spc="-5" dirty="0">
                <a:latin typeface="Times New Roman" panose="02020603050405020304" pitchFamily="18" charset="0"/>
                <a:cs typeface="Times New Roman" panose="02020603050405020304" pitchFamily="18" charset="0"/>
              </a:rPr>
              <a:t>veya teknik, </a:t>
            </a:r>
            <a:r>
              <a:rPr sz="2000" b="1" spc="5" dirty="0">
                <a:latin typeface="Times New Roman" panose="02020603050405020304" pitchFamily="18" charset="0"/>
                <a:cs typeface="Times New Roman" panose="02020603050405020304" pitchFamily="18" charset="0"/>
              </a:rPr>
              <a:t>sağlık, </a:t>
            </a:r>
            <a:r>
              <a:rPr sz="2000" b="1" spc="-10" dirty="0">
                <a:latin typeface="Times New Roman" panose="02020603050405020304" pitchFamily="18" charset="0"/>
                <a:cs typeface="Times New Roman" panose="02020603050405020304" pitchFamily="18" charset="0"/>
              </a:rPr>
              <a:t>güvenlik ve </a:t>
            </a:r>
            <a:r>
              <a:rPr sz="2000" b="1" spc="-5" dirty="0">
                <a:latin typeface="Times New Roman" panose="02020603050405020304" pitchFamily="18" charset="0"/>
                <a:cs typeface="Times New Roman" panose="02020603050405020304" pitchFamily="18" charset="0"/>
              </a:rPr>
              <a:t>benzeri nedenlerle </a:t>
            </a:r>
            <a:r>
              <a:rPr sz="2000" b="1" dirty="0">
                <a:latin typeface="Times New Roman" panose="02020603050405020304" pitchFamily="18" charset="0"/>
                <a:cs typeface="Times New Roman" panose="02020603050405020304" pitchFamily="18" charset="0"/>
              </a:rPr>
              <a:t>imha </a:t>
            </a:r>
            <a:r>
              <a:rPr sz="2000" b="1" spc="-10" dirty="0">
                <a:latin typeface="Times New Roman" panose="02020603050405020304" pitchFamily="18" charset="0"/>
                <a:cs typeface="Times New Roman" panose="02020603050405020304" pitchFamily="18" charset="0"/>
              </a:rPr>
              <a:t>edilmesinin </a:t>
            </a:r>
            <a:r>
              <a:rPr sz="2000" b="1" spc="-5" dirty="0">
                <a:latin typeface="Times New Roman" panose="02020603050405020304" pitchFamily="18" charset="0"/>
                <a:cs typeface="Times New Roman" panose="02020603050405020304" pitchFamily="18" charset="0"/>
              </a:rPr>
              <a:t>şart </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olduğuna </a:t>
            </a:r>
            <a:r>
              <a:rPr sz="2000" b="1" spc="5" dirty="0">
                <a:latin typeface="Times New Roman" panose="02020603050405020304" pitchFamily="18" charset="0"/>
                <a:cs typeface="Times New Roman" panose="02020603050405020304" pitchFamily="18" charset="0"/>
              </a:rPr>
              <a:t>karar</a:t>
            </a:r>
            <a:r>
              <a:rPr sz="2000" b="1" spc="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verilen</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taşınırlar,</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yetkilisinin</a:t>
            </a:r>
            <a:r>
              <a:rPr sz="2000" b="1" spc="-10"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onayı </a:t>
            </a:r>
            <a:r>
              <a:rPr sz="2000" b="1" spc="-10" dirty="0">
                <a:latin typeface="Times New Roman" panose="02020603050405020304" pitchFamily="18" charset="0"/>
                <a:cs typeface="Times New Roman" panose="02020603050405020304" pitchFamily="18" charset="0"/>
              </a:rPr>
              <a:t>ile</a:t>
            </a:r>
            <a:r>
              <a:rPr sz="2000" b="1" spc="-5" dirty="0">
                <a:latin typeface="Times New Roman" panose="02020603050405020304" pitchFamily="18" charset="0"/>
                <a:cs typeface="Times New Roman" panose="02020603050405020304" pitchFamily="18" charset="0"/>
              </a:rPr>
              <a:t> imha</a:t>
            </a:r>
            <a:r>
              <a:rPr sz="2000" b="1" spc="570"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edilir.</a:t>
            </a:r>
            <a:r>
              <a:rPr sz="2000" b="1" spc="5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İmha, </a:t>
            </a:r>
            <a:r>
              <a:rPr sz="2000" b="1" dirty="0">
                <a:latin typeface="Times New Roman" panose="02020603050405020304" pitchFamily="18" charset="0"/>
                <a:cs typeface="Times New Roman" panose="02020603050405020304" pitchFamily="18" charset="0"/>
              </a:rPr>
              <a:t>komisyon </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veya </a:t>
            </a:r>
            <a:r>
              <a:rPr sz="2000" b="1" dirty="0">
                <a:latin typeface="Times New Roman" panose="02020603050405020304" pitchFamily="18" charset="0"/>
                <a:cs typeface="Times New Roman" panose="02020603050405020304" pitchFamily="18" charset="0"/>
              </a:rPr>
              <a:t>komisyonun </a:t>
            </a:r>
            <a:r>
              <a:rPr sz="2000" b="1" spc="-10" dirty="0">
                <a:latin typeface="Times New Roman" panose="02020603050405020304" pitchFamily="18" charset="0"/>
                <a:cs typeface="Times New Roman" panose="02020603050405020304" pitchFamily="18" charset="0"/>
              </a:rPr>
              <a:t>gözetiminde</a:t>
            </a:r>
            <a:r>
              <a:rPr sz="2000" b="1" spc="56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uzman </a:t>
            </a:r>
            <a:r>
              <a:rPr sz="2000" b="1" spc="-10" dirty="0">
                <a:latin typeface="Times New Roman" panose="02020603050405020304" pitchFamily="18" charset="0"/>
                <a:cs typeface="Times New Roman" panose="02020603050405020304" pitchFamily="18" charset="0"/>
              </a:rPr>
              <a:t>kişiler </a:t>
            </a:r>
            <a:r>
              <a:rPr sz="2000" b="1" spc="5" dirty="0">
                <a:latin typeface="Times New Roman" panose="02020603050405020304" pitchFamily="18" charset="0"/>
                <a:cs typeface="Times New Roman" panose="02020603050405020304" pitchFamily="18" charset="0"/>
              </a:rPr>
              <a:t>tarafından yapılır. </a:t>
            </a:r>
            <a:r>
              <a:rPr sz="2000" b="1" spc="-5" dirty="0">
                <a:latin typeface="Times New Roman" panose="02020603050405020304" pitchFamily="18" charset="0"/>
                <a:cs typeface="Times New Roman" panose="02020603050405020304" pitchFamily="18" charset="0"/>
              </a:rPr>
              <a:t>Bu </a:t>
            </a:r>
            <a:r>
              <a:rPr sz="2000" b="1" spc="-10" dirty="0">
                <a:latin typeface="Times New Roman" panose="02020603050405020304" pitchFamily="18" charset="0"/>
                <a:cs typeface="Times New Roman" panose="02020603050405020304" pitchFamily="18" charset="0"/>
              </a:rPr>
              <a:t>işleme</a:t>
            </a:r>
            <a:r>
              <a:rPr sz="2000" b="1" spc="56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ilişkin</a:t>
            </a:r>
            <a:r>
              <a:rPr sz="2000" b="1" spc="55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ayrıca </a:t>
            </a:r>
            <a:r>
              <a:rPr sz="2000" b="1" spc="-10" dirty="0">
                <a:latin typeface="Times New Roman" panose="02020603050405020304" pitchFamily="18" charset="0"/>
                <a:cs typeface="Times New Roman" panose="02020603050405020304" pitchFamily="18" charset="0"/>
              </a:rPr>
              <a:t>bir </a:t>
            </a:r>
            <a:r>
              <a:rPr sz="2000" b="1" spc="-5" dirty="0">
                <a:latin typeface="Times New Roman" panose="02020603050405020304" pitchFamily="18" charset="0"/>
                <a:cs typeface="Times New Roman" panose="02020603050405020304" pitchFamily="18" charset="0"/>
              </a:rPr>
              <a:t> imha</a:t>
            </a:r>
            <a:r>
              <a:rPr sz="2000" b="1" spc="1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tutanağı</a:t>
            </a:r>
            <a:r>
              <a:rPr sz="2000" b="1" spc="1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düzenlenir.</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İmha</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işleminde</a:t>
            </a:r>
            <a:r>
              <a:rPr sz="2000" b="1" spc="3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özel</a:t>
            </a:r>
            <a:r>
              <a:rPr sz="2000" b="1" spc="5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mevzuat</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hükümleri</a:t>
            </a:r>
            <a:r>
              <a:rPr sz="2000" b="1" spc="-10" dirty="0">
                <a:latin typeface="Times New Roman" panose="02020603050405020304" pitchFamily="18" charset="0"/>
                <a:cs typeface="Times New Roman" panose="02020603050405020304" pitchFamily="18" charset="0"/>
              </a:rPr>
              <a:t> öncelikle</a:t>
            </a:r>
            <a:r>
              <a:rPr sz="2000" b="1" spc="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dikkate</a:t>
            </a:r>
            <a:r>
              <a:rPr sz="2000" b="1" spc="-2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alınır.</a:t>
            </a:r>
          </a:p>
          <a:p>
            <a:pPr>
              <a:lnSpc>
                <a:spcPct val="100000"/>
              </a:lnSpc>
              <a:spcBef>
                <a:spcPts val="45"/>
              </a:spcBef>
              <a:buFont typeface="Wingdings"/>
              <a:buChar char=""/>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 pos="1588135" algn="l"/>
                <a:tab pos="2603500" algn="l"/>
                <a:tab pos="3369310" algn="l"/>
                <a:tab pos="4152265" algn="l"/>
                <a:tab pos="5070475" algn="l"/>
                <a:tab pos="6332220" algn="l"/>
                <a:tab pos="7347584" algn="l"/>
                <a:tab pos="8192134" algn="l"/>
                <a:tab pos="8801735" algn="l"/>
                <a:tab pos="10652125" algn="l"/>
              </a:tabLst>
            </a:pPr>
            <a:r>
              <a:rPr sz="2000" b="1" spc="-5" dirty="0">
                <a:latin typeface="Times New Roman" panose="02020603050405020304" pitchFamily="18" charset="0"/>
                <a:cs typeface="Times New Roman" panose="02020603050405020304" pitchFamily="18" charset="0"/>
              </a:rPr>
              <a:t>Hurdaya	</a:t>
            </a:r>
            <a:r>
              <a:rPr sz="2000" b="1" spc="10" dirty="0">
                <a:latin typeface="Times New Roman" panose="02020603050405020304" pitchFamily="18" charset="0"/>
                <a:cs typeface="Times New Roman" panose="02020603050405020304" pitchFamily="18" charset="0"/>
              </a:rPr>
              <a:t>ayrılan	</a:t>
            </a:r>
            <a:r>
              <a:rPr sz="2000" b="1" spc="-5" dirty="0">
                <a:latin typeface="Times New Roman" panose="02020603050405020304" pitchFamily="18" charset="0"/>
                <a:cs typeface="Times New Roman" panose="02020603050405020304" pitchFamily="18" charset="0"/>
              </a:rPr>
              <a:t>veya	imha	</a:t>
            </a:r>
            <a:r>
              <a:rPr sz="2000" b="1" spc="-10" dirty="0">
                <a:latin typeface="Times New Roman" panose="02020603050405020304" pitchFamily="18" charset="0"/>
                <a:cs typeface="Times New Roman" panose="02020603050405020304" pitchFamily="18" charset="0"/>
              </a:rPr>
              <a:t>edilen	</a:t>
            </a:r>
            <a:r>
              <a:rPr sz="2000" b="1" spc="10" dirty="0">
                <a:latin typeface="Times New Roman" panose="02020603050405020304" pitchFamily="18" charset="0"/>
                <a:cs typeface="Times New Roman" panose="02020603050405020304" pitchFamily="18" charset="0"/>
              </a:rPr>
              <a:t>taşınırlar	</a:t>
            </a:r>
            <a:r>
              <a:rPr sz="2000" b="1" spc="-10" dirty="0">
                <a:latin typeface="Times New Roman" panose="02020603050405020304" pitchFamily="18" charset="0"/>
                <a:cs typeface="Times New Roman" panose="02020603050405020304" pitchFamily="18" charset="0"/>
              </a:rPr>
              <a:t>Taşınır	</a:t>
            </a:r>
            <a:r>
              <a:rPr sz="2000" b="1" spc="-5" dirty="0">
                <a:latin typeface="Times New Roman" panose="02020603050405020304" pitchFamily="18" charset="0"/>
                <a:cs typeface="Times New Roman" panose="02020603050405020304" pitchFamily="18" charset="0"/>
              </a:rPr>
              <a:t>İşlem	</a:t>
            </a:r>
            <a:r>
              <a:rPr sz="2000" b="1" spc="-10" dirty="0">
                <a:latin typeface="Times New Roman" panose="02020603050405020304" pitchFamily="18" charset="0"/>
                <a:cs typeface="Times New Roman" panose="02020603050405020304" pitchFamily="18" charset="0"/>
              </a:rPr>
              <a:t>Fişi	düzenlenerek	</a:t>
            </a:r>
            <a:r>
              <a:rPr sz="2000" b="1" spc="5" dirty="0" err="1" smtClean="0">
                <a:latin typeface="Times New Roman" panose="02020603050405020304" pitchFamily="18" charset="0"/>
                <a:cs typeface="Times New Roman" panose="02020603050405020304" pitchFamily="18" charset="0"/>
              </a:rPr>
              <a:t>kayıtlardan</a:t>
            </a:r>
            <a:r>
              <a:rPr lang="tr-TR" sz="2000" b="1" spc="5" dirty="0" smtClean="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çıkarılır</a:t>
            </a:r>
            <a:r>
              <a:rPr sz="2000" b="1" spc="10" dirty="0">
                <a:latin typeface="Times New Roman" panose="02020603050405020304" pitchFamily="18" charset="0"/>
                <a:cs typeface="Times New Roman" panose="02020603050405020304" pitchFamily="18" charset="0"/>
              </a:rPr>
              <a:t>.</a:t>
            </a:r>
            <a:r>
              <a:rPr sz="2000" b="1" spc="10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Fişin</a:t>
            </a:r>
            <a:r>
              <a:rPr sz="2000" b="1" spc="4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ekine</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Kayıttan</a:t>
            </a:r>
            <a:r>
              <a:rPr sz="2000" b="1" spc="6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Düşme</a:t>
            </a:r>
            <a:r>
              <a:rPr sz="2000" b="1" spc="-10" dirty="0">
                <a:latin typeface="Times New Roman" panose="02020603050405020304" pitchFamily="18" charset="0"/>
                <a:cs typeface="Times New Roman" panose="02020603050405020304" pitchFamily="18" charset="0"/>
              </a:rPr>
              <a:t> </a:t>
            </a:r>
            <a:r>
              <a:rPr sz="2000" b="1" spc="-45" dirty="0">
                <a:latin typeface="Times New Roman" panose="02020603050405020304" pitchFamily="18" charset="0"/>
                <a:cs typeface="Times New Roman" panose="02020603050405020304" pitchFamily="18" charset="0"/>
              </a:rPr>
              <a:t>Teklif</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a:t>
            </a:r>
            <a:r>
              <a:rPr sz="2000" b="1" spc="6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Onay</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Tutanağının</a:t>
            </a:r>
            <a:r>
              <a:rPr sz="2000" b="1" spc="4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a:t>
            </a:r>
            <a:r>
              <a:rPr sz="2000" b="1" spc="50" dirty="0">
                <a:latin typeface="Times New Roman" panose="02020603050405020304" pitchFamily="18" charset="0"/>
                <a:cs typeface="Times New Roman" panose="02020603050405020304" pitchFamily="18" charset="0"/>
              </a:rPr>
              <a:t> </a:t>
            </a:r>
            <a:r>
              <a:rPr sz="2000" b="1" spc="15" dirty="0" err="1">
                <a:latin typeface="Times New Roman" panose="02020603050405020304" pitchFamily="18" charset="0"/>
                <a:cs typeface="Times New Roman" panose="02020603050405020304" pitchFamily="18" charset="0"/>
              </a:rPr>
              <a:t>nüshası</a:t>
            </a:r>
            <a:r>
              <a:rPr sz="2000" b="1" spc="5" dirty="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bağlanır</a:t>
            </a:r>
            <a:r>
              <a:rPr sz="2000" b="1" spc="-10" dirty="0" smtClean="0">
                <a:latin typeface="Times New Roman" panose="02020603050405020304" pitchFamily="18" charset="0"/>
                <a:cs typeface="Times New Roman" panose="02020603050405020304" pitchFamily="18" charset="0"/>
              </a:rPr>
              <a:t>.</a:t>
            </a:r>
            <a:endParaRPr lang="tr-TR" sz="2000" b="1" spc="-10" dirty="0" smtClean="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 pos="1588135" algn="l"/>
                <a:tab pos="2603500" algn="l"/>
                <a:tab pos="3369310" algn="l"/>
                <a:tab pos="4152265" algn="l"/>
                <a:tab pos="5070475" algn="l"/>
                <a:tab pos="6332220" algn="l"/>
                <a:tab pos="7347584" algn="l"/>
                <a:tab pos="8192134" algn="l"/>
                <a:tab pos="8801735" algn="l"/>
                <a:tab pos="10652125" algn="l"/>
              </a:tabLst>
            </a:pPr>
            <a:r>
              <a:rPr sz="2000" b="1" spc="-10" dirty="0" err="1" smtClean="0">
                <a:latin typeface="Times New Roman" panose="02020603050405020304" pitchFamily="18" charset="0"/>
                <a:cs typeface="Times New Roman" panose="02020603050405020304" pitchFamily="18" charset="0"/>
              </a:rPr>
              <a:t>İlgili</a:t>
            </a:r>
            <a:r>
              <a:rPr sz="2000" b="1" spc="320" dirty="0" smtClean="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mevzuatı</a:t>
            </a:r>
            <a:r>
              <a:rPr sz="2000" b="1" spc="30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gereğince,</a:t>
            </a:r>
            <a:r>
              <a:rPr sz="2000" b="1" spc="32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kasko</a:t>
            </a:r>
            <a:r>
              <a:rPr sz="2000" b="1" spc="3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sigortası</a:t>
            </a:r>
            <a:r>
              <a:rPr sz="2000" b="1" spc="290"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yaptırılmış</a:t>
            </a:r>
            <a:r>
              <a:rPr sz="2000" b="1" spc="31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taşıt</a:t>
            </a:r>
            <a:r>
              <a:rPr sz="2000" b="1" spc="34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a:t>
            </a:r>
            <a:r>
              <a:rPr sz="2000" b="1" spc="32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iş</a:t>
            </a:r>
            <a:r>
              <a:rPr sz="2000" b="1" spc="33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makineleri</a:t>
            </a:r>
            <a:r>
              <a:rPr sz="2000" b="1" spc="33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ile</a:t>
            </a:r>
            <a:r>
              <a:rPr sz="2000" b="1" spc="325" dirty="0">
                <a:latin typeface="Times New Roman" panose="02020603050405020304" pitchFamily="18" charset="0"/>
                <a:cs typeface="Times New Roman" panose="02020603050405020304" pitchFamily="18" charset="0"/>
              </a:rPr>
              <a:t> </a:t>
            </a:r>
            <a:r>
              <a:rPr sz="2000" b="1" spc="5" dirty="0" err="1">
                <a:latin typeface="Times New Roman" panose="02020603050405020304" pitchFamily="18" charset="0"/>
                <a:cs typeface="Times New Roman" panose="02020603050405020304" pitchFamily="18" charset="0"/>
              </a:rPr>
              <a:t>ekipmanın</a:t>
            </a:r>
            <a:r>
              <a:rPr sz="2000" b="1" spc="330" dirty="0">
                <a:latin typeface="Times New Roman" panose="02020603050405020304" pitchFamily="18" charset="0"/>
                <a:cs typeface="Times New Roman" panose="02020603050405020304" pitchFamily="18" charset="0"/>
              </a:rPr>
              <a:t> </a:t>
            </a:r>
            <a:r>
              <a:rPr sz="2000" b="1" spc="-10" dirty="0" smtClean="0">
                <a:latin typeface="Times New Roman" panose="02020603050405020304" pitchFamily="18" charset="0"/>
                <a:cs typeface="Times New Roman" panose="02020603050405020304" pitchFamily="18" charset="0"/>
              </a:rPr>
              <a:t>risk</a:t>
            </a:r>
            <a:r>
              <a:rPr lang="tr-TR" sz="2000" b="1" spc="-10" dirty="0" smtClean="0">
                <a:latin typeface="Times New Roman" panose="02020603050405020304" pitchFamily="18" charset="0"/>
                <a:cs typeface="Times New Roman" panose="02020603050405020304" pitchFamily="18" charset="0"/>
              </a:rPr>
              <a:t> </a:t>
            </a:r>
            <a:r>
              <a:rPr sz="2000" b="1" spc="15" dirty="0" err="1" smtClean="0">
                <a:latin typeface="Times New Roman" panose="02020603050405020304" pitchFamily="18" charset="0"/>
                <a:cs typeface="Times New Roman" panose="02020603050405020304" pitchFamily="18" charset="0"/>
              </a:rPr>
              <a:t>sonrası</a:t>
            </a:r>
            <a:r>
              <a:rPr sz="2000" b="1" spc="320" dirty="0" smtClean="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hurdaya</a:t>
            </a:r>
            <a:r>
              <a:rPr sz="2000" b="1" spc="37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ayrılarak</a:t>
            </a:r>
            <a:r>
              <a:rPr sz="2000" b="1" spc="35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kayıtlardan</a:t>
            </a:r>
            <a:r>
              <a:rPr sz="2000" b="1" spc="370"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çıkarılması</a:t>
            </a:r>
            <a:r>
              <a:rPr sz="2000" b="1" spc="36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durumunda</a:t>
            </a:r>
            <a:r>
              <a:rPr sz="2000" b="1" spc="37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hurdası,</a:t>
            </a:r>
            <a:r>
              <a:rPr sz="2000" b="1" spc="34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kasko</a:t>
            </a:r>
            <a:r>
              <a:rPr sz="2000" b="1" spc="350" dirty="0">
                <a:latin typeface="Times New Roman" panose="02020603050405020304" pitchFamily="18" charset="0"/>
                <a:cs typeface="Times New Roman" panose="02020603050405020304" pitchFamily="18" charset="0"/>
              </a:rPr>
              <a:t> </a:t>
            </a:r>
            <a:r>
              <a:rPr sz="2000" b="1" spc="5" dirty="0" err="1">
                <a:latin typeface="Times New Roman" panose="02020603050405020304" pitchFamily="18" charset="0"/>
                <a:cs typeface="Times New Roman" panose="02020603050405020304" pitchFamily="18" charset="0"/>
              </a:rPr>
              <a:t>sigortası</a:t>
            </a:r>
            <a:r>
              <a:rPr sz="2000" b="1" spc="330" dirty="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genel</a:t>
            </a:r>
            <a:r>
              <a:rPr lang="tr-TR" sz="2000" b="1" dirty="0" smtClean="0">
                <a:latin typeface="Times New Roman" panose="02020603050405020304" pitchFamily="18" charset="0"/>
                <a:cs typeface="Times New Roman" panose="02020603050405020304" pitchFamily="18" charset="0"/>
              </a:rPr>
              <a:t> </a:t>
            </a:r>
            <a:r>
              <a:rPr lang="tr-TR" sz="2000" b="1" spc="5" dirty="0" smtClean="0">
                <a:latin typeface="Times New Roman" panose="02020603050405020304" pitchFamily="18" charset="0"/>
                <a:cs typeface="Times New Roman" panose="02020603050405020304" pitchFamily="18" charset="0"/>
              </a:rPr>
              <a:t>şartlarına dayanılarak </a:t>
            </a:r>
            <a:r>
              <a:rPr lang="tr-TR" sz="2000" b="1" spc="-5" dirty="0" smtClean="0">
                <a:latin typeface="Times New Roman" panose="02020603050405020304" pitchFamily="18" charset="0"/>
                <a:cs typeface="Times New Roman" panose="02020603050405020304" pitchFamily="18" charset="0"/>
              </a:rPr>
              <a:t>sigorta</a:t>
            </a:r>
            <a:r>
              <a:rPr lang="tr-TR" sz="2000" b="1" spc="-5" dirty="0">
                <a:latin typeface="Times New Roman" panose="02020603050405020304" pitchFamily="18" charset="0"/>
                <a:cs typeface="Times New Roman" panose="02020603050405020304" pitchFamily="18" charset="0"/>
              </a:rPr>
              <a:t>	</a:t>
            </a:r>
            <a:r>
              <a:rPr lang="tr-TR" sz="2000" b="1" spc="-5" dirty="0" smtClean="0">
                <a:latin typeface="Times New Roman" panose="02020603050405020304" pitchFamily="18" charset="0"/>
                <a:cs typeface="Times New Roman" panose="02020603050405020304" pitchFamily="18" charset="0"/>
              </a:rPr>
              <a:t>şirketine </a:t>
            </a:r>
            <a:r>
              <a:rPr lang="tr-TR" sz="2000" b="1" spc="-20" dirty="0" smtClean="0">
                <a:latin typeface="Times New Roman" panose="02020603050405020304" pitchFamily="18" charset="0"/>
                <a:cs typeface="Times New Roman" panose="02020603050405020304" pitchFamily="18" charset="0"/>
              </a:rPr>
              <a:t>verilebilir. </a:t>
            </a:r>
            <a:r>
              <a:rPr lang="tr-TR" sz="2000" b="1" spc="-5" dirty="0" smtClean="0">
                <a:latin typeface="Times New Roman" panose="02020603050405020304" pitchFamily="18" charset="0"/>
                <a:cs typeface="Times New Roman" panose="02020603050405020304" pitchFamily="18" charset="0"/>
              </a:rPr>
              <a:t>Bu </a:t>
            </a:r>
            <a:r>
              <a:rPr lang="tr-TR" sz="2000" b="1" dirty="0" smtClean="0">
                <a:latin typeface="Times New Roman" panose="02020603050405020304" pitchFamily="18" charset="0"/>
                <a:cs typeface="Times New Roman" panose="02020603050405020304" pitchFamily="18" charset="0"/>
              </a:rPr>
              <a:t>durumda </a:t>
            </a:r>
            <a:r>
              <a:rPr lang="tr-TR" sz="2000" b="1" spc="-10" dirty="0" smtClean="0">
                <a:latin typeface="Times New Roman" panose="02020603050405020304" pitchFamily="18" charset="0"/>
                <a:cs typeface="Times New Roman" panose="02020603050405020304" pitchFamily="18" charset="0"/>
              </a:rPr>
              <a:t>rizikonun </a:t>
            </a:r>
            <a:r>
              <a:rPr lang="tr-TR" sz="2000" b="1" spc="-5" dirty="0" smtClean="0">
                <a:latin typeface="Times New Roman" panose="02020603050405020304" pitchFamily="18" charset="0"/>
                <a:cs typeface="Times New Roman" panose="02020603050405020304" pitchFamily="18" charset="0"/>
              </a:rPr>
              <a:t>gerçekleşmesi a</a:t>
            </a:r>
            <a:r>
              <a:rPr lang="tr-TR" sz="2000" b="1" spc="10" dirty="0" smtClean="0">
                <a:latin typeface="Times New Roman" panose="02020603050405020304" pitchFamily="18" charset="0"/>
                <a:cs typeface="Times New Roman" panose="02020603050405020304" pitchFamily="18" charset="0"/>
              </a:rPr>
              <a:t>nındaki </a:t>
            </a:r>
            <a:r>
              <a:rPr lang="tr-TR" sz="2000" b="1" dirty="0" smtClean="0">
                <a:latin typeface="Times New Roman" panose="02020603050405020304" pitchFamily="18" charset="0"/>
                <a:cs typeface="Times New Roman" panose="02020603050405020304" pitchFamily="18" charset="0"/>
              </a:rPr>
              <a:t>gerçeğe uygun </a:t>
            </a:r>
            <a:r>
              <a:rPr lang="tr-TR" sz="2000" b="1" spc="-5" dirty="0" smtClean="0">
                <a:latin typeface="Times New Roman" panose="02020603050405020304" pitchFamily="18" charset="0"/>
                <a:cs typeface="Times New Roman" panose="02020603050405020304" pitchFamily="18" charset="0"/>
              </a:rPr>
              <a:t>değeri sigorta </a:t>
            </a:r>
            <a:r>
              <a:rPr lang="tr-TR" sz="2000" b="1" spc="-10" dirty="0" smtClean="0">
                <a:latin typeface="Times New Roman" panose="02020603050405020304" pitchFamily="18" charset="0"/>
                <a:cs typeface="Times New Roman" panose="02020603050405020304" pitchFamily="18" charset="0"/>
              </a:rPr>
              <a:t>şirketinden </a:t>
            </a:r>
            <a:r>
              <a:rPr lang="tr-TR" sz="2000" b="1" spc="-5" dirty="0" smtClean="0">
                <a:latin typeface="Times New Roman" panose="02020603050405020304" pitchFamily="18" charset="0"/>
                <a:cs typeface="Times New Roman" panose="02020603050405020304" pitchFamily="18" charset="0"/>
              </a:rPr>
              <a:t>tahsil </a:t>
            </a:r>
            <a:r>
              <a:rPr lang="tr-TR" sz="2000" b="1" spc="-30" dirty="0" smtClean="0">
                <a:latin typeface="Times New Roman" panose="02020603050405020304" pitchFamily="18" charset="0"/>
                <a:cs typeface="Times New Roman" panose="02020603050405020304" pitchFamily="18" charset="0"/>
              </a:rPr>
              <a:t>edilir.</a:t>
            </a:r>
            <a:endParaRPr lang="tr-TR" sz="2000" b="1" dirty="0">
              <a:latin typeface="Times New Roman" panose="02020603050405020304" pitchFamily="18" charset="0"/>
              <a:cs typeface="Times New Roman" panose="02020603050405020304" pitchFamily="18" charset="0"/>
            </a:endParaRPr>
          </a:p>
          <a:p>
            <a:pPr marR="5080" algn="r">
              <a:lnSpc>
                <a:spcPct val="100000"/>
              </a:lnSpc>
            </a:pPr>
            <a:endParaRPr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33628" y="1556792"/>
            <a:ext cx="9951003" cy="4932761"/>
          </a:xfrm>
          <a:prstGeom prst="rect">
            <a:avLst/>
          </a:prstGeom>
        </p:spPr>
        <p:txBody>
          <a:bodyPr vert="horz" wrap="square" lIns="0" tIns="8255" rIns="0" bIns="0" rtlCol="0">
            <a:spAutoFit/>
          </a:bodyPr>
          <a:lstStyle/>
          <a:p>
            <a:pPr marL="356870" marR="6350" indent="-344805" algn="just">
              <a:lnSpc>
                <a:spcPct val="100000"/>
              </a:lnSpc>
              <a:spcBef>
                <a:spcPts val="1789"/>
              </a:spcBef>
              <a:buFont typeface="Wingdings"/>
              <a:buChar char=""/>
              <a:tabLst>
                <a:tab pos="357505" algn="l"/>
              </a:tabLst>
            </a:pPr>
            <a:r>
              <a:rPr sz="2000" b="1" dirty="0" err="1" smtClean="0">
                <a:latin typeface="Times New Roman" panose="02020603050405020304" pitchFamily="18" charset="0"/>
                <a:cs typeface="Times New Roman" panose="02020603050405020304" pitchFamily="18" charset="0"/>
              </a:rPr>
              <a:t>Kamu</a:t>
            </a:r>
            <a:r>
              <a:rPr sz="2000" b="1" dirty="0" smtClean="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idarelerinin yeniden </a:t>
            </a:r>
            <a:r>
              <a:rPr sz="2000" b="1" spc="10" dirty="0">
                <a:latin typeface="Times New Roman" panose="02020603050405020304" pitchFamily="18" charset="0"/>
                <a:cs typeface="Times New Roman" panose="02020603050405020304" pitchFamily="18" charset="0"/>
              </a:rPr>
              <a:t>yapılanmaları </a:t>
            </a:r>
            <a:r>
              <a:rPr sz="2000" b="1" dirty="0">
                <a:latin typeface="Times New Roman" panose="02020603050405020304" pitchFamily="18" charset="0"/>
                <a:cs typeface="Times New Roman" panose="02020603050405020304" pitchFamily="18" charset="0"/>
              </a:rPr>
              <a:t>sonucu </a:t>
            </a:r>
            <a:r>
              <a:rPr sz="2000" b="1" spc="-5" dirty="0">
                <a:latin typeface="Times New Roman" panose="02020603050405020304" pitchFamily="18" charset="0"/>
                <a:cs typeface="Times New Roman" panose="02020603050405020304" pitchFamily="18" charset="0"/>
              </a:rPr>
              <a:t>teşkilat </a:t>
            </a:r>
            <a:r>
              <a:rPr sz="2000" b="1" spc="15" dirty="0">
                <a:latin typeface="Times New Roman" panose="02020603050405020304" pitchFamily="18" charset="0"/>
                <a:cs typeface="Times New Roman" panose="02020603050405020304" pitchFamily="18" charset="0"/>
              </a:rPr>
              <a:t>yapılarında </a:t>
            </a:r>
            <a:r>
              <a:rPr sz="2000" b="1" dirty="0">
                <a:latin typeface="Times New Roman" panose="02020603050405020304" pitchFamily="18" charset="0"/>
                <a:cs typeface="Times New Roman" panose="02020603050405020304" pitchFamily="18" charset="0"/>
              </a:rPr>
              <a:t>meydana </a:t>
            </a:r>
            <a:r>
              <a:rPr sz="2000" b="1" spc="-10" dirty="0">
                <a:latin typeface="Times New Roman" panose="02020603050405020304" pitchFamily="18" charset="0"/>
                <a:cs typeface="Times New Roman" panose="02020603050405020304" pitchFamily="18" charset="0"/>
              </a:rPr>
              <a:t>gelen </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değişiklikler</a:t>
            </a:r>
            <a:r>
              <a:rPr sz="2000" b="1" spc="-5" dirty="0">
                <a:latin typeface="Times New Roman" panose="02020603050405020304" pitchFamily="18" charset="0"/>
                <a:cs typeface="Times New Roman" panose="02020603050405020304" pitchFamily="18" charset="0"/>
              </a:rPr>
              <a:t> nedeniyle</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bölünmesine,</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birleşmesine</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veya</a:t>
            </a:r>
            <a:r>
              <a:rPr sz="2000" b="1" spc="-1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kaldırılmasına </a:t>
            </a:r>
            <a:r>
              <a:rPr sz="2000" b="1" dirty="0">
                <a:latin typeface="Times New Roman" panose="02020603050405020304" pitchFamily="18" charset="0"/>
                <a:cs typeface="Times New Roman" panose="02020603050405020304" pitchFamily="18" charset="0"/>
              </a:rPr>
              <a:t>karar</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verilen </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birimlerine</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ait</a:t>
            </a:r>
            <a:r>
              <a:rPr sz="2000" b="1" spc="3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taşınırlar;</a:t>
            </a:r>
            <a:endParaRPr sz="2000" b="1" dirty="0">
              <a:latin typeface="Times New Roman" panose="02020603050405020304" pitchFamily="18" charset="0"/>
              <a:cs typeface="Times New Roman" panose="02020603050405020304" pitchFamily="18" charset="0"/>
            </a:endParaRPr>
          </a:p>
          <a:p>
            <a:pPr>
              <a:lnSpc>
                <a:spcPct val="100000"/>
              </a:lnSpc>
            </a:pPr>
            <a:endParaRPr sz="2000" b="1" dirty="0">
              <a:latin typeface="Times New Roman" panose="02020603050405020304" pitchFamily="18" charset="0"/>
              <a:cs typeface="Times New Roman" panose="02020603050405020304" pitchFamily="18" charset="0"/>
            </a:endParaRPr>
          </a:p>
          <a:p>
            <a:pPr marL="356870" marR="6350" indent="-344805" algn="just">
              <a:lnSpc>
                <a:spcPct val="100000"/>
              </a:lnSpc>
              <a:buFont typeface="Wingdings"/>
              <a:buChar char=""/>
              <a:tabLst>
                <a:tab pos="357505" algn="l"/>
              </a:tabLst>
            </a:pPr>
            <a:r>
              <a:rPr sz="2000" b="1" spc="-5" dirty="0">
                <a:latin typeface="Times New Roman" panose="02020603050405020304" pitchFamily="18" charset="0"/>
                <a:cs typeface="Times New Roman" panose="02020603050405020304" pitchFamily="18" charset="0"/>
              </a:rPr>
              <a:t>Bölünerek</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ayrı</a:t>
            </a:r>
            <a:r>
              <a:rPr sz="2000" b="1" spc="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a:t>
            </a:r>
            <a:r>
              <a:rPr sz="2000" b="1" dirty="0">
                <a:latin typeface="Times New Roman" panose="02020603050405020304" pitchFamily="18" charset="0"/>
                <a:cs typeface="Times New Roman" panose="02020603050405020304" pitchFamily="18" charset="0"/>
              </a:rPr>
              <a:t> 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haline</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gelen</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birimin</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kullanımına</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terk</a:t>
            </a:r>
            <a:r>
              <a:rPr sz="2000" b="1" spc="6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edilmesi </a:t>
            </a:r>
            <a:r>
              <a:rPr sz="2000" b="1" spc="-5" dirty="0">
                <a:latin typeface="Times New Roman" panose="02020603050405020304" pitchFamily="18" charset="0"/>
                <a:cs typeface="Times New Roman" panose="02020603050405020304" pitchFamily="18" charset="0"/>
              </a:rPr>
              <a:t> halinde, bölünen harcama </a:t>
            </a:r>
            <a:r>
              <a:rPr sz="2000" b="1" spc="-10" dirty="0">
                <a:latin typeface="Times New Roman" panose="02020603050405020304" pitchFamily="18" charset="0"/>
                <a:cs typeface="Times New Roman" panose="02020603050405020304" pitchFamily="18" charset="0"/>
              </a:rPr>
              <a:t>biriminin </a:t>
            </a:r>
            <a:r>
              <a:rPr sz="2000" b="1" spc="15" dirty="0">
                <a:latin typeface="Times New Roman" panose="02020603050405020304" pitchFamily="18" charset="0"/>
                <a:cs typeface="Times New Roman" panose="02020603050405020304" pitchFamily="18" charset="0"/>
              </a:rPr>
              <a:t>kayıtlarına </a:t>
            </a:r>
            <a:r>
              <a:rPr sz="2000" b="1" spc="30" dirty="0">
                <a:latin typeface="Times New Roman" panose="02020603050405020304" pitchFamily="18" charset="0"/>
                <a:cs typeface="Times New Roman" panose="02020603050405020304" pitchFamily="18" charset="0"/>
              </a:rPr>
              <a:t>çıkış, </a:t>
            </a:r>
            <a:r>
              <a:rPr sz="2000" b="1" spc="-10" dirty="0">
                <a:latin typeface="Times New Roman" panose="02020603050405020304" pitchFamily="18" charset="0"/>
                <a:cs typeface="Times New Roman" panose="02020603050405020304" pitchFamily="18" charset="0"/>
              </a:rPr>
              <a:t>yeni </a:t>
            </a:r>
            <a:r>
              <a:rPr sz="2000" b="1" spc="-5" dirty="0">
                <a:latin typeface="Times New Roman" panose="02020603050405020304" pitchFamily="18" charset="0"/>
                <a:cs typeface="Times New Roman" panose="02020603050405020304" pitchFamily="18" charset="0"/>
              </a:rPr>
              <a:t>oluşan </a:t>
            </a:r>
            <a:r>
              <a:rPr sz="2000" b="1" dirty="0">
                <a:latin typeface="Times New Roman" panose="02020603050405020304" pitchFamily="18" charset="0"/>
                <a:cs typeface="Times New Roman" panose="02020603050405020304" pitchFamily="18" charset="0"/>
              </a:rPr>
              <a:t>harcama </a:t>
            </a:r>
            <a:r>
              <a:rPr sz="2000" b="1" spc="-10" dirty="0">
                <a:latin typeface="Times New Roman" panose="02020603050405020304" pitchFamily="18" charset="0"/>
                <a:cs typeface="Times New Roman" panose="02020603050405020304" pitchFamily="18" charset="0"/>
              </a:rPr>
              <a:t>biriminin </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kayıtlarına</a:t>
            </a:r>
            <a:r>
              <a:rPr sz="2000" b="1" spc="6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giriş,</a:t>
            </a:r>
            <a:endParaRPr sz="2000" b="1" dirty="0">
              <a:latin typeface="Times New Roman" panose="02020603050405020304" pitchFamily="18" charset="0"/>
              <a:cs typeface="Times New Roman" panose="02020603050405020304" pitchFamily="18" charset="0"/>
            </a:endParaRPr>
          </a:p>
          <a:p>
            <a:pPr>
              <a:lnSpc>
                <a:spcPct val="100000"/>
              </a:lnSpc>
              <a:buFont typeface="Wingdings"/>
              <a:buChar char=""/>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 pos="1341755" algn="l"/>
                <a:tab pos="1817370" algn="l"/>
                <a:tab pos="3140710" algn="l"/>
                <a:tab pos="4003040" algn="l"/>
                <a:tab pos="4445635" algn="l"/>
                <a:tab pos="5737860" algn="l"/>
                <a:tab pos="7366000" algn="l"/>
                <a:tab pos="8737600" algn="l"/>
                <a:tab pos="9774555" algn="l"/>
                <a:tab pos="11313795" algn="l"/>
              </a:tabLst>
            </a:pPr>
            <a:r>
              <a:rPr sz="2000" b="1" dirty="0">
                <a:latin typeface="Times New Roman" panose="02020603050405020304" pitchFamily="18" charset="0"/>
                <a:cs typeface="Times New Roman" panose="02020603050405020304" pitchFamily="18" charset="0"/>
              </a:rPr>
              <a:t>Başka	</a:t>
            </a:r>
            <a:r>
              <a:rPr sz="2000" b="1" spc="-5" dirty="0">
                <a:latin typeface="Times New Roman" panose="02020603050405020304" pitchFamily="18" charset="0"/>
                <a:cs typeface="Times New Roman" panose="02020603050405020304" pitchFamily="18" charset="0"/>
              </a:rPr>
              <a:t>bir	harcama	</a:t>
            </a:r>
            <a:r>
              <a:rPr sz="2000" b="1" spc="-15" dirty="0">
                <a:latin typeface="Times New Roman" panose="02020603050405020304" pitchFamily="18" charset="0"/>
                <a:cs typeface="Times New Roman" panose="02020603050405020304" pitchFamily="18" charset="0"/>
              </a:rPr>
              <a:t>birimi	</a:t>
            </a:r>
            <a:r>
              <a:rPr sz="2000" b="1" spc="-20" dirty="0">
                <a:latin typeface="Times New Roman" panose="02020603050405020304" pitchFamily="18" charset="0"/>
                <a:cs typeface="Times New Roman" panose="02020603050405020304" pitchFamily="18" charset="0"/>
              </a:rPr>
              <a:t>ile	</a:t>
            </a:r>
            <a:r>
              <a:rPr sz="2000" b="1" spc="-10" dirty="0">
                <a:latin typeface="Times New Roman" panose="02020603050405020304" pitchFamily="18" charset="0"/>
                <a:cs typeface="Times New Roman" panose="02020603050405020304" pitchFamily="18" charset="0"/>
              </a:rPr>
              <a:t>birleşme	</a:t>
            </a:r>
            <a:r>
              <a:rPr sz="2000" b="1" spc="-5" dirty="0">
                <a:latin typeface="Times New Roman" panose="02020603050405020304" pitchFamily="18" charset="0"/>
                <a:cs typeface="Times New Roman" panose="02020603050405020304" pitchFamily="18" charset="0"/>
              </a:rPr>
              <a:t>sonucunda	</a:t>
            </a:r>
            <a:r>
              <a:rPr sz="2000" b="1" spc="15" dirty="0">
                <a:latin typeface="Times New Roman" panose="02020603050405020304" pitchFamily="18" charset="0"/>
                <a:cs typeface="Times New Roman" panose="02020603050405020304" pitchFamily="18" charset="0"/>
              </a:rPr>
              <a:t>kaldırılan	</a:t>
            </a:r>
            <a:r>
              <a:rPr sz="2000" b="1" spc="-10" dirty="0">
                <a:latin typeface="Times New Roman" panose="02020603050405020304" pitchFamily="18" charset="0"/>
                <a:cs typeface="Times New Roman" panose="02020603050405020304" pitchFamily="18" charset="0"/>
              </a:rPr>
              <a:t>birimin	</a:t>
            </a:r>
            <a:r>
              <a:rPr sz="2000" b="1" spc="15" dirty="0">
                <a:latin typeface="Times New Roman" panose="02020603050405020304" pitchFamily="18" charset="0"/>
                <a:cs typeface="Times New Roman" panose="02020603050405020304" pitchFamily="18" charset="0"/>
              </a:rPr>
              <a:t>kayıtlarına	</a:t>
            </a:r>
            <a:r>
              <a:rPr sz="2000" b="1" spc="30" dirty="0">
                <a:latin typeface="Times New Roman" panose="02020603050405020304" pitchFamily="18" charset="0"/>
                <a:cs typeface="Times New Roman" panose="02020603050405020304" pitchFamily="18" charset="0"/>
              </a:rPr>
              <a:t>çıkış,</a:t>
            </a:r>
            <a:endParaRPr sz="2000" b="1" dirty="0">
              <a:latin typeface="Times New Roman" panose="02020603050405020304" pitchFamily="18" charset="0"/>
              <a:cs typeface="Times New Roman" panose="02020603050405020304" pitchFamily="18" charset="0"/>
            </a:endParaRPr>
          </a:p>
          <a:p>
            <a:pPr marL="356870">
              <a:lnSpc>
                <a:spcPct val="100000"/>
              </a:lnSpc>
            </a:pPr>
            <a:r>
              <a:rPr sz="2000" b="1" spc="-5" dirty="0">
                <a:latin typeface="Times New Roman" panose="02020603050405020304" pitchFamily="18" charset="0"/>
                <a:cs typeface="Times New Roman" panose="02020603050405020304" pitchFamily="18" charset="0"/>
              </a:rPr>
              <a:t>bünyesinde</a:t>
            </a:r>
            <a:r>
              <a:rPr sz="2000" b="1" spc="4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birleşilen</a:t>
            </a:r>
            <a:r>
              <a:rPr sz="2000" b="1" spc="8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birimin</a:t>
            </a:r>
            <a:r>
              <a:rPr sz="2000" b="1" spc="2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kayıtlarına</a:t>
            </a:r>
            <a:r>
              <a:rPr sz="2000" b="1" spc="10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giriş,</a:t>
            </a:r>
            <a:endParaRPr sz="2000" b="1" dirty="0">
              <a:latin typeface="Times New Roman" panose="02020603050405020304" pitchFamily="18" charset="0"/>
              <a:cs typeface="Times New Roman" panose="02020603050405020304" pitchFamily="18" charset="0"/>
            </a:endParaRPr>
          </a:p>
          <a:p>
            <a:pPr>
              <a:lnSpc>
                <a:spcPct val="100000"/>
              </a:lnSpc>
            </a:pPr>
            <a:endParaRPr sz="2000" b="1" dirty="0">
              <a:latin typeface="Times New Roman" panose="02020603050405020304" pitchFamily="18" charset="0"/>
              <a:cs typeface="Times New Roman" panose="02020603050405020304" pitchFamily="18" charset="0"/>
            </a:endParaRPr>
          </a:p>
          <a:p>
            <a:pPr marL="356870" marR="8890" indent="-344805" algn="just">
              <a:lnSpc>
                <a:spcPct val="100000"/>
              </a:lnSpc>
              <a:buFont typeface="Wingdings"/>
              <a:buChar char=""/>
              <a:tabLst>
                <a:tab pos="357505" algn="l"/>
              </a:tabLst>
            </a:pPr>
            <a:r>
              <a:rPr sz="2000" b="1" spc="15" dirty="0">
                <a:latin typeface="Times New Roman" panose="02020603050405020304" pitchFamily="18" charset="0"/>
                <a:cs typeface="Times New Roman" panose="02020603050405020304" pitchFamily="18" charset="0"/>
              </a:rPr>
              <a:t>Kaldırılma</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halinde,</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kaldırılan</a:t>
            </a:r>
            <a:r>
              <a:rPr sz="2000" b="1" spc="2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biriminin</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kayıtlarına</a:t>
            </a:r>
            <a:r>
              <a:rPr sz="2000" b="1" spc="20" dirty="0">
                <a:latin typeface="Times New Roman" panose="02020603050405020304" pitchFamily="18" charset="0"/>
                <a:cs typeface="Times New Roman" panose="02020603050405020304" pitchFamily="18" charset="0"/>
              </a:rPr>
              <a:t> </a:t>
            </a:r>
            <a:r>
              <a:rPr sz="2000" b="1" spc="35" dirty="0">
                <a:latin typeface="Times New Roman" panose="02020603050405020304" pitchFamily="18" charset="0"/>
                <a:cs typeface="Times New Roman" panose="02020603050405020304" pitchFamily="18" charset="0"/>
              </a:rPr>
              <a:t>çıkış,</a:t>
            </a:r>
            <a:r>
              <a:rPr sz="2000" b="1" spc="7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devredilmesi </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kararlaştırılan</a:t>
            </a:r>
            <a:r>
              <a:rPr sz="2000" b="1" spc="7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biriminin</a:t>
            </a:r>
            <a:r>
              <a:rPr sz="2000" b="1" spc="5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kayıtlarına</a:t>
            </a:r>
            <a:r>
              <a:rPr sz="2000" b="1" spc="7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giriş,</a:t>
            </a:r>
            <a:r>
              <a:rPr sz="2000" b="1" spc="6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kaydedilir.</a:t>
            </a:r>
            <a:endParaRPr sz="2000"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sz="2000" b="1" spc="-10" dirty="0">
                <a:latin typeface="Times New Roman" panose="02020603050405020304" pitchFamily="18" charset="0"/>
                <a:cs typeface="Times New Roman" panose="02020603050405020304" pitchFamily="18" charset="0"/>
              </a:rPr>
              <a:t>Giriş </a:t>
            </a:r>
            <a:r>
              <a:rPr sz="2000" b="1" spc="-15" dirty="0">
                <a:latin typeface="Times New Roman" panose="02020603050405020304" pitchFamily="18" charset="0"/>
                <a:cs typeface="Times New Roman" panose="02020603050405020304" pitchFamily="18" charset="0"/>
              </a:rPr>
              <a:t>ve </a:t>
            </a:r>
            <a:r>
              <a:rPr sz="2000" b="1" spc="40" dirty="0">
                <a:latin typeface="Times New Roman" panose="02020603050405020304" pitchFamily="18" charset="0"/>
                <a:cs typeface="Times New Roman" panose="02020603050405020304" pitchFamily="18" charset="0"/>
              </a:rPr>
              <a:t>çıkış </a:t>
            </a:r>
            <a:r>
              <a:rPr sz="2000" b="1" spc="25" dirty="0">
                <a:latin typeface="Times New Roman" panose="02020603050405020304" pitchFamily="18" charset="0"/>
                <a:cs typeface="Times New Roman" panose="02020603050405020304" pitchFamily="18" charset="0"/>
              </a:rPr>
              <a:t>kayıtları </a:t>
            </a:r>
            <a:r>
              <a:rPr sz="2000" b="1" spc="-10" dirty="0">
                <a:latin typeface="Times New Roman" panose="02020603050405020304" pitchFamily="18" charset="0"/>
                <a:cs typeface="Times New Roman" panose="02020603050405020304" pitchFamily="18" charset="0"/>
              </a:rPr>
              <a:t>Taşınır </a:t>
            </a:r>
            <a:r>
              <a:rPr sz="2000" b="1" spc="-5" dirty="0">
                <a:latin typeface="Times New Roman" panose="02020603050405020304" pitchFamily="18" charset="0"/>
                <a:cs typeface="Times New Roman" panose="02020603050405020304" pitchFamily="18" charset="0"/>
              </a:rPr>
              <a:t>İşlem </a:t>
            </a:r>
            <a:r>
              <a:rPr sz="2000" b="1" spc="-10" dirty="0">
                <a:latin typeface="Times New Roman" panose="02020603050405020304" pitchFamily="18" charset="0"/>
                <a:cs typeface="Times New Roman" panose="02020603050405020304" pitchFamily="18" charset="0"/>
              </a:rPr>
              <a:t>Fişi </a:t>
            </a:r>
            <a:r>
              <a:rPr sz="2000" b="1" spc="-15" dirty="0">
                <a:latin typeface="Times New Roman" panose="02020603050405020304" pitchFamily="18" charset="0"/>
                <a:cs typeface="Times New Roman" panose="02020603050405020304" pitchFamily="18" charset="0"/>
              </a:rPr>
              <a:t>ile </a:t>
            </a:r>
            <a:r>
              <a:rPr sz="2000" b="1" spc="5" dirty="0">
                <a:latin typeface="Times New Roman" panose="02020603050405020304" pitchFamily="18" charset="0"/>
                <a:cs typeface="Times New Roman" panose="02020603050405020304" pitchFamily="18" charset="0"/>
              </a:rPr>
              <a:t>yapılır. </a:t>
            </a:r>
            <a:r>
              <a:rPr sz="2000" b="1" spc="-5" dirty="0">
                <a:latin typeface="Times New Roman" panose="02020603050405020304" pitchFamily="18" charset="0"/>
                <a:cs typeface="Times New Roman" panose="02020603050405020304" pitchFamily="18" charset="0"/>
              </a:rPr>
              <a:t>Düzenlenen </a:t>
            </a:r>
            <a:r>
              <a:rPr sz="2000" b="1" spc="-10" dirty="0">
                <a:latin typeface="Times New Roman" panose="02020603050405020304" pitchFamily="18" charset="0"/>
                <a:cs typeface="Times New Roman" panose="02020603050405020304" pitchFamily="18" charset="0"/>
              </a:rPr>
              <a:t>fişlerin </a:t>
            </a:r>
            <a:r>
              <a:rPr sz="2000" b="1" spc="-5" dirty="0">
                <a:latin typeface="Times New Roman" panose="02020603050405020304" pitchFamily="18" charset="0"/>
                <a:cs typeface="Times New Roman" panose="02020603050405020304" pitchFamily="18" charset="0"/>
              </a:rPr>
              <a:t>birer </a:t>
            </a:r>
            <a:r>
              <a:rPr sz="2000" b="1" spc="15" dirty="0">
                <a:latin typeface="Times New Roman" panose="02020603050405020304" pitchFamily="18" charset="0"/>
                <a:cs typeface="Times New Roman" panose="02020603050405020304" pitchFamily="18" charset="0"/>
              </a:rPr>
              <a:t>nüshası, </a:t>
            </a:r>
            <a:r>
              <a:rPr sz="2000" b="1" spc="2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muhasebe</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birimine</a:t>
            </a:r>
            <a:r>
              <a:rPr sz="2000" b="1" spc="5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gönderilir.</a:t>
            </a:r>
            <a:endParaRPr sz="2000" b="1" dirty="0">
              <a:latin typeface="Times New Roman" panose="02020603050405020304" pitchFamily="18" charset="0"/>
              <a:cs typeface="Times New Roman" panose="02020603050405020304" pitchFamily="18" charset="0"/>
            </a:endParaRPr>
          </a:p>
        </p:txBody>
      </p:sp>
      <p:sp>
        <p:nvSpPr>
          <p:cNvPr id="9" name="Unvan 8"/>
          <p:cNvSpPr>
            <a:spLocks noGrp="1"/>
          </p:cNvSpPr>
          <p:nvPr>
            <p:ph type="title"/>
          </p:nvPr>
        </p:nvSpPr>
        <p:spPr>
          <a:xfrm>
            <a:off x="1833629" y="636314"/>
            <a:ext cx="9806987" cy="920478"/>
          </a:xfrm>
        </p:spPr>
        <p:txBody>
          <a:bodyPr>
            <a:normAutofit fontScale="90000"/>
          </a:bodyPr>
          <a:lstStyle/>
          <a:p>
            <a:r>
              <a:rPr lang="tr-TR" sz="2400" b="1" dirty="0" smtClean="0">
                <a:solidFill>
                  <a:srgbClr val="FF0000"/>
                </a:solidFill>
                <a:latin typeface="Times New Roman" panose="02020603050405020304" pitchFamily="18" charset="0"/>
                <a:cs typeface="Times New Roman" panose="02020603050405020304" pitchFamily="18" charset="0"/>
              </a:rPr>
              <a:t>BÖLÜNEN, BİRLEŞEN VEYA KALDIRILAN HARCAMA </a:t>
            </a:r>
            <a:r>
              <a:rPr lang="tr-TR" sz="2400" b="1" dirty="0" smtClean="0">
                <a:solidFill>
                  <a:srgbClr val="FF0000"/>
                </a:solidFill>
                <a:latin typeface="Times New Roman" panose="02020603050405020304" pitchFamily="18" charset="0"/>
                <a:cs typeface="Times New Roman" panose="02020603050405020304" pitchFamily="18" charset="0"/>
              </a:rPr>
              <a:t>BİRİMLERİNE AİT </a:t>
            </a:r>
            <a:r>
              <a:rPr lang="tr-TR" sz="2400" b="1" dirty="0" smtClean="0">
                <a:solidFill>
                  <a:srgbClr val="FF0000"/>
                </a:solidFill>
                <a:latin typeface="Times New Roman" panose="02020603050405020304" pitchFamily="18" charset="0"/>
                <a:cs typeface="Times New Roman" panose="02020603050405020304" pitchFamily="18" charset="0"/>
              </a:rPr>
              <a:t>TAŞINIRLAR HAKKINDA YAPILACAK İŞLEMLER</a:t>
            </a:r>
            <a:endParaRPr lang="tr-TR"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1703512" y="836712"/>
            <a:ext cx="10009112" cy="5760640"/>
          </a:xfrm>
        </p:spPr>
        <p:txBody>
          <a:bodyPr>
            <a:normAutofit fontScale="92500"/>
          </a:bodyPr>
          <a:lstStyle/>
          <a:p>
            <a:pPr>
              <a:lnSpc>
                <a:spcPct val="150000"/>
              </a:lnSpc>
            </a:pPr>
            <a:r>
              <a:rPr lang="tr-TR" b="1" dirty="0">
                <a:latin typeface="Times New Roman" panose="02020603050405020304" pitchFamily="18" charset="0"/>
                <a:cs typeface="Times New Roman" panose="02020603050405020304" pitchFamily="18" charset="0"/>
              </a:rPr>
              <a:t>AVRUPA BİRLİĞİ MUKTESABATINA UYUM YASALARI </a:t>
            </a:r>
            <a:r>
              <a:rPr lang="tr-TR" b="1" dirty="0" smtClean="0">
                <a:latin typeface="Times New Roman" panose="02020603050405020304" pitchFamily="18" charset="0"/>
                <a:cs typeface="Times New Roman" panose="02020603050405020304" pitchFamily="18" charset="0"/>
              </a:rPr>
              <a:t>ÇERÇEVESİNDE YÜRÜRLÜĞE GİREN 5018 SAYILI KAMU MALİ YÖNETİM VE DENETİM YASASI’NIN AMİR HÜKÜMLERİ ÇERÇEVESİNDE KAMU’NUN DA TÜM VARLIKLARI KAYIT ALTINA ALINMIŞTIR.</a:t>
            </a:r>
          </a:p>
          <a:p>
            <a:pPr>
              <a:lnSpc>
                <a:spcPct val="150000"/>
              </a:lnSpc>
            </a:pPr>
            <a:endParaRPr lang="tr-TR" b="1" dirty="0">
              <a:latin typeface="Times New Roman" panose="02020603050405020304" pitchFamily="18" charset="0"/>
              <a:cs typeface="Times New Roman" panose="02020603050405020304" pitchFamily="18" charset="0"/>
            </a:endParaRPr>
          </a:p>
          <a:p>
            <a:pPr>
              <a:lnSpc>
                <a:spcPct val="150000"/>
              </a:lnSpc>
            </a:pPr>
            <a:r>
              <a:rPr lang="tr-TR" b="1" dirty="0" smtClean="0">
                <a:latin typeface="Times New Roman" panose="02020603050405020304" pitchFamily="18" charset="0"/>
                <a:cs typeface="Times New Roman" panose="02020603050405020304" pitchFamily="18" charset="0"/>
              </a:rPr>
              <a:t>5018 SAYILI YASA İLE KONUMUZU İLGİLENDİREN « TAŞINIR KAYIT YETKİLİSİ,TAŞINIR KONTROL YETKİLİSİ,TAŞINIR KONSOLİDE YETKİLİSİ» GİBİ KAVRAMLAR MALİ HUKUK ÇERÇEVESİNDE YER ALMIŞTIR.</a:t>
            </a:r>
          </a:p>
          <a:p>
            <a:pPr marL="0" indent="0">
              <a:lnSpc>
                <a:spcPct val="150000"/>
              </a:lnSpc>
              <a:buNone/>
            </a:pPr>
            <a:endParaRPr lang="tr-TR" b="1" dirty="0">
              <a:latin typeface="Times New Roman" panose="02020603050405020304" pitchFamily="18" charset="0"/>
              <a:cs typeface="Times New Roman" panose="02020603050405020304" pitchFamily="18" charset="0"/>
            </a:endParaRPr>
          </a:p>
          <a:p>
            <a:pPr>
              <a:lnSpc>
                <a:spcPct val="150000"/>
              </a:lnSpc>
            </a:pPr>
            <a:r>
              <a:rPr lang="tr-TR" b="1" dirty="0" smtClean="0">
                <a:latin typeface="Times New Roman" panose="02020603050405020304" pitchFamily="18" charset="0"/>
                <a:cs typeface="Times New Roman" panose="02020603050405020304" pitchFamily="18" charset="0"/>
              </a:rPr>
              <a:t>5018 SAYILI YASA’NIN YÜRÜRLÜĞE GİRMESİ İLE BİRLİKTE  YASANIN KAPSAMINDAKİ İŞLEMLERİN YÜRÜTÜLMESİYLE İLGİLİ OLARAK ÇOK SAYIDA YÖNETMELİK YAYINLANMIŞTIR.  BU KAPSAMDA,YASANIN 44.ÜNCÜ MADDESİNE DAYANILARAK TAŞINIR MAL YÖNETMELİĞİ YAYINLANMIŞTR.KAMU’NUN TÜM TAŞINIR İŞLEMLERİ ÇIKARILAN BU YÖNETMELİK ESASLARINA GÖRE YÜRÜTÜLMEKTEDİR. </a:t>
            </a:r>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104544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03512" y="836712"/>
            <a:ext cx="10272464" cy="676980"/>
          </a:xfrm>
          <a:prstGeom prst="rect">
            <a:avLst/>
          </a:prstGeom>
        </p:spPr>
        <p:txBody>
          <a:bodyPr vert="horz" wrap="square" lIns="0" tIns="6350" rIns="0" bIns="0" rtlCol="0">
            <a:spAutoFit/>
          </a:bodyPr>
          <a:lstStyle/>
          <a:p>
            <a:pPr marL="1457325" marR="5080" indent="-1445260">
              <a:lnSpc>
                <a:spcPct val="102200"/>
              </a:lnSpc>
              <a:spcBef>
                <a:spcPts val="50"/>
              </a:spcBef>
            </a:pPr>
            <a:r>
              <a:rPr sz="2200" b="1" spc="-25" dirty="0">
                <a:solidFill>
                  <a:srgbClr val="FF0000"/>
                </a:solidFill>
                <a:latin typeface="Times New Roman" panose="02020603050405020304" pitchFamily="18" charset="0"/>
                <a:cs typeface="Times New Roman" panose="02020603050405020304" pitchFamily="18" charset="0"/>
              </a:rPr>
              <a:t>TAŞINIR </a:t>
            </a:r>
            <a:r>
              <a:rPr sz="2200" b="1" spc="-5" dirty="0">
                <a:solidFill>
                  <a:srgbClr val="FF0000"/>
                </a:solidFill>
                <a:latin typeface="Times New Roman" panose="02020603050405020304" pitchFamily="18" charset="0"/>
                <a:cs typeface="Times New Roman" panose="02020603050405020304" pitchFamily="18" charset="0"/>
              </a:rPr>
              <a:t>GİRİŞ </a:t>
            </a:r>
            <a:r>
              <a:rPr sz="2200" b="1" dirty="0">
                <a:solidFill>
                  <a:srgbClr val="FF0000"/>
                </a:solidFill>
                <a:latin typeface="Times New Roman" panose="02020603050405020304" pitchFamily="18" charset="0"/>
                <a:cs typeface="Times New Roman" panose="02020603050405020304" pitchFamily="18" charset="0"/>
              </a:rPr>
              <a:t>VE </a:t>
            </a:r>
            <a:r>
              <a:rPr sz="2200" b="1" spc="-5" dirty="0">
                <a:solidFill>
                  <a:srgbClr val="FF0000"/>
                </a:solidFill>
                <a:latin typeface="Times New Roman" panose="02020603050405020304" pitchFamily="18" charset="0"/>
                <a:cs typeface="Times New Roman" panose="02020603050405020304" pitchFamily="18" charset="0"/>
              </a:rPr>
              <a:t>ÇIKIŞ </a:t>
            </a:r>
            <a:r>
              <a:rPr sz="2200" b="1" dirty="0">
                <a:solidFill>
                  <a:srgbClr val="FF0000"/>
                </a:solidFill>
                <a:latin typeface="Times New Roman" panose="02020603050405020304" pitchFamily="18" charset="0"/>
                <a:cs typeface="Times New Roman" panose="02020603050405020304" pitchFamily="18" charset="0"/>
              </a:rPr>
              <a:t>İŞLEMLERİNİN </a:t>
            </a:r>
            <a:r>
              <a:rPr sz="2200" b="1" spc="-5" dirty="0">
                <a:solidFill>
                  <a:srgbClr val="FF0000"/>
                </a:solidFill>
                <a:latin typeface="Times New Roman" panose="02020603050405020304" pitchFamily="18" charset="0"/>
                <a:cs typeface="Times New Roman" panose="02020603050405020304" pitchFamily="18" charset="0"/>
              </a:rPr>
              <a:t>MUHASEBE </a:t>
            </a:r>
            <a:r>
              <a:rPr sz="2200" b="1" spc="-490"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BİRİMİNE</a:t>
            </a:r>
            <a:r>
              <a:rPr sz="2200" b="1" spc="-30"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BİLDİRİLMESİ</a:t>
            </a:r>
            <a:endParaRPr sz="2200"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559496" y="1556792"/>
            <a:ext cx="9937104" cy="4176784"/>
          </a:xfrm>
          <a:prstGeom prst="rect">
            <a:avLst/>
          </a:prstGeom>
        </p:spPr>
        <p:txBody>
          <a:bodyPr vert="horz" wrap="square" lIns="0" tIns="11430" rIns="0" bIns="0" rtlCol="0">
            <a:spAutoFit/>
          </a:bodyPr>
          <a:lstStyle/>
          <a:p>
            <a:pPr marL="356870" marR="5080" indent="-344805" algn="just">
              <a:lnSpc>
                <a:spcPct val="100000"/>
              </a:lnSpc>
              <a:spcBef>
                <a:spcPts val="90"/>
              </a:spcBef>
              <a:buFont typeface="Wingdings"/>
              <a:buChar char=""/>
              <a:tabLst>
                <a:tab pos="357505" algn="l"/>
              </a:tabLst>
            </a:pPr>
            <a:r>
              <a:rPr sz="2200" b="1" spc="-5" dirty="0">
                <a:latin typeface="Times New Roman" panose="02020603050405020304" pitchFamily="18" charset="0"/>
                <a:cs typeface="Times New Roman" panose="02020603050405020304" pitchFamily="18" charset="0"/>
              </a:rPr>
              <a:t>Taşınır </a:t>
            </a:r>
            <a:r>
              <a:rPr sz="2200" b="1" spc="5" dirty="0">
                <a:latin typeface="Times New Roman" panose="02020603050405020304" pitchFamily="18" charset="0"/>
                <a:cs typeface="Times New Roman" panose="02020603050405020304" pitchFamily="18" charset="0"/>
              </a:rPr>
              <a:t>kayıt </a:t>
            </a:r>
            <a:r>
              <a:rPr sz="2200" b="1" spc="-10" dirty="0">
                <a:latin typeface="Times New Roman" panose="02020603050405020304" pitchFamily="18" charset="0"/>
                <a:cs typeface="Times New Roman" panose="02020603050405020304" pitchFamily="18" charset="0"/>
              </a:rPr>
              <a:t>yetkilileri </a:t>
            </a:r>
            <a:r>
              <a:rPr sz="2200" b="1" spc="5" dirty="0">
                <a:latin typeface="Times New Roman" panose="02020603050405020304" pitchFamily="18" charset="0"/>
                <a:cs typeface="Times New Roman" panose="02020603050405020304" pitchFamily="18" charset="0"/>
              </a:rPr>
              <a:t>tarafından, </a:t>
            </a:r>
            <a:r>
              <a:rPr sz="2200" b="1" spc="10" dirty="0">
                <a:latin typeface="Times New Roman" panose="02020603050405020304" pitchFamily="18" charset="0"/>
                <a:cs typeface="Times New Roman" panose="02020603050405020304" pitchFamily="18" charset="0"/>
              </a:rPr>
              <a:t>kamu </a:t>
            </a:r>
            <a:r>
              <a:rPr sz="2200" b="1" spc="-10" dirty="0">
                <a:latin typeface="Times New Roman" panose="02020603050405020304" pitchFamily="18" charset="0"/>
                <a:cs typeface="Times New Roman" panose="02020603050405020304" pitchFamily="18" charset="0"/>
              </a:rPr>
              <a:t>idarelerinin </a:t>
            </a:r>
            <a:r>
              <a:rPr sz="2200" b="1" dirty="0">
                <a:latin typeface="Times New Roman" panose="02020603050405020304" pitchFamily="18" charset="0"/>
                <a:cs typeface="Times New Roman" panose="02020603050405020304" pitchFamily="18" charset="0"/>
              </a:rPr>
              <a:t>muhasebe </a:t>
            </a:r>
            <a:r>
              <a:rPr sz="2200" b="1" spc="10" dirty="0">
                <a:latin typeface="Times New Roman" panose="02020603050405020304" pitchFamily="18" charset="0"/>
                <a:cs typeface="Times New Roman" panose="02020603050405020304" pitchFamily="18" charset="0"/>
              </a:rPr>
              <a:t>kayıtlarında </a:t>
            </a:r>
            <a:r>
              <a:rPr sz="2200" b="1" spc="-10" dirty="0">
                <a:latin typeface="Times New Roman" panose="02020603050405020304" pitchFamily="18" charset="0"/>
                <a:cs typeface="Times New Roman" panose="02020603050405020304" pitchFamily="18" charset="0"/>
              </a:rPr>
              <a:t>ilgili </a:t>
            </a:r>
            <a:r>
              <a:rPr sz="2200" b="1" spc="-5" dirty="0">
                <a:latin typeface="Times New Roman" panose="02020603050405020304" pitchFamily="18" charset="0"/>
                <a:cs typeface="Times New Roman" panose="02020603050405020304" pitchFamily="18" charset="0"/>
              </a:rPr>
              <a:t>stok </a:t>
            </a:r>
            <a:r>
              <a:rPr sz="2200" b="1" spc="-15" dirty="0">
                <a:latin typeface="Times New Roman" panose="02020603050405020304" pitchFamily="18" charset="0"/>
                <a:cs typeface="Times New Roman" panose="02020603050405020304" pitchFamily="18" charset="0"/>
              </a:rPr>
              <a:t>ve </a:t>
            </a:r>
            <a:r>
              <a:rPr sz="2200" b="1" spc="-5" dirty="0">
                <a:latin typeface="Times New Roman" panose="02020603050405020304" pitchFamily="18" charset="0"/>
                <a:cs typeface="Times New Roman" panose="02020603050405020304" pitchFamily="18" charset="0"/>
              </a:rPr>
              <a:t>maddi duran </a:t>
            </a:r>
            <a:r>
              <a:rPr sz="2200" b="1"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varlık </a:t>
            </a:r>
            <a:r>
              <a:rPr sz="2200" b="1" dirty="0">
                <a:latin typeface="Times New Roman" panose="02020603050405020304" pitchFamily="18" charset="0"/>
                <a:cs typeface="Times New Roman" panose="02020603050405020304" pitchFamily="18" charset="0"/>
              </a:rPr>
              <a:t>hesaplarında </a:t>
            </a:r>
            <a:r>
              <a:rPr sz="2200" b="1" spc="-5" dirty="0">
                <a:latin typeface="Times New Roman" panose="02020603050405020304" pitchFamily="18" charset="0"/>
                <a:cs typeface="Times New Roman" panose="02020603050405020304" pitchFamily="18" charset="0"/>
              </a:rPr>
              <a:t>izlenen </a:t>
            </a:r>
            <a:r>
              <a:rPr sz="2200" b="1" spc="10" dirty="0">
                <a:latin typeface="Times New Roman" panose="02020603050405020304" pitchFamily="18" charset="0"/>
                <a:cs typeface="Times New Roman" panose="02020603050405020304" pitchFamily="18" charset="0"/>
              </a:rPr>
              <a:t>taşınırlardan; </a:t>
            </a:r>
            <a:r>
              <a:rPr sz="2200" b="1" spc="5" dirty="0">
                <a:latin typeface="Times New Roman" panose="02020603050405020304" pitchFamily="18" charset="0"/>
                <a:cs typeface="Times New Roman" panose="02020603050405020304" pitchFamily="18" charset="0"/>
              </a:rPr>
              <a:t>satınalma </a:t>
            </a:r>
            <a:r>
              <a:rPr sz="2200" b="1" spc="-10" dirty="0">
                <a:latin typeface="Times New Roman" panose="02020603050405020304" pitchFamily="18" charset="0"/>
                <a:cs typeface="Times New Roman" panose="02020603050405020304" pitchFamily="18" charset="0"/>
              </a:rPr>
              <a:t>suretiyle edinilenlerin giriş işlemleri ile </a:t>
            </a:r>
            <a:r>
              <a:rPr sz="2200" b="1" spc="-5" dirty="0">
                <a:latin typeface="Times New Roman" panose="02020603050405020304" pitchFamily="18" charset="0"/>
                <a:cs typeface="Times New Roman" panose="02020603050405020304" pitchFamily="18" charset="0"/>
              </a:rPr>
              <a:t>değer </a:t>
            </a:r>
            <a:r>
              <a:rPr sz="2200" b="1" spc="30" dirty="0">
                <a:latin typeface="Times New Roman" panose="02020603050405020304" pitchFamily="18" charset="0"/>
                <a:cs typeface="Times New Roman" panose="02020603050405020304" pitchFamily="18" charset="0"/>
              </a:rPr>
              <a:t>artırıcı </a:t>
            </a:r>
            <a:r>
              <a:rPr sz="2200" b="1" spc="3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harcamalar </a:t>
            </a:r>
            <a:r>
              <a:rPr sz="2200" b="1" spc="-15" dirty="0">
                <a:latin typeface="Times New Roman" panose="02020603050405020304" pitchFamily="18" charset="0"/>
                <a:cs typeface="Times New Roman" panose="02020603050405020304" pitchFamily="18" charset="0"/>
              </a:rPr>
              <a:t>için </a:t>
            </a:r>
            <a:r>
              <a:rPr sz="2200" b="1" spc="-5" dirty="0">
                <a:latin typeface="Times New Roman" panose="02020603050405020304" pitchFamily="18" charset="0"/>
                <a:cs typeface="Times New Roman" panose="02020603050405020304" pitchFamily="18" charset="0"/>
              </a:rPr>
              <a:t>düzenlenen Taşınır </a:t>
            </a:r>
            <a:r>
              <a:rPr sz="2200" b="1" spc="-15" dirty="0">
                <a:latin typeface="Times New Roman" panose="02020603050405020304" pitchFamily="18" charset="0"/>
                <a:cs typeface="Times New Roman" panose="02020603050405020304" pitchFamily="18" charset="0"/>
              </a:rPr>
              <a:t>İşlem Fişlerinin </a:t>
            </a:r>
            <a:r>
              <a:rPr sz="2200" b="1" dirty="0">
                <a:latin typeface="Times New Roman" panose="02020603050405020304" pitchFamily="18" charset="0"/>
                <a:cs typeface="Times New Roman" panose="02020603050405020304" pitchFamily="18" charset="0"/>
              </a:rPr>
              <a:t>bir </a:t>
            </a:r>
            <a:r>
              <a:rPr sz="2200" b="1" spc="5" dirty="0">
                <a:latin typeface="Times New Roman" panose="02020603050405020304" pitchFamily="18" charset="0"/>
                <a:cs typeface="Times New Roman" panose="02020603050405020304" pitchFamily="18" charset="0"/>
              </a:rPr>
              <a:t>nüshası </a:t>
            </a:r>
            <a:r>
              <a:rPr sz="2200" b="1" spc="-5" dirty="0">
                <a:latin typeface="Times New Roman" panose="02020603050405020304" pitchFamily="18" charset="0"/>
                <a:cs typeface="Times New Roman" panose="02020603050405020304" pitchFamily="18" charset="0"/>
              </a:rPr>
              <a:t>ödeme emri belgesi ekinde, </a:t>
            </a:r>
            <a:r>
              <a:rPr sz="2200" b="1" dirty="0">
                <a:latin typeface="Times New Roman" panose="02020603050405020304" pitchFamily="18" charset="0"/>
                <a:cs typeface="Times New Roman" panose="02020603050405020304" pitchFamily="18" charset="0"/>
              </a:rPr>
              <a:t>muhasebe </a:t>
            </a:r>
            <a:r>
              <a:rPr sz="2200" b="1" spc="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birimine</a:t>
            </a:r>
            <a:r>
              <a:rPr sz="2200" b="1" spc="-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gönderilir.</a:t>
            </a:r>
            <a:r>
              <a:rPr sz="2200" b="1" spc="-1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Diğer</a:t>
            </a:r>
            <a:r>
              <a:rPr sz="2200" b="1"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şekillerde</a:t>
            </a:r>
            <a:r>
              <a:rPr sz="2200" b="1" spc="-5" dirty="0">
                <a:latin typeface="Times New Roman" panose="02020603050405020304" pitchFamily="18" charset="0"/>
                <a:cs typeface="Times New Roman" panose="02020603050405020304" pitchFamily="18" charset="0"/>
              </a:rPr>
              <a:t> </a:t>
            </a:r>
            <a:r>
              <a:rPr sz="2200" b="1" spc="-10" dirty="0">
                <a:latin typeface="Times New Roman" panose="02020603050405020304" pitchFamily="18" charset="0"/>
                <a:cs typeface="Times New Roman" panose="02020603050405020304" pitchFamily="18" charset="0"/>
              </a:rPr>
              <a:t>edinilen</a:t>
            </a:r>
            <a:r>
              <a:rPr sz="2200" b="1" spc="-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taşınırların </a:t>
            </a:r>
            <a:r>
              <a:rPr sz="2200" b="1" spc="-10" dirty="0">
                <a:latin typeface="Times New Roman" panose="02020603050405020304" pitchFamily="18" charset="0"/>
                <a:cs typeface="Times New Roman" panose="02020603050405020304" pitchFamily="18" charset="0"/>
              </a:rPr>
              <a:t>girişleri</a:t>
            </a:r>
            <a:r>
              <a:rPr sz="2200" b="1" spc="-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ve</a:t>
            </a:r>
            <a:r>
              <a:rPr sz="2200" b="1" spc="5"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maddi </a:t>
            </a:r>
            <a:r>
              <a:rPr sz="2200" b="1" spc="-5" dirty="0">
                <a:latin typeface="Times New Roman" panose="02020603050405020304" pitchFamily="18" charset="0"/>
                <a:cs typeface="Times New Roman" panose="02020603050405020304" pitchFamily="18" charset="0"/>
              </a:rPr>
              <a:t>duran</a:t>
            </a:r>
            <a:r>
              <a:rPr sz="2200" b="1"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varlık</a:t>
            </a:r>
            <a:r>
              <a:rPr sz="2200" b="1" spc="1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hesaplarında </a:t>
            </a:r>
            <a:r>
              <a:rPr sz="2200" b="1" spc="5"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izlenen </a:t>
            </a:r>
            <a:r>
              <a:rPr sz="2200" b="1" spc="15" dirty="0">
                <a:latin typeface="Times New Roman" panose="02020603050405020304" pitchFamily="18" charset="0"/>
                <a:cs typeface="Times New Roman" panose="02020603050405020304" pitchFamily="18" charset="0"/>
              </a:rPr>
              <a:t>taşınırların </a:t>
            </a:r>
            <a:r>
              <a:rPr sz="2200" b="1" spc="25" dirty="0">
                <a:latin typeface="Times New Roman" panose="02020603050405020304" pitchFamily="18" charset="0"/>
                <a:cs typeface="Times New Roman" panose="02020603050405020304" pitchFamily="18" charset="0"/>
              </a:rPr>
              <a:t>çıkışları </a:t>
            </a:r>
            <a:r>
              <a:rPr sz="2200" b="1" spc="-15" dirty="0">
                <a:latin typeface="Times New Roman" panose="02020603050405020304" pitchFamily="18" charset="0"/>
                <a:cs typeface="Times New Roman" panose="02020603050405020304" pitchFamily="18" charset="0"/>
              </a:rPr>
              <a:t>için </a:t>
            </a:r>
            <a:r>
              <a:rPr sz="2200" b="1" spc="-5" dirty="0">
                <a:latin typeface="Times New Roman" panose="02020603050405020304" pitchFamily="18" charset="0"/>
                <a:cs typeface="Times New Roman" panose="02020603050405020304" pitchFamily="18" charset="0"/>
              </a:rPr>
              <a:t>düzenlenen Taşınır </a:t>
            </a:r>
            <a:r>
              <a:rPr sz="2200" b="1" spc="-15" dirty="0">
                <a:latin typeface="Times New Roman" panose="02020603050405020304" pitchFamily="18" charset="0"/>
                <a:cs typeface="Times New Roman" panose="02020603050405020304" pitchFamily="18" charset="0"/>
              </a:rPr>
              <a:t>İşlem </a:t>
            </a:r>
            <a:r>
              <a:rPr sz="2200" b="1" spc="-10" dirty="0">
                <a:latin typeface="Times New Roman" panose="02020603050405020304" pitchFamily="18" charset="0"/>
                <a:cs typeface="Times New Roman" panose="02020603050405020304" pitchFamily="18" charset="0"/>
              </a:rPr>
              <a:t>Fişlerinin birer </a:t>
            </a:r>
            <a:r>
              <a:rPr sz="2200" b="1" spc="10" dirty="0">
                <a:latin typeface="Times New Roman" panose="02020603050405020304" pitchFamily="18" charset="0"/>
                <a:cs typeface="Times New Roman" panose="02020603050405020304" pitchFamily="18" charset="0"/>
              </a:rPr>
              <a:t>nüshasının, </a:t>
            </a:r>
            <a:r>
              <a:rPr sz="2200" b="1" spc="-5" dirty="0">
                <a:latin typeface="Times New Roman" panose="02020603050405020304" pitchFamily="18" charset="0"/>
                <a:cs typeface="Times New Roman" panose="02020603050405020304" pitchFamily="18" charset="0"/>
              </a:rPr>
              <a:t>düzenleme </a:t>
            </a:r>
            <a:r>
              <a:rPr sz="2200" b="1" spc="-10" dirty="0">
                <a:latin typeface="Times New Roman" panose="02020603050405020304" pitchFamily="18" charset="0"/>
                <a:cs typeface="Times New Roman" panose="02020603050405020304" pitchFamily="18" charset="0"/>
              </a:rPr>
              <a:t>tarihini </a:t>
            </a:r>
            <a:r>
              <a:rPr sz="2200" b="1" spc="-5" dirty="0">
                <a:latin typeface="Times New Roman" panose="02020603050405020304" pitchFamily="18" charset="0"/>
                <a:cs typeface="Times New Roman" panose="02020603050405020304" pitchFamily="18" charset="0"/>
              </a:rPr>
              <a:t> takip </a:t>
            </a:r>
            <a:r>
              <a:rPr sz="2200" b="1" spc="-10" dirty="0">
                <a:latin typeface="Times New Roman" panose="02020603050405020304" pitchFamily="18" charset="0"/>
                <a:cs typeface="Times New Roman" panose="02020603050405020304" pitchFamily="18" charset="0"/>
              </a:rPr>
              <a:t>eden en </a:t>
            </a:r>
            <a:r>
              <a:rPr sz="2200" b="1" dirty="0">
                <a:latin typeface="Times New Roman" panose="02020603050405020304" pitchFamily="18" charset="0"/>
                <a:cs typeface="Times New Roman" panose="02020603050405020304" pitchFamily="18" charset="0"/>
              </a:rPr>
              <a:t>geç </a:t>
            </a:r>
            <a:r>
              <a:rPr sz="2200" b="1" spc="-10" dirty="0">
                <a:latin typeface="Times New Roman" panose="02020603050405020304" pitchFamily="18" charset="0"/>
                <a:cs typeface="Times New Roman" panose="02020603050405020304" pitchFamily="18" charset="0"/>
              </a:rPr>
              <a:t>on </a:t>
            </a:r>
            <a:r>
              <a:rPr sz="2200" b="1" dirty="0">
                <a:latin typeface="Times New Roman" panose="02020603050405020304" pitchFamily="18" charset="0"/>
                <a:cs typeface="Times New Roman" panose="02020603050405020304" pitchFamily="18" charset="0"/>
              </a:rPr>
              <a:t>gün </a:t>
            </a:r>
            <a:r>
              <a:rPr sz="2200" b="1" spc="-10" dirty="0">
                <a:latin typeface="Times New Roman" panose="02020603050405020304" pitchFamily="18" charset="0"/>
                <a:cs typeface="Times New Roman" panose="02020603050405020304" pitchFamily="18" charset="0"/>
              </a:rPr>
              <a:t>içinde </a:t>
            </a:r>
            <a:r>
              <a:rPr sz="2200" b="1" spc="-15" dirty="0">
                <a:latin typeface="Times New Roman" panose="02020603050405020304" pitchFamily="18" charset="0"/>
                <a:cs typeface="Times New Roman" panose="02020603050405020304" pitchFamily="18" charset="0"/>
              </a:rPr>
              <a:t>ve </a:t>
            </a:r>
            <a:r>
              <a:rPr sz="2200" b="1" spc="-10" dirty="0">
                <a:latin typeface="Times New Roman" panose="02020603050405020304" pitchFamily="18" charset="0"/>
                <a:cs typeface="Times New Roman" panose="02020603050405020304" pitchFamily="18" charset="0"/>
              </a:rPr>
              <a:t>her </a:t>
            </a:r>
            <a:r>
              <a:rPr sz="2200" b="1" dirty="0">
                <a:latin typeface="Times New Roman" panose="02020603050405020304" pitchFamily="18" charset="0"/>
                <a:cs typeface="Times New Roman" panose="02020603050405020304" pitchFamily="18" charset="0"/>
              </a:rPr>
              <a:t>durumda </a:t>
            </a:r>
            <a:r>
              <a:rPr sz="2200" b="1" spc="20" dirty="0">
                <a:latin typeface="Times New Roman" panose="02020603050405020304" pitchFamily="18" charset="0"/>
                <a:cs typeface="Times New Roman" panose="02020603050405020304" pitchFamily="18" charset="0"/>
              </a:rPr>
              <a:t>malî </a:t>
            </a:r>
            <a:r>
              <a:rPr sz="2200" b="1" spc="10" dirty="0">
                <a:latin typeface="Times New Roman" panose="02020603050405020304" pitchFamily="18" charset="0"/>
                <a:cs typeface="Times New Roman" panose="02020603050405020304" pitchFamily="18" charset="0"/>
              </a:rPr>
              <a:t>yıl </a:t>
            </a:r>
            <a:r>
              <a:rPr sz="2200" b="1" spc="-5" dirty="0">
                <a:latin typeface="Times New Roman" panose="02020603050405020304" pitchFamily="18" charset="0"/>
                <a:cs typeface="Times New Roman" panose="02020603050405020304" pitchFamily="18" charset="0"/>
              </a:rPr>
              <a:t>sona </a:t>
            </a:r>
            <a:r>
              <a:rPr sz="2200" b="1" dirty="0">
                <a:latin typeface="Times New Roman" panose="02020603050405020304" pitchFamily="18" charset="0"/>
                <a:cs typeface="Times New Roman" panose="02020603050405020304" pitchFamily="18" charset="0"/>
              </a:rPr>
              <a:t>ermeden </a:t>
            </a:r>
            <a:r>
              <a:rPr sz="2200" b="1" spc="-5" dirty="0">
                <a:latin typeface="Times New Roman" panose="02020603050405020304" pitchFamily="18" charset="0"/>
                <a:cs typeface="Times New Roman" panose="02020603050405020304" pitchFamily="18" charset="0"/>
              </a:rPr>
              <a:t>önce muhasebe birimine </a:t>
            </a:r>
            <a:r>
              <a:rPr sz="2200" b="1" dirty="0">
                <a:latin typeface="Times New Roman" panose="02020603050405020304" pitchFamily="18" charset="0"/>
                <a:cs typeface="Times New Roman" panose="02020603050405020304" pitchFamily="18" charset="0"/>
              </a:rPr>
              <a:t> </a:t>
            </a:r>
            <a:r>
              <a:rPr sz="2200" b="1" spc="-5" dirty="0">
                <a:latin typeface="Times New Roman" panose="02020603050405020304" pitchFamily="18" charset="0"/>
                <a:cs typeface="Times New Roman" panose="02020603050405020304" pitchFamily="18" charset="0"/>
              </a:rPr>
              <a:t>gönderilmesi </a:t>
            </a:r>
            <a:r>
              <a:rPr sz="2200" b="1" spc="-20" dirty="0">
                <a:latin typeface="Times New Roman" panose="02020603050405020304" pitchFamily="18" charset="0"/>
                <a:cs typeface="Times New Roman" panose="02020603050405020304" pitchFamily="18" charset="0"/>
              </a:rPr>
              <a:t>zorunludur. </a:t>
            </a:r>
            <a:r>
              <a:rPr sz="2200" b="1" spc="-5" dirty="0">
                <a:solidFill>
                  <a:srgbClr val="FF0000"/>
                </a:solidFill>
                <a:latin typeface="Times New Roman" panose="02020603050405020304" pitchFamily="18" charset="0"/>
                <a:cs typeface="Times New Roman" panose="02020603050405020304" pitchFamily="18" charset="0"/>
              </a:rPr>
              <a:t>Ancak </a:t>
            </a:r>
            <a:r>
              <a:rPr sz="2200" b="1" spc="10" dirty="0">
                <a:solidFill>
                  <a:srgbClr val="FF0000"/>
                </a:solidFill>
                <a:latin typeface="Times New Roman" panose="02020603050405020304" pitchFamily="18" charset="0"/>
                <a:cs typeface="Times New Roman" panose="02020603050405020304" pitchFamily="18" charset="0"/>
              </a:rPr>
              <a:t>aynı </a:t>
            </a:r>
            <a:r>
              <a:rPr sz="2200" b="1" spc="-5" dirty="0">
                <a:solidFill>
                  <a:srgbClr val="FF0000"/>
                </a:solidFill>
                <a:latin typeface="Times New Roman" panose="02020603050405020304" pitchFamily="18" charset="0"/>
                <a:cs typeface="Times New Roman" panose="02020603050405020304" pitchFamily="18" charset="0"/>
              </a:rPr>
              <a:t>muhasebe </a:t>
            </a:r>
            <a:r>
              <a:rPr sz="2200" b="1" spc="-10" dirty="0">
                <a:solidFill>
                  <a:srgbClr val="FF0000"/>
                </a:solidFill>
                <a:latin typeface="Times New Roman" panose="02020603050405020304" pitchFamily="18" charset="0"/>
                <a:cs typeface="Times New Roman" panose="02020603050405020304" pitchFamily="18" charset="0"/>
              </a:rPr>
              <a:t>biriminden </a:t>
            </a:r>
            <a:r>
              <a:rPr sz="2200" b="1" spc="-5" dirty="0">
                <a:solidFill>
                  <a:srgbClr val="FF0000"/>
                </a:solidFill>
                <a:latin typeface="Times New Roman" panose="02020603050405020304" pitchFamily="18" charset="0"/>
                <a:cs typeface="Times New Roman" panose="02020603050405020304" pitchFamily="18" charset="0"/>
              </a:rPr>
              <a:t>hizmet </a:t>
            </a:r>
            <a:r>
              <a:rPr sz="2200" b="1" spc="-10" dirty="0">
                <a:solidFill>
                  <a:srgbClr val="FF0000"/>
                </a:solidFill>
                <a:latin typeface="Times New Roman" panose="02020603050405020304" pitchFamily="18" charset="0"/>
                <a:cs typeface="Times New Roman" panose="02020603050405020304" pitchFamily="18" charset="0"/>
              </a:rPr>
              <a:t>alan, </a:t>
            </a:r>
            <a:r>
              <a:rPr sz="2200" b="1" spc="15" dirty="0">
                <a:solidFill>
                  <a:srgbClr val="FF0000"/>
                </a:solidFill>
                <a:latin typeface="Times New Roman" panose="02020603050405020304" pitchFamily="18" charset="0"/>
                <a:cs typeface="Times New Roman" panose="02020603050405020304" pitchFamily="18" charset="0"/>
              </a:rPr>
              <a:t>aynı </a:t>
            </a:r>
            <a:r>
              <a:rPr sz="2200" b="1" spc="10" dirty="0">
                <a:solidFill>
                  <a:srgbClr val="FF0000"/>
                </a:solidFill>
                <a:latin typeface="Times New Roman" panose="02020603050405020304" pitchFamily="18" charset="0"/>
                <a:cs typeface="Times New Roman" panose="02020603050405020304" pitchFamily="18" charset="0"/>
              </a:rPr>
              <a:t>kamu </a:t>
            </a:r>
            <a:r>
              <a:rPr sz="2200" b="1" spc="-10" dirty="0">
                <a:solidFill>
                  <a:srgbClr val="FF0000"/>
                </a:solidFill>
                <a:latin typeface="Times New Roman" panose="02020603050405020304" pitchFamily="18" charset="0"/>
                <a:cs typeface="Times New Roman" panose="02020603050405020304" pitchFamily="18" charset="0"/>
              </a:rPr>
              <a:t>idaresinin </a:t>
            </a:r>
            <a:r>
              <a:rPr sz="2200" b="1" dirty="0">
                <a:solidFill>
                  <a:srgbClr val="FF0000"/>
                </a:solidFill>
                <a:latin typeface="Times New Roman" panose="02020603050405020304" pitchFamily="18" charset="0"/>
                <a:cs typeface="Times New Roman" panose="02020603050405020304" pitchFamily="18" charset="0"/>
              </a:rPr>
              <a:t>harcama </a:t>
            </a:r>
            <a:r>
              <a:rPr sz="2200" b="1" spc="5" dirty="0">
                <a:solidFill>
                  <a:srgbClr val="FF0000"/>
                </a:solidFill>
                <a:latin typeface="Times New Roman" panose="02020603050405020304" pitchFamily="18" charset="0"/>
                <a:cs typeface="Times New Roman" panose="02020603050405020304" pitchFamily="18" charset="0"/>
              </a:rPr>
              <a:t> </a:t>
            </a:r>
            <a:r>
              <a:rPr sz="2200" b="1" spc="-10" dirty="0">
                <a:solidFill>
                  <a:srgbClr val="FF0000"/>
                </a:solidFill>
                <a:latin typeface="Times New Roman" panose="02020603050405020304" pitchFamily="18" charset="0"/>
                <a:cs typeface="Times New Roman" panose="02020603050405020304" pitchFamily="18" charset="0"/>
              </a:rPr>
              <a:t>birimleri</a:t>
            </a:r>
            <a:r>
              <a:rPr sz="2200" b="1" spc="380"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arasında</a:t>
            </a:r>
            <a:r>
              <a:rPr sz="2200" b="1" spc="415" dirty="0">
                <a:solidFill>
                  <a:srgbClr val="FF0000"/>
                </a:solidFill>
                <a:latin typeface="Times New Roman" panose="02020603050405020304" pitchFamily="18" charset="0"/>
                <a:cs typeface="Times New Roman" panose="02020603050405020304" pitchFamily="18" charset="0"/>
              </a:rPr>
              <a:t> </a:t>
            </a:r>
            <a:r>
              <a:rPr sz="2200" b="1" dirty="0">
                <a:solidFill>
                  <a:srgbClr val="FF0000"/>
                </a:solidFill>
                <a:latin typeface="Times New Roman" panose="02020603050405020304" pitchFamily="18" charset="0"/>
                <a:cs typeface="Times New Roman" panose="02020603050405020304" pitchFamily="18" charset="0"/>
              </a:rPr>
              <a:t>yapılan</a:t>
            </a:r>
            <a:r>
              <a:rPr sz="2200" b="1" spc="395" dirty="0">
                <a:solidFill>
                  <a:srgbClr val="FF0000"/>
                </a:solidFill>
                <a:latin typeface="Times New Roman" panose="02020603050405020304" pitchFamily="18" charset="0"/>
                <a:cs typeface="Times New Roman" panose="02020603050405020304" pitchFamily="18" charset="0"/>
              </a:rPr>
              <a:t> </a:t>
            </a:r>
            <a:r>
              <a:rPr sz="2200" b="1" spc="20" dirty="0">
                <a:solidFill>
                  <a:srgbClr val="FF0000"/>
                </a:solidFill>
                <a:latin typeface="Times New Roman" panose="02020603050405020304" pitchFamily="18" charset="0"/>
                <a:cs typeface="Times New Roman" panose="02020603050405020304" pitchFamily="18" charset="0"/>
              </a:rPr>
              <a:t>taşınır</a:t>
            </a:r>
            <a:r>
              <a:rPr sz="2200" b="1" spc="380" dirty="0">
                <a:solidFill>
                  <a:srgbClr val="FF0000"/>
                </a:solidFill>
                <a:latin typeface="Times New Roman" panose="02020603050405020304" pitchFamily="18" charset="0"/>
                <a:cs typeface="Times New Roman" panose="02020603050405020304" pitchFamily="18" charset="0"/>
              </a:rPr>
              <a:t> </a:t>
            </a:r>
            <a:r>
              <a:rPr sz="2200" b="1" spc="-10" dirty="0">
                <a:solidFill>
                  <a:srgbClr val="FF0000"/>
                </a:solidFill>
                <a:latin typeface="Times New Roman" panose="02020603050405020304" pitchFamily="18" charset="0"/>
                <a:cs typeface="Times New Roman" panose="02020603050405020304" pitchFamily="18" charset="0"/>
              </a:rPr>
              <a:t>devirlerinde,</a:t>
            </a:r>
            <a:r>
              <a:rPr sz="2200" b="1" spc="400"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devreden</a:t>
            </a:r>
            <a:r>
              <a:rPr sz="2200" b="1" spc="375"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harcama</a:t>
            </a:r>
            <a:r>
              <a:rPr sz="2200" b="1" spc="365" dirty="0">
                <a:solidFill>
                  <a:srgbClr val="FF0000"/>
                </a:solidFill>
                <a:latin typeface="Times New Roman" panose="02020603050405020304" pitchFamily="18" charset="0"/>
                <a:cs typeface="Times New Roman" panose="02020603050405020304" pitchFamily="18" charset="0"/>
              </a:rPr>
              <a:t> </a:t>
            </a:r>
            <a:r>
              <a:rPr sz="2200" b="1" spc="-10" dirty="0">
                <a:solidFill>
                  <a:srgbClr val="FF0000"/>
                </a:solidFill>
                <a:latin typeface="Times New Roman" panose="02020603050405020304" pitchFamily="18" charset="0"/>
                <a:cs typeface="Times New Roman" panose="02020603050405020304" pitchFamily="18" charset="0"/>
              </a:rPr>
              <a:t>birimince</a:t>
            </a:r>
            <a:r>
              <a:rPr sz="2200" b="1" spc="375"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düzenlenen</a:t>
            </a:r>
            <a:r>
              <a:rPr sz="2200" b="1" spc="380"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Taşınır</a:t>
            </a:r>
            <a:r>
              <a:rPr sz="2200" b="1" spc="385" dirty="0">
                <a:solidFill>
                  <a:srgbClr val="FF0000"/>
                </a:solidFill>
                <a:latin typeface="Times New Roman" panose="02020603050405020304" pitchFamily="18" charset="0"/>
                <a:cs typeface="Times New Roman" panose="02020603050405020304" pitchFamily="18" charset="0"/>
              </a:rPr>
              <a:t> </a:t>
            </a:r>
            <a:r>
              <a:rPr sz="2200" b="1" spc="-15" dirty="0">
                <a:solidFill>
                  <a:srgbClr val="FF0000"/>
                </a:solidFill>
                <a:latin typeface="Times New Roman" panose="02020603050405020304" pitchFamily="18" charset="0"/>
                <a:cs typeface="Times New Roman" panose="02020603050405020304" pitchFamily="18" charset="0"/>
              </a:rPr>
              <a:t>İşlem</a:t>
            </a:r>
            <a:endParaRPr sz="2200" b="1" dirty="0">
              <a:solidFill>
                <a:srgbClr val="FF0000"/>
              </a:solidFill>
              <a:latin typeface="Times New Roman" panose="02020603050405020304" pitchFamily="18" charset="0"/>
              <a:cs typeface="Times New Roman" panose="02020603050405020304" pitchFamily="18" charset="0"/>
            </a:endParaRPr>
          </a:p>
          <a:p>
            <a:pPr marL="356870" algn="just">
              <a:lnSpc>
                <a:spcPct val="100000"/>
              </a:lnSpc>
              <a:spcBef>
                <a:spcPts val="780"/>
              </a:spcBef>
            </a:pPr>
            <a:r>
              <a:rPr sz="2200" b="1" spc="-10" dirty="0">
                <a:solidFill>
                  <a:srgbClr val="FF0000"/>
                </a:solidFill>
                <a:latin typeface="Times New Roman" panose="02020603050405020304" pitchFamily="18" charset="0"/>
                <a:cs typeface="Times New Roman" panose="02020603050405020304" pitchFamily="18" charset="0"/>
              </a:rPr>
              <a:t>Fişi</a:t>
            </a:r>
            <a:r>
              <a:rPr sz="2200" b="1" spc="30"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muhasebe</a:t>
            </a:r>
            <a:r>
              <a:rPr sz="2200" b="1" spc="25" dirty="0">
                <a:solidFill>
                  <a:srgbClr val="FF0000"/>
                </a:solidFill>
                <a:latin typeface="Times New Roman" panose="02020603050405020304" pitchFamily="18" charset="0"/>
                <a:cs typeface="Times New Roman" panose="02020603050405020304" pitchFamily="18" charset="0"/>
              </a:rPr>
              <a:t> </a:t>
            </a:r>
            <a:r>
              <a:rPr sz="2200" b="1" spc="-10" dirty="0">
                <a:solidFill>
                  <a:srgbClr val="FF0000"/>
                </a:solidFill>
                <a:latin typeface="Times New Roman" panose="02020603050405020304" pitchFamily="18" charset="0"/>
                <a:cs typeface="Times New Roman" panose="02020603050405020304" pitchFamily="18" charset="0"/>
              </a:rPr>
              <a:t>birimin</a:t>
            </a:r>
            <a:r>
              <a:rPr sz="2200" b="1" spc="75" dirty="0">
                <a:solidFill>
                  <a:srgbClr val="FF0000"/>
                </a:solidFill>
                <a:latin typeface="Times New Roman" panose="02020603050405020304" pitchFamily="18" charset="0"/>
                <a:cs typeface="Times New Roman" panose="02020603050405020304" pitchFamily="18" charset="0"/>
              </a:rPr>
              <a:t> </a:t>
            </a:r>
            <a:r>
              <a:rPr sz="2200" b="1" spc="-15" dirty="0">
                <a:solidFill>
                  <a:srgbClr val="FF0000"/>
                </a:solidFill>
                <a:latin typeface="Times New Roman" panose="02020603050405020304" pitchFamily="18" charset="0"/>
                <a:cs typeface="Times New Roman" panose="02020603050405020304" pitchFamily="18" charset="0"/>
              </a:rPr>
              <a:t>gönderilmez.</a:t>
            </a:r>
            <a:endParaRPr sz="2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207568" y="652953"/>
            <a:ext cx="10153128" cy="759823"/>
          </a:xfrm>
          <a:prstGeom prst="rect">
            <a:avLst/>
          </a:prstGeom>
        </p:spPr>
        <p:txBody>
          <a:bodyPr vert="horz" wrap="square" lIns="0" tIns="6350" rIns="0" bIns="0" rtlCol="0">
            <a:spAutoFit/>
          </a:bodyPr>
          <a:lstStyle/>
          <a:p>
            <a:pPr marL="1457325" marR="5080" indent="-1445260">
              <a:lnSpc>
                <a:spcPct val="102200"/>
              </a:lnSpc>
              <a:spcBef>
                <a:spcPts val="50"/>
              </a:spcBef>
            </a:pPr>
            <a:r>
              <a:rPr sz="2400" b="1" spc="-25" dirty="0">
                <a:solidFill>
                  <a:srgbClr val="FF0000"/>
                </a:solidFill>
                <a:latin typeface="Times New Roman" panose="02020603050405020304" pitchFamily="18" charset="0"/>
                <a:cs typeface="Times New Roman" panose="02020603050405020304" pitchFamily="18" charset="0"/>
              </a:rPr>
              <a:t>TAŞINIR </a:t>
            </a:r>
            <a:r>
              <a:rPr sz="2400" b="1" spc="-5" dirty="0">
                <a:solidFill>
                  <a:srgbClr val="FF0000"/>
                </a:solidFill>
                <a:latin typeface="Times New Roman" panose="02020603050405020304" pitchFamily="18" charset="0"/>
                <a:cs typeface="Times New Roman" panose="02020603050405020304" pitchFamily="18" charset="0"/>
              </a:rPr>
              <a:t>GİRİŞ </a:t>
            </a:r>
            <a:r>
              <a:rPr sz="2400" b="1" dirty="0">
                <a:solidFill>
                  <a:srgbClr val="FF0000"/>
                </a:solidFill>
                <a:latin typeface="Times New Roman" panose="02020603050405020304" pitchFamily="18" charset="0"/>
                <a:cs typeface="Times New Roman" panose="02020603050405020304" pitchFamily="18" charset="0"/>
              </a:rPr>
              <a:t>VE </a:t>
            </a:r>
            <a:r>
              <a:rPr sz="2400" b="1" spc="-5" dirty="0">
                <a:solidFill>
                  <a:srgbClr val="FF0000"/>
                </a:solidFill>
                <a:latin typeface="Times New Roman" panose="02020603050405020304" pitchFamily="18" charset="0"/>
                <a:cs typeface="Times New Roman" panose="02020603050405020304" pitchFamily="18" charset="0"/>
              </a:rPr>
              <a:t>ÇIKIŞ </a:t>
            </a:r>
            <a:r>
              <a:rPr sz="2400" b="1" dirty="0">
                <a:solidFill>
                  <a:srgbClr val="FF0000"/>
                </a:solidFill>
                <a:latin typeface="Times New Roman" panose="02020603050405020304" pitchFamily="18" charset="0"/>
                <a:cs typeface="Times New Roman" panose="02020603050405020304" pitchFamily="18" charset="0"/>
              </a:rPr>
              <a:t>İŞLEMLERİNİN </a:t>
            </a:r>
            <a:r>
              <a:rPr sz="2400" b="1" spc="-5" dirty="0">
                <a:solidFill>
                  <a:srgbClr val="FF0000"/>
                </a:solidFill>
                <a:latin typeface="Times New Roman" panose="02020603050405020304" pitchFamily="18" charset="0"/>
                <a:cs typeface="Times New Roman" panose="02020603050405020304" pitchFamily="18" charset="0"/>
              </a:rPr>
              <a:t>MUHASEBE </a:t>
            </a:r>
            <a:r>
              <a:rPr sz="2400" b="1" spc="-490" dirty="0">
                <a:solidFill>
                  <a:srgbClr val="FF0000"/>
                </a:solidFill>
                <a:latin typeface="Times New Roman" panose="02020603050405020304" pitchFamily="18" charset="0"/>
                <a:cs typeface="Times New Roman" panose="02020603050405020304" pitchFamily="18" charset="0"/>
              </a:rPr>
              <a:t> </a:t>
            </a:r>
            <a:r>
              <a:rPr lang="tr-TR" sz="2400" b="1" spc="-490" dirty="0" smtClean="0">
                <a:solidFill>
                  <a:srgbClr val="FF0000"/>
                </a:solidFill>
                <a:latin typeface="Times New Roman" panose="02020603050405020304" pitchFamily="18" charset="0"/>
                <a:cs typeface="Times New Roman" panose="02020603050405020304" pitchFamily="18" charset="0"/>
              </a:rPr>
              <a:t/>
            </a:r>
            <a:br>
              <a:rPr lang="tr-TR" sz="2400" b="1" spc="-490" dirty="0" smtClean="0">
                <a:solidFill>
                  <a:srgbClr val="FF0000"/>
                </a:solidFill>
                <a:latin typeface="Times New Roman" panose="02020603050405020304" pitchFamily="18" charset="0"/>
                <a:cs typeface="Times New Roman" panose="02020603050405020304" pitchFamily="18" charset="0"/>
              </a:rPr>
            </a:br>
            <a:r>
              <a:rPr sz="2400" b="1" spc="-5" dirty="0" smtClean="0">
                <a:solidFill>
                  <a:srgbClr val="FF0000"/>
                </a:solidFill>
                <a:latin typeface="Times New Roman" panose="02020603050405020304" pitchFamily="18" charset="0"/>
                <a:cs typeface="Times New Roman" panose="02020603050405020304" pitchFamily="18" charset="0"/>
              </a:rPr>
              <a:t>BİRİMİNE</a:t>
            </a:r>
            <a:r>
              <a:rPr sz="2400" b="1" spc="-30" dirty="0" smtClean="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BİLDİRİLMESİ</a:t>
            </a:r>
            <a:endParaRPr sz="24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919536" y="1412776"/>
            <a:ext cx="9329629" cy="4837222"/>
          </a:xfrm>
          <a:prstGeom prst="rect">
            <a:avLst/>
          </a:prstGeom>
        </p:spPr>
        <p:txBody>
          <a:bodyPr vert="horz" wrap="square" lIns="0" tIns="12700" rIns="0" bIns="0" rtlCol="0">
            <a:spAutoFit/>
          </a:bodyPr>
          <a:lstStyle/>
          <a:p>
            <a:pPr marL="356870" marR="5080" indent="-344805" algn="just">
              <a:lnSpc>
                <a:spcPct val="100000"/>
              </a:lnSpc>
              <a:spcBef>
                <a:spcPts val="100"/>
              </a:spcBef>
              <a:buFont typeface="Wingdings"/>
              <a:buChar char=""/>
              <a:tabLst>
                <a:tab pos="357505" algn="l"/>
              </a:tabLst>
            </a:pPr>
            <a:r>
              <a:rPr sz="2400" b="1" dirty="0">
                <a:latin typeface="Times New Roman" panose="02020603050405020304" pitchFamily="18" charset="0"/>
                <a:cs typeface="Times New Roman" panose="02020603050405020304" pitchFamily="18" charset="0"/>
              </a:rPr>
              <a:t>Muhasebe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kayıtlarında</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"150-İlk</a:t>
            </a:r>
            <a:r>
              <a:rPr sz="2400" b="1" dirty="0">
                <a:latin typeface="Times New Roman" panose="02020603050405020304" pitchFamily="18" charset="0"/>
                <a:cs typeface="Times New Roman" panose="02020603050405020304" pitchFamily="18" charset="0"/>
              </a:rPr>
              <a:t> Madde</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Malzemeler</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Hesabı"nda</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izlenen</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tüketim </a:t>
            </a:r>
            <a:r>
              <a:rPr sz="2400" b="1" spc="-6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malzemelerinin</a:t>
            </a:r>
            <a:r>
              <a:rPr sz="2400" b="1"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çıkışları</a:t>
            </a:r>
            <a:r>
              <a:rPr sz="2400" b="1" spc="3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için</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düzenlenen</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Taşınır</a:t>
            </a:r>
            <a:r>
              <a:rPr sz="2400" b="1" spc="-5" dirty="0">
                <a:latin typeface="Times New Roman" panose="02020603050405020304" pitchFamily="18" charset="0"/>
                <a:cs typeface="Times New Roman" panose="02020603050405020304" pitchFamily="18" charset="0"/>
              </a:rPr>
              <a:t> İşlem</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Fişleri</a:t>
            </a:r>
            <a:r>
              <a:rPr sz="2400" b="1" spc="-5" dirty="0">
                <a:latin typeface="Times New Roman" panose="02020603050405020304" pitchFamily="18" charset="0"/>
                <a:cs typeface="Times New Roman" panose="02020603050405020304" pitchFamily="18" charset="0"/>
              </a:rPr>
              <a:t> muhasebe</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birimine </a:t>
            </a:r>
            <a:r>
              <a:rPr sz="2400" b="1" spc="-5" dirty="0">
                <a:latin typeface="Times New Roman" panose="02020603050405020304" pitchFamily="18" charset="0"/>
                <a:cs typeface="Times New Roman" panose="02020603050405020304" pitchFamily="18" charset="0"/>
              </a:rPr>
              <a:t> gönderilmez. </a:t>
            </a:r>
            <a:r>
              <a:rPr sz="2400" b="1" spc="5" dirty="0">
                <a:latin typeface="Times New Roman" panose="02020603050405020304" pitchFamily="18" charset="0"/>
                <a:cs typeface="Times New Roman" panose="02020603050405020304" pitchFamily="18" charset="0"/>
              </a:rPr>
              <a:t>Bunların </a:t>
            </a:r>
            <a:r>
              <a:rPr sz="2400" b="1" spc="-10" dirty="0">
                <a:latin typeface="Times New Roman" panose="02020603050405020304" pitchFamily="18" charset="0"/>
                <a:cs typeface="Times New Roman" panose="02020603050405020304" pitchFamily="18" charset="0"/>
              </a:rPr>
              <a:t>yerine, </a:t>
            </a:r>
            <a:r>
              <a:rPr sz="2400" b="1" spc="-5" dirty="0">
                <a:latin typeface="Times New Roman" panose="02020603050405020304" pitchFamily="18" charset="0"/>
                <a:cs typeface="Times New Roman" panose="02020603050405020304" pitchFamily="18" charset="0"/>
              </a:rPr>
              <a:t>genel bütçe </a:t>
            </a:r>
            <a:r>
              <a:rPr sz="2400" b="1" spc="5" dirty="0">
                <a:latin typeface="Times New Roman" panose="02020603050405020304" pitchFamily="18" charset="0"/>
                <a:cs typeface="Times New Roman" panose="02020603050405020304" pitchFamily="18" charset="0"/>
              </a:rPr>
              <a:t>kapsamındaki </a:t>
            </a:r>
            <a:r>
              <a:rPr sz="2400" b="1" spc="-5" dirty="0">
                <a:latin typeface="Times New Roman" panose="02020603050405020304" pitchFamily="18" charset="0"/>
                <a:cs typeface="Times New Roman" panose="02020603050405020304" pitchFamily="18" charset="0"/>
              </a:rPr>
              <a:t>kamu </a:t>
            </a:r>
            <a:r>
              <a:rPr sz="2400" b="1" spc="-10" dirty="0">
                <a:latin typeface="Times New Roman" panose="02020603050405020304" pitchFamily="18" charset="0"/>
                <a:cs typeface="Times New Roman" panose="02020603050405020304" pitchFamily="18" charset="0"/>
              </a:rPr>
              <a:t>idarelerinde </a:t>
            </a:r>
            <a:r>
              <a:rPr sz="2400" b="1" dirty="0">
                <a:solidFill>
                  <a:srgbClr val="FF0000"/>
                </a:solidFill>
                <a:latin typeface="Times New Roman" panose="02020603050405020304" pitchFamily="18" charset="0"/>
                <a:cs typeface="Times New Roman" panose="02020603050405020304" pitchFamily="18" charset="0"/>
              </a:rPr>
              <a:t>üç </a:t>
            </a:r>
            <a:r>
              <a:rPr sz="2400" b="1" spc="10" dirty="0">
                <a:solidFill>
                  <a:srgbClr val="FF0000"/>
                </a:solidFill>
                <a:latin typeface="Times New Roman" panose="02020603050405020304" pitchFamily="18" charset="0"/>
                <a:cs typeface="Times New Roman" panose="02020603050405020304" pitchFamily="18" charset="0"/>
              </a:rPr>
              <a:t>aylık </a:t>
            </a:r>
            <a:r>
              <a:rPr sz="2400" b="1" spc="15"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dönemler</a:t>
            </a:r>
            <a:r>
              <a:rPr sz="2400" b="1" dirty="0">
                <a:solidFill>
                  <a:srgbClr val="FF0000"/>
                </a:solidFill>
                <a:latin typeface="Times New Roman" panose="02020603050405020304" pitchFamily="18" charset="0"/>
                <a:cs typeface="Times New Roman" panose="02020603050405020304" pitchFamily="18" charset="0"/>
              </a:rPr>
              <a:t> itibarıyla,</a:t>
            </a:r>
            <a:r>
              <a:rPr sz="2400" b="1" spc="5" dirty="0">
                <a:solidFill>
                  <a:srgbClr val="FF0000"/>
                </a:solidFill>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diğer</a:t>
            </a:r>
            <a:r>
              <a:rPr sz="2400" b="1" spc="-5" dirty="0">
                <a:latin typeface="Times New Roman" panose="02020603050405020304" pitchFamily="18" charset="0"/>
                <a:cs typeface="Times New Roman" panose="02020603050405020304" pitchFamily="18" charset="0"/>
              </a:rPr>
              <a:t> idarelerde</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ise</a:t>
            </a:r>
            <a:r>
              <a:rPr sz="2400" b="1" dirty="0">
                <a:latin typeface="Times New Roman" panose="02020603050405020304" pitchFamily="18" charset="0"/>
                <a:cs typeface="Times New Roman" panose="02020603050405020304" pitchFamily="18" charset="0"/>
              </a:rPr>
              <a:t> üç</a:t>
            </a:r>
            <a:r>
              <a:rPr sz="2400" b="1" spc="5"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ayı</a:t>
            </a:r>
            <a:r>
              <a:rPr sz="2400" b="1" spc="3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geçmemek</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üzere</a:t>
            </a:r>
            <a:r>
              <a:rPr sz="2400" b="1" dirty="0">
                <a:latin typeface="Times New Roman" panose="02020603050405020304" pitchFamily="18" charset="0"/>
                <a:cs typeface="Times New Roman" panose="02020603050405020304" pitchFamily="18" charset="0"/>
              </a:rPr>
              <a:t> üst</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yöneticiler </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tarafından </a:t>
            </a:r>
            <a:r>
              <a:rPr sz="2400" b="1" spc="-5" dirty="0">
                <a:latin typeface="Times New Roman" panose="02020603050405020304" pitchFamily="18" charset="0"/>
                <a:cs typeface="Times New Roman" panose="02020603050405020304" pitchFamily="18" charset="0"/>
              </a:rPr>
              <a:t>belirlenen </a:t>
            </a:r>
            <a:r>
              <a:rPr sz="2400" b="1" dirty="0">
                <a:latin typeface="Times New Roman" panose="02020603050405020304" pitchFamily="18" charset="0"/>
                <a:cs typeface="Times New Roman" panose="02020603050405020304" pitchFamily="18" charset="0"/>
              </a:rPr>
              <a:t>sürede </a:t>
            </a:r>
            <a:r>
              <a:rPr sz="2400" b="1" spc="10" dirty="0">
                <a:latin typeface="Times New Roman" panose="02020603050405020304" pitchFamily="18" charset="0"/>
                <a:cs typeface="Times New Roman" panose="02020603050405020304" pitchFamily="18" charset="0"/>
              </a:rPr>
              <a:t>kullanılmış </a:t>
            </a:r>
            <a:r>
              <a:rPr sz="2400" b="1" spc="-5" dirty="0">
                <a:solidFill>
                  <a:srgbClr val="FF0000"/>
                </a:solidFill>
                <a:latin typeface="Times New Roman" panose="02020603050405020304" pitchFamily="18" charset="0"/>
                <a:cs typeface="Times New Roman" panose="02020603050405020304" pitchFamily="18" charset="0"/>
              </a:rPr>
              <a:t>tüketim malzemelerinin </a:t>
            </a:r>
            <a:r>
              <a:rPr sz="2400" b="1" spc="25" dirty="0">
                <a:solidFill>
                  <a:srgbClr val="FF0000"/>
                </a:solidFill>
                <a:latin typeface="Times New Roman" panose="02020603050405020304" pitchFamily="18" charset="0"/>
                <a:cs typeface="Times New Roman" panose="02020603050405020304" pitchFamily="18" charset="0"/>
              </a:rPr>
              <a:t>taşınır </a:t>
            </a:r>
            <a:r>
              <a:rPr sz="2400" b="1" dirty="0">
                <a:solidFill>
                  <a:srgbClr val="FF0000"/>
                </a:solidFill>
                <a:latin typeface="Times New Roman" panose="02020603050405020304" pitchFamily="18" charset="0"/>
                <a:cs typeface="Times New Roman" panose="02020603050405020304" pitchFamily="18" charset="0"/>
              </a:rPr>
              <a:t>II </a:t>
            </a:r>
            <a:r>
              <a:rPr sz="2400" b="1" spc="-5" dirty="0">
                <a:solidFill>
                  <a:srgbClr val="FF0000"/>
                </a:solidFill>
                <a:latin typeface="Times New Roman" panose="02020603050405020304" pitchFamily="18" charset="0"/>
                <a:cs typeface="Times New Roman" panose="02020603050405020304" pitchFamily="18" charset="0"/>
              </a:rPr>
              <a:t>nci düzey </a:t>
            </a:r>
            <a:r>
              <a:rPr sz="2400" b="1" dirty="0">
                <a:solidFill>
                  <a:srgbClr val="FF0000"/>
                </a:solidFill>
                <a:latin typeface="Times New Roman" panose="02020603050405020304" pitchFamily="18" charset="0"/>
                <a:cs typeface="Times New Roman" panose="02020603050405020304" pitchFamily="18" charset="0"/>
              </a:rPr>
              <a:t> detay </a:t>
            </a:r>
            <a:r>
              <a:rPr sz="2400" b="1" spc="-5" dirty="0">
                <a:solidFill>
                  <a:srgbClr val="FF0000"/>
                </a:solidFill>
                <a:latin typeface="Times New Roman" panose="02020603050405020304" pitchFamily="18" charset="0"/>
                <a:cs typeface="Times New Roman" panose="02020603050405020304" pitchFamily="18" charset="0"/>
              </a:rPr>
              <a:t>kodu </a:t>
            </a:r>
            <a:r>
              <a:rPr sz="2400" b="1" spc="10" dirty="0">
                <a:solidFill>
                  <a:srgbClr val="FF0000"/>
                </a:solidFill>
                <a:latin typeface="Times New Roman" panose="02020603050405020304" pitchFamily="18" charset="0"/>
                <a:cs typeface="Times New Roman" panose="02020603050405020304" pitchFamily="18" charset="0"/>
              </a:rPr>
              <a:t>bazında </a:t>
            </a:r>
            <a:r>
              <a:rPr sz="2400" b="1" spc="-5" dirty="0">
                <a:solidFill>
                  <a:srgbClr val="FF0000"/>
                </a:solidFill>
                <a:latin typeface="Times New Roman" panose="02020603050405020304" pitchFamily="18" charset="0"/>
                <a:cs typeface="Times New Roman" panose="02020603050405020304" pitchFamily="18" charset="0"/>
              </a:rPr>
              <a:t>düzenlenen </a:t>
            </a:r>
            <a:r>
              <a:rPr sz="2400" b="1" spc="10" dirty="0">
                <a:solidFill>
                  <a:srgbClr val="FF0000"/>
                </a:solidFill>
                <a:latin typeface="Times New Roman" panose="02020603050405020304" pitchFamily="18" charset="0"/>
                <a:cs typeface="Times New Roman" panose="02020603050405020304" pitchFamily="18" charset="0"/>
              </a:rPr>
              <a:t>onaylı </a:t>
            </a:r>
            <a:r>
              <a:rPr sz="2400" b="1" spc="-5" dirty="0">
                <a:solidFill>
                  <a:srgbClr val="FF0000"/>
                </a:solidFill>
                <a:latin typeface="Times New Roman" panose="02020603050405020304" pitchFamily="18" charset="0"/>
                <a:cs typeface="Times New Roman" panose="02020603050405020304" pitchFamily="18" charset="0"/>
              </a:rPr>
              <a:t>bir listesi</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en </a:t>
            </a:r>
            <a:r>
              <a:rPr sz="2400" b="1" spc="-5" dirty="0">
                <a:latin typeface="Times New Roman" panose="02020603050405020304" pitchFamily="18" charset="0"/>
                <a:cs typeface="Times New Roman" panose="02020603050405020304" pitchFamily="18" charset="0"/>
              </a:rPr>
              <a:t>geç </a:t>
            </a:r>
            <a:r>
              <a:rPr sz="2400" b="1" spc="-20" dirty="0">
                <a:latin typeface="Times New Roman" panose="02020603050405020304" pitchFamily="18" charset="0"/>
                <a:cs typeface="Times New Roman" panose="02020603050405020304" pitchFamily="18" charset="0"/>
              </a:rPr>
              <a:t>ilgili </a:t>
            </a:r>
            <a:r>
              <a:rPr sz="2400" b="1" dirty="0">
                <a:latin typeface="Times New Roman" panose="02020603050405020304" pitchFamily="18" charset="0"/>
                <a:cs typeface="Times New Roman" panose="02020603050405020304" pitchFamily="18" charset="0"/>
              </a:rPr>
              <a:t>dönemin </a:t>
            </a:r>
            <a:r>
              <a:rPr sz="2400" b="1" spc="-10" dirty="0">
                <a:latin typeface="Times New Roman" panose="02020603050405020304" pitchFamily="18" charset="0"/>
                <a:cs typeface="Times New Roman" panose="02020603050405020304" pitchFamily="18" charset="0"/>
              </a:rPr>
              <a:t>son </a:t>
            </a:r>
            <a:r>
              <a:rPr sz="2400" b="1" spc="-15" dirty="0">
                <a:latin typeface="Times New Roman" panose="02020603050405020304" pitchFamily="18" charset="0"/>
                <a:cs typeface="Times New Roman" panose="02020603050405020304" pitchFamily="18" charset="0"/>
              </a:rPr>
              <a:t>iş </a:t>
            </a:r>
            <a:r>
              <a:rPr sz="2400" b="1" spc="-5" dirty="0">
                <a:latin typeface="Times New Roman" panose="02020603050405020304" pitchFamily="18" charset="0"/>
                <a:cs typeface="Times New Roman" panose="02020603050405020304" pitchFamily="18" charset="0"/>
              </a:rPr>
              <a:t>günü </a:t>
            </a:r>
            <a:r>
              <a:rPr sz="2400" b="1" dirty="0">
                <a:latin typeface="Times New Roman" panose="02020603050405020304" pitchFamily="18" charset="0"/>
                <a:cs typeface="Times New Roman" panose="02020603050405020304" pitchFamily="18" charset="0"/>
              </a:rPr>
              <a:t> mesai</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bitimine</a:t>
            </a:r>
            <a:r>
              <a:rPr sz="2400" b="1" spc="3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kadar</a:t>
            </a:r>
            <a:r>
              <a:rPr sz="2400" b="1" spc="10" dirty="0">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muhasebe</a:t>
            </a:r>
            <a:r>
              <a:rPr sz="2400" b="1" spc="-10" dirty="0">
                <a:solidFill>
                  <a:srgbClr val="FF0000"/>
                </a:solidFill>
                <a:latin typeface="Times New Roman" panose="02020603050405020304" pitchFamily="18" charset="0"/>
                <a:cs typeface="Times New Roman" panose="02020603050405020304" pitchFamily="18" charset="0"/>
              </a:rPr>
              <a:t> birimine</a:t>
            </a:r>
            <a:r>
              <a:rPr sz="2400" b="1" spc="50" dirty="0">
                <a:solidFill>
                  <a:srgbClr val="FF0000"/>
                </a:solidFill>
                <a:latin typeface="Times New Roman" panose="02020603050405020304" pitchFamily="18" charset="0"/>
                <a:cs typeface="Times New Roman" panose="02020603050405020304" pitchFamily="18" charset="0"/>
              </a:rPr>
              <a:t> </a:t>
            </a:r>
            <a:r>
              <a:rPr sz="2400" b="1" spc="-25" dirty="0">
                <a:solidFill>
                  <a:srgbClr val="FF0000"/>
                </a:solidFill>
                <a:latin typeface="Times New Roman" panose="02020603050405020304" pitchFamily="18" charset="0"/>
                <a:cs typeface="Times New Roman" panose="02020603050405020304" pitchFamily="18" charset="0"/>
              </a:rPr>
              <a:t>gönderilir</a:t>
            </a:r>
            <a:r>
              <a:rPr sz="2400" b="1" spc="-25" dirty="0">
                <a:latin typeface="Times New Roman" panose="02020603050405020304" pitchFamily="18" charset="0"/>
                <a:cs typeface="Times New Roman" panose="02020603050405020304" pitchFamily="18" charset="0"/>
              </a:rPr>
              <a:t>.</a:t>
            </a:r>
            <a:endParaRPr sz="2400" b="1" dirty="0">
              <a:latin typeface="Times New Roman" panose="02020603050405020304" pitchFamily="18" charset="0"/>
              <a:cs typeface="Times New Roman" panose="02020603050405020304" pitchFamily="18" charset="0"/>
            </a:endParaRPr>
          </a:p>
          <a:p>
            <a:pPr>
              <a:lnSpc>
                <a:spcPct val="100000"/>
              </a:lnSpc>
              <a:buFont typeface="Wingdings"/>
              <a:buChar char=""/>
            </a:pPr>
            <a:endParaRPr sz="2550" b="1" dirty="0">
              <a:latin typeface="Times New Roman" panose="02020603050405020304" pitchFamily="18" charset="0"/>
              <a:cs typeface="Times New Roman" panose="02020603050405020304" pitchFamily="18" charset="0"/>
            </a:endParaRPr>
          </a:p>
          <a:p>
            <a:pPr marL="356870" marR="6985" indent="-344805" algn="just">
              <a:lnSpc>
                <a:spcPct val="100000"/>
              </a:lnSpc>
              <a:buFont typeface="Wingdings"/>
              <a:buChar char=""/>
              <a:tabLst>
                <a:tab pos="357505" algn="l"/>
              </a:tabLst>
            </a:pPr>
            <a:r>
              <a:rPr sz="2400" b="1" dirty="0">
                <a:solidFill>
                  <a:srgbClr val="FF0000"/>
                </a:solidFill>
                <a:latin typeface="Times New Roman" panose="02020603050405020304" pitchFamily="18" charset="0"/>
                <a:cs typeface="Times New Roman" panose="02020603050405020304" pitchFamily="18" charset="0"/>
              </a:rPr>
              <a:t>Muhasebe</a:t>
            </a:r>
            <a:r>
              <a:rPr sz="2400" b="1" spc="5"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yetkilileri,</a:t>
            </a:r>
            <a:r>
              <a:rPr sz="2400" b="1" spc="-5" dirty="0">
                <a:solidFill>
                  <a:srgbClr val="FF0000"/>
                </a:solidFill>
                <a:latin typeface="Times New Roman" panose="02020603050405020304" pitchFamily="18" charset="0"/>
                <a:cs typeface="Times New Roman" panose="02020603050405020304" pitchFamily="18" charset="0"/>
              </a:rPr>
              <a:t> </a:t>
            </a:r>
            <a:r>
              <a:rPr sz="2400" b="1" spc="30" dirty="0">
                <a:solidFill>
                  <a:srgbClr val="FF0000"/>
                </a:solidFill>
                <a:latin typeface="Times New Roman" panose="02020603050405020304" pitchFamily="18" charset="0"/>
                <a:cs typeface="Times New Roman" panose="02020603050405020304" pitchFamily="18" charset="0"/>
              </a:rPr>
              <a:t>taşınır</a:t>
            </a:r>
            <a:r>
              <a:rPr sz="2400" b="1" spc="35"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giriş</a:t>
            </a:r>
            <a:r>
              <a:rPr sz="2400" b="1" spc="-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ve</a:t>
            </a:r>
            <a:r>
              <a:rPr sz="2400" b="1" spc="610" dirty="0">
                <a:solidFill>
                  <a:srgbClr val="FF0000"/>
                </a:solidFill>
                <a:latin typeface="Times New Roman" panose="02020603050405020304" pitchFamily="18" charset="0"/>
                <a:cs typeface="Times New Roman" panose="02020603050405020304" pitchFamily="18" charset="0"/>
              </a:rPr>
              <a:t> </a:t>
            </a:r>
            <a:r>
              <a:rPr sz="2400" b="1" spc="45" dirty="0">
                <a:solidFill>
                  <a:srgbClr val="FF0000"/>
                </a:solidFill>
                <a:latin typeface="Times New Roman" panose="02020603050405020304" pitchFamily="18" charset="0"/>
                <a:cs typeface="Times New Roman" panose="02020603050405020304" pitchFamily="18" charset="0"/>
              </a:rPr>
              <a:t>çıkış</a:t>
            </a:r>
            <a:r>
              <a:rPr sz="2400" b="1" spc="50"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işlemlerine</a:t>
            </a:r>
            <a:r>
              <a:rPr sz="2400" b="1" spc="-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ilişkin</a:t>
            </a:r>
            <a:r>
              <a:rPr sz="2400" b="1" spc="61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olarak</a:t>
            </a:r>
            <a:r>
              <a:rPr sz="2400" b="1"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kendilerine </a:t>
            </a:r>
            <a:r>
              <a:rPr sz="2400" b="1"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gönderilen </a:t>
            </a:r>
            <a:r>
              <a:rPr sz="2400" b="1" spc="-10" dirty="0">
                <a:solidFill>
                  <a:srgbClr val="FF0000"/>
                </a:solidFill>
                <a:latin typeface="Times New Roman" panose="02020603050405020304" pitchFamily="18" charset="0"/>
                <a:cs typeface="Times New Roman" panose="02020603050405020304" pitchFamily="18" charset="0"/>
              </a:rPr>
              <a:t>Taşınır İşlem Fişlerinde gösterilen </a:t>
            </a:r>
            <a:r>
              <a:rPr sz="2400" b="1" spc="10" dirty="0">
                <a:solidFill>
                  <a:srgbClr val="FF0000"/>
                </a:solidFill>
                <a:latin typeface="Times New Roman" panose="02020603050405020304" pitchFamily="18" charset="0"/>
                <a:cs typeface="Times New Roman" panose="02020603050405020304" pitchFamily="18" charset="0"/>
              </a:rPr>
              <a:t>tutarları </a:t>
            </a:r>
            <a:r>
              <a:rPr sz="2400" b="1" dirty="0">
                <a:solidFill>
                  <a:srgbClr val="FF0000"/>
                </a:solidFill>
                <a:latin typeface="Times New Roman" panose="02020603050405020304" pitchFamily="18" charset="0"/>
                <a:cs typeface="Times New Roman" panose="02020603050405020304" pitchFamily="18" charset="0"/>
              </a:rPr>
              <a:t>II </a:t>
            </a:r>
            <a:r>
              <a:rPr sz="2400" b="1" spc="-5" dirty="0">
                <a:solidFill>
                  <a:srgbClr val="FF0000"/>
                </a:solidFill>
                <a:latin typeface="Times New Roman" panose="02020603050405020304" pitchFamily="18" charset="0"/>
                <a:cs typeface="Times New Roman" panose="02020603050405020304" pitchFamily="18" charset="0"/>
              </a:rPr>
              <a:t>nci düzey </a:t>
            </a:r>
            <a:r>
              <a:rPr sz="2400" b="1" dirty="0">
                <a:solidFill>
                  <a:srgbClr val="FF0000"/>
                </a:solidFill>
                <a:latin typeface="Times New Roman" panose="02020603050405020304" pitchFamily="18" charset="0"/>
                <a:cs typeface="Times New Roman" panose="02020603050405020304" pitchFamily="18" charset="0"/>
              </a:rPr>
              <a:t>detay kodu itibarıyla </a:t>
            </a:r>
            <a:r>
              <a:rPr sz="2400" b="1" spc="5" dirty="0">
                <a:solidFill>
                  <a:srgbClr val="FF0000"/>
                </a:solidFill>
                <a:latin typeface="Times New Roman" panose="02020603050405020304" pitchFamily="18" charset="0"/>
                <a:cs typeface="Times New Roman" panose="02020603050405020304" pitchFamily="18" charset="0"/>
              </a:rPr>
              <a:t> </a:t>
            </a:r>
            <a:r>
              <a:rPr sz="2400" b="1" spc="-20" dirty="0">
                <a:solidFill>
                  <a:srgbClr val="FF0000"/>
                </a:solidFill>
                <a:latin typeface="Times New Roman" panose="02020603050405020304" pitchFamily="18" charset="0"/>
                <a:cs typeface="Times New Roman" panose="02020603050405020304" pitchFamily="18" charset="0"/>
              </a:rPr>
              <a:t>ilgili</a:t>
            </a:r>
            <a:r>
              <a:rPr sz="2400" b="1" spc="70"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hesaplara</a:t>
            </a:r>
            <a:r>
              <a:rPr sz="2400" b="1" spc="25" dirty="0">
                <a:solidFill>
                  <a:srgbClr val="FF0000"/>
                </a:solidFill>
                <a:latin typeface="Times New Roman" panose="02020603050405020304" pitchFamily="18" charset="0"/>
                <a:cs typeface="Times New Roman" panose="02020603050405020304" pitchFamily="18" charset="0"/>
              </a:rPr>
              <a:t> </a:t>
            </a:r>
            <a:r>
              <a:rPr sz="2400" b="1" spc="-20" dirty="0">
                <a:solidFill>
                  <a:srgbClr val="FF0000"/>
                </a:solidFill>
                <a:latin typeface="Times New Roman" panose="02020603050405020304" pitchFamily="18" charset="0"/>
                <a:cs typeface="Times New Roman" panose="02020603050405020304" pitchFamily="18" charset="0"/>
              </a:rPr>
              <a:t>kaydeder.</a:t>
            </a:r>
            <a:endParaRPr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26474" y="1556792"/>
            <a:ext cx="10369152" cy="4628190"/>
          </a:xfrm>
          <a:prstGeom prst="rect">
            <a:avLst/>
          </a:prstGeom>
        </p:spPr>
        <p:txBody>
          <a:bodyPr vert="horz" wrap="square" lIns="0" tIns="11430" rIns="0" bIns="0" rtlCol="0">
            <a:spAutoFit/>
          </a:bodyPr>
          <a:lstStyle/>
          <a:p>
            <a:pPr marL="12700">
              <a:lnSpc>
                <a:spcPct val="100000"/>
              </a:lnSpc>
              <a:spcBef>
                <a:spcPts val="5"/>
              </a:spcBef>
            </a:pPr>
            <a:r>
              <a:rPr sz="2000" b="1" spc="-10" dirty="0" err="1" smtClean="0">
                <a:latin typeface="Times New Roman" panose="02020603050405020304" pitchFamily="18" charset="0"/>
                <a:cs typeface="Times New Roman" panose="02020603050405020304" pitchFamily="18" charset="0"/>
              </a:rPr>
              <a:t>Kamu</a:t>
            </a:r>
            <a:r>
              <a:rPr sz="2000" b="1" spc="30" dirty="0" smtClean="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İdareleri</a:t>
            </a:r>
            <a:r>
              <a:rPr sz="2000" b="1" spc="-5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Arasında</a:t>
            </a:r>
            <a:r>
              <a:rPr sz="2000" b="1" spc="114"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Bedelsiz</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Devir </a:t>
            </a:r>
            <a:r>
              <a:rPr sz="2000" b="1" spc="5" dirty="0" err="1">
                <a:latin typeface="Times New Roman" panose="02020603050405020304" pitchFamily="18" charset="0"/>
                <a:cs typeface="Times New Roman" panose="02020603050405020304" pitchFamily="18" charset="0"/>
              </a:rPr>
              <a:t>ve</a:t>
            </a:r>
            <a:r>
              <a:rPr sz="2000" b="1" spc="-30" dirty="0">
                <a:latin typeface="Times New Roman" panose="02020603050405020304" pitchFamily="18" charset="0"/>
                <a:cs typeface="Times New Roman" panose="02020603050405020304" pitchFamily="18" charset="0"/>
              </a:rPr>
              <a:t> </a:t>
            </a:r>
            <a:r>
              <a:rPr sz="2000" b="1" spc="-25" dirty="0" err="1" smtClean="0">
                <a:latin typeface="Times New Roman" panose="02020603050405020304" pitchFamily="18" charset="0"/>
                <a:cs typeface="Times New Roman" panose="02020603050405020304" pitchFamily="18" charset="0"/>
              </a:rPr>
              <a:t>Tahsis</a:t>
            </a:r>
            <a:endParaRPr lang="tr-TR" sz="2000" b="1" spc="-25" dirty="0">
              <a:latin typeface="Times New Roman" panose="02020603050405020304" pitchFamily="18" charset="0"/>
              <a:cs typeface="Times New Roman" panose="02020603050405020304" pitchFamily="18" charset="0"/>
            </a:endParaRPr>
          </a:p>
          <a:p>
            <a:pPr marL="12700">
              <a:lnSpc>
                <a:spcPct val="100000"/>
              </a:lnSpc>
              <a:spcBef>
                <a:spcPts val="5"/>
              </a:spcBef>
            </a:pPr>
            <a:r>
              <a:rPr sz="2000" b="1" dirty="0" err="1" smtClean="0">
                <a:solidFill>
                  <a:srgbClr val="FF0000"/>
                </a:solidFill>
                <a:latin typeface="Times New Roman" panose="02020603050405020304" pitchFamily="18" charset="0"/>
                <a:cs typeface="Times New Roman" panose="02020603050405020304" pitchFamily="18" charset="0"/>
              </a:rPr>
              <a:t>Kayıtlara</a:t>
            </a:r>
            <a:r>
              <a:rPr lang="tr-TR" sz="2000" b="1" dirty="0" smtClean="0">
                <a:solidFill>
                  <a:srgbClr val="FF0000"/>
                </a:solidFill>
                <a:latin typeface="Times New Roman" panose="02020603050405020304" pitchFamily="18" charset="0"/>
                <a:cs typeface="Times New Roman" panose="02020603050405020304" pitchFamily="18" charset="0"/>
              </a:rPr>
              <a:t>  </a:t>
            </a:r>
            <a:r>
              <a:rPr sz="2000" b="1" spc="25" dirty="0" err="1" smtClean="0">
                <a:solidFill>
                  <a:srgbClr val="FF0000"/>
                </a:solidFill>
                <a:latin typeface="Times New Roman" panose="02020603050405020304" pitchFamily="18" charset="0"/>
                <a:cs typeface="Times New Roman" panose="02020603050405020304" pitchFamily="18" charset="0"/>
              </a:rPr>
              <a:t>alınış</a:t>
            </a:r>
            <a:r>
              <a:rPr lang="tr-TR" sz="2000" b="1" spc="25" dirty="0" smtClean="0">
                <a:solidFill>
                  <a:srgbClr val="FF0000"/>
                </a:solidFill>
                <a:latin typeface="Times New Roman" panose="02020603050405020304" pitchFamily="18" charset="0"/>
                <a:cs typeface="Times New Roman" panose="02020603050405020304" pitchFamily="18" charset="0"/>
              </a:rPr>
              <a:t> </a:t>
            </a:r>
            <a:r>
              <a:rPr sz="2000" b="1" spc="-5" dirty="0" err="1" smtClean="0">
                <a:solidFill>
                  <a:srgbClr val="FF0000"/>
                </a:solidFill>
                <a:latin typeface="Times New Roman" panose="02020603050405020304" pitchFamily="18" charset="0"/>
                <a:cs typeface="Times New Roman" panose="02020603050405020304" pitchFamily="18" charset="0"/>
              </a:rPr>
              <a:t>tarihi</a:t>
            </a:r>
            <a:r>
              <a:rPr lang="tr-TR" sz="2000" b="1" spc="-5" dirty="0" smtClean="0">
                <a:solidFill>
                  <a:srgbClr val="FF0000"/>
                </a:solidFill>
                <a:latin typeface="Times New Roman" panose="02020603050405020304" pitchFamily="18" charset="0"/>
                <a:cs typeface="Times New Roman" panose="02020603050405020304" pitchFamily="18" charset="0"/>
              </a:rPr>
              <a:t> </a:t>
            </a:r>
            <a:r>
              <a:rPr sz="2000" b="1" dirty="0" err="1" smtClean="0">
                <a:solidFill>
                  <a:srgbClr val="FF0000"/>
                </a:solidFill>
                <a:latin typeface="Times New Roman" panose="02020603050405020304" pitchFamily="18" charset="0"/>
                <a:cs typeface="Times New Roman" panose="02020603050405020304" pitchFamily="18" charset="0"/>
              </a:rPr>
              <a:t>itibarıyla</a:t>
            </a:r>
            <a:r>
              <a:rPr lang="tr-TR" sz="2000" b="1" dirty="0" smtClean="0">
                <a:solidFill>
                  <a:srgbClr val="FF0000"/>
                </a:solidFill>
                <a:latin typeface="Times New Roman" panose="02020603050405020304" pitchFamily="18" charset="0"/>
                <a:cs typeface="Times New Roman" panose="02020603050405020304" pitchFamily="18" charset="0"/>
              </a:rPr>
              <a:t> </a:t>
            </a:r>
            <a:r>
              <a:rPr sz="2000" b="1" spc="-5" dirty="0" err="1" smtClean="0">
                <a:solidFill>
                  <a:srgbClr val="FF0000"/>
                </a:solidFill>
                <a:latin typeface="Times New Roman" panose="02020603050405020304" pitchFamily="18" charset="0"/>
                <a:cs typeface="Times New Roman" panose="02020603050405020304" pitchFamily="18" charset="0"/>
              </a:rPr>
              <a:t>beş</a:t>
            </a:r>
            <a:r>
              <a:rPr lang="tr-TR" sz="2000" b="1" spc="-5" dirty="0" smtClean="0">
                <a:solidFill>
                  <a:srgbClr val="FF0000"/>
                </a:solidFill>
                <a:latin typeface="Times New Roman" panose="02020603050405020304" pitchFamily="18" charset="0"/>
                <a:cs typeface="Times New Roman" panose="02020603050405020304" pitchFamily="18" charset="0"/>
              </a:rPr>
              <a:t> </a:t>
            </a:r>
            <a:r>
              <a:rPr sz="2000" b="1" spc="35" dirty="0" err="1" smtClean="0">
                <a:solidFill>
                  <a:srgbClr val="FF0000"/>
                </a:solidFill>
                <a:latin typeface="Times New Roman" panose="02020603050405020304" pitchFamily="18" charset="0"/>
                <a:cs typeface="Times New Roman" panose="02020603050405020304" pitchFamily="18" charset="0"/>
              </a:rPr>
              <a:t>yılını</a:t>
            </a:r>
            <a:r>
              <a:rPr lang="tr-TR" sz="2000" b="1" spc="35" dirty="0" smtClean="0">
                <a:solidFill>
                  <a:srgbClr val="FF0000"/>
                </a:solidFill>
                <a:latin typeface="Times New Roman" panose="02020603050405020304" pitchFamily="18" charset="0"/>
                <a:cs typeface="Times New Roman" panose="02020603050405020304" pitchFamily="18" charset="0"/>
              </a:rPr>
              <a:t> </a:t>
            </a:r>
            <a:r>
              <a:rPr sz="2000" b="1" spc="5" dirty="0" err="1" smtClean="0">
                <a:solidFill>
                  <a:srgbClr val="FF0000"/>
                </a:solidFill>
                <a:latin typeface="Times New Roman" panose="02020603050405020304" pitchFamily="18" charset="0"/>
                <a:cs typeface="Times New Roman" panose="02020603050405020304" pitchFamily="18" charset="0"/>
              </a:rPr>
              <a:t>tamamlamış</a:t>
            </a:r>
            <a:r>
              <a:rPr lang="tr-TR" sz="2000" b="1" spc="5" dirty="0" smtClean="0">
                <a:solidFill>
                  <a:srgbClr val="FF0000"/>
                </a:solidFill>
                <a:latin typeface="Times New Roman" panose="02020603050405020304" pitchFamily="18" charset="0"/>
                <a:cs typeface="Times New Roman" panose="02020603050405020304" pitchFamily="18" charset="0"/>
              </a:rPr>
              <a:t> </a:t>
            </a:r>
            <a:r>
              <a:rPr sz="2000" b="1" spc="-15" dirty="0" err="1" smtClean="0">
                <a:latin typeface="Times New Roman" panose="02020603050405020304" pitchFamily="18" charset="0"/>
                <a:cs typeface="Times New Roman" panose="02020603050405020304" pitchFamily="18" charset="0"/>
              </a:rPr>
              <a:t>ve</a:t>
            </a:r>
            <a:r>
              <a:rPr lang="tr-TR" sz="2000" b="1" spc="-15"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idarece</a:t>
            </a:r>
            <a:r>
              <a:rPr sz="2000" b="1" spc="-5" dirty="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kullanılmasına</a:t>
            </a:r>
            <a:r>
              <a:rPr lang="tr-TR" sz="2000" b="1" spc="10" dirty="0" smtClean="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ihtiyaç</a:t>
            </a:r>
            <a:r>
              <a:rPr lang="tr-TR" sz="2000" b="1" spc="-10"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duyulmayan</a:t>
            </a:r>
            <a:r>
              <a:rPr lang="tr-TR" sz="2000" b="1" spc="-5"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taşınırlar</a:t>
            </a:r>
            <a:r>
              <a:rPr sz="2000" b="1" dirty="0">
                <a:latin typeface="Times New Roman" panose="02020603050405020304" pitchFamily="18" charset="0"/>
                <a:cs typeface="Times New Roman" panose="02020603050405020304" pitchFamily="18" charset="0"/>
              </a:rPr>
              <a:t>,</a:t>
            </a:r>
            <a:r>
              <a:rPr sz="2000" b="1" spc="5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bu</a:t>
            </a:r>
            <a:r>
              <a:rPr sz="2000" b="1" spc="20" dirty="0">
                <a:latin typeface="Times New Roman" panose="02020603050405020304" pitchFamily="18" charset="0"/>
                <a:cs typeface="Times New Roman" panose="02020603050405020304" pitchFamily="18" charset="0"/>
              </a:rPr>
              <a:t> taşınıra</a:t>
            </a:r>
            <a:r>
              <a:rPr sz="2000" b="1" spc="2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ihtiyaç</a:t>
            </a:r>
            <a:r>
              <a:rPr sz="2000" b="1" spc="15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duyan</a:t>
            </a:r>
            <a:r>
              <a:rPr sz="2000" b="1" spc="1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idarelere</a:t>
            </a:r>
            <a:r>
              <a:rPr sz="2000" b="1" spc="6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bedelsiz</a:t>
            </a:r>
            <a:r>
              <a:rPr sz="2000" b="1" spc="9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devredilebilir.</a:t>
            </a:r>
            <a:endParaRPr sz="2000" b="1" dirty="0">
              <a:latin typeface="Times New Roman" panose="02020603050405020304" pitchFamily="18" charset="0"/>
              <a:cs typeface="Times New Roman" panose="02020603050405020304" pitchFamily="18" charset="0"/>
            </a:endParaRPr>
          </a:p>
          <a:p>
            <a:pPr marL="356870" marR="9525" indent="-344805">
              <a:lnSpc>
                <a:spcPct val="100000"/>
              </a:lnSpc>
              <a:buFont typeface="Wingdings"/>
              <a:buChar char=""/>
              <a:tabLst>
                <a:tab pos="357505" algn="l"/>
                <a:tab pos="1216660" algn="l"/>
                <a:tab pos="2540000" algn="l"/>
                <a:tab pos="3493770" algn="l"/>
                <a:tab pos="4207510" algn="l"/>
                <a:tab pos="5457190" algn="l"/>
                <a:tab pos="6372225" algn="l"/>
                <a:tab pos="7313930" algn="l"/>
                <a:tab pos="7731759" algn="l"/>
                <a:tab pos="8646160" algn="l"/>
                <a:tab pos="9698355" algn="l"/>
                <a:tab pos="10935970" algn="l"/>
              </a:tabLst>
            </a:pPr>
            <a:r>
              <a:rPr sz="2000" b="1" spc="-20" dirty="0">
                <a:latin typeface="Times New Roman" panose="02020603050405020304" pitchFamily="18" charset="0"/>
                <a:cs typeface="Times New Roman" panose="02020603050405020304" pitchFamily="18" charset="0"/>
              </a:rPr>
              <a:t>A</a:t>
            </a:r>
            <a:r>
              <a:rPr sz="2000" b="1" spc="-5" dirty="0">
                <a:latin typeface="Times New Roman" panose="02020603050405020304" pitchFamily="18" charset="0"/>
                <a:cs typeface="Times New Roman" panose="02020603050405020304" pitchFamily="18" charset="0"/>
              </a:rPr>
              <a:t>n</a:t>
            </a:r>
            <a:r>
              <a:rPr sz="2000" b="1" dirty="0">
                <a:latin typeface="Times New Roman" panose="02020603050405020304" pitchFamily="18" charset="0"/>
                <a:cs typeface="Times New Roman" panose="02020603050405020304" pitchFamily="18" charset="0"/>
              </a:rPr>
              <a:t>c</a:t>
            </a:r>
            <a:r>
              <a:rPr sz="2000" b="1" spc="-5" dirty="0">
                <a:latin typeface="Times New Roman" panose="02020603050405020304" pitchFamily="18" charset="0"/>
                <a:cs typeface="Times New Roman" panose="02020603050405020304" pitchFamily="18" charset="0"/>
              </a:rPr>
              <a:t>ak</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a:t>
            </a:r>
            <a:r>
              <a:rPr sz="2000" b="1" spc="-15" dirty="0">
                <a:latin typeface="Times New Roman" panose="02020603050405020304" pitchFamily="18" charset="0"/>
                <a:cs typeface="Times New Roman" panose="02020603050405020304" pitchFamily="18" charset="0"/>
              </a:rPr>
              <a:t>e</a:t>
            </a:r>
            <a:r>
              <a:rPr sz="2000" b="1" spc="-20" dirty="0">
                <a:latin typeface="Times New Roman" panose="02020603050405020304" pitchFamily="18" charset="0"/>
                <a:cs typeface="Times New Roman" panose="02020603050405020304" pitchFamily="18" charset="0"/>
              </a:rPr>
              <a:t>v</a:t>
            </a:r>
            <a:r>
              <a:rPr sz="2000" b="1" dirty="0">
                <a:latin typeface="Times New Roman" panose="02020603050405020304" pitchFamily="18" charset="0"/>
                <a:cs typeface="Times New Roman" panose="02020603050405020304" pitchFamily="18" charset="0"/>
              </a:rPr>
              <a:t>r</a:t>
            </a:r>
            <a:r>
              <a:rPr sz="2000" b="1" spc="-15" dirty="0">
                <a:latin typeface="Times New Roman" panose="02020603050405020304" pitchFamily="18" charset="0"/>
                <a:cs typeface="Times New Roman" panose="02020603050405020304" pitchFamily="18" charset="0"/>
              </a:rPr>
              <a:t>a</a:t>
            </a:r>
            <a:r>
              <a:rPr sz="2000" b="1" spc="-25" dirty="0">
                <a:latin typeface="Times New Roman" panose="02020603050405020304" pitchFamily="18" charset="0"/>
                <a:cs typeface="Times New Roman" panose="02020603050405020304" pitchFamily="18" charset="0"/>
              </a:rPr>
              <a:t>l</a:t>
            </a:r>
            <a:r>
              <a:rPr sz="2000" b="1" spc="30" dirty="0">
                <a:latin typeface="Times New Roman" panose="02020603050405020304" pitchFamily="18" charset="0"/>
                <a:cs typeface="Times New Roman" panose="02020603050405020304" pitchFamily="18" charset="0"/>
              </a:rPr>
              <a:t>m</a:t>
            </a:r>
            <a:r>
              <a:rPr sz="2000" b="1" spc="-5" dirty="0">
                <a:latin typeface="Times New Roman" panose="02020603050405020304" pitchFamily="18" charset="0"/>
                <a:cs typeface="Times New Roman" panose="02020603050405020304" pitchFamily="18" charset="0"/>
              </a:rPr>
              <a:t>ak</a:t>
            </a:r>
            <a:r>
              <a:rPr sz="2000" b="1"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i</a:t>
            </a:r>
            <a:r>
              <a:rPr sz="2000" b="1" spc="5" dirty="0">
                <a:latin typeface="Times New Roman" panose="02020603050405020304" pitchFamily="18" charset="0"/>
                <a:cs typeface="Times New Roman" panose="02020603050405020304" pitchFamily="18" charset="0"/>
              </a:rPr>
              <a:t>s</a:t>
            </a:r>
            <a:r>
              <a:rPr sz="2000" b="1" spc="-5" dirty="0">
                <a:latin typeface="Times New Roman" panose="02020603050405020304" pitchFamily="18" charset="0"/>
                <a:cs typeface="Times New Roman" panose="02020603050405020304" pitchFamily="18" charset="0"/>
              </a:rPr>
              <a:t>t</a:t>
            </a:r>
            <a:r>
              <a:rPr sz="2000" b="1" spc="10" dirty="0">
                <a:latin typeface="Times New Roman" panose="02020603050405020304" pitchFamily="18" charset="0"/>
                <a:cs typeface="Times New Roman" panose="02020603050405020304" pitchFamily="18" charset="0"/>
              </a:rPr>
              <a:t>e</a:t>
            </a:r>
            <a:r>
              <a:rPr sz="2000" b="1" spc="-45" dirty="0">
                <a:latin typeface="Times New Roman" panose="02020603050405020304" pitchFamily="18" charset="0"/>
                <a:cs typeface="Times New Roman" panose="02020603050405020304" pitchFamily="18" charset="0"/>
              </a:rPr>
              <a:t>y</a:t>
            </a:r>
            <a:r>
              <a:rPr sz="2000" b="1" spc="-5" dirty="0">
                <a:latin typeface="Times New Roman" panose="02020603050405020304" pitchFamily="18" charset="0"/>
                <a:cs typeface="Times New Roman" panose="02020603050405020304" pitchFamily="18" charset="0"/>
              </a:rPr>
              <a:t>en</a:t>
            </a:r>
            <a:r>
              <a:rPr sz="2000" b="1"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i</a:t>
            </a:r>
            <a:r>
              <a:rPr sz="2000" b="1" spc="-5" dirty="0">
                <a:latin typeface="Times New Roman" panose="02020603050405020304" pitchFamily="18" charset="0"/>
                <a:cs typeface="Times New Roman" panose="02020603050405020304" pitchFamily="18" charset="0"/>
              </a:rPr>
              <a:t>d</a:t>
            </a:r>
            <a:r>
              <a:rPr sz="2000" b="1" spc="-15" dirty="0">
                <a:latin typeface="Times New Roman" panose="02020603050405020304" pitchFamily="18" charset="0"/>
                <a:cs typeface="Times New Roman" panose="02020603050405020304" pitchFamily="18" charset="0"/>
              </a:rPr>
              <a:t>a</a:t>
            </a:r>
            <a:r>
              <a:rPr sz="2000" b="1" dirty="0">
                <a:latin typeface="Times New Roman" panose="02020603050405020304" pitchFamily="18" charset="0"/>
                <a:cs typeface="Times New Roman" panose="02020603050405020304" pitchFamily="18" charset="0"/>
              </a:rPr>
              <a:t>r</a:t>
            </a:r>
            <a:r>
              <a:rPr sz="2000" b="1" spc="-5" dirty="0">
                <a:latin typeface="Times New Roman" panose="02020603050405020304" pitchFamily="18" charset="0"/>
                <a:cs typeface="Times New Roman" panose="02020603050405020304" pitchFamily="18" charset="0"/>
              </a:rPr>
              <a:t>e</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a</a:t>
            </a:r>
            <a:r>
              <a:rPr sz="2000" b="1" dirty="0">
                <a:latin typeface="Times New Roman" panose="02020603050405020304" pitchFamily="18" charset="0"/>
                <a:cs typeface="Times New Roman" panose="02020603050405020304" pitchFamily="18" charset="0"/>
              </a:rPr>
              <a:t>ç</a:t>
            </a:r>
            <a:r>
              <a:rPr sz="2000" b="1" spc="25" dirty="0">
                <a:latin typeface="Times New Roman" panose="02020603050405020304" pitchFamily="18" charset="0"/>
                <a:cs typeface="Times New Roman" panose="02020603050405020304" pitchFamily="18" charset="0"/>
              </a:rPr>
              <a:t>ı</a:t>
            </a:r>
            <a:r>
              <a:rPr sz="2000" b="1" spc="65" dirty="0">
                <a:latin typeface="Times New Roman" panose="02020603050405020304" pitchFamily="18" charset="0"/>
                <a:cs typeface="Times New Roman" panose="02020603050405020304" pitchFamily="18" charset="0"/>
              </a:rPr>
              <a:t>s</a:t>
            </a:r>
            <a:r>
              <a:rPr sz="2000" b="1" spc="25" dirty="0">
                <a:latin typeface="Times New Roman" panose="02020603050405020304" pitchFamily="18" charset="0"/>
                <a:cs typeface="Times New Roman" panose="02020603050405020304" pitchFamily="18" charset="0"/>
              </a:rPr>
              <a:t>ınd</a:t>
            </a:r>
            <a:r>
              <a:rPr sz="2000" b="1" spc="-10" dirty="0">
                <a:latin typeface="Times New Roman" panose="02020603050405020304" pitchFamily="18" charset="0"/>
                <a:cs typeface="Times New Roman" panose="02020603050405020304" pitchFamily="18" charset="0"/>
              </a:rPr>
              <a:t>a</a:t>
            </a:r>
            <a:r>
              <a:rPr sz="2000" b="1" spc="-5" dirty="0">
                <a:latin typeface="Times New Roman" panose="02020603050405020304" pitchFamily="18" charset="0"/>
                <a:cs typeface="Times New Roman" panose="02020603050405020304" pitchFamily="18" charset="0"/>
              </a:rPr>
              <a:t>n</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a:t>
            </a:r>
            <a:r>
              <a:rPr sz="2000" b="1" spc="-15" dirty="0">
                <a:latin typeface="Times New Roman" panose="02020603050405020304" pitchFamily="18" charset="0"/>
                <a:cs typeface="Times New Roman" panose="02020603050405020304" pitchFamily="18" charset="0"/>
              </a:rPr>
              <a:t>a</a:t>
            </a:r>
            <a:r>
              <a:rPr sz="2000" b="1" spc="25" dirty="0">
                <a:latin typeface="Times New Roman" panose="02020603050405020304" pitchFamily="18" charset="0"/>
                <a:cs typeface="Times New Roman" panose="02020603050405020304" pitchFamily="18" charset="0"/>
              </a:rPr>
              <a:t>k</a:t>
            </a:r>
            <a:r>
              <a:rPr sz="2000" b="1" spc="65" dirty="0">
                <a:latin typeface="Times New Roman" panose="02020603050405020304" pitchFamily="18" charset="0"/>
                <a:cs typeface="Times New Roman" panose="02020603050405020304" pitchFamily="18" charset="0"/>
              </a:rPr>
              <a:t>ı</a:t>
            </a:r>
            <a:r>
              <a:rPr sz="2000" b="1" spc="35" dirty="0">
                <a:latin typeface="Times New Roman" panose="02020603050405020304" pitchFamily="18" charset="0"/>
                <a:cs typeface="Times New Roman" panose="02020603050405020304" pitchFamily="18" charset="0"/>
              </a:rPr>
              <a:t>m</a:t>
            </a:r>
            <a:r>
              <a:rPr sz="2000" b="1" spc="-5" dirty="0">
                <a:latin typeface="Times New Roman" panose="02020603050405020304" pitchFamily="18" charset="0"/>
                <a:cs typeface="Times New Roman" panose="02020603050405020304" pitchFamily="18" charset="0"/>
              </a:rPr>
              <a:t>,</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o</a:t>
            </a:r>
            <a:r>
              <a:rPr sz="2000" b="1" spc="-15" dirty="0">
                <a:latin typeface="Times New Roman" panose="02020603050405020304" pitchFamily="18" charset="0"/>
                <a:cs typeface="Times New Roman" panose="02020603050405020304" pitchFamily="18" charset="0"/>
              </a:rPr>
              <a:t>n</a:t>
            </a:r>
            <a:r>
              <a:rPr sz="2000" b="1" spc="10" dirty="0">
                <a:latin typeface="Times New Roman" panose="02020603050405020304" pitchFamily="18" charset="0"/>
                <a:cs typeface="Times New Roman" panose="02020603050405020304" pitchFamily="18" charset="0"/>
              </a:rPr>
              <a:t>arı</a:t>
            </a:r>
            <a:r>
              <a:rPr sz="2000" b="1" spc="35" dirty="0">
                <a:latin typeface="Times New Roman" panose="02020603050405020304" pitchFamily="18" charset="0"/>
                <a:cs typeface="Times New Roman" panose="02020603050405020304" pitchFamily="18" charset="0"/>
              </a:rPr>
              <a:t>m</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v</a:t>
            </a:r>
            <a:r>
              <a:rPr sz="2000" b="1" spc="-5" dirty="0">
                <a:latin typeface="Times New Roman" panose="02020603050405020304" pitchFamily="18" charset="0"/>
                <a:cs typeface="Times New Roman" panose="02020603050405020304" pitchFamily="18" charset="0"/>
              </a:rPr>
              <a:t>e</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taş</a:t>
            </a:r>
            <a:r>
              <a:rPr sz="2000" b="1" spc="65" dirty="0">
                <a:latin typeface="Times New Roman" panose="02020603050405020304" pitchFamily="18" charset="0"/>
                <a:cs typeface="Times New Roman" panose="02020603050405020304" pitchFamily="18" charset="0"/>
              </a:rPr>
              <a:t>ı</a:t>
            </a:r>
            <a:r>
              <a:rPr sz="2000" b="1" spc="30" dirty="0">
                <a:latin typeface="Times New Roman" panose="02020603050405020304" pitchFamily="18" charset="0"/>
                <a:cs typeface="Times New Roman" panose="02020603050405020304" pitchFamily="18" charset="0"/>
              </a:rPr>
              <a:t>m</a:t>
            </a:r>
            <a:r>
              <a:rPr sz="2000" b="1" spc="-5" dirty="0">
                <a:latin typeface="Times New Roman" panose="02020603050405020304" pitchFamily="18" charset="0"/>
                <a:cs typeface="Times New Roman" panose="02020603050405020304" pitchFamily="18" charset="0"/>
              </a:rPr>
              <a:t>a</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g</a:t>
            </a:r>
            <a:r>
              <a:rPr sz="2000" b="1" spc="-25" dirty="0">
                <a:latin typeface="Times New Roman" panose="02020603050405020304" pitchFamily="18" charset="0"/>
                <a:cs typeface="Times New Roman" panose="02020603050405020304" pitchFamily="18" charset="0"/>
              </a:rPr>
              <a:t>i</a:t>
            </a:r>
            <a:r>
              <a:rPr sz="2000" b="1" spc="-5" dirty="0">
                <a:latin typeface="Times New Roman" panose="02020603050405020304" pitchFamily="18" charset="0"/>
                <a:cs typeface="Times New Roman" panose="02020603050405020304" pitchFamily="18" charset="0"/>
              </a:rPr>
              <a:t>d</a:t>
            </a:r>
            <a:r>
              <a:rPr sz="2000" b="1" spc="-15" dirty="0">
                <a:latin typeface="Times New Roman" panose="02020603050405020304" pitchFamily="18" charset="0"/>
                <a:cs typeface="Times New Roman" panose="02020603050405020304" pitchFamily="18" charset="0"/>
              </a:rPr>
              <a:t>e</a:t>
            </a:r>
            <a:r>
              <a:rPr sz="2000" b="1" dirty="0">
                <a:latin typeface="Times New Roman" panose="02020603050405020304" pitchFamily="18" charset="0"/>
                <a:cs typeface="Times New Roman" panose="02020603050405020304" pitchFamily="18" charset="0"/>
              </a:rPr>
              <a:t>r</a:t>
            </a:r>
            <a:r>
              <a:rPr sz="2000" b="1" spc="-25" dirty="0">
                <a:latin typeface="Times New Roman" panose="02020603050405020304" pitchFamily="18" charset="0"/>
                <a:cs typeface="Times New Roman" panose="02020603050405020304" pitchFamily="18" charset="0"/>
              </a:rPr>
              <a:t>l</a:t>
            </a:r>
            <a:r>
              <a:rPr sz="2000" b="1" spc="-5" dirty="0">
                <a:latin typeface="Times New Roman" panose="02020603050405020304" pitchFamily="18" charset="0"/>
                <a:cs typeface="Times New Roman" panose="02020603050405020304" pitchFamily="18" charset="0"/>
              </a:rPr>
              <a:t>e</a:t>
            </a:r>
            <a:r>
              <a:rPr sz="2000" b="1" spc="20" dirty="0">
                <a:latin typeface="Times New Roman" panose="02020603050405020304" pitchFamily="18" charset="0"/>
                <a:cs typeface="Times New Roman" panose="02020603050405020304" pitchFamily="18" charset="0"/>
              </a:rPr>
              <a:t>r</a:t>
            </a:r>
            <a:r>
              <a:rPr sz="2000" b="1" spc="-15" dirty="0">
                <a:latin typeface="Times New Roman" panose="02020603050405020304" pitchFamily="18" charset="0"/>
                <a:cs typeface="Times New Roman" panose="02020603050405020304" pitchFamily="18" charset="0"/>
              </a:rPr>
              <a:t>i</a:t>
            </a:r>
            <a:r>
              <a:rPr sz="2000" b="1" dirty="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n</a:t>
            </a:r>
            <a:r>
              <a:rPr sz="2000" b="1" spc="-15" dirty="0" err="1" smtClean="0">
                <a:latin typeface="Times New Roman" panose="02020603050405020304" pitchFamily="18" charset="0"/>
                <a:cs typeface="Times New Roman" panose="02020603050405020304" pitchFamily="18" charset="0"/>
              </a:rPr>
              <a:t>e</a:t>
            </a:r>
            <a:r>
              <a:rPr sz="2000" b="1" spc="10" dirty="0" err="1" smtClean="0">
                <a:latin typeface="Times New Roman" panose="02020603050405020304" pitchFamily="18" charset="0"/>
                <a:cs typeface="Times New Roman" panose="02020603050405020304" pitchFamily="18" charset="0"/>
              </a:rPr>
              <a:t>d</a:t>
            </a:r>
            <a:r>
              <a:rPr sz="2000" b="1" spc="-5" dirty="0" err="1" smtClean="0">
                <a:latin typeface="Times New Roman" panose="02020603050405020304" pitchFamily="18" charset="0"/>
                <a:cs typeface="Times New Roman" panose="02020603050405020304" pitchFamily="18" charset="0"/>
              </a:rPr>
              <a:t>e</a:t>
            </a:r>
            <a:r>
              <a:rPr sz="2000" b="1" spc="5" dirty="0" err="1" smtClean="0">
                <a:latin typeface="Times New Roman" panose="02020603050405020304" pitchFamily="18" charset="0"/>
                <a:cs typeface="Times New Roman" panose="02020603050405020304" pitchFamily="18" charset="0"/>
              </a:rPr>
              <a:t>n</a:t>
            </a:r>
            <a:r>
              <a:rPr sz="2000" b="1" spc="-5" dirty="0" err="1" smtClean="0">
                <a:latin typeface="Times New Roman" panose="02020603050405020304" pitchFamily="18" charset="0"/>
                <a:cs typeface="Times New Roman" panose="02020603050405020304" pitchFamily="18" charset="0"/>
              </a:rPr>
              <a:t>i</a:t>
            </a:r>
            <a:r>
              <a:rPr sz="2000" b="1" spc="-45" dirty="0" err="1" smtClean="0">
                <a:latin typeface="Times New Roman" panose="02020603050405020304" pitchFamily="18" charset="0"/>
                <a:cs typeface="Times New Roman" panose="02020603050405020304" pitchFamily="18" charset="0"/>
              </a:rPr>
              <a:t>y</a:t>
            </a:r>
            <a:r>
              <a:rPr sz="2000" b="1" spc="-5" dirty="0" err="1" smtClean="0">
                <a:latin typeface="Times New Roman" panose="02020603050405020304" pitchFamily="18" charset="0"/>
                <a:cs typeface="Times New Roman" panose="02020603050405020304" pitchFamily="18" charset="0"/>
              </a:rPr>
              <a:t>le</a:t>
            </a:r>
            <a:r>
              <a:rPr lang="tr-TR" sz="2000" b="1" spc="-5"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e</a:t>
            </a:r>
            <a:r>
              <a:rPr sz="2000" b="1" spc="20" dirty="0" err="1" smtClean="0">
                <a:latin typeface="Times New Roman" panose="02020603050405020304" pitchFamily="18" charset="0"/>
                <a:cs typeface="Times New Roman" panose="02020603050405020304" pitchFamily="18" charset="0"/>
              </a:rPr>
              <a:t>k</a:t>
            </a:r>
            <a:r>
              <a:rPr sz="2000" b="1" spc="-5" dirty="0" err="1" smtClean="0">
                <a:latin typeface="Times New Roman" panose="02020603050405020304" pitchFamily="18" charset="0"/>
                <a:cs typeface="Times New Roman" panose="02020603050405020304" pitchFamily="18" charset="0"/>
              </a:rPr>
              <a:t>o</a:t>
            </a:r>
            <a:r>
              <a:rPr sz="2000" b="1" spc="-15" dirty="0" err="1" smtClean="0">
                <a:latin typeface="Times New Roman" panose="02020603050405020304" pitchFamily="18" charset="0"/>
                <a:cs typeface="Times New Roman" panose="02020603050405020304" pitchFamily="18" charset="0"/>
              </a:rPr>
              <a:t>n</a:t>
            </a:r>
            <a:r>
              <a:rPr sz="2000" b="1" spc="-5" dirty="0" err="1" smtClean="0">
                <a:latin typeface="Times New Roman" panose="02020603050405020304" pitchFamily="18" charset="0"/>
                <a:cs typeface="Times New Roman" panose="02020603050405020304" pitchFamily="18" charset="0"/>
              </a:rPr>
              <a:t>o</a:t>
            </a:r>
            <a:r>
              <a:rPr sz="2000" b="1" spc="25" dirty="0" err="1" smtClean="0">
                <a:latin typeface="Times New Roman" panose="02020603050405020304" pitchFamily="18" charset="0"/>
                <a:cs typeface="Times New Roman" panose="02020603050405020304" pitchFamily="18" charset="0"/>
              </a:rPr>
              <a:t>m</a:t>
            </a:r>
            <a:r>
              <a:rPr sz="2000" b="1" spc="-50" dirty="0" err="1" smtClean="0">
                <a:latin typeface="Times New Roman" panose="02020603050405020304" pitchFamily="18" charset="0"/>
                <a:cs typeface="Times New Roman" panose="02020603050405020304" pitchFamily="18" charset="0"/>
              </a:rPr>
              <a:t>i</a:t>
            </a:r>
            <a:r>
              <a:rPr sz="2000" b="1" spc="-5" dirty="0" err="1" smtClean="0">
                <a:latin typeface="Times New Roman" panose="02020603050405020304" pitchFamily="18" charset="0"/>
                <a:cs typeface="Times New Roman" panose="02020603050405020304" pitchFamily="18" charset="0"/>
              </a:rPr>
              <a:t>k</a:t>
            </a:r>
            <a:r>
              <a:rPr sz="2000" b="1" spc="-5" dirty="0" smtClean="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olmayan</a:t>
            </a:r>
            <a:r>
              <a:rPr sz="2000" b="1" spc="8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kullanılmasında</a:t>
            </a:r>
            <a:r>
              <a:rPr sz="2000" b="1" spc="2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fayda</a:t>
            </a:r>
            <a:r>
              <a:rPr sz="2000" b="1" spc="8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görülmeyen</a:t>
            </a:r>
            <a:r>
              <a:rPr sz="2000" b="1" spc="8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taşınırlar</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devredilemez.</a:t>
            </a:r>
            <a:endParaRPr sz="2000" b="1" dirty="0">
              <a:latin typeface="Times New Roman" panose="02020603050405020304" pitchFamily="18" charset="0"/>
              <a:cs typeface="Times New Roman" panose="02020603050405020304" pitchFamily="18" charset="0"/>
            </a:endParaRPr>
          </a:p>
          <a:p>
            <a:pPr marL="356870" indent="-344805">
              <a:lnSpc>
                <a:spcPct val="100000"/>
              </a:lnSpc>
              <a:spcBef>
                <a:spcPts val="5"/>
              </a:spcBef>
              <a:buFont typeface="Wingdings"/>
              <a:buChar char=""/>
              <a:tabLst>
                <a:tab pos="357505" algn="l"/>
              </a:tabLst>
            </a:pPr>
            <a:r>
              <a:rPr sz="2000" b="1" spc="5" dirty="0">
                <a:solidFill>
                  <a:srgbClr val="FF0000"/>
                </a:solidFill>
                <a:latin typeface="Times New Roman" panose="02020603050405020304" pitchFamily="18" charset="0"/>
                <a:cs typeface="Times New Roman" panose="02020603050405020304" pitchFamily="18" charset="0"/>
              </a:rPr>
              <a:t>Aşağıda</a:t>
            </a:r>
            <a:r>
              <a:rPr sz="2000" b="1" spc="70"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sayılan</a:t>
            </a:r>
            <a:r>
              <a:rPr sz="2000" b="1" spc="120"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taşınırların</a:t>
            </a:r>
            <a:r>
              <a:rPr sz="2000" b="1" spc="35"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diğer</a:t>
            </a:r>
            <a:r>
              <a:rPr sz="2000" b="1" spc="85"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kamu</a:t>
            </a:r>
            <a:r>
              <a:rPr sz="2000" b="1" spc="-40"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idarelerine</a:t>
            </a:r>
            <a:r>
              <a:rPr sz="2000" b="1" spc="125"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bedelsiz</a:t>
            </a:r>
            <a:r>
              <a:rPr sz="2000" b="1" spc="100"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devrinde</a:t>
            </a:r>
            <a:r>
              <a:rPr sz="2000" b="1" spc="10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beş</a:t>
            </a:r>
            <a:r>
              <a:rPr sz="2000" b="1" spc="40"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yıl</a:t>
            </a:r>
            <a:r>
              <a:rPr sz="2000" b="1" spc="90"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şartı</a:t>
            </a:r>
            <a:r>
              <a:rPr sz="2000" b="1" spc="10"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aranmaz:</a:t>
            </a:r>
            <a:endParaRPr sz="2000" b="1" dirty="0">
              <a:solidFill>
                <a:srgbClr val="FF0000"/>
              </a:solidFill>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6870" algn="l"/>
                <a:tab pos="357505" algn="l"/>
              </a:tabLst>
            </a:pPr>
            <a:r>
              <a:rPr sz="2000" b="1" dirty="0">
                <a:latin typeface="Times New Roman" panose="02020603050405020304" pitchFamily="18" charset="0"/>
                <a:cs typeface="Times New Roman" panose="02020603050405020304" pitchFamily="18" charset="0"/>
              </a:rPr>
              <a:t>Kamu</a:t>
            </a:r>
            <a:r>
              <a:rPr sz="2000" b="1" spc="38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idarelerince</a:t>
            </a:r>
            <a:r>
              <a:rPr sz="2000" b="1" spc="44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yürütülen</a:t>
            </a:r>
            <a:r>
              <a:rPr sz="2000" b="1" spc="39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veya</a:t>
            </a:r>
            <a:r>
              <a:rPr sz="2000" b="1" spc="40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desteklenen</a:t>
            </a:r>
            <a:r>
              <a:rPr sz="2000" b="1" spc="37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projelerin</a:t>
            </a:r>
            <a:r>
              <a:rPr sz="2000" b="1" spc="38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gerçekleştirilmesi</a:t>
            </a:r>
            <a:r>
              <a:rPr sz="2000" b="1" spc="40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için</a:t>
            </a:r>
            <a:r>
              <a:rPr sz="2000" b="1" spc="40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edinilen</a:t>
            </a:r>
            <a:r>
              <a:rPr sz="2000" b="1" spc="375" dirty="0">
                <a:latin typeface="Times New Roman" panose="02020603050405020304" pitchFamily="18" charset="0"/>
                <a:cs typeface="Times New Roman" panose="02020603050405020304" pitchFamily="18" charset="0"/>
              </a:rPr>
              <a:t> </a:t>
            </a:r>
            <a:r>
              <a:rPr sz="2000" b="1" spc="5" dirty="0" err="1">
                <a:latin typeface="Times New Roman" panose="02020603050405020304" pitchFamily="18" charset="0"/>
                <a:cs typeface="Times New Roman" panose="02020603050405020304" pitchFamily="18" charset="0"/>
              </a:rPr>
              <a:t>araştırma</a:t>
            </a:r>
            <a:r>
              <a:rPr sz="2000" b="1" spc="390" dirty="0">
                <a:latin typeface="Times New Roman" panose="02020603050405020304" pitchFamily="18" charset="0"/>
                <a:cs typeface="Times New Roman" panose="02020603050405020304" pitchFamily="18" charset="0"/>
              </a:rPr>
              <a:t> </a:t>
            </a:r>
            <a:r>
              <a:rPr sz="2000" b="1" spc="-20" dirty="0" err="1" smtClean="0">
                <a:latin typeface="Times New Roman" panose="02020603050405020304" pitchFamily="18" charset="0"/>
                <a:cs typeface="Times New Roman" panose="02020603050405020304" pitchFamily="18" charset="0"/>
              </a:rPr>
              <a:t>ve</a:t>
            </a:r>
            <a:r>
              <a:rPr lang="tr-TR" sz="2000" b="1" spc="-20" dirty="0" smtClean="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geliştirme</a:t>
            </a:r>
            <a:r>
              <a:rPr sz="2000" b="1" spc="30" dirty="0" smtClean="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amaçlı</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taşınırlar.</a:t>
            </a:r>
          </a:p>
          <a:p>
            <a:pPr marL="356870" indent="-344805">
              <a:lnSpc>
                <a:spcPct val="100000"/>
              </a:lnSpc>
              <a:buFont typeface="Wingdings"/>
              <a:buChar char=""/>
              <a:tabLst>
                <a:tab pos="356870" algn="l"/>
                <a:tab pos="357505" algn="l"/>
              </a:tabLst>
            </a:pPr>
            <a:r>
              <a:rPr sz="2000" b="1" dirty="0">
                <a:latin typeface="Times New Roman" panose="02020603050405020304" pitchFamily="18" charset="0"/>
                <a:cs typeface="Times New Roman" panose="02020603050405020304" pitchFamily="18" charset="0"/>
              </a:rPr>
              <a:t>Kamu</a:t>
            </a:r>
            <a:r>
              <a:rPr sz="2000" b="1" spc="19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idarelerince</a:t>
            </a:r>
            <a:r>
              <a:rPr sz="2000" b="1" spc="24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yürütülen</a:t>
            </a:r>
            <a:r>
              <a:rPr sz="2000" b="1" spc="19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24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yönetilen</a:t>
            </a:r>
            <a:r>
              <a:rPr sz="2000" b="1" spc="2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ulusal</a:t>
            </a:r>
            <a:r>
              <a:rPr sz="2000" b="1" spc="19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otomasyon</a:t>
            </a:r>
            <a:r>
              <a:rPr sz="2000" b="1" spc="19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sistemleri</a:t>
            </a:r>
            <a:r>
              <a:rPr sz="2000" b="1" spc="19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çerçevesinde</a:t>
            </a:r>
            <a:r>
              <a:rPr sz="2000" b="1" spc="200" dirty="0">
                <a:latin typeface="Times New Roman" panose="02020603050405020304" pitchFamily="18" charset="0"/>
                <a:cs typeface="Times New Roman" panose="02020603050405020304" pitchFamily="18" charset="0"/>
              </a:rPr>
              <a:t> </a:t>
            </a:r>
            <a:r>
              <a:rPr sz="2000" b="1" spc="-5" dirty="0" err="1">
                <a:latin typeface="Times New Roman" panose="02020603050405020304" pitchFamily="18" charset="0"/>
                <a:cs typeface="Times New Roman" panose="02020603050405020304" pitchFamily="18" charset="0"/>
              </a:rPr>
              <a:t>edinilerek</a:t>
            </a:r>
            <a:r>
              <a:rPr sz="2000" b="1" spc="245" dirty="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sisteme</a:t>
            </a:r>
            <a:r>
              <a:rPr lang="tr-TR" sz="2000" b="1" spc="-5" dirty="0" smtClean="0">
                <a:latin typeface="Times New Roman" panose="02020603050405020304" pitchFamily="18" charset="0"/>
                <a:cs typeface="Times New Roman" panose="02020603050405020304" pitchFamily="18" charset="0"/>
              </a:rPr>
              <a:t> </a:t>
            </a:r>
            <a:r>
              <a:rPr sz="2000" b="1" spc="-20" dirty="0" err="1" smtClean="0">
                <a:latin typeface="Times New Roman" panose="02020603050405020304" pitchFamily="18" charset="0"/>
                <a:cs typeface="Times New Roman" panose="02020603050405020304" pitchFamily="18" charset="0"/>
              </a:rPr>
              <a:t>dâhil</a:t>
            </a:r>
            <a:r>
              <a:rPr sz="2000" b="1" spc="70" dirty="0" smtClean="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idarelerin</a:t>
            </a:r>
            <a:r>
              <a:rPr sz="2000" b="1" spc="1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kullanımına</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tahsis</a:t>
            </a:r>
            <a:r>
              <a:rPr sz="2000" b="1" spc="3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edilen</a:t>
            </a:r>
            <a:r>
              <a:rPr sz="2000" b="1" spc="9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taşınırlar.</a:t>
            </a:r>
          </a:p>
          <a:p>
            <a:pPr marL="356870" indent="-344805">
              <a:lnSpc>
                <a:spcPct val="100000"/>
              </a:lnSpc>
              <a:spcBef>
                <a:spcPts val="5"/>
              </a:spcBef>
              <a:buFont typeface="Wingdings"/>
              <a:buChar char=""/>
              <a:tabLst>
                <a:tab pos="356870" algn="l"/>
                <a:tab pos="357505" algn="l"/>
              </a:tabLst>
            </a:pPr>
            <a:r>
              <a:rPr sz="2000" b="1" spc="-5" dirty="0">
                <a:latin typeface="Times New Roman" panose="02020603050405020304" pitchFamily="18" charset="0"/>
                <a:cs typeface="Times New Roman" panose="02020603050405020304" pitchFamily="18" charset="0"/>
              </a:rPr>
              <a:t>Uluslararası</a:t>
            </a:r>
            <a:r>
              <a:rPr sz="2000" b="1" spc="8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organizasyonların</a:t>
            </a:r>
            <a:r>
              <a:rPr sz="2000" b="1" spc="10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gerçekleştirilmesi</a:t>
            </a:r>
            <a:r>
              <a:rPr sz="2000" b="1" spc="6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için</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alınan</a:t>
            </a:r>
            <a:r>
              <a:rPr sz="2000" b="1" spc="7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taşınırlar.</a:t>
            </a:r>
          </a:p>
          <a:p>
            <a:pPr marL="356870" indent="-344805">
              <a:lnSpc>
                <a:spcPct val="100000"/>
              </a:lnSpc>
              <a:buFont typeface="Wingdings"/>
              <a:buChar char=""/>
              <a:tabLst>
                <a:tab pos="356870" algn="l"/>
                <a:tab pos="357505" algn="l"/>
                <a:tab pos="951230" algn="l"/>
                <a:tab pos="2265680" algn="l"/>
                <a:tab pos="3171190" algn="l"/>
                <a:tab pos="3963670" algn="l"/>
                <a:tab pos="4390390" algn="l"/>
                <a:tab pos="5332095" algn="l"/>
                <a:tab pos="6807834" algn="l"/>
                <a:tab pos="7524115" algn="l"/>
                <a:tab pos="8670925" algn="l"/>
                <a:tab pos="9774555" algn="l"/>
                <a:tab pos="10563860" algn="l"/>
                <a:tab pos="11341735" algn="l"/>
              </a:tabLst>
            </a:pPr>
            <a:r>
              <a:rPr sz="2000" b="1" spc="-15" dirty="0">
                <a:latin typeface="Times New Roman" panose="02020603050405020304" pitchFamily="18" charset="0"/>
                <a:cs typeface="Times New Roman" panose="02020603050405020304" pitchFamily="18" charset="0"/>
              </a:rPr>
              <a:t>İlgili	</a:t>
            </a:r>
            <a:r>
              <a:rPr sz="2000" b="1" spc="-5" dirty="0">
                <a:latin typeface="Times New Roman" panose="02020603050405020304" pitchFamily="18" charset="0"/>
                <a:cs typeface="Times New Roman" panose="02020603050405020304" pitchFamily="18" charset="0"/>
              </a:rPr>
              <a:t>mevzuatla	</a:t>
            </a:r>
            <a:r>
              <a:rPr sz="2000" b="1" spc="-10" dirty="0">
                <a:latin typeface="Times New Roman" panose="02020603050405020304" pitchFamily="18" charset="0"/>
                <a:cs typeface="Times New Roman" panose="02020603050405020304" pitchFamily="18" charset="0"/>
              </a:rPr>
              <a:t>verilen	</a:t>
            </a:r>
            <a:r>
              <a:rPr sz="2000" b="1" spc="-5" dirty="0">
                <a:latin typeface="Times New Roman" panose="02020603050405020304" pitchFamily="18" charset="0"/>
                <a:cs typeface="Times New Roman" panose="02020603050405020304" pitchFamily="18" charset="0"/>
              </a:rPr>
              <a:t>görev	</a:t>
            </a:r>
            <a:r>
              <a:rPr sz="2000" b="1" spc="-15" dirty="0">
                <a:latin typeface="Times New Roman" panose="02020603050405020304" pitchFamily="18" charset="0"/>
                <a:cs typeface="Times New Roman" panose="02020603050405020304" pitchFamily="18" charset="0"/>
              </a:rPr>
              <a:t>ve	</a:t>
            </a:r>
            <a:r>
              <a:rPr sz="2000" b="1" spc="-10" dirty="0">
                <a:latin typeface="Times New Roman" panose="02020603050405020304" pitchFamily="18" charset="0"/>
                <a:cs typeface="Times New Roman" panose="02020603050405020304" pitchFamily="18" charset="0"/>
              </a:rPr>
              <a:t>yetkiye	</a:t>
            </a:r>
            <a:r>
              <a:rPr sz="2000" b="1" spc="5" dirty="0">
                <a:latin typeface="Times New Roman" panose="02020603050405020304" pitchFamily="18" charset="0"/>
                <a:cs typeface="Times New Roman" panose="02020603050405020304" pitchFamily="18" charset="0"/>
              </a:rPr>
              <a:t>dayanılarak	</a:t>
            </a:r>
            <a:r>
              <a:rPr sz="2000" b="1" spc="-15" dirty="0">
                <a:latin typeface="Times New Roman" panose="02020603050405020304" pitchFamily="18" charset="0"/>
                <a:cs typeface="Times New Roman" panose="02020603050405020304" pitchFamily="18" charset="0"/>
              </a:rPr>
              <a:t>diğer	</a:t>
            </a:r>
            <a:r>
              <a:rPr sz="2000" b="1" spc="-5" dirty="0">
                <a:latin typeface="Times New Roman" panose="02020603050405020304" pitchFamily="18" charset="0"/>
                <a:cs typeface="Times New Roman" panose="02020603050405020304" pitchFamily="18" charset="0"/>
              </a:rPr>
              <a:t>idarelere	verilmek	</a:t>
            </a:r>
            <a:r>
              <a:rPr sz="2000" b="1" spc="-5" dirty="0" err="1" smtClean="0">
                <a:latin typeface="Times New Roman" panose="02020603050405020304" pitchFamily="18" charset="0"/>
                <a:cs typeface="Times New Roman" panose="02020603050405020304" pitchFamily="18" charset="0"/>
              </a:rPr>
              <a:t>üzere</a:t>
            </a:r>
            <a:r>
              <a:rPr lang="tr-TR" sz="2000" b="1" spc="-5"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temin</a:t>
            </a:r>
            <a:r>
              <a:rPr lang="tr-TR" sz="2000" b="1" spc="-5"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edilen</a:t>
            </a:r>
            <a:r>
              <a:rPr lang="tr-TR" sz="2000" b="1" spc="-5"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taşınırlar</a:t>
            </a:r>
            <a:r>
              <a:rPr sz="2000" b="1" dirty="0">
                <a:latin typeface="Times New Roman" panose="02020603050405020304" pitchFamily="18" charset="0"/>
                <a:cs typeface="Times New Roman" panose="02020603050405020304" pitchFamily="18" charset="0"/>
              </a:rPr>
              <a:t>.</a:t>
            </a:r>
          </a:p>
          <a:p>
            <a:pPr marL="356870" indent="-344805">
              <a:lnSpc>
                <a:spcPct val="100000"/>
              </a:lnSpc>
              <a:buFont typeface="Wingdings"/>
              <a:buChar char=""/>
              <a:tabLst>
                <a:tab pos="356870" algn="l"/>
                <a:tab pos="357505" algn="l"/>
                <a:tab pos="2213610" algn="l"/>
                <a:tab pos="3295650" algn="l"/>
                <a:tab pos="4424045" algn="l"/>
                <a:tab pos="5344795" algn="l"/>
                <a:tab pos="6865620" algn="l"/>
                <a:tab pos="7521575" algn="l"/>
                <a:tab pos="8234680" algn="l"/>
                <a:tab pos="9240520" algn="l"/>
                <a:tab pos="10594340" algn="l"/>
              </a:tabLst>
            </a:pPr>
            <a:r>
              <a:rPr sz="2000" b="1" spc="-10" dirty="0">
                <a:latin typeface="Times New Roman" panose="02020603050405020304" pitchFamily="18" charset="0"/>
                <a:cs typeface="Times New Roman" panose="02020603050405020304" pitchFamily="18" charset="0"/>
              </a:rPr>
              <a:t>Devredilmediği	</a:t>
            </a:r>
            <a:r>
              <a:rPr sz="2000" b="1" spc="-5" dirty="0">
                <a:latin typeface="Times New Roman" panose="02020603050405020304" pitchFamily="18" charset="0"/>
                <a:cs typeface="Times New Roman" panose="02020603050405020304" pitchFamily="18" charset="0"/>
              </a:rPr>
              <a:t>takdirde	</a:t>
            </a:r>
            <a:r>
              <a:rPr sz="2000" b="1" spc="5" dirty="0">
                <a:latin typeface="Times New Roman" panose="02020603050405020304" pitchFamily="18" charset="0"/>
                <a:cs typeface="Times New Roman" panose="02020603050405020304" pitchFamily="18" charset="0"/>
              </a:rPr>
              <a:t>kullanım	imkânı	</a:t>
            </a:r>
            <a:r>
              <a:rPr sz="2000" b="1" spc="-5" dirty="0">
                <a:latin typeface="Times New Roman" panose="02020603050405020304" pitchFamily="18" charset="0"/>
                <a:cs typeface="Times New Roman" panose="02020603050405020304" pitchFamily="18" charset="0"/>
              </a:rPr>
              <a:t>kalmayacak	</a:t>
            </a:r>
            <a:r>
              <a:rPr sz="2000" b="1" spc="-15" dirty="0">
                <a:latin typeface="Times New Roman" panose="02020603050405020304" pitchFamily="18" charset="0"/>
                <a:cs typeface="Times New Roman" panose="02020603050405020304" pitchFamily="18" charset="0"/>
              </a:rPr>
              <a:t>olan	</a:t>
            </a:r>
            <a:r>
              <a:rPr sz="2000" b="1" spc="-10" dirty="0">
                <a:latin typeface="Times New Roman" panose="02020603050405020304" pitchFamily="18" charset="0"/>
                <a:cs typeface="Times New Roman" panose="02020603050405020304" pitchFamily="18" charset="0"/>
              </a:rPr>
              <a:t>veya	zorunlu	</a:t>
            </a:r>
            <a:r>
              <a:rPr sz="2000" b="1" spc="-5" dirty="0" err="1" smtClean="0">
                <a:latin typeface="Times New Roman" panose="02020603050405020304" pitchFamily="18" charset="0"/>
                <a:cs typeface="Times New Roman" panose="02020603050405020304" pitchFamily="18" charset="0"/>
              </a:rPr>
              <a:t>sebeplerle</a:t>
            </a:r>
            <a:r>
              <a:rPr lang="tr-TR" sz="2000" b="1" spc="-5"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devredilmesi</a:t>
            </a:r>
            <a:r>
              <a:rPr lang="tr-TR" sz="2000" b="1" spc="-5"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gereken</a:t>
            </a:r>
            <a:r>
              <a:rPr sz="2000" b="1" spc="15" dirty="0" smtClean="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tüketim</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malzemeleri.</a:t>
            </a:r>
            <a:endParaRPr sz="2000" b="1" dirty="0">
              <a:latin typeface="Times New Roman" panose="02020603050405020304" pitchFamily="18" charset="0"/>
              <a:cs typeface="Times New Roman" panose="02020603050405020304" pitchFamily="18" charset="0"/>
            </a:endParaRPr>
          </a:p>
        </p:txBody>
      </p:sp>
      <p:sp>
        <p:nvSpPr>
          <p:cNvPr id="2" name="Dikdörtgen 1"/>
          <p:cNvSpPr/>
          <p:nvPr/>
        </p:nvSpPr>
        <p:spPr>
          <a:xfrm>
            <a:off x="2207568" y="692696"/>
            <a:ext cx="8424936" cy="830997"/>
          </a:xfrm>
          <a:prstGeom prst="rect">
            <a:avLst/>
          </a:prstGeom>
        </p:spPr>
        <p:txBody>
          <a:bodyPr wrap="square">
            <a:spAutoFit/>
          </a:bodyPr>
          <a:lstStyle/>
          <a:p>
            <a:pPr marR="1084580" algn="ctr">
              <a:lnSpc>
                <a:spcPct val="100000"/>
              </a:lnSpc>
              <a:spcBef>
                <a:spcPts val="90"/>
              </a:spcBef>
            </a:pPr>
            <a:r>
              <a:rPr lang="tr-TR" sz="2400" b="1" spc="-15" dirty="0">
                <a:solidFill>
                  <a:srgbClr val="FF0000"/>
                </a:solidFill>
                <a:latin typeface="Times New Roman" panose="02020603050405020304" pitchFamily="18" charset="0"/>
                <a:cs typeface="Times New Roman" panose="02020603050405020304" pitchFamily="18" charset="0"/>
              </a:rPr>
              <a:t>KAMU</a:t>
            </a:r>
            <a:r>
              <a:rPr lang="tr-TR" sz="2400" b="1" spc="35" dirty="0">
                <a:solidFill>
                  <a:srgbClr val="FF0000"/>
                </a:solidFill>
                <a:latin typeface="Times New Roman" panose="02020603050405020304" pitchFamily="18" charset="0"/>
                <a:cs typeface="Times New Roman" panose="02020603050405020304" pitchFamily="18" charset="0"/>
              </a:rPr>
              <a:t> </a:t>
            </a:r>
            <a:r>
              <a:rPr lang="tr-TR" sz="2400" b="1" spc="-15" dirty="0">
                <a:solidFill>
                  <a:srgbClr val="FF0000"/>
                </a:solidFill>
                <a:latin typeface="Times New Roman" panose="02020603050405020304" pitchFamily="18" charset="0"/>
                <a:cs typeface="Times New Roman" panose="02020603050405020304" pitchFamily="18" charset="0"/>
              </a:rPr>
              <a:t>İDARELERİ</a:t>
            </a:r>
            <a:r>
              <a:rPr lang="tr-TR" sz="2400" b="1" spc="35" dirty="0">
                <a:solidFill>
                  <a:srgbClr val="FF0000"/>
                </a:solidFill>
                <a:latin typeface="Times New Roman" panose="02020603050405020304" pitchFamily="18" charset="0"/>
                <a:cs typeface="Times New Roman" panose="02020603050405020304" pitchFamily="18" charset="0"/>
              </a:rPr>
              <a:t> </a:t>
            </a:r>
            <a:r>
              <a:rPr lang="tr-TR" sz="2400" b="1" spc="-15" dirty="0">
                <a:solidFill>
                  <a:srgbClr val="FF0000"/>
                </a:solidFill>
                <a:latin typeface="Times New Roman" panose="02020603050405020304" pitchFamily="18" charset="0"/>
                <a:cs typeface="Times New Roman" panose="02020603050405020304" pitchFamily="18" charset="0"/>
              </a:rPr>
              <a:t>ARASINDA</a:t>
            </a:r>
            <a:r>
              <a:rPr lang="tr-TR" sz="2400" b="1" spc="15" dirty="0">
                <a:solidFill>
                  <a:srgbClr val="FF0000"/>
                </a:solidFill>
                <a:latin typeface="Times New Roman" panose="02020603050405020304" pitchFamily="18" charset="0"/>
                <a:cs typeface="Times New Roman" panose="02020603050405020304" pitchFamily="18" charset="0"/>
              </a:rPr>
              <a:t> </a:t>
            </a:r>
            <a:r>
              <a:rPr lang="tr-TR" sz="2400" b="1" spc="-35" dirty="0">
                <a:solidFill>
                  <a:srgbClr val="FF0000"/>
                </a:solidFill>
                <a:latin typeface="Times New Roman" panose="02020603050405020304" pitchFamily="18" charset="0"/>
                <a:cs typeface="Times New Roman" panose="02020603050405020304" pitchFamily="18" charset="0"/>
              </a:rPr>
              <a:t>TAŞINIR</a:t>
            </a:r>
            <a:r>
              <a:rPr lang="tr-TR" sz="2400" b="1" spc="60" dirty="0">
                <a:solidFill>
                  <a:srgbClr val="FF0000"/>
                </a:solidFill>
                <a:latin typeface="Times New Roman" panose="02020603050405020304" pitchFamily="18" charset="0"/>
                <a:cs typeface="Times New Roman" panose="02020603050405020304" pitchFamily="18" charset="0"/>
              </a:rPr>
              <a:t> </a:t>
            </a:r>
            <a:r>
              <a:rPr lang="tr-TR" sz="2400" b="1" spc="-15" dirty="0">
                <a:solidFill>
                  <a:srgbClr val="FF0000"/>
                </a:solidFill>
                <a:latin typeface="Times New Roman" panose="02020603050405020304" pitchFamily="18" charset="0"/>
                <a:cs typeface="Times New Roman" panose="02020603050405020304" pitchFamily="18" charset="0"/>
              </a:rPr>
              <a:t>DEVRİ VE</a:t>
            </a:r>
            <a:r>
              <a:rPr lang="tr-TR" sz="2400" b="1" spc="-20" dirty="0">
                <a:solidFill>
                  <a:srgbClr val="FF0000"/>
                </a:solidFill>
                <a:latin typeface="Times New Roman" panose="02020603050405020304" pitchFamily="18" charset="0"/>
                <a:cs typeface="Times New Roman" panose="02020603050405020304" pitchFamily="18" charset="0"/>
              </a:rPr>
              <a:t> </a:t>
            </a:r>
            <a:r>
              <a:rPr lang="tr-TR" sz="2400" b="1" spc="-40" dirty="0">
                <a:solidFill>
                  <a:srgbClr val="FF0000"/>
                </a:solidFill>
                <a:latin typeface="Times New Roman" panose="02020603050405020304" pitchFamily="18" charset="0"/>
                <a:cs typeface="Times New Roman" panose="02020603050405020304" pitchFamily="18" charset="0"/>
              </a:rPr>
              <a:t>TAHSİSİ</a:t>
            </a:r>
            <a:endParaRPr lang="tr-TR" sz="24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03512" y="1628800"/>
            <a:ext cx="10081120" cy="3894015"/>
          </a:xfrm>
          <a:prstGeom prst="rect">
            <a:avLst/>
          </a:prstGeom>
        </p:spPr>
        <p:txBody>
          <a:bodyPr vert="horz" wrap="square" lIns="0" tIns="8255" rIns="0" bIns="0" rtlCol="0">
            <a:spAutoFit/>
          </a:bodyPr>
          <a:lstStyle/>
          <a:p>
            <a:pPr marL="356870" marR="5080" indent="-344805" algn="just">
              <a:lnSpc>
                <a:spcPct val="100000"/>
              </a:lnSpc>
              <a:buFont typeface="Wingdings"/>
              <a:buChar char=""/>
              <a:tabLst>
                <a:tab pos="357505" algn="l"/>
              </a:tabLst>
            </a:pPr>
            <a:r>
              <a:rPr sz="2000" b="1" spc="-20" dirty="0" err="1" smtClean="0">
                <a:latin typeface="Times New Roman" panose="02020603050405020304" pitchFamily="18" charset="0"/>
                <a:cs typeface="Times New Roman" panose="02020603050405020304" pitchFamily="18" charset="0"/>
              </a:rPr>
              <a:t>İdareler</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sahip </a:t>
            </a:r>
            <a:r>
              <a:rPr sz="2000" b="1" spc="10" dirty="0">
                <a:latin typeface="Times New Roman" panose="02020603050405020304" pitchFamily="18" charset="0"/>
                <a:cs typeface="Times New Roman" panose="02020603050405020304" pitchFamily="18" charset="0"/>
              </a:rPr>
              <a:t>oldukları </a:t>
            </a:r>
            <a:r>
              <a:rPr sz="2000" b="1" spc="25" dirty="0">
                <a:latin typeface="Times New Roman" panose="02020603050405020304" pitchFamily="18" charset="0"/>
                <a:cs typeface="Times New Roman" panose="02020603050405020304" pitchFamily="18" charset="0"/>
              </a:rPr>
              <a:t>taşınırları </a:t>
            </a:r>
            <a:r>
              <a:rPr sz="2000" b="1" spc="15" dirty="0">
                <a:latin typeface="Times New Roman" panose="02020603050405020304" pitchFamily="18" charset="0"/>
                <a:cs typeface="Times New Roman" panose="02020603050405020304" pitchFamily="18" charset="0"/>
              </a:rPr>
              <a:t>(taşıt </a:t>
            </a:r>
            <a:r>
              <a:rPr sz="2000" b="1" spc="-15" dirty="0">
                <a:latin typeface="Times New Roman" panose="02020603050405020304" pitchFamily="18" charset="0"/>
                <a:cs typeface="Times New Roman" panose="02020603050405020304" pitchFamily="18" charset="0"/>
              </a:rPr>
              <a:t>ve iş </a:t>
            </a:r>
            <a:r>
              <a:rPr sz="2000" b="1" spc="-5" dirty="0">
                <a:latin typeface="Times New Roman" panose="02020603050405020304" pitchFamily="18" charset="0"/>
                <a:cs typeface="Times New Roman" panose="02020603050405020304" pitchFamily="18" charset="0"/>
              </a:rPr>
              <a:t>makineleri </a:t>
            </a:r>
            <a:r>
              <a:rPr sz="2000" b="1" spc="-10" dirty="0">
                <a:latin typeface="Times New Roman" panose="02020603050405020304" pitchFamily="18" charset="0"/>
                <a:cs typeface="Times New Roman" panose="02020603050405020304" pitchFamily="18" charset="0"/>
              </a:rPr>
              <a:t>dahil) birinci </a:t>
            </a:r>
            <a:r>
              <a:rPr sz="2000" b="1" spc="15" dirty="0">
                <a:latin typeface="Times New Roman" panose="02020603050405020304" pitchFamily="18" charset="0"/>
                <a:cs typeface="Times New Roman" panose="02020603050405020304" pitchFamily="18" charset="0"/>
              </a:rPr>
              <a:t>fıkrada </a:t>
            </a:r>
            <a:r>
              <a:rPr sz="2000" b="1" spc="-5" dirty="0">
                <a:latin typeface="Times New Roman" panose="02020603050405020304" pitchFamily="18" charset="0"/>
                <a:cs typeface="Times New Roman" panose="02020603050405020304" pitchFamily="18" charset="0"/>
              </a:rPr>
              <a:t>belirtilen </a:t>
            </a:r>
            <a:r>
              <a:rPr sz="2000" b="1" dirty="0">
                <a:latin typeface="Times New Roman" panose="02020603050405020304" pitchFamily="18" charset="0"/>
                <a:cs typeface="Times New Roman" panose="02020603050405020304" pitchFamily="18" charset="0"/>
              </a:rPr>
              <a:t> beş</a:t>
            </a:r>
            <a:r>
              <a:rPr sz="2000" b="1" spc="20" dirty="0">
                <a:latin typeface="Times New Roman" panose="02020603050405020304" pitchFamily="18" charset="0"/>
                <a:cs typeface="Times New Roman" panose="02020603050405020304" pitchFamily="18" charset="0"/>
              </a:rPr>
              <a:t> yıl</a:t>
            </a:r>
            <a:r>
              <a:rPr sz="2000" b="1" spc="8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şartı</a:t>
            </a:r>
            <a:r>
              <a:rPr sz="2000" b="1" spc="3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aranmaksızın</a:t>
            </a:r>
            <a:r>
              <a:rPr sz="2000" b="1" spc="7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ihtiyacı</a:t>
            </a:r>
            <a:r>
              <a:rPr sz="2000" b="1" spc="5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bulunan</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diğer</a:t>
            </a:r>
            <a:r>
              <a:rPr sz="2000" b="1" spc="7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idarelere</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geçici</a:t>
            </a:r>
            <a:r>
              <a:rPr sz="2000" b="1" spc="5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olarak</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tahsis</a:t>
            </a:r>
            <a:r>
              <a:rPr sz="2000" b="1" spc="20"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edebilir.</a:t>
            </a:r>
            <a:endParaRPr sz="2000" b="1" dirty="0">
              <a:latin typeface="Times New Roman" panose="02020603050405020304" pitchFamily="18" charset="0"/>
              <a:cs typeface="Times New Roman" panose="02020603050405020304" pitchFamily="18" charset="0"/>
            </a:endParaRPr>
          </a:p>
          <a:p>
            <a:pPr>
              <a:lnSpc>
                <a:spcPct val="100000"/>
              </a:lnSpc>
              <a:spcBef>
                <a:spcPts val="50"/>
              </a:spcBef>
              <a:buFont typeface="Wingdings"/>
              <a:buChar char=""/>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 pos="2475865" algn="l"/>
                <a:tab pos="3356610" algn="l"/>
                <a:tab pos="4914900" algn="l"/>
                <a:tab pos="5368925" algn="l"/>
                <a:tab pos="6250305" algn="l"/>
                <a:tab pos="7960359" algn="l"/>
                <a:tab pos="9942195" algn="l"/>
                <a:tab pos="11362690" algn="l"/>
              </a:tabLst>
            </a:pPr>
            <a:r>
              <a:rPr sz="2000" b="1" spc="5" dirty="0" err="1" smtClean="0">
                <a:latin typeface="Times New Roman" panose="02020603050405020304" pitchFamily="18" charset="0"/>
                <a:cs typeface="Times New Roman" panose="02020603050405020304" pitchFamily="18" charset="0"/>
              </a:rPr>
              <a:t>Başbakanlıkça</a:t>
            </a:r>
            <a:r>
              <a:rPr lang="tr-TR" sz="2000" b="1" spc="5"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kamu</a:t>
            </a:r>
            <a:r>
              <a:rPr lang="tr-TR" sz="2000" b="1" dirty="0" smtClean="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idarelerine</a:t>
            </a:r>
            <a:r>
              <a:rPr lang="tr-TR" sz="2000" b="1" spc="-10" dirty="0" smtClean="0">
                <a:latin typeface="Times New Roman" panose="02020603050405020304" pitchFamily="18" charset="0"/>
                <a:cs typeface="Times New Roman" panose="02020603050405020304" pitchFamily="18" charset="0"/>
              </a:rPr>
              <a:t> </a:t>
            </a:r>
            <a:r>
              <a:rPr sz="2000" b="1" spc="-15" dirty="0" err="1" smtClean="0">
                <a:latin typeface="Times New Roman" panose="02020603050405020304" pitchFamily="18" charset="0"/>
                <a:cs typeface="Times New Roman" panose="02020603050405020304" pitchFamily="18" charset="0"/>
              </a:rPr>
              <a:t>ve</a:t>
            </a:r>
            <a:r>
              <a:rPr lang="tr-TR" sz="2000" b="1" spc="-15" dirty="0" smtClean="0">
                <a:latin typeface="Times New Roman" panose="02020603050405020304" pitchFamily="18" charset="0"/>
                <a:cs typeface="Times New Roman" panose="02020603050405020304" pitchFamily="18" charset="0"/>
              </a:rPr>
              <a:t> </a:t>
            </a:r>
            <a:r>
              <a:rPr sz="2000" b="1" spc="-5" dirty="0" err="1" smtClean="0">
                <a:latin typeface="Times New Roman" panose="02020603050405020304" pitchFamily="18" charset="0"/>
                <a:cs typeface="Times New Roman" panose="02020603050405020304" pitchFamily="18" charset="0"/>
              </a:rPr>
              <a:t>kamu</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idarelerince	</a:t>
            </a:r>
            <a:r>
              <a:rPr sz="2000" b="1" spc="5" dirty="0">
                <a:latin typeface="Times New Roman" panose="02020603050405020304" pitchFamily="18" charset="0"/>
                <a:cs typeface="Times New Roman" panose="02020603050405020304" pitchFamily="18" charset="0"/>
              </a:rPr>
              <a:t>Başbakanlığa	</a:t>
            </a:r>
            <a:r>
              <a:rPr sz="2000" b="1" spc="5" dirty="0" err="1" smtClean="0">
                <a:latin typeface="Times New Roman" panose="02020603050405020304" pitchFamily="18" charset="0"/>
                <a:cs typeface="Times New Roman" panose="02020603050405020304" pitchFamily="18" charset="0"/>
              </a:rPr>
              <a:t>yapılacak</a:t>
            </a:r>
            <a:r>
              <a:rPr lang="tr-TR" sz="2000" b="1" spc="5" dirty="0" smtClean="0">
                <a:latin typeface="Times New Roman" panose="02020603050405020304" pitchFamily="18" charset="0"/>
                <a:cs typeface="Times New Roman" panose="02020603050405020304" pitchFamily="18" charset="0"/>
              </a:rPr>
              <a:t> </a:t>
            </a:r>
            <a:r>
              <a:rPr sz="2000" b="1" spc="-10" dirty="0" err="1" smtClean="0">
                <a:latin typeface="Times New Roman" panose="02020603050405020304" pitchFamily="18" charset="0"/>
                <a:cs typeface="Times New Roman" panose="02020603050405020304" pitchFamily="18" charset="0"/>
              </a:rPr>
              <a:t>devir</a:t>
            </a:r>
            <a:endParaRPr sz="2000" b="1" dirty="0">
              <a:latin typeface="Times New Roman" panose="02020603050405020304" pitchFamily="18" charset="0"/>
              <a:cs typeface="Times New Roman" panose="02020603050405020304" pitchFamily="18" charset="0"/>
            </a:endParaRPr>
          </a:p>
          <a:p>
            <a:pPr marL="356870">
              <a:lnSpc>
                <a:spcPct val="100000"/>
              </a:lnSpc>
              <a:spcBef>
                <a:spcPts val="5"/>
              </a:spcBef>
            </a:pPr>
            <a:r>
              <a:rPr sz="2000" b="1" spc="-15" dirty="0">
                <a:latin typeface="Times New Roman" panose="02020603050405020304" pitchFamily="18" charset="0"/>
                <a:cs typeface="Times New Roman" panose="02020603050405020304" pitchFamily="18" charset="0"/>
              </a:rPr>
              <a:t>ve</a:t>
            </a:r>
            <a:r>
              <a:rPr sz="2000" b="1" spc="5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tahsisler</a:t>
            </a:r>
            <a:r>
              <a:rPr sz="2000" b="1" spc="4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herhangi</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a:t>
            </a:r>
            <a:r>
              <a:rPr sz="2000" b="1" spc="3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şarta</a:t>
            </a:r>
            <a:r>
              <a:rPr sz="2000" b="1" spc="3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bağlı</a:t>
            </a:r>
            <a:r>
              <a:rPr sz="2000" b="1" spc="2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olmaksızın</a:t>
            </a:r>
            <a:r>
              <a:rPr sz="2000" b="1" spc="9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gerçekleştirilir.</a:t>
            </a:r>
            <a:endParaRPr sz="2000"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1920"/>
              </a:spcBef>
              <a:buFont typeface="Wingdings"/>
              <a:buChar char=""/>
              <a:tabLst>
                <a:tab pos="357505" algn="l"/>
              </a:tabLst>
            </a:pPr>
            <a:r>
              <a:rPr sz="2000" b="1" spc="-5" dirty="0">
                <a:solidFill>
                  <a:srgbClr val="FF0000"/>
                </a:solidFill>
                <a:latin typeface="Times New Roman" panose="02020603050405020304" pitchFamily="18" charset="0"/>
                <a:cs typeface="Times New Roman" panose="02020603050405020304" pitchFamily="18" charset="0"/>
              </a:rPr>
              <a:t>Devredilmeleri</a:t>
            </a:r>
            <a:r>
              <a:rPr sz="2000" b="1" spc="470"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halinde</a:t>
            </a:r>
            <a:r>
              <a:rPr sz="2000" b="1" spc="470"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daha</a:t>
            </a:r>
            <a:r>
              <a:rPr sz="2000" b="1" spc="459"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etkin,</a:t>
            </a:r>
            <a:r>
              <a:rPr sz="2000" b="1" spc="47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verimli</a:t>
            </a:r>
            <a:r>
              <a:rPr sz="2000" b="1" spc="46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ve</a:t>
            </a:r>
            <a:r>
              <a:rPr sz="2000" b="1" spc="480"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ekonomik</a:t>
            </a:r>
            <a:r>
              <a:rPr sz="2000" b="1" spc="48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kullanılacağı</a:t>
            </a:r>
            <a:r>
              <a:rPr sz="2000" b="1" spc="45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veya</a:t>
            </a:r>
            <a:r>
              <a:rPr sz="2000" b="1" spc="480"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görev</a:t>
            </a:r>
            <a:r>
              <a:rPr sz="2000" b="1" spc="450" dirty="0">
                <a:solidFill>
                  <a:srgbClr val="FF0000"/>
                </a:solidFill>
                <a:latin typeface="Times New Roman" panose="02020603050405020304" pitchFamily="18" charset="0"/>
                <a:cs typeface="Times New Roman" panose="02020603050405020304" pitchFamily="18" charset="0"/>
              </a:rPr>
              <a:t> </a:t>
            </a:r>
            <a:r>
              <a:rPr sz="2000" b="1" spc="-30" dirty="0">
                <a:solidFill>
                  <a:srgbClr val="FF0000"/>
                </a:solidFill>
                <a:latin typeface="Times New Roman" panose="02020603050405020304" pitchFamily="18" charset="0"/>
                <a:cs typeface="Times New Roman" panose="02020603050405020304" pitchFamily="18" charset="0"/>
              </a:rPr>
              <a:t>ve </a:t>
            </a:r>
            <a:r>
              <a:rPr sz="2000" b="1" spc="-625"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yetki</a:t>
            </a:r>
            <a:r>
              <a:rPr sz="2000" b="1" spc="-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alanları itibarıyla </a:t>
            </a:r>
            <a:r>
              <a:rPr sz="2000" b="1" spc="-10" dirty="0">
                <a:solidFill>
                  <a:srgbClr val="FF0000"/>
                </a:solidFill>
                <a:latin typeface="Times New Roman" panose="02020603050405020304" pitchFamily="18" charset="0"/>
                <a:cs typeface="Times New Roman" panose="02020603050405020304" pitchFamily="18" charset="0"/>
              </a:rPr>
              <a:t>devirlerinin</a:t>
            </a:r>
            <a:r>
              <a:rPr sz="2000" b="1" spc="-5"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daha </a:t>
            </a:r>
            <a:r>
              <a:rPr sz="2000" b="1" spc="10" dirty="0">
                <a:solidFill>
                  <a:srgbClr val="FF0000"/>
                </a:solidFill>
                <a:latin typeface="Times New Roman" panose="02020603050405020304" pitchFamily="18" charset="0"/>
                <a:cs typeface="Times New Roman" panose="02020603050405020304" pitchFamily="18" charset="0"/>
              </a:rPr>
              <a:t>faydalı olacağı </a:t>
            </a:r>
            <a:r>
              <a:rPr sz="2000" b="1" spc="5" dirty="0">
                <a:solidFill>
                  <a:srgbClr val="FF0000"/>
                </a:solidFill>
                <a:latin typeface="Times New Roman" panose="02020603050405020304" pitchFamily="18" charset="0"/>
                <a:cs typeface="Times New Roman" panose="02020603050405020304" pitchFamily="18" charset="0"/>
              </a:rPr>
              <a:t>anlaşılan  </a:t>
            </a:r>
            <a:r>
              <a:rPr sz="2000" b="1" dirty="0">
                <a:solidFill>
                  <a:srgbClr val="FF0000"/>
                </a:solidFill>
                <a:latin typeface="Times New Roman" panose="02020603050405020304" pitchFamily="18" charset="0"/>
                <a:cs typeface="Times New Roman" panose="02020603050405020304" pitchFamily="18" charset="0"/>
              </a:rPr>
              <a:t>taşınırlar,</a:t>
            </a:r>
            <a:r>
              <a:rPr sz="2000" b="1" spc="63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devreden </a:t>
            </a:r>
            <a:r>
              <a:rPr sz="2000" b="1"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ve</a:t>
            </a:r>
            <a:r>
              <a:rPr sz="2000" b="1" spc="-10"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devralmak</a:t>
            </a:r>
            <a:r>
              <a:rPr sz="2000" b="1"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isteyen</a:t>
            </a:r>
            <a:r>
              <a:rPr sz="2000" b="1"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kamu</a:t>
            </a:r>
            <a:r>
              <a:rPr sz="2000" b="1"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idarelerinin</a:t>
            </a:r>
            <a:r>
              <a:rPr sz="2000" b="1" dirty="0">
                <a:solidFill>
                  <a:srgbClr val="FF0000"/>
                </a:solidFill>
                <a:latin typeface="Times New Roman" panose="02020603050405020304" pitchFamily="18" charset="0"/>
                <a:cs typeface="Times New Roman" panose="02020603050405020304" pitchFamily="18" charset="0"/>
              </a:rPr>
              <a:t> müşterek</a:t>
            </a:r>
            <a:r>
              <a:rPr sz="2000" b="1" spc="5"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talebi</a:t>
            </a:r>
            <a:r>
              <a:rPr sz="2000" b="1" spc="-5"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üzerine</a:t>
            </a:r>
            <a:r>
              <a:rPr sz="2000" b="1" spc="-5"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Maliye</a:t>
            </a:r>
            <a:r>
              <a:rPr sz="2000" b="1" spc="-10" dirty="0">
                <a:solidFill>
                  <a:srgbClr val="FF0000"/>
                </a:solidFill>
                <a:latin typeface="Times New Roman" panose="02020603050405020304" pitchFamily="18" charset="0"/>
                <a:cs typeface="Times New Roman" panose="02020603050405020304" pitchFamily="18" charset="0"/>
              </a:rPr>
              <a:t> </a:t>
            </a:r>
            <a:r>
              <a:rPr sz="2000" b="1" spc="20" dirty="0">
                <a:solidFill>
                  <a:srgbClr val="FF0000"/>
                </a:solidFill>
                <a:latin typeface="Times New Roman" panose="02020603050405020304" pitchFamily="18" charset="0"/>
                <a:cs typeface="Times New Roman" panose="02020603050405020304" pitchFamily="18" charset="0"/>
              </a:rPr>
              <a:t>Bakanının </a:t>
            </a:r>
            <a:r>
              <a:rPr sz="2000" b="1" spc="25"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uygun</a:t>
            </a:r>
            <a:r>
              <a:rPr sz="2000" b="1" spc="7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görüşü</a:t>
            </a:r>
            <a:r>
              <a:rPr sz="2000" b="1" spc="25" dirty="0">
                <a:solidFill>
                  <a:srgbClr val="FF0000"/>
                </a:solidFill>
                <a:latin typeface="Times New Roman" panose="02020603050405020304" pitchFamily="18" charset="0"/>
                <a:cs typeface="Times New Roman" panose="02020603050405020304" pitchFamily="18" charset="0"/>
              </a:rPr>
              <a:t> </a:t>
            </a:r>
            <a:r>
              <a:rPr sz="2000" b="1" spc="-20" dirty="0">
                <a:solidFill>
                  <a:srgbClr val="FF0000"/>
                </a:solidFill>
                <a:latin typeface="Times New Roman" panose="02020603050405020304" pitchFamily="18" charset="0"/>
                <a:cs typeface="Times New Roman" panose="02020603050405020304" pitchFamily="18" charset="0"/>
              </a:rPr>
              <a:t>ile</a:t>
            </a:r>
            <a:r>
              <a:rPr sz="2000" b="1" spc="6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herhangi</a:t>
            </a:r>
            <a:r>
              <a:rPr sz="2000" b="1" spc="20"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bir</a:t>
            </a:r>
            <a:r>
              <a:rPr sz="2000" b="1" spc="20"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şarta</a:t>
            </a:r>
            <a:r>
              <a:rPr sz="2000" b="1" spc="15" dirty="0">
                <a:solidFill>
                  <a:srgbClr val="FF0000"/>
                </a:solidFill>
                <a:latin typeface="Times New Roman" panose="02020603050405020304" pitchFamily="18" charset="0"/>
                <a:cs typeface="Times New Roman" panose="02020603050405020304" pitchFamily="18" charset="0"/>
              </a:rPr>
              <a:t> bağlı</a:t>
            </a:r>
            <a:r>
              <a:rPr sz="2000" b="1" spc="40"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kalmaksızın</a:t>
            </a:r>
            <a:r>
              <a:rPr sz="2000" b="1" spc="7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bedelsiz</a:t>
            </a:r>
            <a:r>
              <a:rPr sz="2000" b="1" spc="25" dirty="0">
                <a:solidFill>
                  <a:srgbClr val="FF0000"/>
                </a:solidFill>
                <a:latin typeface="Times New Roman" panose="02020603050405020304" pitchFamily="18" charset="0"/>
                <a:cs typeface="Times New Roman" panose="02020603050405020304" pitchFamily="18" charset="0"/>
              </a:rPr>
              <a:t> </a:t>
            </a:r>
            <a:r>
              <a:rPr sz="2000" b="1" spc="-20" dirty="0">
                <a:solidFill>
                  <a:srgbClr val="FF0000"/>
                </a:solidFill>
                <a:latin typeface="Times New Roman" panose="02020603050405020304" pitchFamily="18" charset="0"/>
                <a:cs typeface="Times New Roman" panose="02020603050405020304" pitchFamily="18" charset="0"/>
              </a:rPr>
              <a:t>devredilebilir.</a:t>
            </a:r>
            <a:endParaRPr sz="2000" b="1" dirty="0">
              <a:solidFill>
                <a:srgbClr val="FF0000"/>
              </a:solidFill>
              <a:latin typeface="Times New Roman" panose="02020603050405020304" pitchFamily="18" charset="0"/>
              <a:cs typeface="Times New Roman" panose="02020603050405020304" pitchFamily="18" charset="0"/>
            </a:endParaRPr>
          </a:p>
          <a:p>
            <a:pPr marL="356870" indent="-344805">
              <a:lnSpc>
                <a:spcPct val="100000"/>
              </a:lnSpc>
              <a:spcBef>
                <a:spcPts val="1925"/>
              </a:spcBef>
              <a:buFont typeface="Wingdings"/>
              <a:buChar char=""/>
              <a:tabLst>
                <a:tab pos="357505" algn="l"/>
              </a:tabLst>
            </a:pPr>
            <a:r>
              <a:rPr sz="2000" b="1" spc="-5" dirty="0">
                <a:latin typeface="Times New Roman" panose="02020603050405020304" pitchFamily="18" charset="0"/>
                <a:cs typeface="Times New Roman" panose="02020603050405020304" pitchFamily="18" charset="0"/>
              </a:rPr>
              <a:t>Bedelsiz</a:t>
            </a:r>
            <a:r>
              <a:rPr sz="2000" b="1" spc="26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devredilecek</a:t>
            </a:r>
            <a:r>
              <a:rPr sz="2000" b="1" spc="30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28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devredilemeyecek</a:t>
            </a:r>
            <a:r>
              <a:rPr sz="2000" b="1" spc="31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taşınırlar</a:t>
            </a:r>
            <a:r>
              <a:rPr sz="2000" b="1" spc="30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ile</a:t>
            </a:r>
            <a:r>
              <a:rPr sz="2000" b="1" spc="28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tahsise</a:t>
            </a:r>
            <a:r>
              <a:rPr sz="2000" b="1" spc="28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ilişkin</a:t>
            </a:r>
            <a:r>
              <a:rPr sz="2000" b="1" spc="29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diğer</a:t>
            </a:r>
            <a:r>
              <a:rPr sz="2000" b="1" spc="28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esas</a:t>
            </a:r>
            <a:r>
              <a:rPr sz="2000" b="1" spc="310"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ve</a:t>
            </a:r>
            <a:endParaRPr sz="2000" b="1" dirty="0">
              <a:latin typeface="Times New Roman" panose="02020603050405020304" pitchFamily="18" charset="0"/>
              <a:cs typeface="Times New Roman" panose="02020603050405020304" pitchFamily="18" charset="0"/>
            </a:endParaRPr>
          </a:p>
          <a:p>
            <a:pPr marL="356870">
              <a:lnSpc>
                <a:spcPct val="100000"/>
              </a:lnSpc>
              <a:spcBef>
                <a:spcPts val="5"/>
              </a:spcBef>
            </a:pPr>
            <a:r>
              <a:rPr sz="2000" b="1" spc="-5" dirty="0">
                <a:latin typeface="Times New Roman" panose="02020603050405020304" pitchFamily="18" charset="0"/>
                <a:cs typeface="Times New Roman" panose="02020603050405020304" pitchFamily="18" charset="0"/>
              </a:rPr>
              <a:t>usuller</a:t>
            </a:r>
            <a:r>
              <a:rPr sz="2000" b="1" spc="2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Bakanlıkça</a:t>
            </a:r>
            <a:r>
              <a:rPr sz="2000" b="1" spc="2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belirlenir.</a:t>
            </a:r>
            <a:endParaRPr sz="2000" b="1" dirty="0">
              <a:latin typeface="Times New Roman" panose="02020603050405020304" pitchFamily="18" charset="0"/>
              <a:cs typeface="Times New Roman" panose="02020603050405020304" pitchFamily="18" charset="0"/>
            </a:endParaRPr>
          </a:p>
        </p:txBody>
      </p:sp>
      <p:sp>
        <p:nvSpPr>
          <p:cNvPr id="5" name="Dikdörtgen 4"/>
          <p:cNvSpPr/>
          <p:nvPr/>
        </p:nvSpPr>
        <p:spPr>
          <a:xfrm>
            <a:off x="2279576" y="581779"/>
            <a:ext cx="8424936" cy="830997"/>
          </a:xfrm>
          <a:prstGeom prst="rect">
            <a:avLst/>
          </a:prstGeom>
        </p:spPr>
        <p:txBody>
          <a:bodyPr wrap="square">
            <a:spAutoFit/>
          </a:bodyPr>
          <a:lstStyle/>
          <a:p>
            <a:pPr marR="1084580" algn="ctr">
              <a:lnSpc>
                <a:spcPct val="100000"/>
              </a:lnSpc>
              <a:spcBef>
                <a:spcPts val="90"/>
              </a:spcBef>
            </a:pPr>
            <a:r>
              <a:rPr lang="tr-TR" sz="2400" b="1" spc="-15" dirty="0">
                <a:solidFill>
                  <a:srgbClr val="FF0000"/>
                </a:solidFill>
                <a:latin typeface="Times New Roman" panose="02020603050405020304" pitchFamily="18" charset="0"/>
                <a:cs typeface="Times New Roman" panose="02020603050405020304" pitchFamily="18" charset="0"/>
              </a:rPr>
              <a:t>KAMU</a:t>
            </a:r>
            <a:r>
              <a:rPr lang="tr-TR" sz="2400" b="1" spc="35" dirty="0">
                <a:solidFill>
                  <a:srgbClr val="FF0000"/>
                </a:solidFill>
                <a:latin typeface="Times New Roman" panose="02020603050405020304" pitchFamily="18" charset="0"/>
                <a:cs typeface="Times New Roman" panose="02020603050405020304" pitchFamily="18" charset="0"/>
              </a:rPr>
              <a:t> </a:t>
            </a:r>
            <a:r>
              <a:rPr lang="tr-TR" sz="2400" b="1" spc="-15" dirty="0">
                <a:solidFill>
                  <a:srgbClr val="FF0000"/>
                </a:solidFill>
                <a:latin typeface="Times New Roman" panose="02020603050405020304" pitchFamily="18" charset="0"/>
                <a:cs typeface="Times New Roman" panose="02020603050405020304" pitchFamily="18" charset="0"/>
              </a:rPr>
              <a:t>İDARELERİ</a:t>
            </a:r>
            <a:r>
              <a:rPr lang="tr-TR" sz="2400" b="1" spc="35" dirty="0">
                <a:solidFill>
                  <a:srgbClr val="FF0000"/>
                </a:solidFill>
                <a:latin typeface="Times New Roman" panose="02020603050405020304" pitchFamily="18" charset="0"/>
                <a:cs typeface="Times New Roman" panose="02020603050405020304" pitchFamily="18" charset="0"/>
              </a:rPr>
              <a:t> </a:t>
            </a:r>
            <a:r>
              <a:rPr lang="tr-TR" sz="2400" b="1" spc="-15" dirty="0">
                <a:solidFill>
                  <a:srgbClr val="FF0000"/>
                </a:solidFill>
                <a:latin typeface="Times New Roman" panose="02020603050405020304" pitchFamily="18" charset="0"/>
                <a:cs typeface="Times New Roman" panose="02020603050405020304" pitchFamily="18" charset="0"/>
              </a:rPr>
              <a:t>ARASINDA</a:t>
            </a:r>
            <a:r>
              <a:rPr lang="tr-TR" sz="2400" b="1" spc="15" dirty="0">
                <a:solidFill>
                  <a:srgbClr val="FF0000"/>
                </a:solidFill>
                <a:latin typeface="Times New Roman" panose="02020603050405020304" pitchFamily="18" charset="0"/>
                <a:cs typeface="Times New Roman" panose="02020603050405020304" pitchFamily="18" charset="0"/>
              </a:rPr>
              <a:t> </a:t>
            </a:r>
            <a:r>
              <a:rPr lang="tr-TR" sz="2400" b="1" spc="-35" dirty="0">
                <a:solidFill>
                  <a:srgbClr val="FF0000"/>
                </a:solidFill>
                <a:latin typeface="Times New Roman" panose="02020603050405020304" pitchFamily="18" charset="0"/>
                <a:cs typeface="Times New Roman" panose="02020603050405020304" pitchFamily="18" charset="0"/>
              </a:rPr>
              <a:t>TAŞINIR</a:t>
            </a:r>
            <a:r>
              <a:rPr lang="tr-TR" sz="2400" b="1" spc="60" dirty="0">
                <a:solidFill>
                  <a:srgbClr val="FF0000"/>
                </a:solidFill>
                <a:latin typeface="Times New Roman" panose="02020603050405020304" pitchFamily="18" charset="0"/>
                <a:cs typeface="Times New Roman" panose="02020603050405020304" pitchFamily="18" charset="0"/>
              </a:rPr>
              <a:t> </a:t>
            </a:r>
            <a:r>
              <a:rPr lang="tr-TR" sz="2400" b="1" spc="-15" dirty="0">
                <a:solidFill>
                  <a:srgbClr val="FF0000"/>
                </a:solidFill>
                <a:latin typeface="Times New Roman" panose="02020603050405020304" pitchFamily="18" charset="0"/>
                <a:cs typeface="Times New Roman" panose="02020603050405020304" pitchFamily="18" charset="0"/>
              </a:rPr>
              <a:t>DEVRİ VE</a:t>
            </a:r>
            <a:r>
              <a:rPr lang="tr-TR" sz="2400" b="1" spc="-20" dirty="0">
                <a:solidFill>
                  <a:srgbClr val="FF0000"/>
                </a:solidFill>
                <a:latin typeface="Times New Roman" panose="02020603050405020304" pitchFamily="18" charset="0"/>
                <a:cs typeface="Times New Roman" panose="02020603050405020304" pitchFamily="18" charset="0"/>
              </a:rPr>
              <a:t> </a:t>
            </a:r>
            <a:r>
              <a:rPr lang="tr-TR" sz="2400" b="1" spc="-40" dirty="0">
                <a:solidFill>
                  <a:srgbClr val="FF0000"/>
                </a:solidFill>
                <a:latin typeface="Times New Roman" panose="02020603050405020304" pitchFamily="18" charset="0"/>
                <a:cs typeface="Times New Roman" panose="02020603050405020304" pitchFamily="18" charset="0"/>
              </a:rPr>
              <a:t>TAHSİSİ</a:t>
            </a:r>
            <a:endParaRPr lang="tr-TR" sz="24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87688" y="620688"/>
            <a:ext cx="5894468" cy="444352"/>
          </a:xfrm>
          <a:prstGeom prst="rect">
            <a:avLst/>
          </a:prstGeom>
        </p:spPr>
        <p:txBody>
          <a:bodyPr vert="horz" wrap="square" lIns="0" tIns="13335" rIns="0" bIns="0" rtlCol="0">
            <a:spAutoFit/>
          </a:bodyPr>
          <a:lstStyle/>
          <a:p>
            <a:pPr marL="12700">
              <a:lnSpc>
                <a:spcPct val="100000"/>
              </a:lnSpc>
              <a:spcBef>
                <a:spcPts val="105"/>
              </a:spcBef>
            </a:pPr>
            <a:r>
              <a:rPr sz="2800" b="1" spc="-65" dirty="0">
                <a:solidFill>
                  <a:srgbClr val="FF0000"/>
                </a:solidFill>
                <a:latin typeface="Times New Roman" panose="02020603050405020304" pitchFamily="18" charset="0"/>
                <a:cs typeface="Times New Roman" panose="02020603050405020304" pitchFamily="18" charset="0"/>
              </a:rPr>
              <a:t>SAYIM</a:t>
            </a:r>
            <a:r>
              <a:rPr sz="2800" b="1" spc="3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VE</a:t>
            </a:r>
            <a:r>
              <a:rPr sz="2800" b="1" spc="-45"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DEVİR</a:t>
            </a:r>
            <a:r>
              <a:rPr sz="2800" b="1" spc="-30"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İŞLEMLERİ</a:t>
            </a:r>
            <a:endParaRPr sz="28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703512" y="1412776"/>
            <a:ext cx="10265733" cy="5202706"/>
          </a:xfrm>
          <a:prstGeom prst="rect">
            <a:avLst/>
          </a:prstGeom>
        </p:spPr>
        <p:txBody>
          <a:bodyPr vert="horz" wrap="square" lIns="0" tIns="11430" rIns="0" bIns="0" rtlCol="0">
            <a:spAutoFit/>
          </a:bodyPr>
          <a:lstStyle/>
          <a:p>
            <a:pPr marL="204470">
              <a:lnSpc>
                <a:spcPct val="100000"/>
              </a:lnSpc>
              <a:spcBef>
                <a:spcPts val="90"/>
              </a:spcBef>
            </a:pPr>
            <a:r>
              <a:rPr b="1" spc="-15" dirty="0">
                <a:solidFill>
                  <a:srgbClr val="FF0000"/>
                </a:solidFill>
                <a:latin typeface="Times New Roman" panose="02020603050405020304" pitchFamily="18" charset="0"/>
                <a:cs typeface="Times New Roman" panose="02020603050405020304" pitchFamily="18" charset="0"/>
              </a:rPr>
              <a:t>Sayım</a:t>
            </a:r>
            <a:r>
              <a:rPr b="1" spc="3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ve</a:t>
            </a:r>
            <a:r>
              <a:rPr b="1" spc="-4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Sayım</a:t>
            </a:r>
            <a:r>
              <a:rPr b="1" spc="6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Sonrası</a:t>
            </a:r>
            <a:r>
              <a:rPr b="1" spc="-5" dirty="0">
                <a:solidFill>
                  <a:srgbClr val="FF0000"/>
                </a:solidFill>
                <a:latin typeface="Times New Roman" panose="02020603050405020304" pitchFamily="18" charset="0"/>
                <a:cs typeface="Times New Roman" panose="02020603050405020304" pitchFamily="18" charset="0"/>
              </a:rPr>
              <a:t> </a:t>
            </a:r>
            <a:r>
              <a:rPr b="1" spc="-25" dirty="0">
                <a:solidFill>
                  <a:srgbClr val="FF0000"/>
                </a:solidFill>
                <a:latin typeface="Times New Roman" panose="02020603050405020304" pitchFamily="18" charset="0"/>
                <a:cs typeface="Times New Roman" panose="02020603050405020304" pitchFamily="18" charset="0"/>
              </a:rPr>
              <a:t>Yapılacak</a:t>
            </a:r>
            <a:r>
              <a:rPr b="1" spc="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İşlemler</a:t>
            </a:r>
            <a:endParaRPr b="1" dirty="0">
              <a:solidFill>
                <a:srgbClr val="FF0000"/>
              </a:solidFill>
              <a:latin typeface="Times New Roman" panose="02020603050405020304" pitchFamily="18" charset="0"/>
              <a:cs typeface="Times New Roman" panose="02020603050405020304" pitchFamily="18" charset="0"/>
            </a:endParaRPr>
          </a:p>
          <a:p>
            <a:pPr marL="356870" indent="-344805">
              <a:lnSpc>
                <a:spcPct val="100000"/>
              </a:lnSpc>
              <a:spcBef>
                <a:spcPts val="1610"/>
              </a:spcBef>
              <a:buFont typeface="Wingdings"/>
              <a:buChar char=""/>
              <a:tabLst>
                <a:tab pos="357505" algn="l"/>
              </a:tabLst>
            </a:pPr>
            <a:r>
              <a:rPr b="1" dirty="0">
                <a:latin typeface="Times New Roman" panose="02020603050405020304" pitchFamily="18" charset="0"/>
                <a:cs typeface="Times New Roman" panose="02020603050405020304" pitchFamily="18" charset="0"/>
              </a:rPr>
              <a:t>Kamu</a:t>
            </a:r>
            <a:r>
              <a:rPr b="1" spc="4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idarelerine</a:t>
            </a:r>
            <a:r>
              <a:rPr b="1" spc="5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ait</a:t>
            </a:r>
            <a:r>
              <a:rPr b="1" spc="5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taşınırların,</a:t>
            </a:r>
            <a:r>
              <a:rPr b="1" spc="5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kayıt</a:t>
            </a:r>
            <a:r>
              <a:rPr b="1" spc="10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yetkililerinin</a:t>
            </a:r>
            <a:r>
              <a:rPr b="1" spc="5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görevlerinden</a:t>
            </a:r>
            <a:r>
              <a:rPr b="1" spc="5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ayrılmalarında,</a:t>
            </a:r>
            <a:r>
              <a:rPr b="1" spc="80"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yıl</a:t>
            </a:r>
            <a:r>
              <a:rPr b="1" spc="45" dirty="0">
                <a:latin typeface="Times New Roman" panose="02020603050405020304" pitchFamily="18" charset="0"/>
                <a:cs typeface="Times New Roman" panose="02020603050405020304" pitchFamily="18" charset="0"/>
              </a:rPr>
              <a:t> </a:t>
            </a:r>
            <a:r>
              <a:rPr b="1" spc="5" dirty="0" err="1">
                <a:latin typeface="Times New Roman" panose="02020603050405020304" pitchFamily="18" charset="0"/>
                <a:cs typeface="Times New Roman" panose="02020603050405020304" pitchFamily="18" charset="0"/>
              </a:rPr>
              <a:t>sonlarında</a:t>
            </a:r>
            <a:r>
              <a:rPr b="1" spc="75" dirty="0">
                <a:latin typeface="Times New Roman" panose="02020603050405020304" pitchFamily="18" charset="0"/>
                <a:cs typeface="Times New Roman" panose="02020603050405020304" pitchFamily="18" charset="0"/>
              </a:rPr>
              <a:t> </a:t>
            </a:r>
            <a:r>
              <a:rPr b="1" spc="-20" dirty="0" err="1" smtClean="0">
                <a:latin typeface="Times New Roman" panose="02020603050405020304" pitchFamily="18" charset="0"/>
                <a:cs typeface="Times New Roman" panose="02020603050405020304" pitchFamily="18" charset="0"/>
              </a:rPr>
              <a:t>ve</a:t>
            </a:r>
            <a:r>
              <a:rPr lang="tr-TR" b="1" spc="-20" dirty="0" smtClean="0">
                <a:latin typeface="Times New Roman" panose="02020603050405020304" pitchFamily="18" charset="0"/>
                <a:cs typeface="Times New Roman" panose="02020603050405020304" pitchFamily="18" charset="0"/>
              </a:rPr>
              <a:t> </a:t>
            </a:r>
            <a:r>
              <a:rPr b="1" dirty="0" err="1" smtClean="0">
                <a:latin typeface="Times New Roman" panose="02020603050405020304" pitchFamily="18" charset="0"/>
                <a:cs typeface="Times New Roman" panose="02020603050405020304" pitchFamily="18" charset="0"/>
              </a:rPr>
              <a:t>harcama</a:t>
            </a:r>
            <a:r>
              <a:rPr b="1" spc="10" dirty="0" smtClean="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yetkilisinin</a:t>
            </a:r>
            <a:r>
              <a:rPr b="1" spc="15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gerekli</a:t>
            </a:r>
            <a:r>
              <a:rPr b="1" spc="2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gördüğü</a:t>
            </a:r>
            <a:r>
              <a:rPr b="1" spc="7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durum</a:t>
            </a:r>
            <a:r>
              <a:rPr b="1" spc="5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5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zamanlarda</a:t>
            </a:r>
            <a:r>
              <a:rPr b="1" spc="60"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sayımı</a:t>
            </a:r>
            <a:r>
              <a:rPr b="1" spc="4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yapılır.</a:t>
            </a:r>
            <a:endParaRPr b="1" dirty="0">
              <a:latin typeface="Times New Roman" panose="02020603050405020304" pitchFamily="18" charset="0"/>
              <a:cs typeface="Times New Roman" panose="02020603050405020304" pitchFamily="18" charset="0"/>
            </a:endParaRPr>
          </a:p>
          <a:p>
            <a:pPr>
              <a:lnSpc>
                <a:spcPct val="100000"/>
              </a:lnSpc>
              <a:spcBef>
                <a:spcPts val="25"/>
              </a:spcBef>
            </a:pPr>
            <a:endParaRPr b="1" dirty="0">
              <a:latin typeface="Times New Roman" panose="02020603050405020304" pitchFamily="18" charset="0"/>
              <a:cs typeface="Times New Roman" panose="02020603050405020304" pitchFamily="18" charset="0"/>
            </a:endParaRPr>
          </a:p>
          <a:p>
            <a:pPr marL="356870" indent="-344805">
              <a:buFont typeface="Wingdings"/>
              <a:buChar char=""/>
              <a:tabLst>
                <a:tab pos="357505" algn="l"/>
              </a:tabLst>
            </a:pPr>
            <a:r>
              <a:rPr b="1" spc="-5" dirty="0">
                <a:solidFill>
                  <a:srgbClr val="FF0000"/>
                </a:solidFill>
                <a:latin typeface="Times New Roman" panose="02020603050405020304" pitchFamily="18" charset="0"/>
                <a:cs typeface="Times New Roman" panose="02020603050405020304" pitchFamily="18" charset="0"/>
              </a:rPr>
              <a:t>Taşınır</a:t>
            </a:r>
            <a:r>
              <a:rPr b="1" spc="4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sayımları</a:t>
            </a:r>
            <a:r>
              <a:rPr b="1" spc="10" dirty="0">
                <a:latin typeface="Times New Roman" panose="02020603050405020304" pitchFamily="18" charset="0"/>
                <a:cs typeface="Times New Roman" panose="02020603050405020304" pitchFamily="18" charset="0"/>
              </a:rPr>
              <a:t>,</a:t>
            </a:r>
            <a:r>
              <a:rPr b="1" spc="4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harcama</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yetkilisince,</a:t>
            </a:r>
            <a:r>
              <a:rPr b="1" spc="4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kendisinin</a:t>
            </a:r>
            <a:r>
              <a:rPr b="1" spc="6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veya</a:t>
            </a:r>
            <a:r>
              <a:rPr b="1" spc="8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görevlendireceği</a:t>
            </a:r>
            <a:r>
              <a:rPr b="1" spc="6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bir</a:t>
            </a:r>
            <a:r>
              <a:rPr b="1" spc="4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kişinin</a:t>
            </a:r>
            <a:r>
              <a:rPr b="1" spc="55" dirty="0">
                <a:latin typeface="Times New Roman" panose="02020603050405020304" pitchFamily="18" charset="0"/>
                <a:cs typeface="Times New Roman" panose="02020603050405020304" pitchFamily="18" charset="0"/>
              </a:rPr>
              <a:t> </a:t>
            </a:r>
            <a:r>
              <a:rPr b="1" spc="10" dirty="0" err="1">
                <a:latin typeface="Times New Roman" panose="02020603050405020304" pitchFamily="18" charset="0"/>
                <a:cs typeface="Times New Roman" panose="02020603050405020304" pitchFamily="18" charset="0"/>
              </a:rPr>
              <a:t>başkanlığında</a:t>
            </a:r>
            <a:r>
              <a:rPr b="1" spc="35" dirty="0">
                <a:latin typeface="Times New Roman" panose="02020603050405020304" pitchFamily="18" charset="0"/>
                <a:cs typeface="Times New Roman" panose="02020603050405020304" pitchFamily="18" charset="0"/>
              </a:rPr>
              <a:t> </a:t>
            </a:r>
            <a:r>
              <a:rPr b="1" spc="25" dirty="0" err="1" smtClean="0">
                <a:latin typeface="Times New Roman" panose="02020603050405020304" pitchFamily="18" charset="0"/>
                <a:cs typeface="Times New Roman" panose="02020603050405020304" pitchFamily="18" charset="0"/>
              </a:rPr>
              <a:t>taşınır</a:t>
            </a:r>
            <a:r>
              <a:rPr lang="tr-TR" b="1" spc="25" dirty="0" smtClean="0">
                <a:latin typeface="Times New Roman" panose="02020603050405020304" pitchFamily="18" charset="0"/>
                <a:cs typeface="Times New Roman" panose="02020603050405020304" pitchFamily="18" charset="0"/>
              </a:rPr>
              <a:t> </a:t>
            </a:r>
            <a:r>
              <a:rPr lang="tr-TR" b="1" spc="5" dirty="0" smtClean="0">
                <a:solidFill>
                  <a:srgbClr val="FF0000"/>
                </a:solidFill>
                <a:latin typeface="Times New Roman" panose="02020603050405020304" pitchFamily="18" charset="0"/>
                <a:cs typeface="Times New Roman" panose="02020603050405020304" pitchFamily="18" charset="0"/>
              </a:rPr>
              <a:t>kayıt</a:t>
            </a:r>
            <a:r>
              <a:rPr lang="tr-TR" b="1" spc="55" dirty="0" smtClean="0">
                <a:solidFill>
                  <a:srgbClr val="FF0000"/>
                </a:solidFill>
                <a:latin typeface="Times New Roman" panose="02020603050405020304" pitchFamily="18" charset="0"/>
                <a:cs typeface="Times New Roman" panose="02020603050405020304" pitchFamily="18" charset="0"/>
              </a:rPr>
              <a:t> </a:t>
            </a:r>
            <a:r>
              <a:rPr lang="tr-TR" b="1" spc="-15" dirty="0">
                <a:solidFill>
                  <a:srgbClr val="FF0000"/>
                </a:solidFill>
                <a:latin typeface="Times New Roman" panose="02020603050405020304" pitchFamily="18" charset="0"/>
                <a:cs typeface="Times New Roman" panose="02020603050405020304" pitchFamily="18" charset="0"/>
              </a:rPr>
              <a:t>yetkilisinin</a:t>
            </a:r>
            <a:r>
              <a:rPr lang="tr-TR" b="1" spc="150" dirty="0">
                <a:solidFill>
                  <a:srgbClr val="FF0000"/>
                </a:solidFill>
                <a:latin typeface="Times New Roman" panose="02020603050405020304" pitchFamily="18" charset="0"/>
                <a:cs typeface="Times New Roman" panose="02020603050405020304" pitchFamily="18" charset="0"/>
              </a:rPr>
              <a:t> </a:t>
            </a:r>
            <a:r>
              <a:rPr lang="tr-TR" b="1" spc="-10" dirty="0">
                <a:solidFill>
                  <a:srgbClr val="FF0000"/>
                </a:solidFill>
                <a:latin typeface="Times New Roman" panose="02020603050405020304" pitchFamily="18" charset="0"/>
                <a:cs typeface="Times New Roman" panose="02020603050405020304" pitchFamily="18" charset="0"/>
              </a:rPr>
              <a:t>de</a:t>
            </a:r>
            <a:r>
              <a:rPr lang="tr-TR" b="1" spc="50" dirty="0">
                <a:solidFill>
                  <a:srgbClr val="FF0000"/>
                </a:solidFill>
                <a:latin typeface="Times New Roman" panose="02020603050405020304" pitchFamily="18" charset="0"/>
                <a:cs typeface="Times New Roman" panose="02020603050405020304" pitchFamily="18" charset="0"/>
              </a:rPr>
              <a:t> </a:t>
            </a:r>
            <a:r>
              <a:rPr lang="tr-TR" b="1" spc="15" dirty="0">
                <a:solidFill>
                  <a:srgbClr val="FF0000"/>
                </a:solidFill>
                <a:latin typeface="Times New Roman" panose="02020603050405020304" pitchFamily="18" charset="0"/>
                <a:cs typeface="Times New Roman" panose="02020603050405020304" pitchFamily="18" charset="0"/>
              </a:rPr>
              <a:t>katılımıyla,</a:t>
            </a:r>
            <a:r>
              <a:rPr lang="tr-TR" b="1" spc="55" dirty="0">
                <a:solidFill>
                  <a:srgbClr val="FF0000"/>
                </a:solidFill>
                <a:latin typeface="Times New Roman" panose="02020603050405020304" pitchFamily="18" charset="0"/>
                <a:cs typeface="Times New Roman" panose="02020603050405020304" pitchFamily="18" charset="0"/>
              </a:rPr>
              <a:t> </a:t>
            </a:r>
            <a:r>
              <a:rPr lang="tr-TR" b="1" spc="-10" dirty="0">
                <a:solidFill>
                  <a:srgbClr val="FF0000"/>
                </a:solidFill>
                <a:latin typeface="Times New Roman" panose="02020603050405020304" pitchFamily="18" charset="0"/>
                <a:cs typeface="Times New Roman" panose="02020603050405020304" pitchFamily="18" charset="0"/>
              </a:rPr>
              <a:t>en</a:t>
            </a:r>
            <a:r>
              <a:rPr lang="tr-TR" b="1" spc="45" dirty="0">
                <a:solidFill>
                  <a:srgbClr val="FF0000"/>
                </a:solidFill>
                <a:latin typeface="Times New Roman" panose="02020603050405020304" pitchFamily="18" charset="0"/>
                <a:cs typeface="Times New Roman" panose="02020603050405020304" pitchFamily="18" charset="0"/>
              </a:rPr>
              <a:t> </a:t>
            </a:r>
            <a:r>
              <a:rPr lang="tr-TR" b="1" spc="-10" dirty="0">
                <a:solidFill>
                  <a:srgbClr val="FF0000"/>
                </a:solidFill>
                <a:latin typeface="Times New Roman" panose="02020603050405020304" pitchFamily="18" charset="0"/>
                <a:cs typeface="Times New Roman" panose="02020603050405020304" pitchFamily="18" charset="0"/>
              </a:rPr>
              <a:t>az</a:t>
            </a:r>
            <a:r>
              <a:rPr lang="tr-TR" b="1" spc="40" dirty="0">
                <a:solidFill>
                  <a:srgbClr val="FF0000"/>
                </a:solidFill>
                <a:latin typeface="Times New Roman" panose="02020603050405020304" pitchFamily="18" charset="0"/>
                <a:cs typeface="Times New Roman" panose="02020603050405020304" pitchFamily="18" charset="0"/>
              </a:rPr>
              <a:t> </a:t>
            </a:r>
            <a:r>
              <a:rPr lang="tr-TR" b="1" spc="-10" dirty="0">
                <a:solidFill>
                  <a:srgbClr val="FF0000"/>
                </a:solidFill>
                <a:latin typeface="Times New Roman" panose="02020603050405020304" pitchFamily="18" charset="0"/>
                <a:cs typeface="Times New Roman" panose="02020603050405020304" pitchFamily="18" charset="0"/>
              </a:rPr>
              <a:t>üç</a:t>
            </a:r>
            <a:r>
              <a:rPr lang="tr-TR" b="1" spc="40" dirty="0">
                <a:solidFill>
                  <a:srgbClr val="FF0000"/>
                </a:solidFill>
                <a:latin typeface="Times New Roman" panose="02020603050405020304" pitchFamily="18" charset="0"/>
                <a:cs typeface="Times New Roman" panose="02020603050405020304" pitchFamily="18" charset="0"/>
              </a:rPr>
              <a:t> </a:t>
            </a:r>
            <a:r>
              <a:rPr lang="tr-TR" b="1" spc="-10" dirty="0">
                <a:solidFill>
                  <a:srgbClr val="FF0000"/>
                </a:solidFill>
                <a:latin typeface="Times New Roman" panose="02020603050405020304" pitchFamily="18" charset="0"/>
                <a:cs typeface="Times New Roman" panose="02020603050405020304" pitchFamily="18" charset="0"/>
              </a:rPr>
              <a:t>kişiden</a:t>
            </a:r>
            <a:r>
              <a:rPr lang="tr-TR" b="1" spc="35" dirty="0">
                <a:solidFill>
                  <a:srgbClr val="FF0000"/>
                </a:solidFill>
                <a:latin typeface="Times New Roman" panose="02020603050405020304" pitchFamily="18" charset="0"/>
                <a:cs typeface="Times New Roman" panose="02020603050405020304" pitchFamily="18" charset="0"/>
              </a:rPr>
              <a:t> </a:t>
            </a:r>
            <a:r>
              <a:rPr lang="tr-TR" b="1" spc="-15" dirty="0">
                <a:solidFill>
                  <a:srgbClr val="FF0000"/>
                </a:solidFill>
                <a:latin typeface="Times New Roman" panose="02020603050405020304" pitchFamily="18" charset="0"/>
                <a:cs typeface="Times New Roman" panose="02020603050405020304" pitchFamily="18" charset="0"/>
              </a:rPr>
              <a:t>oluşturulan</a:t>
            </a:r>
            <a:r>
              <a:rPr lang="tr-TR" b="1" spc="95" dirty="0">
                <a:solidFill>
                  <a:srgbClr val="FF0000"/>
                </a:solidFill>
                <a:latin typeface="Times New Roman" panose="02020603050405020304" pitchFamily="18" charset="0"/>
                <a:cs typeface="Times New Roman" panose="02020603050405020304" pitchFamily="18" charset="0"/>
              </a:rPr>
              <a:t> </a:t>
            </a:r>
            <a:r>
              <a:rPr lang="tr-TR" b="1" dirty="0">
                <a:solidFill>
                  <a:srgbClr val="FF0000"/>
                </a:solidFill>
                <a:latin typeface="Times New Roman" panose="02020603050405020304" pitchFamily="18" charset="0"/>
                <a:cs typeface="Times New Roman" panose="02020603050405020304" pitchFamily="18" charset="0"/>
              </a:rPr>
              <a:t>sayım</a:t>
            </a:r>
            <a:r>
              <a:rPr lang="tr-TR" b="1" spc="95" dirty="0">
                <a:solidFill>
                  <a:srgbClr val="FF0000"/>
                </a:solidFill>
                <a:latin typeface="Times New Roman" panose="02020603050405020304" pitchFamily="18" charset="0"/>
                <a:cs typeface="Times New Roman" panose="02020603050405020304" pitchFamily="18" charset="0"/>
              </a:rPr>
              <a:t> </a:t>
            </a:r>
            <a:r>
              <a:rPr lang="tr-TR" b="1" spc="-5" dirty="0">
                <a:solidFill>
                  <a:srgbClr val="FF0000"/>
                </a:solidFill>
                <a:latin typeface="Times New Roman" panose="02020603050405020304" pitchFamily="18" charset="0"/>
                <a:cs typeface="Times New Roman" panose="02020603050405020304" pitchFamily="18" charset="0"/>
              </a:rPr>
              <a:t>kurulu</a:t>
            </a:r>
            <a:r>
              <a:rPr lang="tr-TR" b="1" spc="35" dirty="0">
                <a:solidFill>
                  <a:srgbClr val="FF0000"/>
                </a:solidFill>
                <a:latin typeface="Times New Roman" panose="02020603050405020304" pitchFamily="18" charset="0"/>
                <a:cs typeface="Times New Roman" panose="02020603050405020304" pitchFamily="18" charset="0"/>
              </a:rPr>
              <a:t> </a:t>
            </a:r>
            <a:r>
              <a:rPr lang="tr-TR" b="1" dirty="0">
                <a:solidFill>
                  <a:srgbClr val="FF0000"/>
                </a:solidFill>
                <a:latin typeface="Times New Roman" panose="02020603050405020304" pitchFamily="18" charset="0"/>
                <a:cs typeface="Times New Roman" panose="02020603050405020304" pitchFamily="18" charset="0"/>
              </a:rPr>
              <a:t>tarafından</a:t>
            </a:r>
            <a:r>
              <a:rPr lang="tr-TR" b="1" spc="30" dirty="0">
                <a:solidFill>
                  <a:srgbClr val="FF0000"/>
                </a:solidFill>
                <a:latin typeface="Times New Roman" panose="02020603050405020304" pitchFamily="18" charset="0"/>
                <a:cs typeface="Times New Roman" panose="02020603050405020304" pitchFamily="18" charset="0"/>
              </a:rPr>
              <a:t> </a:t>
            </a:r>
            <a:r>
              <a:rPr lang="tr-TR" b="1" spc="-10" dirty="0">
                <a:solidFill>
                  <a:srgbClr val="FF0000"/>
                </a:solidFill>
                <a:latin typeface="Times New Roman" panose="02020603050405020304" pitchFamily="18" charset="0"/>
                <a:cs typeface="Times New Roman" panose="02020603050405020304" pitchFamily="18" charset="0"/>
              </a:rPr>
              <a:t>yapılır.</a:t>
            </a:r>
            <a:endParaRPr lang="tr-TR" b="1" dirty="0">
              <a:solidFill>
                <a:srgbClr val="FF0000"/>
              </a:solidFill>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endParaRPr b="1" dirty="0">
              <a:latin typeface="Times New Roman" panose="02020603050405020304" pitchFamily="18" charset="0"/>
              <a:cs typeface="Times New Roman" panose="02020603050405020304" pitchFamily="18" charset="0"/>
            </a:endParaRPr>
          </a:p>
          <a:p>
            <a:pPr>
              <a:lnSpc>
                <a:spcPct val="100000"/>
              </a:lnSpc>
              <a:spcBef>
                <a:spcPts val="25"/>
              </a:spcBef>
            </a:pPr>
            <a:endParaRPr b="1" dirty="0">
              <a:latin typeface="Times New Roman" panose="02020603050405020304" pitchFamily="18" charset="0"/>
              <a:cs typeface="Times New Roman" panose="02020603050405020304" pitchFamily="18" charset="0"/>
            </a:endParaRPr>
          </a:p>
          <a:p>
            <a:pPr marL="356870" marR="7620" indent="-344805" algn="just">
              <a:lnSpc>
                <a:spcPct val="100000"/>
              </a:lnSpc>
              <a:buFont typeface="Wingdings"/>
              <a:buChar char=""/>
              <a:tabLst>
                <a:tab pos="357505" algn="l"/>
              </a:tabLst>
            </a:pPr>
            <a:r>
              <a:rPr b="1" spc="10" dirty="0">
                <a:latin typeface="Times New Roman" panose="02020603050405020304" pitchFamily="18" charset="0"/>
                <a:cs typeface="Times New Roman" panose="02020603050405020304" pitchFamily="18" charset="0"/>
              </a:rPr>
              <a:t>Sayım</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süresince,</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hizmetin</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aksamaması</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bozulabilecek</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nitelikteki</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taşınırlar</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için</a:t>
            </a:r>
            <a:r>
              <a:rPr b="1" spc="-5" dirty="0">
                <a:latin typeface="Times New Roman" panose="02020603050405020304" pitchFamily="18" charset="0"/>
                <a:cs typeface="Times New Roman" panose="02020603050405020304" pitchFamily="18" charset="0"/>
              </a:rPr>
              <a:t> gerekli</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tedbirlerin </a:t>
            </a:r>
            <a:r>
              <a:rPr b="1" spc="-520"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alınması</a:t>
            </a:r>
            <a:r>
              <a:rPr b="1" spc="2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kaydıyla,</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giriş</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çıkışları</a:t>
            </a:r>
            <a:r>
              <a:rPr b="1" spc="3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sayım</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kurulunun</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talebi</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üzerine</a:t>
            </a:r>
            <a:r>
              <a:rPr b="1" dirty="0">
                <a:latin typeface="Times New Roman" panose="02020603050405020304" pitchFamily="18" charset="0"/>
                <a:cs typeface="Times New Roman" panose="02020603050405020304" pitchFamily="18" charset="0"/>
              </a:rPr>
              <a:t> harcama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yetkilisince </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durdurulabilir.</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Sayım</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yapılırken </a:t>
            </a:r>
            <a:r>
              <a:rPr b="1" spc="-10" dirty="0">
                <a:latin typeface="Times New Roman" panose="02020603050405020304" pitchFamily="18" charset="0"/>
                <a:cs typeface="Times New Roman" panose="02020603050405020304" pitchFamily="18" charset="0"/>
              </a:rPr>
              <a:t>gerekli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önlemlerin</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alınması, </a:t>
            </a:r>
            <a:r>
              <a:rPr b="1" spc="5" dirty="0">
                <a:latin typeface="Times New Roman" panose="02020603050405020304" pitchFamily="18" charset="0"/>
                <a:cs typeface="Times New Roman" panose="02020603050405020304" pitchFamily="18" charset="0"/>
              </a:rPr>
              <a:t>sayım</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kurulunun</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görev</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sorumluluğu </a:t>
            </a:r>
            <a:r>
              <a:rPr b="1" spc="-5" dirty="0">
                <a:latin typeface="Times New Roman" panose="02020603050405020304" pitchFamily="18" charset="0"/>
                <a:cs typeface="Times New Roman" panose="02020603050405020304" pitchFamily="18" charset="0"/>
              </a:rPr>
              <a:t> altındadır.</a:t>
            </a:r>
            <a:endParaRPr b="1" dirty="0">
              <a:latin typeface="Times New Roman" panose="02020603050405020304" pitchFamily="18" charset="0"/>
              <a:cs typeface="Times New Roman" panose="02020603050405020304" pitchFamily="18" charset="0"/>
            </a:endParaRPr>
          </a:p>
          <a:p>
            <a:pPr>
              <a:lnSpc>
                <a:spcPct val="100000"/>
              </a:lnSpc>
              <a:spcBef>
                <a:spcPts val="30"/>
              </a:spcBef>
              <a:buFont typeface="Wingdings"/>
              <a:buChar char=""/>
            </a:pPr>
            <a:endParaRPr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b="1" spc="10" dirty="0">
                <a:solidFill>
                  <a:srgbClr val="FF0000"/>
                </a:solidFill>
                <a:latin typeface="Times New Roman" panose="02020603050405020304" pitchFamily="18" charset="0"/>
                <a:cs typeface="Times New Roman" panose="02020603050405020304" pitchFamily="18" charset="0"/>
              </a:rPr>
              <a:t>Sayım</a:t>
            </a:r>
            <a:r>
              <a:rPr b="1" spc="1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kurulu</a:t>
            </a:r>
            <a:r>
              <a:rPr b="1"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öncelikle,</a:t>
            </a:r>
            <a:r>
              <a:rPr b="1" spc="-5" dirty="0">
                <a:solidFill>
                  <a:srgbClr val="FF0000"/>
                </a:solidFill>
                <a:latin typeface="Times New Roman" panose="02020603050405020304" pitchFamily="18" charset="0"/>
                <a:cs typeface="Times New Roman" panose="02020603050405020304" pitchFamily="18" charset="0"/>
              </a:rPr>
              <a:t> </a:t>
            </a:r>
            <a:r>
              <a:rPr b="1" spc="25" dirty="0">
                <a:solidFill>
                  <a:srgbClr val="FF0000"/>
                </a:solidFill>
                <a:latin typeface="Times New Roman" panose="02020603050405020304" pitchFamily="18" charset="0"/>
                <a:cs typeface="Times New Roman" panose="02020603050405020304" pitchFamily="18" charset="0"/>
              </a:rPr>
              <a:t>taşınır</a:t>
            </a:r>
            <a:r>
              <a:rPr b="1" spc="3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kayıt</a:t>
            </a:r>
            <a:r>
              <a:rPr b="1" spc="1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yetkilisince</a:t>
            </a:r>
            <a:r>
              <a:rPr b="1" spc="-5" dirty="0">
                <a:solidFill>
                  <a:srgbClr val="FF0000"/>
                </a:solidFill>
                <a:latin typeface="Times New Roman" panose="02020603050405020304" pitchFamily="18" charset="0"/>
                <a:cs typeface="Times New Roman" panose="02020603050405020304" pitchFamily="18" charset="0"/>
              </a:rPr>
              <a:t> ambarda</a:t>
            </a:r>
            <a:r>
              <a:rPr b="1"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bulunduğu</a:t>
            </a:r>
            <a:r>
              <a:rPr b="1"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veya</a:t>
            </a:r>
            <a:r>
              <a:rPr b="1" spc="-5"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ambardan</a:t>
            </a:r>
            <a:r>
              <a:rPr b="1" spc="530" dirty="0">
                <a:solidFill>
                  <a:srgbClr val="FF0000"/>
                </a:solidFill>
                <a:latin typeface="Times New Roman" panose="02020603050405020304" pitchFamily="18" charset="0"/>
                <a:cs typeface="Times New Roman" panose="02020603050405020304" pitchFamily="18" charset="0"/>
              </a:rPr>
              <a:t> </a:t>
            </a:r>
            <a:r>
              <a:rPr b="1" spc="35" dirty="0">
                <a:solidFill>
                  <a:srgbClr val="FF0000"/>
                </a:solidFill>
                <a:latin typeface="Times New Roman" panose="02020603050405020304" pitchFamily="18" charset="0"/>
                <a:cs typeface="Times New Roman" panose="02020603050405020304" pitchFamily="18" charset="0"/>
              </a:rPr>
              <a:t>çıktığı  </a:t>
            </a:r>
            <a:r>
              <a:rPr b="1" spc="-10" dirty="0">
                <a:solidFill>
                  <a:srgbClr val="FF0000"/>
                </a:solidFill>
                <a:latin typeface="Times New Roman" panose="02020603050405020304" pitchFamily="18" charset="0"/>
                <a:cs typeface="Times New Roman" panose="02020603050405020304" pitchFamily="18" charset="0"/>
              </a:rPr>
              <a:t>halde </a:t>
            </a:r>
            <a:r>
              <a:rPr b="1" spc="-5" dirty="0">
                <a:solidFill>
                  <a:srgbClr val="FF0000"/>
                </a:solidFill>
                <a:latin typeface="Times New Roman" panose="02020603050405020304" pitchFamily="18" charset="0"/>
                <a:cs typeface="Times New Roman" panose="02020603050405020304" pitchFamily="18" charset="0"/>
              </a:rPr>
              <a:t> belgesi</a:t>
            </a:r>
            <a:r>
              <a:rPr b="1"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düzenlenmediği</a:t>
            </a:r>
            <a:r>
              <a:rPr b="1" spc="-5"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ve</a:t>
            </a:r>
            <a:r>
              <a:rPr b="1" spc="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kayıtları</a:t>
            </a:r>
            <a:r>
              <a:rPr b="1" spc="1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yapılmadığı</a:t>
            </a:r>
            <a:r>
              <a:rPr b="1" spc="2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belirtilen</a:t>
            </a:r>
            <a:r>
              <a:rPr b="1" spc="-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taşınırlara</a:t>
            </a:r>
            <a:r>
              <a:rPr b="1" spc="1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ilişkin</a:t>
            </a:r>
            <a:r>
              <a:rPr b="1" spc="-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işlemlerin</a:t>
            </a:r>
            <a:r>
              <a:rPr b="1" spc="509"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yaptırılmasını </a:t>
            </a:r>
            <a:r>
              <a:rPr b="1" spc="25" dirty="0">
                <a:solidFill>
                  <a:srgbClr val="FF0000"/>
                </a:solidFill>
                <a:latin typeface="Times New Roman" panose="02020603050405020304" pitchFamily="18" charset="0"/>
                <a:cs typeface="Times New Roman" panose="02020603050405020304" pitchFamily="18" charset="0"/>
              </a:rPr>
              <a:t> </a:t>
            </a:r>
            <a:r>
              <a:rPr b="1" spc="-25" dirty="0">
                <a:solidFill>
                  <a:srgbClr val="FF0000"/>
                </a:solidFill>
                <a:latin typeface="Times New Roman" panose="02020603050405020304" pitchFamily="18" charset="0"/>
                <a:cs typeface="Times New Roman" panose="02020603050405020304" pitchFamily="18" charset="0"/>
              </a:rPr>
              <a:t>sağlar.</a:t>
            </a:r>
            <a:r>
              <a:rPr b="1" spc="-2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Sayım </a:t>
            </a:r>
            <a:r>
              <a:rPr b="1" spc="5" dirty="0">
                <a:solidFill>
                  <a:srgbClr val="FF0000"/>
                </a:solidFill>
                <a:latin typeface="Times New Roman" panose="02020603050405020304" pitchFamily="18" charset="0"/>
                <a:cs typeface="Times New Roman" panose="02020603050405020304" pitchFamily="18" charset="0"/>
              </a:rPr>
              <a:t>Tutanağının</a:t>
            </a:r>
            <a:r>
              <a:rPr b="1" spc="10"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"Kayıtlara </a:t>
            </a:r>
            <a:r>
              <a:rPr b="1" spc="-10" dirty="0">
                <a:solidFill>
                  <a:srgbClr val="FF0000"/>
                </a:solidFill>
                <a:latin typeface="Times New Roman" panose="02020603050405020304" pitchFamily="18" charset="0"/>
                <a:cs typeface="Times New Roman" panose="02020603050405020304" pitchFamily="18" charset="0"/>
              </a:rPr>
              <a:t>Göre</a:t>
            </a:r>
            <a:r>
              <a:rPr b="1" spc="-5" dirty="0">
                <a:solidFill>
                  <a:srgbClr val="FF0000"/>
                </a:solidFill>
                <a:latin typeface="Times New Roman" panose="02020603050405020304" pitchFamily="18" charset="0"/>
                <a:cs typeface="Times New Roman" panose="02020603050405020304" pitchFamily="18" charset="0"/>
              </a:rPr>
              <a:t> Ambardaki</a:t>
            </a:r>
            <a:r>
              <a:rPr b="1"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Miktar" </a:t>
            </a:r>
            <a:r>
              <a:rPr b="1" spc="-10" dirty="0">
                <a:solidFill>
                  <a:srgbClr val="FF0000"/>
                </a:solidFill>
                <a:latin typeface="Times New Roman" panose="02020603050405020304" pitchFamily="18" charset="0"/>
                <a:cs typeface="Times New Roman" panose="02020603050405020304" pitchFamily="18" charset="0"/>
              </a:rPr>
              <a:t>sütunu,</a:t>
            </a:r>
            <a:r>
              <a:rPr b="1" spc="-5" dirty="0">
                <a:solidFill>
                  <a:srgbClr val="FF0000"/>
                </a:solidFill>
                <a:latin typeface="Times New Roman" panose="02020603050405020304" pitchFamily="18" charset="0"/>
                <a:cs typeface="Times New Roman" panose="02020603050405020304" pitchFamily="18" charset="0"/>
              </a:rPr>
              <a:t> defter </a:t>
            </a:r>
            <a:r>
              <a:rPr b="1" spc="10" dirty="0">
                <a:solidFill>
                  <a:srgbClr val="FF0000"/>
                </a:solidFill>
                <a:latin typeface="Times New Roman" panose="02020603050405020304" pitchFamily="18" charset="0"/>
                <a:cs typeface="Times New Roman" panose="02020603050405020304" pitchFamily="18" charset="0"/>
              </a:rPr>
              <a:t>kayıtları </a:t>
            </a:r>
            <a:r>
              <a:rPr b="1" spc="-5" dirty="0">
                <a:solidFill>
                  <a:srgbClr val="FF0000"/>
                </a:solidFill>
                <a:latin typeface="Times New Roman" panose="02020603050405020304" pitchFamily="18" charset="0"/>
                <a:cs typeface="Times New Roman" panose="02020603050405020304" pitchFamily="18" charset="0"/>
              </a:rPr>
              <a:t>esas</a:t>
            </a:r>
            <a:r>
              <a:rPr b="1" dirty="0">
                <a:solidFill>
                  <a:srgbClr val="FF0000"/>
                </a:solidFill>
                <a:latin typeface="Times New Roman" panose="02020603050405020304" pitchFamily="18" charset="0"/>
                <a:cs typeface="Times New Roman" panose="02020603050405020304" pitchFamily="18" charset="0"/>
              </a:rPr>
              <a:t> alınarak </a:t>
            </a:r>
            <a:r>
              <a:rPr b="1" spc="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doldurulduktan</a:t>
            </a:r>
            <a:r>
              <a:rPr b="1"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sonra</a:t>
            </a:r>
            <a:r>
              <a:rPr b="1"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ambarlardaki</a:t>
            </a:r>
            <a:r>
              <a:rPr b="1"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taşınırlar</a:t>
            </a:r>
            <a:r>
              <a:rPr b="1" spc="20"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fiilen</a:t>
            </a:r>
            <a:r>
              <a:rPr b="1" spc="-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sayılır</a:t>
            </a:r>
            <a:r>
              <a:rPr b="1" spc="25"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ve</a:t>
            </a:r>
            <a:r>
              <a:rPr b="1" spc="-10" dirty="0">
                <a:solidFill>
                  <a:srgbClr val="FF0000"/>
                </a:solidFill>
                <a:latin typeface="Times New Roman" panose="02020603050405020304" pitchFamily="18" charset="0"/>
                <a:cs typeface="Times New Roman" panose="02020603050405020304" pitchFamily="18" charset="0"/>
              </a:rPr>
              <a:t> bulunan</a:t>
            </a:r>
            <a:r>
              <a:rPr b="1" spc="-5" dirty="0">
                <a:solidFill>
                  <a:srgbClr val="FF0000"/>
                </a:solidFill>
                <a:latin typeface="Times New Roman" panose="02020603050405020304" pitchFamily="18" charset="0"/>
                <a:cs typeface="Times New Roman" panose="02020603050405020304" pitchFamily="18" charset="0"/>
              </a:rPr>
              <a:t> miktarlar</a:t>
            </a:r>
            <a:r>
              <a:rPr b="1"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Sayım</a:t>
            </a:r>
            <a:r>
              <a:rPr b="1" spc="1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Tutanağının </a:t>
            </a:r>
            <a:r>
              <a:rPr b="1" spc="1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"Ambarda</a:t>
            </a:r>
            <a:r>
              <a:rPr b="1" spc="35"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Bulunan</a:t>
            </a:r>
            <a:r>
              <a:rPr b="1" spc="85"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Miktar"</a:t>
            </a:r>
            <a:r>
              <a:rPr b="1" spc="1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sütununa</a:t>
            </a:r>
            <a:r>
              <a:rPr b="1" spc="65" dirty="0">
                <a:solidFill>
                  <a:srgbClr val="FF0000"/>
                </a:solidFill>
                <a:latin typeface="Times New Roman" panose="02020603050405020304" pitchFamily="18" charset="0"/>
                <a:cs typeface="Times New Roman" panose="02020603050405020304" pitchFamily="18" charset="0"/>
              </a:rPr>
              <a:t> </a:t>
            </a:r>
            <a:r>
              <a:rPr b="1" spc="-25" dirty="0">
                <a:solidFill>
                  <a:srgbClr val="FF0000"/>
                </a:solidFill>
                <a:latin typeface="Times New Roman" panose="02020603050405020304" pitchFamily="18" charset="0"/>
                <a:cs typeface="Times New Roman" panose="02020603050405020304" pitchFamily="18" charset="0"/>
              </a:rPr>
              <a:t>kaydedilir.</a:t>
            </a:r>
            <a:endParaRPr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711624" y="692696"/>
            <a:ext cx="8001000" cy="382156"/>
          </a:xfrm>
          <a:prstGeom prst="rect">
            <a:avLst/>
          </a:prstGeom>
        </p:spPr>
        <p:txBody>
          <a:bodyPr vert="horz" wrap="square" lIns="0" tIns="12700" rIns="0" bIns="0" rtlCol="0">
            <a:spAutoFit/>
          </a:bodyPr>
          <a:lstStyle/>
          <a:p>
            <a:pPr marL="12700">
              <a:lnSpc>
                <a:spcPct val="100000"/>
              </a:lnSpc>
              <a:spcBef>
                <a:spcPts val="100"/>
              </a:spcBef>
            </a:pPr>
            <a:r>
              <a:rPr sz="2400" b="1" spc="-65" dirty="0">
                <a:solidFill>
                  <a:srgbClr val="FF0000"/>
                </a:solidFill>
                <a:latin typeface="Times New Roman" panose="02020603050405020304" pitchFamily="18" charset="0"/>
                <a:cs typeface="Times New Roman" panose="02020603050405020304" pitchFamily="18" charset="0"/>
              </a:rPr>
              <a:t>SAYIM</a:t>
            </a:r>
            <a:r>
              <a:rPr sz="2400" b="1" spc="60"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VE</a:t>
            </a:r>
            <a:r>
              <a:rPr sz="2400" b="1" spc="-20" dirty="0">
                <a:solidFill>
                  <a:srgbClr val="FF0000"/>
                </a:solidFill>
                <a:latin typeface="Times New Roman" panose="02020603050405020304" pitchFamily="18" charset="0"/>
                <a:cs typeface="Times New Roman" panose="02020603050405020304" pitchFamily="18" charset="0"/>
              </a:rPr>
              <a:t> </a:t>
            </a:r>
            <a:r>
              <a:rPr sz="2400" b="1" spc="-65" dirty="0">
                <a:solidFill>
                  <a:srgbClr val="FF0000"/>
                </a:solidFill>
                <a:latin typeface="Times New Roman" panose="02020603050405020304" pitchFamily="18" charset="0"/>
                <a:cs typeface="Times New Roman" panose="02020603050405020304" pitchFamily="18" charset="0"/>
              </a:rPr>
              <a:t>SAYIM</a:t>
            </a:r>
            <a:r>
              <a:rPr sz="2400" b="1" spc="60" dirty="0">
                <a:solidFill>
                  <a:srgbClr val="FF0000"/>
                </a:solidFill>
                <a:latin typeface="Times New Roman" panose="02020603050405020304" pitchFamily="18" charset="0"/>
                <a:cs typeface="Times New Roman" panose="02020603050405020304" pitchFamily="18" charset="0"/>
              </a:rPr>
              <a:t> </a:t>
            </a:r>
            <a:r>
              <a:rPr sz="2400" b="1" spc="-15" dirty="0" smtClean="0">
                <a:solidFill>
                  <a:srgbClr val="FF0000"/>
                </a:solidFill>
                <a:latin typeface="Times New Roman" panose="02020603050405020304" pitchFamily="18" charset="0"/>
                <a:cs typeface="Times New Roman" panose="02020603050405020304" pitchFamily="18" charset="0"/>
              </a:rPr>
              <a:t>SONRASI</a:t>
            </a:r>
            <a:r>
              <a:rPr lang="tr-TR" sz="2400" b="1" spc="-15" dirty="0" smtClean="0">
                <a:solidFill>
                  <a:srgbClr val="FF0000"/>
                </a:solidFill>
                <a:latin typeface="Times New Roman" panose="02020603050405020304" pitchFamily="18" charset="0"/>
                <a:cs typeface="Times New Roman" panose="02020603050405020304" pitchFamily="18" charset="0"/>
              </a:rPr>
              <a:t> </a:t>
            </a:r>
            <a:r>
              <a:rPr sz="2400" b="1" spc="-40" dirty="0" smtClean="0">
                <a:solidFill>
                  <a:srgbClr val="FF0000"/>
                </a:solidFill>
                <a:latin typeface="Times New Roman" panose="02020603050405020304" pitchFamily="18" charset="0"/>
                <a:cs typeface="Times New Roman" panose="02020603050405020304" pitchFamily="18" charset="0"/>
              </a:rPr>
              <a:t>YAPILACAK</a:t>
            </a:r>
            <a:r>
              <a:rPr sz="2400" b="1" spc="50" dirty="0" smtClean="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İŞLEMLER</a:t>
            </a:r>
          </a:p>
        </p:txBody>
      </p:sp>
      <p:sp>
        <p:nvSpPr>
          <p:cNvPr id="4" name="object 4"/>
          <p:cNvSpPr txBox="1"/>
          <p:nvPr/>
        </p:nvSpPr>
        <p:spPr>
          <a:xfrm>
            <a:off x="1543253" y="1196752"/>
            <a:ext cx="10337741" cy="5275162"/>
          </a:xfrm>
          <a:prstGeom prst="rect">
            <a:avLst/>
          </a:prstGeom>
        </p:spPr>
        <p:txBody>
          <a:bodyPr vert="horz" wrap="square" lIns="0" tIns="12065" rIns="0" bIns="0" rtlCol="0">
            <a:spAutoFit/>
          </a:bodyPr>
          <a:lstStyle/>
          <a:p>
            <a:pPr marL="356870" marR="5080" indent="-344805" algn="just">
              <a:lnSpc>
                <a:spcPct val="100000"/>
              </a:lnSpc>
              <a:spcBef>
                <a:spcPts val="95"/>
              </a:spcBef>
              <a:buFont typeface="Wingdings"/>
              <a:buChar char=""/>
              <a:tabLst>
                <a:tab pos="357505" algn="l"/>
              </a:tabLst>
            </a:pPr>
            <a:r>
              <a:rPr b="1" dirty="0">
                <a:latin typeface="Times New Roman" panose="02020603050405020304" pitchFamily="18" charset="0"/>
                <a:cs typeface="Times New Roman" panose="02020603050405020304" pitchFamily="18" charset="0"/>
              </a:rPr>
              <a:t>Ambar </a:t>
            </a:r>
            <a:r>
              <a:rPr b="1" spc="5" dirty="0">
                <a:latin typeface="Times New Roman" panose="02020603050405020304" pitchFamily="18" charset="0"/>
                <a:cs typeface="Times New Roman" panose="02020603050405020304" pitchFamily="18" charset="0"/>
              </a:rPr>
              <a:t>sayım </a:t>
            </a:r>
            <a:r>
              <a:rPr b="1" spc="-10" dirty="0">
                <a:latin typeface="Times New Roman" panose="02020603050405020304" pitchFamily="18" charset="0"/>
                <a:cs typeface="Times New Roman" panose="02020603050405020304" pitchFamily="18" charset="0"/>
              </a:rPr>
              <a:t>işlemleri </a:t>
            </a:r>
            <a:r>
              <a:rPr b="1" dirty="0">
                <a:latin typeface="Times New Roman" panose="02020603050405020304" pitchFamily="18" charset="0"/>
                <a:cs typeface="Times New Roman" panose="02020603050405020304" pitchFamily="18" charset="0"/>
              </a:rPr>
              <a:t>tamamlandıktan </a:t>
            </a:r>
            <a:r>
              <a:rPr b="1" spc="-5" dirty="0">
                <a:latin typeface="Times New Roman" panose="02020603050405020304" pitchFamily="18" charset="0"/>
                <a:cs typeface="Times New Roman" panose="02020603050405020304" pitchFamily="18" charset="0"/>
              </a:rPr>
              <a:t>sonra </a:t>
            </a:r>
            <a:r>
              <a:rPr b="1" spc="-10" dirty="0">
                <a:latin typeface="Times New Roman" panose="02020603050405020304" pitchFamily="18" charset="0"/>
                <a:cs typeface="Times New Roman" panose="02020603050405020304" pitchFamily="18" charset="0"/>
              </a:rPr>
              <a:t>oda, </a:t>
            </a:r>
            <a:r>
              <a:rPr b="1" spc="-5" dirty="0">
                <a:latin typeface="Times New Roman" panose="02020603050405020304" pitchFamily="18" charset="0"/>
                <a:cs typeface="Times New Roman" panose="02020603050405020304" pitchFamily="18" charset="0"/>
              </a:rPr>
              <a:t>büro, bölüm, </a:t>
            </a:r>
            <a:r>
              <a:rPr b="1" spc="-10" dirty="0">
                <a:latin typeface="Times New Roman" panose="02020603050405020304" pitchFamily="18" charset="0"/>
                <a:cs typeface="Times New Roman" panose="02020603050405020304" pitchFamily="18" charset="0"/>
              </a:rPr>
              <a:t>geçit, </a:t>
            </a:r>
            <a:r>
              <a:rPr b="1" spc="-5" dirty="0">
                <a:latin typeface="Times New Roman" panose="02020603050405020304" pitchFamily="18" charset="0"/>
                <a:cs typeface="Times New Roman" panose="02020603050405020304" pitchFamily="18" charset="0"/>
              </a:rPr>
              <a:t>salon, atölye, </a:t>
            </a:r>
            <a:r>
              <a:rPr b="1" spc="-10" dirty="0">
                <a:latin typeface="Times New Roman" panose="02020603050405020304" pitchFamily="18" charset="0"/>
                <a:cs typeface="Times New Roman" panose="02020603050405020304" pitchFamily="18" charset="0"/>
              </a:rPr>
              <a:t>garaj </a:t>
            </a:r>
            <a:r>
              <a:rPr b="1" dirty="0">
                <a:latin typeface="Times New Roman" panose="02020603050405020304" pitchFamily="18" charset="0"/>
                <a:cs typeface="Times New Roman" panose="02020603050405020304" pitchFamily="18" charset="0"/>
              </a:rPr>
              <a:t>ve </a:t>
            </a:r>
            <a:r>
              <a:rPr b="1" spc="-5" dirty="0">
                <a:latin typeface="Times New Roman" panose="02020603050405020304" pitchFamily="18" charset="0"/>
                <a:cs typeface="Times New Roman" panose="02020603050405020304" pitchFamily="18" charset="0"/>
              </a:rPr>
              <a:t>servis gibi </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ortak </a:t>
            </a:r>
            <a:r>
              <a:rPr b="1" spc="5" dirty="0">
                <a:latin typeface="Times New Roman" panose="02020603050405020304" pitchFamily="18" charset="0"/>
                <a:cs typeface="Times New Roman" panose="02020603050405020304" pitchFamily="18" charset="0"/>
              </a:rPr>
              <a:t>kullanım </a:t>
            </a:r>
            <a:r>
              <a:rPr b="1" dirty="0">
                <a:latin typeface="Times New Roman" panose="02020603050405020304" pitchFamily="18" charset="0"/>
                <a:cs typeface="Times New Roman" panose="02020603050405020304" pitchFamily="18" charset="0"/>
              </a:rPr>
              <a:t>alanlarında </a:t>
            </a:r>
            <a:r>
              <a:rPr b="1" spc="-5" dirty="0">
                <a:latin typeface="Times New Roman" panose="02020603050405020304" pitchFamily="18" charset="0"/>
                <a:cs typeface="Times New Roman" panose="02020603050405020304" pitchFamily="18" charset="0"/>
              </a:rPr>
              <a:t>bulunan </a:t>
            </a:r>
            <a:r>
              <a:rPr b="1" spc="15" dirty="0">
                <a:latin typeface="Times New Roman" panose="02020603050405020304" pitchFamily="18" charset="0"/>
                <a:cs typeface="Times New Roman" panose="02020603050405020304" pitchFamily="18" charset="0"/>
              </a:rPr>
              <a:t>taşınırlar Dayanıklı </a:t>
            </a:r>
            <a:r>
              <a:rPr b="1" spc="-10" dirty="0">
                <a:latin typeface="Times New Roman" panose="02020603050405020304" pitchFamily="18" charset="0"/>
                <a:cs typeface="Times New Roman" panose="02020603050405020304" pitchFamily="18" charset="0"/>
              </a:rPr>
              <a:t>Taşınırlar Listeleri </a:t>
            </a:r>
            <a:r>
              <a:rPr b="1" spc="-5" dirty="0">
                <a:latin typeface="Times New Roman" panose="02020603050405020304" pitchFamily="18" charset="0"/>
                <a:cs typeface="Times New Roman" panose="02020603050405020304" pitchFamily="18" charset="0"/>
              </a:rPr>
              <a:t>esas </a:t>
            </a:r>
            <a:r>
              <a:rPr b="1" spc="5" dirty="0">
                <a:latin typeface="Times New Roman" panose="02020603050405020304" pitchFamily="18" charset="0"/>
                <a:cs typeface="Times New Roman" panose="02020603050405020304" pitchFamily="18" charset="0"/>
              </a:rPr>
              <a:t>alınarak </a:t>
            </a:r>
            <a:r>
              <a:rPr b="1" spc="15" dirty="0">
                <a:latin typeface="Times New Roman" panose="02020603050405020304" pitchFamily="18" charset="0"/>
                <a:cs typeface="Times New Roman" panose="02020603050405020304" pitchFamily="18" charset="0"/>
              </a:rPr>
              <a:t>sayılır </a:t>
            </a:r>
            <a:r>
              <a:rPr b="1" spc="-15" dirty="0">
                <a:latin typeface="Times New Roman" panose="02020603050405020304" pitchFamily="18" charset="0"/>
                <a:cs typeface="Times New Roman" panose="02020603050405020304" pitchFamily="18" charset="0"/>
              </a:rPr>
              <a:t>ve </a:t>
            </a:r>
            <a:r>
              <a:rPr b="1" spc="10" dirty="0">
                <a:latin typeface="Times New Roman" panose="02020603050405020304" pitchFamily="18" charset="0"/>
                <a:cs typeface="Times New Roman" panose="02020603050405020304" pitchFamily="18" charset="0"/>
              </a:rPr>
              <a:t>sayım </a:t>
            </a:r>
            <a:r>
              <a:rPr b="1" spc="1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sonuçları </a:t>
            </a:r>
            <a:r>
              <a:rPr b="1" spc="10" dirty="0">
                <a:latin typeface="Times New Roman" panose="02020603050405020304" pitchFamily="18" charset="0"/>
                <a:cs typeface="Times New Roman" panose="02020603050405020304" pitchFamily="18" charset="0"/>
              </a:rPr>
              <a:t>Sayım </a:t>
            </a:r>
            <a:r>
              <a:rPr b="1" spc="-5" dirty="0">
                <a:latin typeface="Times New Roman" panose="02020603050405020304" pitchFamily="18" charset="0"/>
                <a:cs typeface="Times New Roman" panose="02020603050405020304" pitchFamily="18" charset="0"/>
              </a:rPr>
              <a:t>Tutanağında </a:t>
            </a:r>
            <a:r>
              <a:rPr b="1" spc="-15" dirty="0">
                <a:latin typeface="Times New Roman" panose="02020603050405020304" pitchFamily="18" charset="0"/>
                <a:cs typeface="Times New Roman" panose="02020603050405020304" pitchFamily="18" charset="0"/>
              </a:rPr>
              <a:t>gösterilir. </a:t>
            </a:r>
            <a:r>
              <a:rPr b="1" dirty="0">
                <a:latin typeface="Times New Roman" panose="02020603050405020304" pitchFamily="18" charset="0"/>
                <a:cs typeface="Times New Roman" panose="02020603050405020304" pitchFamily="18" charset="0"/>
              </a:rPr>
              <a:t>Kullanım amacıyla </a:t>
            </a:r>
            <a:r>
              <a:rPr b="1" spc="5" dirty="0">
                <a:latin typeface="Times New Roman" panose="02020603050405020304" pitchFamily="18" charset="0"/>
                <a:cs typeface="Times New Roman" panose="02020603050405020304" pitchFamily="18" charset="0"/>
              </a:rPr>
              <a:t>kamu </a:t>
            </a:r>
            <a:r>
              <a:rPr b="1" spc="-10" dirty="0">
                <a:latin typeface="Times New Roman" panose="02020603050405020304" pitchFamily="18" charset="0"/>
                <a:cs typeface="Times New Roman" panose="02020603050405020304" pitchFamily="18" charset="0"/>
              </a:rPr>
              <a:t>görevlilerine </a:t>
            </a:r>
            <a:r>
              <a:rPr b="1" spc="25" dirty="0">
                <a:latin typeface="Times New Roman" panose="02020603050405020304" pitchFamily="18" charset="0"/>
                <a:cs typeface="Times New Roman" panose="02020603050405020304" pitchFamily="18" charset="0"/>
              </a:rPr>
              <a:t>taşınır </a:t>
            </a:r>
            <a:r>
              <a:rPr b="1" spc="-15" dirty="0">
                <a:latin typeface="Times New Roman" panose="02020603050405020304" pitchFamily="18" charset="0"/>
                <a:cs typeface="Times New Roman" panose="02020603050405020304" pitchFamily="18" charset="0"/>
              </a:rPr>
              <a:t>teslim </a:t>
            </a:r>
            <a:r>
              <a:rPr b="1" spc="-10" dirty="0">
                <a:latin typeface="Times New Roman" panose="02020603050405020304" pitchFamily="18" charset="0"/>
                <a:cs typeface="Times New Roman" panose="02020603050405020304" pitchFamily="18" charset="0"/>
              </a:rPr>
              <a:t>belgesiyle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verilmiş </a:t>
            </a:r>
            <a:r>
              <a:rPr b="1" spc="-15" dirty="0">
                <a:latin typeface="Times New Roman" panose="02020603050405020304" pitchFamily="18" charset="0"/>
                <a:cs typeface="Times New Roman" panose="02020603050405020304" pitchFamily="18" charset="0"/>
              </a:rPr>
              <a:t>olan </a:t>
            </a:r>
            <a:r>
              <a:rPr b="1" spc="15" dirty="0">
                <a:latin typeface="Times New Roman" panose="02020603050405020304" pitchFamily="18" charset="0"/>
                <a:cs typeface="Times New Roman" panose="02020603050405020304" pitchFamily="18" charset="0"/>
              </a:rPr>
              <a:t>taşınırlar </a:t>
            </a:r>
            <a:r>
              <a:rPr b="1" spc="-5" dirty="0">
                <a:latin typeface="Times New Roman" panose="02020603050405020304" pitchFamily="18" charset="0"/>
                <a:cs typeface="Times New Roman" panose="02020603050405020304" pitchFamily="18" charset="0"/>
              </a:rPr>
              <a:t>için, </a:t>
            </a:r>
            <a:r>
              <a:rPr b="1" spc="5" dirty="0">
                <a:latin typeface="Times New Roman" panose="02020603050405020304" pitchFamily="18" charset="0"/>
                <a:cs typeface="Times New Roman" panose="02020603050405020304" pitchFamily="18" charset="0"/>
              </a:rPr>
              <a:t>sayım</a:t>
            </a:r>
            <a:r>
              <a:rPr b="1" spc="10" dirty="0">
                <a:latin typeface="Times New Roman" panose="02020603050405020304" pitchFamily="18" charset="0"/>
                <a:cs typeface="Times New Roman" panose="02020603050405020304" pitchFamily="18" charset="0"/>
              </a:rPr>
              <a:t> yapılmaksızın Sayım </a:t>
            </a:r>
            <a:r>
              <a:rPr b="1" spc="5" dirty="0">
                <a:latin typeface="Times New Roman" panose="02020603050405020304" pitchFamily="18" charset="0"/>
                <a:cs typeface="Times New Roman" panose="02020603050405020304" pitchFamily="18" charset="0"/>
              </a:rPr>
              <a:t>Tutanağının </a:t>
            </a:r>
            <a:r>
              <a:rPr b="1" dirty="0">
                <a:latin typeface="Times New Roman" panose="02020603050405020304" pitchFamily="18" charset="0"/>
                <a:cs typeface="Times New Roman" panose="02020603050405020304" pitchFamily="18" charset="0"/>
              </a:rPr>
              <a:t>“Kayıtlara </a:t>
            </a:r>
            <a:r>
              <a:rPr b="1" spc="-10" dirty="0">
                <a:latin typeface="Times New Roman" panose="02020603050405020304" pitchFamily="18" charset="0"/>
                <a:cs typeface="Times New Roman" panose="02020603050405020304" pitchFamily="18" charset="0"/>
              </a:rPr>
              <a:t>Göre Kişilere </a:t>
            </a:r>
            <a:r>
              <a:rPr b="1" spc="-25" dirty="0">
                <a:latin typeface="Times New Roman" panose="02020603050405020304" pitchFamily="18" charset="0"/>
                <a:cs typeface="Times New Roman" panose="02020603050405020304" pitchFamily="18" charset="0"/>
              </a:rPr>
              <a:t>Verilen </a:t>
            </a:r>
            <a:r>
              <a:rPr b="1" spc="-2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Miktar”</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sütunundaki</a:t>
            </a:r>
            <a:r>
              <a:rPr b="1" spc="40"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bilgiler</a:t>
            </a:r>
            <a:r>
              <a:rPr b="1" spc="12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dikkate </a:t>
            </a:r>
            <a:r>
              <a:rPr b="1" dirty="0">
                <a:latin typeface="Times New Roman" panose="02020603050405020304" pitchFamily="18" charset="0"/>
                <a:cs typeface="Times New Roman" panose="02020603050405020304" pitchFamily="18" charset="0"/>
              </a:rPr>
              <a:t>alınır.</a:t>
            </a:r>
          </a:p>
          <a:p>
            <a:pPr marL="356870" marR="8890" indent="-344805" algn="just">
              <a:lnSpc>
                <a:spcPct val="100000"/>
              </a:lnSpc>
              <a:spcBef>
                <a:spcPts val="5"/>
              </a:spcBef>
              <a:buFont typeface="Wingdings"/>
              <a:buChar char=""/>
              <a:tabLst>
                <a:tab pos="357505" algn="l"/>
              </a:tabLst>
            </a:pPr>
            <a:r>
              <a:rPr b="1" spc="10" dirty="0">
                <a:latin typeface="Times New Roman" panose="02020603050405020304" pitchFamily="18" charset="0"/>
                <a:cs typeface="Times New Roman" panose="02020603050405020304" pitchFamily="18" charset="0"/>
              </a:rPr>
              <a:t>Sayımda </a:t>
            </a:r>
            <a:r>
              <a:rPr b="1" spc="-10" dirty="0">
                <a:latin typeface="Times New Roman" panose="02020603050405020304" pitchFamily="18" charset="0"/>
                <a:cs typeface="Times New Roman" panose="02020603050405020304" pitchFamily="18" charset="0"/>
              </a:rPr>
              <a:t>bulunan </a:t>
            </a:r>
            <a:r>
              <a:rPr b="1" dirty="0">
                <a:latin typeface="Times New Roman" panose="02020603050405020304" pitchFamily="18" charset="0"/>
                <a:cs typeface="Times New Roman" panose="02020603050405020304" pitchFamily="18" charset="0"/>
              </a:rPr>
              <a:t>miktar </a:t>
            </a:r>
            <a:r>
              <a:rPr b="1" spc="-25" dirty="0">
                <a:latin typeface="Times New Roman" panose="02020603050405020304" pitchFamily="18" charset="0"/>
                <a:cs typeface="Times New Roman" panose="02020603050405020304" pitchFamily="18" charset="0"/>
              </a:rPr>
              <a:t>ile </a:t>
            </a:r>
            <a:r>
              <a:rPr b="1" spc="15" dirty="0">
                <a:latin typeface="Times New Roman" panose="02020603050405020304" pitchFamily="18" charset="0"/>
                <a:cs typeface="Times New Roman" panose="02020603050405020304" pitchFamily="18" charset="0"/>
              </a:rPr>
              <a:t>kayıtlı </a:t>
            </a:r>
            <a:r>
              <a:rPr b="1" spc="5" dirty="0">
                <a:latin typeface="Times New Roman" panose="02020603050405020304" pitchFamily="18" charset="0"/>
                <a:cs typeface="Times New Roman" panose="02020603050405020304" pitchFamily="18" charset="0"/>
              </a:rPr>
              <a:t>miktar arasında </a:t>
            </a:r>
            <a:r>
              <a:rPr b="1" spc="-5" dirty="0">
                <a:latin typeface="Times New Roman" panose="02020603050405020304" pitchFamily="18" charset="0"/>
                <a:cs typeface="Times New Roman" panose="02020603050405020304" pitchFamily="18" charset="0"/>
              </a:rPr>
              <a:t>fark </a:t>
            </a:r>
            <a:r>
              <a:rPr b="1" spc="5" dirty="0">
                <a:latin typeface="Times New Roman" panose="02020603050405020304" pitchFamily="18" charset="0"/>
                <a:cs typeface="Times New Roman" panose="02020603050405020304" pitchFamily="18" charset="0"/>
              </a:rPr>
              <a:t>bulunması </a:t>
            </a:r>
            <a:r>
              <a:rPr b="1" spc="-10" dirty="0">
                <a:latin typeface="Times New Roman" panose="02020603050405020304" pitchFamily="18" charset="0"/>
                <a:cs typeface="Times New Roman" panose="02020603050405020304" pitchFamily="18" charset="0"/>
              </a:rPr>
              <a:t>halinde </a:t>
            </a:r>
            <a:r>
              <a:rPr b="1" dirty="0">
                <a:latin typeface="Times New Roman" panose="02020603050405020304" pitchFamily="18" charset="0"/>
                <a:cs typeface="Times New Roman" panose="02020603050405020304" pitchFamily="18" charset="0"/>
              </a:rPr>
              <a:t>miktarlarında </a:t>
            </a:r>
            <a:r>
              <a:rPr b="1" spc="15" dirty="0">
                <a:latin typeface="Times New Roman" panose="02020603050405020304" pitchFamily="18" charset="0"/>
                <a:cs typeface="Times New Roman" panose="02020603050405020304" pitchFamily="18" charset="0"/>
              </a:rPr>
              <a:t>farklılık </a:t>
            </a:r>
            <a:r>
              <a:rPr b="1" spc="-10" dirty="0">
                <a:latin typeface="Times New Roman" panose="02020603050405020304" pitchFamily="18" charset="0"/>
                <a:cs typeface="Times New Roman" panose="02020603050405020304" pitchFamily="18" charset="0"/>
              </a:rPr>
              <a:t>bulunan </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taşınırların </a:t>
            </a:r>
            <a:r>
              <a:rPr b="1" spc="30" dirty="0">
                <a:latin typeface="Times New Roman" panose="02020603050405020304" pitchFamily="18" charset="0"/>
                <a:cs typeface="Times New Roman" panose="02020603050405020304" pitchFamily="18" charset="0"/>
              </a:rPr>
              <a:t>sayımı </a:t>
            </a:r>
            <a:r>
              <a:rPr b="1" spc="-15" dirty="0">
                <a:latin typeface="Times New Roman" panose="02020603050405020304" pitchFamily="18" charset="0"/>
                <a:cs typeface="Times New Roman" panose="02020603050405020304" pitchFamily="18" charset="0"/>
              </a:rPr>
              <a:t>bir </a:t>
            </a:r>
            <a:r>
              <a:rPr b="1" spc="5" dirty="0">
                <a:latin typeface="Times New Roman" panose="02020603050405020304" pitchFamily="18" charset="0"/>
                <a:cs typeface="Times New Roman" panose="02020603050405020304" pitchFamily="18" charset="0"/>
              </a:rPr>
              <a:t>kez </a:t>
            </a:r>
            <a:r>
              <a:rPr b="1" spc="-5" dirty="0">
                <a:latin typeface="Times New Roman" panose="02020603050405020304" pitchFamily="18" charset="0"/>
                <a:cs typeface="Times New Roman" panose="02020603050405020304" pitchFamily="18" charset="0"/>
              </a:rPr>
              <a:t>daha </a:t>
            </a:r>
            <a:r>
              <a:rPr b="1" spc="-10" dirty="0">
                <a:latin typeface="Times New Roman" panose="02020603050405020304" pitchFamily="18" charset="0"/>
                <a:cs typeface="Times New Roman" panose="02020603050405020304" pitchFamily="18" charset="0"/>
              </a:rPr>
              <a:t>tekrarlanır. </a:t>
            </a:r>
            <a:r>
              <a:rPr b="1" spc="-30" dirty="0">
                <a:latin typeface="Times New Roman" panose="02020603050405020304" pitchFamily="18" charset="0"/>
                <a:cs typeface="Times New Roman" panose="02020603050405020304" pitchFamily="18" charset="0"/>
              </a:rPr>
              <a:t>Yine </a:t>
            </a:r>
            <a:r>
              <a:rPr b="1" spc="15" dirty="0">
                <a:latin typeface="Times New Roman" panose="02020603050405020304" pitchFamily="18" charset="0"/>
                <a:cs typeface="Times New Roman" panose="02020603050405020304" pitchFamily="18" charset="0"/>
              </a:rPr>
              <a:t>farklı </a:t>
            </a:r>
            <a:r>
              <a:rPr b="1" spc="10" dirty="0">
                <a:latin typeface="Times New Roman" panose="02020603050405020304" pitchFamily="18" charset="0"/>
                <a:cs typeface="Times New Roman" panose="02020603050405020304" pitchFamily="18" charset="0"/>
              </a:rPr>
              <a:t>çıkarsa </a:t>
            </a:r>
            <a:r>
              <a:rPr b="1" spc="-10" dirty="0">
                <a:latin typeface="Times New Roman" panose="02020603050405020304" pitchFamily="18" charset="0"/>
                <a:cs typeface="Times New Roman" panose="02020603050405020304" pitchFamily="18" charset="0"/>
              </a:rPr>
              <a:t>bu </a:t>
            </a:r>
            <a:r>
              <a:rPr b="1" dirty="0">
                <a:latin typeface="Times New Roman" panose="02020603050405020304" pitchFamily="18" charset="0"/>
                <a:cs typeface="Times New Roman" panose="02020603050405020304" pitchFamily="18" charset="0"/>
              </a:rPr>
              <a:t>miktar </a:t>
            </a:r>
            <a:r>
              <a:rPr b="1" spc="-10" dirty="0">
                <a:latin typeface="Times New Roman" panose="02020603050405020304" pitchFamily="18" charset="0"/>
                <a:cs typeface="Times New Roman" panose="02020603050405020304" pitchFamily="18" charset="0"/>
              </a:rPr>
              <a:t>"Fazla" </a:t>
            </a:r>
            <a:r>
              <a:rPr b="1" spc="-15" dirty="0">
                <a:latin typeface="Times New Roman" panose="02020603050405020304" pitchFamily="18" charset="0"/>
                <a:cs typeface="Times New Roman" panose="02020603050405020304" pitchFamily="18" charset="0"/>
              </a:rPr>
              <a:t>veya </a:t>
            </a:r>
            <a:r>
              <a:rPr b="1" dirty="0">
                <a:latin typeface="Times New Roman" panose="02020603050405020304" pitchFamily="18" charset="0"/>
                <a:cs typeface="Times New Roman" panose="02020603050405020304" pitchFamily="18" charset="0"/>
              </a:rPr>
              <a:t>"Noksan" </a:t>
            </a:r>
            <a:r>
              <a:rPr b="1" spc="-5" dirty="0">
                <a:latin typeface="Times New Roman" panose="02020603050405020304" pitchFamily="18" charset="0"/>
                <a:cs typeface="Times New Roman" panose="02020603050405020304" pitchFamily="18" charset="0"/>
              </a:rPr>
              <a:t>sütununa </a:t>
            </a:r>
            <a:r>
              <a:rPr b="1"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kaydedilir.</a:t>
            </a:r>
            <a:endParaRPr b="1" dirty="0">
              <a:latin typeface="Times New Roman" panose="02020603050405020304" pitchFamily="18" charset="0"/>
              <a:cs typeface="Times New Roman" panose="02020603050405020304" pitchFamily="18" charset="0"/>
            </a:endParaRPr>
          </a:p>
          <a:p>
            <a:pPr marL="356870" marR="6350" indent="-344805" algn="just">
              <a:lnSpc>
                <a:spcPct val="100000"/>
              </a:lnSpc>
              <a:spcBef>
                <a:spcPts val="5"/>
              </a:spcBef>
              <a:buFont typeface="Wingdings"/>
              <a:buChar char=""/>
              <a:tabLst>
                <a:tab pos="357505" algn="l"/>
              </a:tabLst>
            </a:pPr>
            <a:r>
              <a:rPr b="1" spc="10" dirty="0">
                <a:latin typeface="Times New Roman" panose="02020603050405020304" pitchFamily="18" charset="0"/>
                <a:cs typeface="Times New Roman" panose="02020603050405020304" pitchFamily="18" charset="0"/>
              </a:rPr>
              <a:t>Sayım </a:t>
            </a:r>
            <a:r>
              <a:rPr b="1" spc="-5" dirty="0">
                <a:latin typeface="Times New Roman" panose="02020603050405020304" pitchFamily="18" charset="0"/>
                <a:cs typeface="Times New Roman" panose="02020603050405020304" pitchFamily="18" charset="0"/>
              </a:rPr>
              <a:t>kurulunca, </a:t>
            </a:r>
            <a:r>
              <a:rPr b="1" spc="20" dirty="0">
                <a:latin typeface="Times New Roman" panose="02020603050405020304" pitchFamily="18" charset="0"/>
                <a:cs typeface="Times New Roman" panose="02020603050405020304" pitchFamily="18" charset="0"/>
              </a:rPr>
              <a:t>taşınırların </a:t>
            </a:r>
            <a:r>
              <a:rPr b="1" spc="-15" dirty="0">
                <a:latin typeface="Times New Roman" panose="02020603050405020304" pitchFamily="18" charset="0"/>
                <a:cs typeface="Times New Roman" panose="02020603050405020304" pitchFamily="18" charset="0"/>
              </a:rPr>
              <a:t>fiili </a:t>
            </a:r>
            <a:r>
              <a:rPr b="1" spc="10" dirty="0">
                <a:latin typeface="Times New Roman" panose="02020603050405020304" pitchFamily="18" charset="0"/>
                <a:cs typeface="Times New Roman" panose="02020603050405020304" pitchFamily="18" charset="0"/>
              </a:rPr>
              <a:t>miktarlarının </a:t>
            </a:r>
            <a:r>
              <a:rPr b="1" spc="15" dirty="0">
                <a:latin typeface="Times New Roman" panose="02020603050405020304" pitchFamily="18" charset="0"/>
                <a:cs typeface="Times New Roman" panose="02020603050405020304" pitchFamily="18" charset="0"/>
              </a:rPr>
              <a:t>kayıtlı </a:t>
            </a:r>
            <a:r>
              <a:rPr b="1" spc="-5" dirty="0">
                <a:latin typeface="Times New Roman" panose="02020603050405020304" pitchFamily="18" charset="0"/>
                <a:cs typeface="Times New Roman" panose="02020603050405020304" pitchFamily="18" charset="0"/>
              </a:rPr>
              <a:t>miktarlardan </a:t>
            </a:r>
            <a:r>
              <a:rPr b="1" spc="-10" dirty="0">
                <a:latin typeface="Times New Roman" panose="02020603050405020304" pitchFamily="18" charset="0"/>
                <a:cs typeface="Times New Roman" panose="02020603050405020304" pitchFamily="18" charset="0"/>
              </a:rPr>
              <a:t>eksik oluğunun </a:t>
            </a:r>
            <a:r>
              <a:rPr b="1" spc="-5" dirty="0">
                <a:latin typeface="Times New Roman" panose="02020603050405020304" pitchFamily="18" charset="0"/>
                <a:cs typeface="Times New Roman" panose="02020603050405020304" pitchFamily="18" charset="0"/>
              </a:rPr>
              <a:t>tespit edilmesi halinde </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Kayıttan </a:t>
            </a:r>
            <a:r>
              <a:rPr b="1" dirty="0">
                <a:latin typeface="Times New Roman" panose="02020603050405020304" pitchFamily="18" charset="0"/>
                <a:cs typeface="Times New Roman" panose="02020603050405020304" pitchFamily="18" charset="0"/>
              </a:rPr>
              <a:t>Düşme </a:t>
            </a:r>
            <a:r>
              <a:rPr b="1" spc="-45" dirty="0">
                <a:latin typeface="Times New Roman" panose="02020603050405020304" pitchFamily="18" charset="0"/>
                <a:cs typeface="Times New Roman" panose="02020603050405020304" pitchFamily="18" charset="0"/>
              </a:rPr>
              <a:t>Teklif</a:t>
            </a:r>
            <a:r>
              <a:rPr b="1" spc="44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 </a:t>
            </a:r>
            <a:r>
              <a:rPr b="1" dirty="0">
                <a:latin typeface="Times New Roman" panose="02020603050405020304" pitchFamily="18" charset="0"/>
                <a:cs typeface="Times New Roman" panose="02020603050405020304" pitchFamily="18" charset="0"/>
              </a:rPr>
              <a:t>Onay Tutanağı </a:t>
            </a:r>
            <a:r>
              <a:rPr b="1" spc="-15" dirty="0">
                <a:latin typeface="Times New Roman" panose="02020603050405020304" pitchFamily="18" charset="0"/>
                <a:cs typeface="Times New Roman" panose="02020603050405020304" pitchFamily="18" charset="0"/>
              </a:rPr>
              <a:t>ve </a:t>
            </a:r>
            <a:r>
              <a:rPr b="1" spc="-5" dirty="0">
                <a:latin typeface="Times New Roman" panose="02020603050405020304" pitchFamily="18" charset="0"/>
                <a:cs typeface="Times New Roman" panose="02020603050405020304" pitchFamily="18" charset="0"/>
              </a:rPr>
              <a:t>Taşınır </a:t>
            </a:r>
            <a:r>
              <a:rPr b="1" spc="-10" dirty="0">
                <a:latin typeface="Times New Roman" panose="02020603050405020304" pitchFamily="18" charset="0"/>
                <a:cs typeface="Times New Roman" panose="02020603050405020304" pitchFamily="18" charset="0"/>
              </a:rPr>
              <a:t>İşlem</a:t>
            </a:r>
            <a:r>
              <a:rPr b="1" spc="509"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Fişi; </a:t>
            </a:r>
            <a:r>
              <a:rPr b="1" spc="-5" dirty="0">
                <a:latin typeface="Times New Roman" panose="02020603050405020304" pitchFamily="18" charset="0"/>
                <a:cs typeface="Times New Roman" panose="02020603050405020304" pitchFamily="18" charset="0"/>
              </a:rPr>
              <a:t>fazla olduğunun </a:t>
            </a:r>
            <a:r>
              <a:rPr b="1" spc="-10" dirty="0">
                <a:latin typeface="Times New Roman" panose="02020603050405020304" pitchFamily="18" charset="0"/>
                <a:cs typeface="Times New Roman" panose="02020603050405020304" pitchFamily="18" charset="0"/>
              </a:rPr>
              <a:t>tespit </a:t>
            </a:r>
            <a:r>
              <a:rPr b="1" spc="-5" dirty="0">
                <a:latin typeface="Times New Roman" panose="02020603050405020304" pitchFamily="18" charset="0"/>
                <a:cs typeface="Times New Roman" panose="02020603050405020304" pitchFamily="18" charset="0"/>
              </a:rPr>
              <a:t>edilmesi </a:t>
            </a:r>
            <a:r>
              <a:rPr b="1" spc="-10" dirty="0">
                <a:latin typeface="Times New Roman" panose="02020603050405020304" pitchFamily="18" charset="0"/>
                <a:cs typeface="Times New Roman" panose="02020603050405020304" pitchFamily="18" charset="0"/>
              </a:rPr>
              <a:t>halinde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ise</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Taşınır</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İşlem</a:t>
            </a:r>
            <a:r>
              <a:rPr b="1" spc="5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Fişi</a:t>
            </a:r>
            <a:r>
              <a:rPr b="1" spc="4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düzenlettirilerek,</a:t>
            </a:r>
            <a:r>
              <a:rPr b="1" spc="114"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defter</a:t>
            </a:r>
            <a:r>
              <a:rPr b="1" spc="3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kayıtlarının</a:t>
            </a:r>
            <a:r>
              <a:rPr b="1" spc="9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sayım</a:t>
            </a:r>
            <a:r>
              <a:rPr b="1" spc="7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sonuçlarıyla</a:t>
            </a:r>
            <a:r>
              <a:rPr b="1" spc="15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uygunluğu</a:t>
            </a:r>
            <a:r>
              <a:rPr b="1" spc="1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sağlanır.</a:t>
            </a:r>
            <a:endParaRPr b="1" dirty="0">
              <a:latin typeface="Times New Roman" panose="02020603050405020304" pitchFamily="18" charset="0"/>
              <a:cs typeface="Times New Roman" panose="02020603050405020304" pitchFamily="18" charset="0"/>
            </a:endParaRPr>
          </a:p>
          <a:p>
            <a:pPr marL="356870" indent="-344805" algn="just">
              <a:lnSpc>
                <a:spcPct val="100000"/>
              </a:lnSpc>
              <a:buFont typeface="Wingdings"/>
              <a:buChar char=""/>
              <a:tabLst>
                <a:tab pos="357505" algn="l"/>
              </a:tabLst>
            </a:pPr>
            <a:r>
              <a:rPr b="1" spc="-10" dirty="0">
                <a:latin typeface="Times New Roman" panose="02020603050405020304" pitchFamily="18" charset="0"/>
                <a:cs typeface="Times New Roman" panose="02020603050405020304" pitchFamily="18" charset="0"/>
              </a:rPr>
              <a:t>Düzenlenen</a:t>
            </a:r>
            <a:r>
              <a:rPr b="1" spc="65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giriş</a:t>
            </a:r>
            <a:r>
              <a:rPr b="1" spc="64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ve</a:t>
            </a:r>
            <a:r>
              <a:rPr b="1" spc="620" dirty="0">
                <a:latin typeface="Times New Roman" panose="02020603050405020304" pitchFamily="18" charset="0"/>
                <a:cs typeface="Times New Roman" panose="02020603050405020304" pitchFamily="18" charset="0"/>
              </a:rPr>
              <a:t> </a:t>
            </a:r>
            <a:r>
              <a:rPr b="1" spc="35" dirty="0">
                <a:latin typeface="Times New Roman" panose="02020603050405020304" pitchFamily="18" charset="0"/>
                <a:cs typeface="Times New Roman" panose="02020603050405020304" pitchFamily="18" charset="0"/>
              </a:rPr>
              <a:t>çıkış </a:t>
            </a:r>
            <a:r>
              <a:rPr b="1" spc="5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belgelerinin</a:t>
            </a:r>
            <a:r>
              <a:rPr b="1" spc="65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bir</a:t>
            </a:r>
            <a:r>
              <a:rPr b="1" spc="63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örneği,</a:t>
            </a:r>
            <a:r>
              <a:rPr b="1" spc="65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muhasebe</a:t>
            </a:r>
            <a:r>
              <a:rPr b="1" spc="6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kayıtlarının </a:t>
            </a:r>
            <a:r>
              <a:rPr b="1" spc="13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yapılması </a:t>
            </a:r>
            <a:r>
              <a:rPr b="1" spc="10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için</a:t>
            </a:r>
            <a:r>
              <a:rPr b="1" spc="62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muhasebe</a:t>
            </a:r>
          </a:p>
          <a:p>
            <a:pPr marL="356870" algn="just">
              <a:lnSpc>
                <a:spcPct val="100000"/>
              </a:lnSpc>
              <a:spcBef>
                <a:spcPts val="5"/>
              </a:spcBef>
            </a:pPr>
            <a:r>
              <a:rPr b="1" spc="-10" dirty="0">
                <a:latin typeface="Times New Roman" panose="02020603050405020304" pitchFamily="18" charset="0"/>
                <a:cs typeface="Times New Roman" panose="02020603050405020304" pitchFamily="18" charset="0"/>
              </a:rPr>
              <a:t>birimine</a:t>
            </a:r>
            <a:r>
              <a:rPr b="1" spc="10"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gönderilir.</a:t>
            </a:r>
            <a:endParaRPr b="1" dirty="0">
              <a:latin typeface="Times New Roman" panose="02020603050405020304" pitchFamily="18" charset="0"/>
              <a:cs typeface="Times New Roman" panose="02020603050405020304" pitchFamily="18" charset="0"/>
            </a:endParaRPr>
          </a:p>
          <a:p>
            <a:pPr marL="356870" marR="6985" indent="-344805" algn="just">
              <a:lnSpc>
                <a:spcPct val="100000"/>
              </a:lnSpc>
              <a:buFont typeface="Wingdings"/>
              <a:buChar char=""/>
              <a:tabLst>
                <a:tab pos="357505" algn="l"/>
              </a:tabLst>
            </a:pPr>
            <a:r>
              <a:rPr b="1" spc="10" dirty="0">
                <a:latin typeface="Times New Roman" panose="02020603050405020304" pitchFamily="18" charset="0"/>
                <a:cs typeface="Times New Roman" panose="02020603050405020304" pitchFamily="18" charset="0"/>
              </a:rPr>
              <a:t>Kayıtların sayım </a:t>
            </a:r>
            <a:r>
              <a:rPr b="1" spc="-5" dirty="0">
                <a:latin typeface="Times New Roman" panose="02020603050405020304" pitchFamily="18" charset="0"/>
                <a:cs typeface="Times New Roman" panose="02020603050405020304" pitchFamily="18" charset="0"/>
              </a:rPr>
              <a:t>sonuçlarıyla </a:t>
            </a:r>
            <a:r>
              <a:rPr b="1" spc="-10" dirty="0">
                <a:latin typeface="Times New Roman" panose="02020603050405020304" pitchFamily="18" charset="0"/>
                <a:cs typeface="Times New Roman" panose="02020603050405020304" pitchFamily="18" charset="0"/>
              </a:rPr>
              <a:t>uygunluğu </a:t>
            </a:r>
            <a:r>
              <a:rPr b="1" spc="5" dirty="0">
                <a:latin typeface="Times New Roman" panose="02020603050405020304" pitchFamily="18" charset="0"/>
                <a:cs typeface="Times New Roman" panose="02020603050405020304" pitchFamily="18" charset="0"/>
              </a:rPr>
              <a:t>sağlandıktan </a:t>
            </a:r>
            <a:r>
              <a:rPr b="1" spc="-5" dirty="0">
                <a:latin typeface="Times New Roman" panose="02020603050405020304" pitchFamily="18" charset="0"/>
                <a:cs typeface="Times New Roman" panose="02020603050405020304" pitchFamily="18" charset="0"/>
              </a:rPr>
              <a:t>sonra </a:t>
            </a:r>
            <a:r>
              <a:rPr b="1" spc="5" dirty="0">
                <a:latin typeface="Times New Roman" panose="02020603050405020304" pitchFamily="18" charset="0"/>
                <a:cs typeface="Times New Roman" panose="02020603050405020304" pitchFamily="18" charset="0"/>
              </a:rPr>
              <a:t>sayım </a:t>
            </a:r>
            <a:r>
              <a:rPr b="1" spc="-5" dirty="0">
                <a:latin typeface="Times New Roman" panose="02020603050405020304" pitchFamily="18" charset="0"/>
                <a:cs typeface="Times New Roman" panose="02020603050405020304" pitchFamily="18" charset="0"/>
              </a:rPr>
              <a:t>kurulu </a:t>
            </a:r>
            <a:r>
              <a:rPr b="1" dirty="0">
                <a:latin typeface="Times New Roman" panose="02020603050405020304" pitchFamily="18" charset="0"/>
                <a:cs typeface="Times New Roman" panose="02020603050405020304" pitchFamily="18" charset="0"/>
              </a:rPr>
              <a:t>tarafından </a:t>
            </a:r>
            <a:r>
              <a:rPr b="1" spc="-5" dirty="0">
                <a:latin typeface="Times New Roman" panose="02020603050405020304" pitchFamily="18" charset="0"/>
                <a:cs typeface="Times New Roman" panose="02020603050405020304" pitchFamily="18" charset="0"/>
              </a:rPr>
              <a:t>Taşınır </a:t>
            </a:r>
            <a:r>
              <a:rPr b="1" dirty="0">
                <a:latin typeface="Times New Roman" panose="02020603050405020304" pitchFamily="18" charset="0"/>
                <a:cs typeface="Times New Roman" panose="02020603050405020304" pitchFamily="18" charset="0"/>
              </a:rPr>
              <a:t>Sayım </a:t>
            </a:r>
            <a:r>
              <a:rPr b="1" spc="-20" dirty="0">
                <a:latin typeface="Times New Roman" panose="02020603050405020304" pitchFamily="18" charset="0"/>
                <a:cs typeface="Times New Roman" panose="02020603050405020304" pitchFamily="18" charset="0"/>
              </a:rPr>
              <a:t>ve </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Döküm</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Cetveli </a:t>
            </a:r>
            <a:r>
              <a:rPr b="1" spc="-20" dirty="0">
                <a:latin typeface="Times New Roman" panose="02020603050405020304" pitchFamily="18" charset="0"/>
                <a:cs typeface="Times New Roman" panose="02020603050405020304" pitchFamily="18" charset="0"/>
              </a:rPr>
              <a:t>düzenlenir.</a:t>
            </a:r>
            <a:r>
              <a:rPr b="1" spc="49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Cetvel, </a:t>
            </a:r>
            <a:r>
              <a:rPr b="1" spc="10" dirty="0">
                <a:latin typeface="Times New Roman" panose="02020603050405020304" pitchFamily="18" charset="0"/>
                <a:cs typeface="Times New Roman" panose="02020603050405020304" pitchFamily="18" charset="0"/>
              </a:rPr>
              <a:t>sayım </a:t>
            </a:r>
            <a:r>
              <a:rPr b="1" spc="-5" dirty="0">
                <a:latin typeface="Times New Roman" panose="02020603050405020304" pitchFamily="18" charset="0"/>
                <a:cs typeface="Times New Roman" panose="02020603050405020304" pitchFamily="18" charset="0"/>
              </a:rPr>
              <a:t>kurulu </a:t>
            </a:r>
            <a:r>
              <a:rPr b="1" spc="-15" dirty="0">
                <a:latin typeface="Times New Roman" panose="02020603050405020304" pitchFamily="18" charset="0"/>
                <a:cs typeface="Times New Roman" panose="02020603050405020304" pitchFamily="18" charset="0"/>
              </a:rPr>
              <a:t>ile </a:t>
            </a:r>
            <a:r>
              <a:rPr b="1" spc="25" dirty="0">
                <a:latin typeface="Times New Roman" panose="02020603050405020304" pitchFamily="18" charset="0"/>
                <a:cs typeface="Times New Roman" panose="02020603050405020304" pitchFamily="18" charset="0"/>
              </a:rPr>
              <a:t>taşınır </a:t>
            </a:r>
            <a:r>
              <a:rPr b="1" spc="10" dirty="0">
                <a:latin typeface="Times New Roman" panose="02020603050405020304" pitchFamily="18" charset="0"/>
                <a:cs typeface="Times New Roman" panose="02020603050405020304" pitchFamily="18" charset="0"/>
              </a:rPr>
              <a:t>kayıt </a:t>
            </a:r>
            <a:r>
              <a:rPr b="1" spc="-10" dirty="0">
                <a:latin typeface="Times New Roman" panose="02020603050405020304" pitchFamily="18" charset="0"/>
                <a:cs typeface="Times New Roman" panose="02020603050405020304" pitchFamily="18" charset="0"/>
              </a:rPr>
              <a:t>yetkilisi </a:t>
            </a:r>
            <a:r>
              <a:rPr b="1" spc="5" dirty="0">
                <a:latin typeface="Times New Roman" panose="02020603050405020304" pitchFamily="18" charset="0"/>
                <a:cs typeface="Times New Roman" panose="02020603050405020304" pitchFamily="18" charset="0"/>
              </a:rPr>
              <a:t>tarafından </a:t>
            </a:r>
            <a:r>
              <a:rPr b="1" spc="-10" dirty="0">
                <a:latin typeface="Times New Roman" panose="02020603050405020304" pitchFamily="18" charset="0"/>
                <a:cs typeface="Times New Roman" panose="02020603050405020304" pitchFamily="18" charset="0"/>
              </a:rPr>
              <a:t>imzalanır. Bu </a:t>
            </a:r>
            <a:r>
              <a:rPr b="1" spc="-5" dirty="0">
                <a:latin typeface="Times New Roman" panose="02020603050405020304" pitchFamily="18" charset="0"/>
                <a:cs typeface="Times New Roman" panose="02020603050405020304" pitchFamily="18" charset="0"/>
              </a:rPr>
              <a:t>Cetvel </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eki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sayım</a:t>
            </a:r>
            <a:r>
              <a:rPr b="1" spc="1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tutanağı</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ile</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sayım</a:t>
            </a:r>
            <a:r>
              <a:rPr b="1" spc="1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sonuçlarına</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göre</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düzenlenen</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giriş</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a:t>
            </a:r>
            <a:r>
              <a:rPr b="1" spc="35" dirty="0">
                <a:latin typeface="Times New Roman" panose="02020603050405020304" pitchFamily="18" charset="0"/>
                <a:cs typeface="Times New Roman" panose="02020603050405020304" pitchFamily="18" charset="0"/>
              </a:rPr>
              <a:t>çıkış </a:t>
            </a:r>
            <a:r>
              <a:rPr b="1" spc="-10" dirty="0">
                <a:latin typeface="Times New Roman" panose="02020603050405020304" pitchFamily="18" charset="0"/>
                <a:cs typeface="Times New Roman" panose="02020603050405020304" pitchFamily="18" charset="0"/>
              </a:rPr>
              <a:t>belgeleri,</a:t>
            </a:r>
            <a:r>
              <a:rPr b="1" spc="-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taşınır</a:t>
            </a:r>
            <a:r>
              <a:rPr b="1" spc="3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kayıt </a:t>
            </a:r>
            <a:r>
              <a:rPr b="1" spc="1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yetkilisinin</a:t>
            </a:r>
            <a:r>
              <a:rPr b="1" spc="13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yıl</a:t>
            </a:r>
            <a:r>
              <a:rPr b="1" spc="8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sonu</a:t>
            </a:r>
            <a:r>
              <a:rPr b="1" spc="4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hesabını</a:t>
            </a:r>
            <a:r>
              <a:rPr b="1" spc="4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oluşturur.</a:t>
            </a:r>
            <a:endParaRPr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935760" y="692696"/>
            <a:ext cx="3816424" cy="444352"/>
          </a:xfrm>
          <a:prstGeom prst="rect">
            <a:avLst/>
          </a:prstGeom>
        </p:spPr>
        <p:txBody>
          <a:bodyPr vert="horz" wrap="square" lIns="0" tIns="13335" rIns="0" bIns="0" rtlCol="0">
            <a:spAutoFit/>
          </a:bodyPr>
          <a:lstStyle/>
          <a:p>
            <a:pPr marL="12700">
              <a:lnSpc>
                <a:spcPct val="100000"/>
              </a:lnSpc>
              <a:spcBef>
                <a:spcPts val="105"/>
              </a:spcBef>
            </a:pPr>
            <a:r>
              <a:rPr sz="2800" b="1" dirty="0">
                <a:solidFill>
                  <a:srgbClr val="FF0000"/>
                </a:solidFill>
                <a:latin typeface="Times New Roman" panose="02020603050405020304" pitchFamily="18" charset="0"/>
                <a:cs typeface="Times New Roman" panose="02020603050405020304" pitchFamily="18" charset="0"/>
              </a:rPr>
              <a:t>DEVİR</a:t>
            </a:r>
            <a:r>
              <a:rPr sz="2800" b="1" spc="-95"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İŞLEMLERİ</a:t>
            </a:r>
          </a:p>
        </p:txBody>
      </p:sp>
      <p:sp>
        <p:nvSpPr>
          <p:cNvPr id="4" name="object 4"/>
          <p:cNvSpPr txBox="1"/>
          <p:nvPr/>
        </p:nvSpPr>
        <p:spPr>
          <a:xfrm>
            <a:off x="1631504" y="1340768"/>
            <a:ext cx="10121717" cy="4721164"/>
          </a:xfrm>
          <a:prstGeom prst="rect">
            <a:avLst/>
          </a:prstGeom>
        </p:spPr>
        <p:txBody>
          <a:bodyPr vert="horz" wrap="square" lIns="0" tIns="12065" rIns="0" bIns="0" rtlCol="0">
            <a:spAutoFit/>
          </a:bodyPr>
          <a:lstStyle/>
          <a:p>
            <a:pPr marL="356870" marR="6350" indent="-344805" algn="just">
              <a:lnSpc>
                <a:spcPct val="100000"/>
              </a:lnSpc>
              <a:spcBef>
                <a:spcPts val="95"/>
              </a:spcBef>
              <a:buFont typeface="Wingdings"/>
              <a:buChar char=""/>
              <a:tabLst>
                <a:tab pos="357505" algn="l"/>
              </a:tabLst>
            </a:pPr>
            <a:r>
              <a:rPr b="1" spc="-5" dirty="0">
                <a:latin typeface="Times New Roman" panose="02020603050405020304" pitchFamily="18" charset="0"/>
                <a:cs typeface="Times New Roman" panose="02020603050405020304" pitchFamily="18" charset="0"/>
              </a:rPr>
              <a:t>Taşınır </a:t>
            </a:r>
            <a:r>
              <a:rPr b="1" spc="10" dirty="0">
                <a:latin typeface="Times New Roman" panose="02020603050405020304" pitchFamily="18" charset="0"/>
                <a:cs typeface="Times New Roman" panose="02020603050405020304" pitchFamily="18" charset="0"/>
              </a:rPr>
              <a:t>kayıt </a:t>
            </a:r>
            <a:r>
              <a:rPr b="1" spc="-10" dirty="0">
                <a:latin typeface="Times New Roman" panose="02020603050405020304" pitchFamily="18" charset="0"/>
                <a:cs typeface="Times New Roman" panose="02020603050405020304" pitchFamily="18" charset="0"/>
              </a:rPr>
              <a:t>yetkilileri, </a:t>
            </a:r>
            <a:r>
              <a:rPr b="1" dirty="0">
                <a:latin typeface="Times New Roman" panose="02020603050405020304" pitchFamily="18" charset="0"/>
                <a:cs typeface="Times New Roman" panose="02020603050405020304" pitchFamily="18" charset="0"/>
              </a:rPr>
              <a:t>sorumlulukları altındaki </a:t>
            </a:r>
            <a:r>
              <a:rPr b="1" spc="-5" dirty="0">
                <a:latin typeface="Times New Roman" panose="02020603050405020304" pitchFamily="18" charset="0"/>
                <a:cs typeface="Times New Roman" panose="02020603050405020304" pitchFamily="18" charset="0"/>
              </a:rPr>
              <a:t>ambarlarda bulunan </a:t>
            </a:r>
            <a:r>
              <a:rPr b="1" spc="20" dirty="0">
                <a:latin typeface="Times New Roman" panose="02020603050405020304" pitchFamily="18" charset="0"/>
                <a:cs typeface="Times New Roman" panose="02020603050405020304" pitchFamily="18" charset="0"/>
              </a:rPr>
              <a:t>taşınırları </a:t>
            </a:r>
            <a:r>
              <a:rPr b="1" spc="-15" dirty="0">
                <a:latin typeface="Times New Roman" panose="02020603050405020304" pitchFamily="18" charset="0"/>
                <a:cs typeface="Times New Roman" panose="02020603050405020304" pitchFamily="18" charset="0"/>
              </a:rPr>
              <a:t>ve </a:t>
            </a:r>
            <a:r>
              <a:rPr b="1" spc="-5" dirty="0">
                <a:latin typeface="Times New Roman" panose="02020603050405020304" pitchFamily="18" charset="0"/>
                <a:cs typeface="Times New Roman" panose="02020603050405020304" pitchFamily="18" charset="0"/>
              </a:rPr>
              <a:t>bunlara </a:t>
            </a:r>
            <a:r>
              <a:rPr b="1" spc="-10" dirty="0">
                <a:latin typeface="Times New Roman" panose="02020603050405020304" pitchFamily="18" charset="0"/>
                <a:cs typeface="Times New Roman" panose="02020603050405020304" pitchFamily="18" charset="0"/>
              </a:rPr>
              <a:t>ilişkin </a:t>
            </a:r>
            <a:r>
              <a:rPr b="1" spc="10" dirty="0">
                <a:latin typeface="Times New Roman" panose="02020603050405020304" pitchFamily="18" charset="0"/>
                <a:cs typeface="Times New Roman" panose="02020603050405020304" pitchFamily="18" charset="0"/>
              </a:rPr>
              <a:t>kayıt </a:t>
            </a:r>
            <a:r>
              <a:rPr b="1" spc="5" dirty="0">
                <a:latin typeface="Times New Roman" panose="02020603050405020304" pitchFamily="18" charset="0"/>
                <a:cs typeface="Times New Roman" panose="02020603050405020304" pitchFamily="18" charset="0"/>
              </a:rPr>
              <a:t>ve </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belgeleri,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yerlerine</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görevlendirilenlere</a:t>
            </a:r>
            <a:r>
              <a:rPr b="1" spc="-5" dirty="0">
                <a:latin typeface="Times New Roman" panose="02020603050405020304" pitchFamily="18" charset="0"/>
                <a:cs typeface="Times New Roman" panose="02020603050405020304" pitchFamily="18" charset="0"/>
              </a:rPr>
              <a:t> devretmeden</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görevlerinden</a:t>
            </a:r>
            <a:r>
              <a:rPr b="1" spc="-5" dirty="0">
                <a:latin typeface="Times New Roman" panose="02020603050405020304" pitchFamily="18" charset="0"/>
                <a:cs typeface="Times New Roman" panose="02020603050405020304" pitchFamily="18" charset="0"/>
              </a:rPr>
              <a:t> ayrılamazlar.</a:t>
            </a:r>
            <a:r>
              <a:rPr b="1"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Yeni</a:t>
            </a:r>
            <a:r>
              <a:rPr b="1" spc="-6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görevlendirilen </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3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kayıt</a:t>
            </a:r>
            <a:r>
              <a:rPr b="1" spc="4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yetkilileri</a:t>
            </a:r>
            <a:r>
              <a:rPr b="1" spc="13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de</a:t>
            </a:r>
            <a:r>
              <a:rPr b="1" spc="4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söz</a:t>
            </a:r>
            <a:r>
              <a:rPr b="1" spc="3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konusu </a:t>
            </a:r>
            <a:r>
              <a:rPr b="1" spc="5" dirty="0">
                <a:latin typeface="Times New Roman" panose="02020603050405020304" pitchFamily="18" charset="0"/>
                <a:cs typeface="Times New Roman" panose="02020603050405020304" pitchFamily="18" charset="0"/>
              </a:rPr>
              <a:t>kayıt</a:t>
            </a:r>
            <a:r>
              <a:rPr b="1" spc="6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4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belgeleri</a:t>
            </a:r>
            <a:r>
              <a:rPr b="1" spc="8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aramak</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3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almak</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zorundadır.</a:t>
            </a:r>
            <a:endParaRPr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b="1" dirty="0">
                <a:latin typeface="Times New Roman" panose="02020603050405020304" pitchFamily="18" charset="0"/>
                <a:cs typeface="Times New Roman" panose="02020603050405020304" pitchFamily="18" charset="0"/>
              </a:rPr>
              <a:t>Ambarlarındaki</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taşınırları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 </a:t>
            </a:r>
            <a:r>
              <a:rPr b="1" spc="-10" dirty="0">
                <a:latin typeface="Times New Roman" panose="02020603050405020304" pitchFamily="18" charset="0"/>
                <a:cs typeface="Times New Roman" panose="02020603050405020304" pitchFamily="18" charset="0"/>
              </a:rPr>
              <a:t>işlemlerine</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ilişkin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kayıt</a:t>
            </a:r>
            <a:r>
              <a:rPr b="1" spc="1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belgeleri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teslim</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etmeyen</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veya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istifa, </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hastalık,</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tutuklanma,</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ölüm</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gibi</a:t>
            </a:r>
            <a:r>
              <a:rPr b="1" spc="-5" dirty="0">
                <a:latin typeface="Times New Roman" panose="02020603050405020304" pitchFamily="18" charset="0"/>
                <a:cs typeface="Times New Roman" panose="02020603050405020304" pitchFamily="18" charset="0"/>
              </a:rPr>
              <a:t> nedenlerle</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devir</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teslim</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edemeyen</a:t>
            </a:r>
            <a:r>
              <a:rPr b="1" spc="-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taşınır</a:t>
            </a:r>
            <a:r>
              <a:rPr b="1" spc="3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kayıt</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yetkililerinin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sorumluluğundaki </a:t>
            </a:r>
            <a:r>
              <a:rPr b="1" spc="15" dirty="0">
                <a:latin typeface="Times New Roman" panose="02020603050405020304" pitchFamily="18" charset="0"/>
                <a:cs typeface="Times New Roman" panose="02020603050405020304" pitchFamily="18" charset="0"/>
              </a:rPr>
              <a:t>taşınırlar </a:t>
            </a:r>
            <a:r>
              <a:rPr b="1" spc="-15" dirty="0">
                <a:latin typeface="Times New Roman" panose="02020603050405020304" pitchFamily="18" charset="0"/>
                <a:cs typeface="Times New Roman" panose="02020603050405020304" pitchFamily="18" charset="0"/>
              </a:rPr>
              <a:t>ile </a:t>
            </a:r>
            <a:r>
              <a:rPr b="1" spc="5" dirty="0">
                <a:latin typeface="Times New Roman" panose="02020603050405020304" pitchFamily="18" charset="0"/>
                <a:cs typeface="Times New Roman" panose="02020603050405020304" pitchFamily="18" charset="0"/>
              </a:rPr>
              <a:t>dayanağı </a:t>
            </a:r>
            <a:r>
              <a:rPr b="1" spc="15" dirty="0">
                <a:latin typeface="Times New Roman" panose="02020603050405020304" pitchFamily="18" charset="0"/>
                <a:cs typeface="Times New Roman" panose="02020603050405020304" pitchFamily="18" charset="0"/>
              </a:rPr>
              <a:t>kayıt </a:t>
            </a:r>
            <a:r>
              <a:rPr b="1" spc="-15" dirty="0">
                <a:latin typeface="Times New Roman" panose="02020603050405020304" pitchFamily="18" charset="0"/>
                <a:cs typeface="Times New Roman" panose="02020603050405020304" pitchFamily="18" charset="0"/>
              </a:rPr>
              <a:t>ve </a:t>
            </a:r>
            <a:r>
              <a:rPr b="1" spc="-20" dirty="0">
                <a:latin typeface="Times New Roman" panose="02020603050405020304" pitchFamily="18" charset="0"/>
                <a:cs typeface="Times New Roman" panose="02020603050405020304" pitchFamily="18" charset="0"/>
              </a:rPr>
              <a:t>belgeler, </a:t>
            </a:r>
            <a:r>
              <a:rPr b="1" spc="-5" dirty="0">
                <a:latin typeface="Times New Roman" panose="02020603050405020304" pitchFamily="18" charset="0"/>
                <a:cs typeface="Times New Roman" panose="02020603050405020304" pitchFamily="18" charset="0"/>
              </a:rPr>
              <a:t>devir kurulu </a:t>
            </a:r>
            <a:r>
              <a:rPr b="1" spc="25" dirty="0">
                <a:latin typeface="Times New Roman" panose="02020603050405020304" pitchFamily="18" charset="0"/>
                <a:cs typeface="Times New Roman" panose="02020603050405020304" pitchFamily="18" charset="0"/>
              </a:rPr>
              <a:t>aracılığı </a:t>
            </a:r>
            <a:r>
              <a:rPr b="1" spc="-15" dirty="0">
                <a:latin typeface="Times New Roman" panose="02020603050405020304" pitchFamily="18" charset="0"/>
                <a:cs typeface="Times New Roman" panose="02020603050405020304" pitchFamily="18" charset="0"/>
              </a:rPr>
              <a:t>ile </a:t>
            </a:r>
            <a:r>
              <a:rPr b="1" spc="-10" dirty="0">
                <a:latin typeface="Times New Roman" panose="02020603050405020304" pitchFamily="18" charset="0"/>
                <a:cs typeface="Times New Roman" panose="02020603050405020304" pitchFamily="18" charset="0"/>
              </a:rPr>
              <a:t>yeni </a:t>
            </a:r>
            <a:r>
              <a:rPr b="1" spc="20" dirty="0">
                <a:latin typeface="Times New Roman" panose="02020603050405020304" pitchFamily="18" charset="0"/>
                <a:cs typeface="Times New Roman" panose="02020603050405020304" pitchFamily="18" charset="0"/>
              </a:rPr>
              <a:t>taşınır </a:t>
            </a:r>
            <a:r>
              <a:rPr b="1" spc="15" dirty="0">
                <a:latin typeface="Times New Roman" panose="02020603050405020304" pitchFamily="18" charset="0"/>
                <a:cs typeface="Times New Roman" panose="02020603050405020304" pitchFamily="18" charset="0"/>
              </a:rPr>
              <a:t>kayıt </a:t>
            </a:r>
            <a:r>
              <a:rPr b="1" spc="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yetkilisine</a:t>
            </a:r>
            <a:r>
              <a:rPr b="1" spc="-5" dirty="0">
                <a:latin typeface="Times New Roman" panose="02020603050405020304" pitchFamily="18" charset="0"/>
                <a:cs typeface="Times New Roman" panose="02020603050405020304" pitchFamily="18" charset="0"/>
              </a:rPr>
              <a:t> devir</a:t>
            </a:r>
            <a:r>
              <a:rPr b="1" dirty="0">
                <a:latin typeface="Times New Roman" panose="02020603050405020304" pitchFamily="18" charset="0"/>
                <a:cs typeface="Times New Roman" panose="02020603050405020304" pitchFamily="18" charset="0"/>
              </a:rPr>
              <a:t> ve</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teslim</a:t>
            </a:r>
            <a:r>
              <a:rPr b="1" spc="-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edilir.</a:t>
            </a:r>
            <a:r>
              <a:rPr b="1" spc="-2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Devir</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kurulu,</a:t>
            </a:r>
            <a:r>
              <a:rPr b="1" dirty="0">
                <a:latin typeface="Times New Roman" panose="02020603050405020304" pitchFamily="18" charset="0"/>
                <a:cs typeface="Times New Roman" panose="02020603050405020304" pitchFamily="18" charset="0"/>
              </a:rPr>
              <a:t> harcama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yetkilisi</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tarafından</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belirlenen</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bir</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kişinin </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başkanlığında,</a:t>
            </a:r>
            <a:r>
              <a:rPr b="1" spc="7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taşınır</a:t>
            </a:r>
            <a:r>
              <a:rPr b="1" spc="5" dirty="0">
                <a:latin typeface="Times New Roman" panose="02020603050405020304" pitchFamily="18" charset="0"/>
                <a:cs typeface="Times New Roman" panose="02020603050405020304" pitchFamily="18" charset="0"/>
              </a:rPr>
              <a:t> kayıt</a:t>
            </a:r>
            <a:r>
              <a:rPr b="1" spc="7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yetkililerinin</a:t>
            </a:r>
            <a:r>
              <a:rPr b="1" spc="1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de</a:t>
            </a:r>
            <a:r>
              <a:rPr b="1" spc="3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katıldığı,</a:t>
            </a:r>
            <a:r>
              <a:rPr b="1" spc="3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en</a:t>
            </a:r>
            <a:r>
              <a:rPr b="1" spc="3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az</a:t>
            </a:r>
            <a:r>
              <a:rPr b="1" spc="3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üç</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kişiden</a:t>
            </a:r>
            <a:r>
              <a:rPr b="1" spc="40"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oluşur.</a:t>
            </a:r>
            <a:endParaRPr b="1" dirty="0">
              <a:latin typeface="Times New Roman" panose="02020603050405020304" pitchFamily="18" charset="0"/>
              <a:cs typeface="Times New Roman" panose="02020603050405020304" pitchFamily="18" charset="0"/>
            </a:endParaRPr>
          </a:p>
          <a:p>
            <a:pPr marL="356870" indent="-344805" algn="just">
              <a:lnSpc>
                <a:spcPct val="100000"/>
              </a:lnSpc>
              <a:spcBef>
                <a:spcPts val="5"/>
              </a:spcBef>
              <a:buFont typeface="Wingdings"/>
              <a:buChar char=""/>
              <a:tabLst>
                <a:tab pos="357505" algn="l"/>
              </a:tabLst>
            </a:pPr>
            <a:r>
              <a:rPr b="1" dirty="0">
                <a:latin typeface="Times New Roman" panose="02020603050405020304" pitchFamily="18" charset="0"/>
                <a:cs typeface="Times New Roman" panose="02020603050405020304" pitchFamily="18" charset="0"/>
              </a:rPr>
              <a:t>Ambarların</a:t>
            </a:r>
            <a:r>
              <a:rPr b="1" spc="2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devri,</a:t>
            </a:r>
            <a:r>
              <a:rPr b="1" spc="-4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Ambar</a:t>
            </a:r>
            <a:r>
              <a:rPr b="1" spc="2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Devir</a:t>
            </a:r>
            <a:r>
              <a:rPr b="1" spc="8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25" dirty="0">
                <a:latin typeface="Times New Roman" panose="02020603050405020304" pitchFamily="18" charset="0"/>
                <a:cs typeface="Times New Roman" panose="02020603050405020304" pitchFamily="18" charset="0"/>
              </a:rPr>
              <a:t> </a:t>
            </a:r>
            <a:r>
              <a:rPr b="1" spc="-45" dirty="0">
                <a:latin typeface="Times New Roman" panose="02020603050405020304" pitchFamily="18" charset="0"/>
                <a:cs typeface="Times New Roman" panose="02020603050405020304" pitchFamily="18" charset="0"/>
              </a:rPr>
              <a:t>Teslim</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Tutanağı</a:t>
            </a:r>
            <a:r>
              <a:rPr b="1" spc="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düzenlenerek</a:t>
            </a:r>
            <a:r>
              <a:rPr b="1" spc="1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yapılır.</a:t>
            </a:r>
            <a:endParaRPr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b="1" spc="-5" dirty="0">
                <a:latin typeface="Times New Roman" panose="02020603050405020304" pitchFamily="18" charset="0"/>
                <a:cs typeface="Times New Roman" panose="02020603050405020304" pitchFamily="18" charset="0"/>
              </a:rPr>
              <a:t>Oda, </a:t>
            </a:r>
            <a:r>
              <a:rPr b="1" spc="-10" dirty="0">
                <a:latin typeface="Times New Roman" panose="02020603050405020304" pitchFamily="18" charset="0"/>
                <a:cs typeface="Times New Roman" panose="02020603050405020304" pitchFamily="18" charset="0"/>
              </a:rPr>
              <a:t>büro, </a:t>
            </a:r>
            <a:r>
              <a:rPr b="1" spc="-5" dirty="0">
                <a:latin typeface="Times New Roman" panose="02020603050405020304" pitchFamily="18" charset="0"/>
                <a:cs typeface="Times New Roman" panose="02020603050405020304" pitchFamily="18" charset="0"/>
              </a:rPr>
              <a:t>bölüm, </a:t>
            </a:r>
            <a:r>
              <a:rPr b="1" spc="-10" dirty="0">
                <a:latin typeface="Times New Roman" panose="02020603050405020304" pitchFamily="18" charset="0"/>
                <a:cs typeface="Times New Roman" panose="02020603050405020304" pitchFamily="18" charset="0"/>
              </a:rPr>
              <a:t>geçit, </a:t>
            </a:r>
            <a:r>
              <a:rPr b="1" spc="-15" dirty="0">
                <a:latin typeface="Times New Roman" panose="02020603050405020304" pitchFamily="18" charset="0"/>
                <a:cs typeface="Times New Roman" panose="02020603050405020304" pitchFamily="18" charset="0"/>
              </a:rPr>
              <a:t>salon, </a:t>
            </a:r>
            <a:r>
              <a:rPr b="1" spc="-10" dirty="0">
                <a:latin typeface="Times New Roman" panose="02020603050405020304" pitchFamily="18" charset="0"/>
                <a:cs typeface="Times New Roman" panose="02020603050405020304" pitchFamily="18" charset="0"/>
              </a:rPr>
              <a:t>atölye, </a:t>
            </a:r>
            <a:r>
              <a:rPr b="1" spc="-5" dirty="0">
                <a:latin typeface="Times New Roman" panose="02020603050405020304" pitchFamily="18" charset="0"/>
                <a:cs typeface="Times New Roman" panose="02020603050405020304" pitchFamily="18" charset="0"/>
              </a:rPr>
              <a:t>garaj </a:t>
            </a:r>
            <a:r>
              <a:rPr b="1" spc="-15" dirty="0">
                <a:latin typeface="Times New Roman" panose="02020603050405020304" pitchFamily="18" charset="0"/>
                <a:cs typeface="Times New Roman" panose="02020603050405020304" pitchFamily="18" charset="0"/>
              </a:rPr>
              <a:t>ve </a:t>
            </a:r>
            <a:r>
              <a:rPr b="1" spc="-5" dirty="0">
                <a:latin typeface="Times New Roman" panose="02020603050405020304" pitchFamily="18" charset="0"/>
                <a:cs typeface="Times New Roman" panose="02020603050405020304" pitchFamily="18" charset="0"/>
              </a:rPr>
              <a:t>servis </a:t>
            </a:r>
            <a:r>
              <a:rPr b="1" spc="-10" dirty="0">
                <a:latin typeface="Times New Roman" panose="02020603050405020304" pitchFamily="18" charset="0"/>
                <a:cs typeface="Times New Roman" panose="02020603050405020304" pitchFamily="18" charset="0"/>
              </a:rPr>
              <a:t>gibi </a:t>
            </a:r>
            <a:r>
              <a:rPr b="1" spc="-5" dirty="0">
                <a:latin typeface="Times New Roman" panose="02020603050405020304" pitchFamily="18" charset="0"/>
                <a:cs typeface="Times New Roman" panose="02020603050405020304" pitchFamily="18" charset="0"/>
              </a:rPr>
              <a:t>ortak </a:t>
            </a:r>
            <a:r>
              <a:rPr b="1" spc="5" dirty="0">
                <a:latin typeface="Times New Roman" panose="02020603050405020304" pitchFamily="18" charset="0"/>
                <a:cs typeface="Times New Roman" panose="02020603050405020304" pitchFamily="18" charset="0"/>
              </a:rPr>
              <a:t>kullanım </a:t>
            </a:r>
            <a:r>
              <a:rPr b="1" dirty="0">
                <a:latin typeface="Times New Roman" panose="02020603050405020304" pitchFamily="18" charset="0"/>
                <a:cs typeface="Times New Roman" panose="02020603050405020304" pitchFamily="18" charset="0"/>
              </a:rPr>
              <a:t>alanlarında </a:t>
            </a:r>
            <a:r>
              <a:rPr b="1" spc="-5" dirty="0">
                <a:latin typeface="Times New Roman" panose="02020603050405020304" pitchFamily="18" charset="0"/>
                <a:cs typeface="Times New Roman" panose="02020603050405020304" pitchFamily="18" charset="0"/>
              </a:rPr>
              <a:t>bulunan </a:t>
            </a:r>
            <a:r>
              <a:rPr b="1" dirty="0">
                <a:latin typeface="Times New Roman" panose="02020603050405020304" pitchFamily="18" charset="0"/>
                <a:cs typeface="Times New Roman" panose="02020603050405020304" pitchFamily="18" charset="0"/>
              </a:rPr>
              <a:t>taşınırlar,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buralarda</a:t>
            </a:r>
            <a:r>
              <a:rPr b="1" spc="-5"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asılı </a:t>
            </a:r>
            <a:r>
              <a:rPr b="1" spc="15" dirty="0">
                <a:latin typeface="Times New Roman" panose="02020603050405020304" pitchFamily="18" charset="0"/>
                <a:cs typeface="Times New Roman" panose="02020603050405020304" pitchFamily="18" charset="0"/>
              </a:rPr>
              <a:t>Dayanıklı </a:t>
            </a:r>
            <a:r>
              <a:rPr b="1" spc="-10" dirty="0">
                <a:latin typeface="Times New Roman" panose="02020603050405020304" pitchFamily="18" charset="0"/>
                <a:cs typeface="Times New Roman" panose="02020603050405020304" pitchFamily="18" charset="0"/>
              </a:rPr>
              <a:t>Taşınırlar</a:t>
            </a:r>
            <a:r>
              <a:rPr b="1" spc="-5" dirty="0">
                <a:latin typeface="Times New Roman" panose="02020603050405020304" pitchFamily="18" charset="0"/>
                <a:cs typeface="Times New Roman" panose="02020603050405020304" pitchFamily="18" charset="0"/>
              </a:rPr>
              <a:t> Listesinde</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gösterilen miktarlar esas </a:t>
            </a:r>
            <a:r>
              <a:rPr b="1" spc="5" dirty="0">
                <a:latin typeface="Times New Roman" panose="02020603050405020304" pitchFamily="18" charset="0"/>
                <a:cs typeface="Times New Roman" panose="02020603050405020304" pitchFamily="18" charset="0"/>
              </a:rPr>
              <a:t>alınarak  sayılmak  </a:t>
            </a:r>
            <a:r>
              <a:rPr b="1" spc="-10" dirty="0">
                <a:latin typeface="Times New Roman" panose="02020603050405020304" pitchFamily="18" charset="0"/>
                <a:cs typeface="Times New Roman" panose="02020603050405020304" pitchFamily="18" charset="0"/>
              </a:rPr>
              <a:t>ve </a:t>
            </a:r>
            <a:r>
              <a:rPr b="1" spc="-5" dirty="0">
                <a:latin typeface="Times New Roman" panose="02020603050405020304" pitchFamily="18" charset="0"/>
                <a:cs typeface="Times New Roman" panose="02020603050405020304" pitchFamily="18" charset="0"/>
              </a:rPr>
              <a:t>listedeki </a:t>
            </a:r>
            <a:r>
              <a:rPr b="1"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ilgili</a:t>
            </a:r>
            <a:r>
              <a:rPr b="1" spc="10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bölüm</a:t>
            </a:r>
            <a:r>
              <a:rPr b="1" spc="5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imzalanmak</a:t>
            </a:r>
            <a:r>
              <a:rPr b="1" spc="5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suretiyle</a:t>
            </a:r>
            <a:r>
              <a:rPr b="1" spc="9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yeni</a:t>
            </a:r>
            <a:r>
              <a:rPr b="1" spc="10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sorumluya</a:t>
            </a:r>
            <a:r>
              <a:rPr b="1" spc="7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devir</a:t>
            </a:r>
            <a:r>
              <a:rPr b="1" spc="8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3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teslim</a:t>
            </a:r>
            <a:r>
              <a:rPr b="1" spc="65"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edilir.</a:t>
            </a:r>
            <a:endParaRPr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5"/>
              </a:spcBef>
              <a:buFont typeface="Wingdings"/>
              <a:buChar char=""/>
              <a:tabLst>
                <a:tab pos="357505" algn="l"/>
              </a:tabLst>
            </a:pPr>
            <a:r>
              <a:rPr b="1" spc="-5"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kayıt </a:t>
            </a:r>
            <a:r>
              <a:rPr b="1" spc="-10" dirty="0">
                <a:latin typeface="Times New Roman" panose="02020603050405020304" pitchFamily="18" charset="0"/>
                <a:cs typeface="Times New Roman" panose="02020603050405020304" pitchFamily="18" charset="0"/>
              </a:rPr>
              <a:t>yetkililerinin geçici </a:t>
            </a:r>
            <a:r>
              <a:rPr b="1" spc="-30" dirty="0">
                <a:latin typeface="Times New Roman" panose="02020603050405020304" pitchFamily="18" charset="0"/>
                <a:cs typeface="Times New Roman" panose="02020603050405020304" pitchFamily="18" charset="0"/>
              </a:rPr>
              <a:t>görev, </a:t>
            </a:r>
            <a:r>
              <a:rPr b="1" spc="20" dirty="0">
                <a:latin typeface="Times New Roman" panose="02020603050405020304" pitchFamily="18" charset="0"/>
                <a:cs typeface="Times New Roman" panose="02020603050405020304" pitchFamily="18" charset="0"/>
              </a:rPr>
              <a:t>aylıksız </a:t>
            </a:r>
            <a:r>
              <a:rPr b="1" spc="-10" dirty="0">
                <a:latin typeface="Times New Roman" panose="02020603050405020304" pitchFamily="18" charset="0"/>
                <a:cs typeface="Times New Roman" panose="02020603050405020304" pitchFamily="18" charset="0"/>
              </a:rPr>
              <a:t>izin, </a:t>
            </a:r>
            <a:r>
              <a:rPr b="1" spc="5" dirty="0">
                <a:latin typeface="Times New Roman" panose="02020603050405020304" pitchFamily="18" charset="0"/>
                <a:cs typeface="Times New Roman" panose="02020603050405020304" pitchFamily="18" charset="0"/>
              </a:rPr>
              <a:t>hastalık </a:t>
            </a:r>
            <a:r>
              <a:rPr b="1" spc="-15" dirty="0">
                <a:latin typeface="Times New Roman" panose="02020603050405020304" pitchFamily="18" charset="0"/>
                <a:cs typeface="Times New Roman" panose="02020603050405020304" pitchFamily="18" charset="0"/>
              </a:rPr>
              <a:t>izni </a:t>
            </a:r>
            <a:r>
              <a:rPr b="1" spc="-5" dirty="0">
                <a:latin typeface="Times New Roman" panose="02020603050405020304" pitchFamily="18" charset="0"/>
                <a:cs typeface="Times New Roman" panose="02020603050405020304" pitchFamily="18" charset="0"/>
              </a:rPr>
              <a:t>gibi </a:t>
            </a:r>
            <a:r>
              <a:rPr b="1" spc="5" dirty="0">
                <a:latin typeface="Times New Roman" panose="02020603050405020304" pitchFamily="18" charset="0"/>
                <a:cs typeface="Times New Roman" panose="02020603050405020304" pitchFamily="18" charset="0"/>
              </a:rPr>
              <a:t>on </a:t>
            </a:r>
            <a:r>
              <a:rPr b="1" spc="-10" dirty="0">
                <a:latin typeface="Times New Roman" panose="02020603050405020304" pitchFamily="18" charset="0"/>
                <a:cs typeface="Times New Roman" panose="02020603050405020304" pitchFamily="18" charset="0"/>
              </a:rPr>
              <a:t>günlük süreyi </a:t>
            </a:r>
            <a:r>
              <a:rPr b="1" spc="-5" dirty="0">
                <a:latin typeface="Times New Roman" panose="02020603050405020304" pitchFamily="18" charset="0"/>
                <a:cs typeface="Times New Roman" panose="02020603050405020304" pitchFamily="18" charset="0"/>
              </a:rPr>
              <a:t>aşmayan </a:t>
            </a:r>
            <a:r>
              <a:rPr b="1" spc="-10" dirty="0">
                <a:latin typeface="Times New Roman" panose="02020603050405020304" pitchFamily="18" charset="0"/>
                <a:cs typeface="Times New Roman" panose="02020603050405020304" pitchFamily="18" charset="0"/>
              </a:rPr>
              <a:t>geçici </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ayrılmalarında,</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harcama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yetkilisi</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tarafından</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idarenin</a:t>
            </a:r>
            <a:r>
              <a:rPr b="1" dirty="0">
                <a:latin typeface="Times New Roman" panose="02020603050405020304" pitchFamily="18" charset="0"/>
                <a:cs typeface="Times New Roman" panose="02020603050405020304" pitchFamily="18" charset="0"/>
              </a:rPr>
              <a:t> ihtiyaçları</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göz</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önünde</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bulundurularak</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gerekli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tedbirler </a:t>
            </a:r>
            <a:r>
              <a:rPr b="1" spc="10" dirty="0">
                <a:latin typeface="Times New Roman" panose="02020603050405020304" pitchFamily="18" charset="0"/>
                <a:cs typeface="Times New Roman" panose="02020603050405020304" pitchFamily="18" charset="0"/>
              </a:rPr>
              <a:t>alınmak </a:t>
            </a:r>
            <a:r>
              <a:rPr b="1" spc="-10" dirty="0">
                <a:latin typeface="Times New Roman" panose="02020603050405020304" pitchFamily="18" charset="0"/>
                <a:cs typeface="Times New Roman" panose="02020603050405020304" pitchFamily="18" charset="0"/>
              </a:rPr>
              <a:t>suretiyle </a:t>
            </a:r>
            <a:r>
              <a:rPr b="1" dirty="0">
                <a:latin typeface="Times New Roman" panose="02020603050405020304" pitchFamily="18" charset="0"/>
                <a:cs typeface="Times New Roman" panose="02020603050405020304" pitchFamily="18" charset="0"/>
              </a:rPr>
              <a:t>ambar </a:t>
            </a:r>
            <a:r>
              <a:rPr b="1" spc="10" dirty="0">
                <a:latin typeface="Times New Roman" panose="02020603050405020304" pitchFamily="18" charset="0"/>
                <a:cs typeface="Times New Roman" panose="02020603050405020304" pitchFamily="18" charset="0"/>
              </a:rPr>
              <a:t>kapalı </a:t>
            </a:r>
            <a:r>
              <a:rPr b="1" spc="-20" dirty="0">
                <a:latin typeface="Times New Roman" panose="02020603050405020304" pitchFamily="18" charset="0"/>
                <a:cs typeface="Times New Roman" panose="02020603050405020304" pitchFamily="18" charset="0"/>
              </a:rPr>
              <a:t>tutulabilir. </a:t>
            </a:r>
            <a:r>
              <a:rPr b="1" dirty="0">
                <a:latin typeface="Times New Roman" panose="02020603050405020304" pitchFamily="18" charset="0"/>
                <a:cs typeface="Times New Roman" panose="02020603050405020304" pitchFamily="18" charset="0"/>
              </a:rPr>
              <a:t>Bu </a:t>
            </a:r>
            <a:r>
              <a:rPr b="1" spc="-5" dirty="0">
                <a:latin typeface="Times New Roman" panose="02020603050405020304" pitchFamily="18" charset="0"/>
                <a:cs typeface="Times New Roman" panose="02020603050405020304" pitchFamily="18" charset="0"/>
              </a:rPr>
              <a:t>süre </a:t>
            </a:r>
            <a:r>
              <a:rPr b="1" spc="-10" dirty="0">
                <a:latin typeface="Times New Roman" panose="02020603050405020304" pitchFamily="18" charset="0"/>
                <a:cs typeface="Times New Roman" panose="02020603050405020304" pitchFamily="18" charset="0"/>
              </a:rPr>
              <a:t>gerektiğinde </a:t>
            </a:r>
            <a:r>
              <a:rPr b="1" dirty="0">
                <a:latin typeface="Times New Roman" panose="02020603050405020304" pitchFamily="18" charset="0"/>
                <a:cs typeface="Times New Roman" panose="02020603050405020304" pitchFamily="18" charset="0"/>
              </a:rPr>
              <a:t>harcama </a:t>
            </a:r>
            <a:r>
              <a:rPr b="1" spc="-10" dirty="0">
                <a:latin typeface="Times New Roman" panose="02020603050405020304" pitchFamily="18" charset="0"/>
                <a:cs typeface="Times New Roman" panose="02020603050405020304" pitchFamily="18" charset="0"/>
              </a:rPr>
              <a:t>yetkilisi </a:t>
            </a:r>
            <a:r>
              <a:rPr b="1" spc="5" dirty="0">
                <a:latin typeface="Times New Roman" panose="02020603050405020304" pitchFamily="18" charset="0"/>
                <a:cs typeface="Times New Roman" panose="02020603050405020304" pitchFamily="18" charset="0"/>
              </a:rPr>
              <a:t>tarafından </a:t>
            </a:r>
            <a:r>
              <a:rPr b="1" spc="10"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uzatılabilir.</a:t>
            </a:r>
            <a:endParaRPr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207568" y="764704"/>
            <a:ext cx="8122157" cy="443711"/>
          </a:xfrm>
          <a:prstGeom prst="rect">
            <a:avLst/>
          </a:prstGeom>
        </p:spPr>
        <p:txBody>
          <a:bodyPr vert="horz" wrap="square" lIns="0" tIns="12700" rIns="0" bIns="0" rtlCol="0">
            <a:spAutoFit/>
          </a:bodyPr>
          <a:lstStyle/>
          <a:p>
            <a:pPr marL="1315085" marR="5080" indent="-923925">
              <a:lnSpc>
                <a:spcPct val="100000"/>
              </a:lnSpc>
              <a:spcBef>
                <a:spcPts val="100"/>
              </a:spcBef>
            </a:pPr>
            <a:r>
              <a:rPr sz="2800" b="1" spc="-40" dirty="0">
                <a:solidFill>
                  <a:srgbClr val="FF0000"/>
                </a:solidFill>
                <a:latin typeface="Times New Roman" panose="02020603050405020304" pitchFamily="18" charset="0"/>
                <a:cs typeface="Times New Roman" panose="02020603050405020304" pitchFamily="18" charset="0"/>
              </a:rPr>
              <a:t>TAŞINIR</a:t>
            </a:r>
            <a:r>
              <a:rPr sz="2800" b="1" spc="35" dirty="0">
                <a:solidFill>
                  <a:srgbClr val="FF0000"/>
                </a:solidFill>
                <a:latin typeface="Times New Roman" panose="02020603050405020304" pitchFamily="18" charset="0"/>
                <a:cs typeface="Times New Roman" panose="02020603050405020304" pitchFamily="18" charset="0"/>
              </a:rPr>
              <a:t> </a:t>
            </a:r>
            <a:r>
              <a:rPr sz="2800" b="1" spc="-30" dirty="0">
                <a:solidFill>
                  <a:srgbClr val="FF0000"/>
                </a:solidFill>
                <a:latin typeface="Times New Roman" panose="02020603050405020304" pitchFamily="18" charset="0"/>
                <a:cs typeface="Times New Roman" panose="02020603050405020304" pitchFamily="18" charset="0"/>
              </a:rPr>
              <a:t>MAL</a:t>
            </a:r>
            <a:r>
              <a:rPr sz="2800" b="1" spc="30" dirty="0">
                <a:solidFill>
                  <a:srgbClr val="FF0000"/>
                </a:solidFill>
                <a:latin typeface="Times New Roman" panose="02020603050405020304" pitchFamily="18" charset="0"/>
                <a:cs typeface="Times New Roman" panose="02020603050405020304" pitchFamily="18" charset="0"/>
              </a:rPr>
              <a:t> </a:t>
            </a:r>
            <a:r>
              <a:rPr sz="2800" b="1" spc="-20" dirty="0">
                <a:solidFill>
                  <a:srgbClr val="FF0000"/>
                </a:solidFill>
                <a:latin typeface="Times New Roman" panose="02020603050405020304" pitchFamily="18" charset="0"/>
                <a:cs typeface="Times New Roman" panose="02020603050405020304" pitchFamily="18" charset="0"/>
              </a:rPr>
              <a:t>HESAPLARI</a:t>
            </a:r>
            <a:r>
              <a:rPr sz="2800" b="1" spc="80" dirty="0">
                <a:solidFill>
                  <a:srgbClr val="FF0000"/>
                </a:solidFill>
                <a:latin typeface="Times New Roman" panose="02020603050405020304" pitchFamily="18" charset="0"/>
                <a:cs typeface="Times New Roman" panose="02020603050405020304" pitchFamily="18" charset="0"/>
              </a:rPr>
              <a:t> </a:t>
            </a:r>
            <a:r>
              <a:rPr sz="2800" b="1" dirty="0">
                <a:solidFill>
                  <a:srgbClr val="FF0000"/>
                </a:solidFill>
                <a:latin typeface="Times New Roman" panose="02020603050405020304" pitchFamily="18" charset="0"/>
                <a:cs typeface="Times New Roman" panose="02020603050405020304" pitchFamily="18" charset="0"/>
              </a:rPr>
              <a:t>VE </a:t>
            </a:r>
            <a:r>
              <a:rPr sz="2800" b="1" spc="-655"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CETVELLERİ</a:t>
            </a:r>
          </a:p>
        </p:txBody>
      </p:sp>
      <p:sp>
        <p:nvSpPr>
          <p:cNvPr id="4" name="object 4"/>
          <p:cNvSpPr txBox="1"/>
          <p:nvPr/>
        </p:nvSpPr>
        <p:spPr>
          <a:xfrm>
            <a:off x="1703512" y="1412776"/>
            <a:ext cx="10121717" cy="4935967"/>
          </a:xfrm>
          <a:prstGeom prst="rect">
            <a:avLst/>
          </a:prstGeom>
        </p:spPr>
        <p:txBody>
          <a:bodyPr vert="horz" wrap="square" lIns="0" tIns="11430" rIns="0" bIns="0" rtlCol="0">
            <a:spAutoFit/>
          </a:bodyPr>
          <a:lstStyle/>
          <a:p>
            <a:pPr marL="12700" algn="just">
              <a:lnSpc>
                <a:spcPct val="100000"/>
              </a:lnSpc>
              <a:spcBef>
                <a:spcPts val="90"/>
              </a:spcBef>
            </a:pPr>
            <a:r>
              <a:rPr sz="2000" b="1" spc="-25" dirty="0">
                <a:solidFill>
                  <a:srgbClr val="FF0000"/>
                </a:solidFill>
                <a:latin typeface="Times New Roman" panose="02020603050405020304" pitchFamily="18" charset="0"/>
                <a:cs typeface="Times New Roman" panose="02020603050405020304" pitchFamily="18" charset="0"/>
              </a:rPr>
              <a:t>Taşınır</a:t>
            </a:r>
            <a:r>
              <a:rPr sz="2000" b="1" spc="-15" dirty="0">
                <a:solidFill>
                  <a:srgbClr val="FF0000"/>
                </a:solidFill>
                <a:latin typeface="Times New Roman" panose="02020603050405020304" pitchFamily="18" charset="0"/>
                <a:cs typeface="Times New Roman" panose="02020603050405020304" pitchFamily="18" charset="0"/>
              </a:rPr>
              <a:t> </a:t>
            </a:r>
            <a:r>
              <a:rPr sz="2000" b="1" spc="5" dirty="0">
                <a:solidFill>
                  <a:srgbClr val="FF0000"/>
                </a:solidFill>
                <a:latin typeface="Times New Roman" panose="02020603050405020304" pitchFamily="18" charset="0"/>
                <a:cs typeface="Times New Roman" panose="02020603050405020304" pitchFamily="18" charset="0"/>
              </a:rPr>
              <a:t>Mal</a:t>
            </a:r>
            <a:r>
              <a:rPr sz="2000" b="1" spc="-85" dirty="0">
                <a:solidFill>
                  <a:srgbClr val="FF0000"/>
                </a:solidFill>
                <a:latin typeface="Times New Roman" panose="02020603050405020304" pitchFamily="18" charset="0"/>
                <a:cs typeface="Times New Roman" panose="02020603050405020304" pitchFamily="18" charset="0"/>
              </a:rPr>
              <a:t> </a:t>
            </a:r>
            <a:r>
              <a:rPr sz="2000" b="1" spc="-10" dirty="0" err="1">
                <a:solidFill>
                  <a:srgbClr val="FF0000"/>
                </a:solidFill>
                <a:latin typeface="Times New Roman" panose="02020603050405020304" pitchFamily="18" charset="0"/>
                <a:cs typeface="Times New Roman" panose="02020603050405020304" pitchFamily="18" charset="0"/>
              </a:rPr>
              <a:t>Yönetim</a:t>
            </a:r>
            <a:r>
              <a:rPr sz="2000" b="1" spc="-15" dirty="0">
                <a:solidFill>
                  <a:srgbClr val="FF0000"/>
                </a:solidFill>
                <a:latin typeface="Times New Roman" panose="02020603050405020304" pitchFamily="18" charset="0"/>
                <a:cs typeface="Times New Roman" panose="02020603050405020304" pitchFamily="18" charset="0"/>
              </a:rPr>
              <a:t> </a:t>
            </a:r>
            <a:r>
              <a:rPr sz="2000" b="1" spc="-10" dirty="0" err="1" smtClean="0">
                <a:solidFill>
                  <a:srgbClr val="FF0000"/>
                </a:solidFill>
                <a:latin typeface="Times New Roman" panose="02020603050405020304" pitchFamily="18" charset="0"/>
                <a:cs typeface="Times New Roman" panose="02020603050405020304" pitchFamily="18" charset="0"/>
              </a:rPr>
              <a:t>Hesabı</a:t>
            </a:r>
            <a:r>
              <a:rPr lang="tr-TR" sz="2000" b="1" spc="-10" dirty="0" smtClean="0">
                <a:solidFill>
                  <a:srgbClr val="FF0000"/>
                </a:solidFill>
                <a:latin typeface="Times New Roman" panose="02020603050405020304" pitchFamily="18" charset="0"/>
                <a:cs typeface="Times New Roman" panose="02020603050405020304" pitchFamily="18" charset="0"/>
              </a:rPr>
              <a:t> ;</a:t>
            </a:r>
            <a:endParaRPr sz="2000" b="1" dirty="0">
              <a:solidFill>
                <a:srgbClr val="FF0000"/>
              </a:solidFill>
              <a:latin typeface="Times New Roman" panose="02020603050405020304" pitchFamily="18" charset="0"/>
              <a:cs typeface="Times New Roman" panose="02020603050405020304" pitchFamily="18" charset="0"/>
            </a:endParaRPr>
          </a:p>
          <a:p>
            <a:pPr marL="12700" marR="5080" algn="just">
              <a:lnSpc>
                <a:spcPct val="100000"/>
              </a:lnSpc>
            </a:pPr>
            <a:r>
              <a:rPr sz="2000" b="1" spc="-5" dirty="0">
                <a:latin typeface="Times New Roman" panose="02020603050405020304" pitchFamily="18" charset="0"/>
                <a:cs typeface="Times New Roman" panose="02020603050405020304" pitchFamily="18" charset="0"/>
              </a:rPr>
              <a:t>Taşınır</a:t>
            </a:r>
            <a:r>
              <a:rPr sz="2000" b="1" spc="23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mal</a:t>
            </a:r>
            <a:r>
              <a:rPr sz="2000" b="1" spc="26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yönetim</a:t>
            </a:r>
            <a:r>
              <a:rPr sz="2000" b="1" spc="30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hesabı,</a:t>
            </a:r>
            <a:r>
              <a:rPr sz="2000" b="1" spc="2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Kanunun</a:t>
            </a:r>
            <a:r>
              <a:rPr sz="2000" b="1" spc="24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kaynakların</a:t>
            </a:r>
            <a:r>
              <a:rPr sz="2000" b="1" spc="24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kullanılması</a:t>
            </a:r>
            <a:r>
              <a:rPr sz="2000" b="1" spc="26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29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yönetilmesi</a:t>
            </a:r>
            <a:r>
              <a:rPr sz="2000" b="1" spc="254"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konusunda</a:t>
            </a:r>
            <a:r>
              <a:rPr sz="2000" b="1" spc="254"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254"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 </a:t>
            </a:r>
            <a:r>
              <a:rPr sz="2000" b="1" spc="-52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 </a:t>
            </a:r>
            <a:r>
              <a:rPr sz="2000" b="1" dirty="0">
                <a:latin typeface="Times New Roman" panose="02020603050405020304" pitchFamily="18" charset="0"/>
                <a:cs typeface="Times New Roman" panose="02020603050405020304" pitchFamily="18" charset="0"/>
              </a:rPr>
              <a:t>harcama </a:t>
            </a:r>
            <a:r>
              <a:rPr sz="2000" b="1" spc="-10" dirty="0">
                <a:latin typeface="Times New Roman" panose="02020603050405020304" pitchFamily="18" charset="0"/>
                <a:cs typeface="Times New Roman" panose="02020603050405020304" pitchFamily="18" charset="0"/>
              </a:rPr>
              <a:t>yetkililerine yüklediği </a:t>
            </a:r>
            <a:r>
              <a:rPr sz="2000" b="1" spc="-5" dirty="0">
                <a:latin typeface="Times New Roman" panose="02020603050405020304" pitchFamily="18" charset="0"/>
                <a:cs typeface="Times New Roman" panose="02020603050405020304" pitchFamily="18" charset="0"/>
              </a:rPr>
              <a:t>sorumluluğun gereği olarak </a:t>
            </a:r>
            <a:r>
              <a:rPr sz="2000" b="1" spc="20" dirty="0">
                <a:latin typeface="Times New Roman" panose="02020603050405020304" pitchFamily="18" charset="0"/>
                <a:cs typeface="Times New Roman" panose="02020603050405020304" pitchFamily="18" charset="0"/>
              </a:rPr>
              <a:t>taşınır </a:t>
            </a:r>
            <a:r>
              <a:rPr sz="2000" b="1" spc="10" dirty="0">
                <a:latin typeface="Times New Roman" panose="02020603050405020304" pitchFamily="18" charset="0"/>
                <a:cs typeface="Times New Roman" panose="02020603050405020304" pitchFamily="18" charset="0"/>
              </a:rPr>
              <a:t>kayıt </a:t>
            </a:r>
            <a:r>
              <a:rPr sz="2000" b="1" spc="-15" dirty="0">
                <a:latin typeface="Times New Roman" panose="02020603050405020304" pitchFamily="18" charset="0"/>
                <a:cs typeface="Times New Roman" panose="02020603050405020304" pitchFamily="18" charset="0"/>
              </a:rPr>
              <a:t>ve </a:t>
            </a:r>
            <a:r>
              <a:rPr sz="2000" b="1" spc="-10" dirty="0">
                <a:latin typeface="Times New Roman" panose="02020603050405020304" pitchFamily="18" charset="0"/>
                <a:cs typeface="Times New Roman" panose="02020603050405020304" pitchFamily="18" charset="0"/>
              </a:rPr>
              <a:t>işlemlerinin </a:t>
            </a:r>
            <a:r>
              <a:rPr sz="2000" b="1" spc="-5" dirty="0">
                <a:latin typeface="Times New Roman" panose="02020603050405020304" pitchFamily="18" charset="0"/>
                <a:cs typeface="Times New Roman" panose="02020603050405020304" pitchFamily="18" charset="0"/>
              </a:rPr>
              <a:t>usulüne </a:t>
            </a:r>
            <a:r>
              <a:rPr sz="2000" b="1" spc="-10" dirty="0">
                <a:latin typeface="Times New Roman" panose="02020603050405020304" pitchFamily="18" charset="0"/>
                <a:cs typeface="Times New Roman" panose="02020603050405020304" pitchFamily="18" charset="0"/>
              </a:rPr>
              <a:t>uygun </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yapılıp </a:t>
            </a:r>
            <a:r>
              <a:rPr sz="2000" b="1" spc="20" dirty="0">
                <a:latin typeface="Times New Roman" panose="02020603050405020304" pitchFamily="18" charset="0"/>
                <a:cs typeface="Times New Roman" panose="02020603050405020304" pitchFamily="18" charset="0"/>
              </a:rPr>
              <a:t>yapılmadığının </a:t>
            </a:r>
            <a:r>
              <a:rPr sz="2000" b="1" dirty="0">
                <a:latin typeface="Times New Roman" panose="02020603050405020304" pitchFamily="18" charset="0"/>
                <a:cs typeface="Times New Roman" panose="02020603050405020304" pitchFamily="18" charset="0"/>
              </a:rPr>
              <a:t>harcama </a:t>
            </a:r>
            <a:r>
              <a:rPr sz="2000" b="1" spc="-15" dirty="0">
                <a:latin typeface="Times New Roman" panose="02020603050405020304" pitchFamily="18" charset="0"/>
                <a:cs typeface="Times New Roman" panose="02020603050405020304" pitchFamily="18" charset="0"/>
              </a:rPr>
              <a:t>yetkilisi </a:t>
            </a:r>
            <a:r>
              <a:rPr sz="2000" b="1" spc="5" dirty="0">
                <a:latin typeface="Times New Roman" panose="02020603050405020304" pitchFamily="18" charset="0"/>
                <a:cs typeface="Times New Roman" panose="02020603050405020304" pitchFamily="18" charset="0"/>
              </a:rPr>
              <a:t>tarafından </a:t>
            </a:r>
            <a:r>
              <a:rPr sz="2000" b="1" spc="-5" dirty="0">
                <a:latin typeface="Times New Roman" panose="02020603050405020304" pitchFamily="18" charset="0"/>
                <a:cs typeface="Times New Roman" panose="02020603050405020304" pitchFamily="18" charset="0"/>
              </a:rPr>
              <a:t>kontrol </a:t>
            </a:r>
            <a:r>
              <a:rPr sz="2000" b="1" spc="-15" dirty="0">
                <a:latin typeface="Times New Roman" panose="02020603050405020304" pitchFamily="18" charset="0"/>
                <a:cs typeface="Times New Roman" panose="02020603050405020304" pitchFamily="18" charset="0"/>
              </a:rPr>
              <a:t>ve </a:t>
            </a:r>
            <a:r>
              <a:rPr sz="2000" b="1" spc="-5" dirty="0">
                <a:latin typeface="Times New Roman" panose="02020603050405020304" pitchFamily="18" charset="0"/>
                <a:cs typeface="Times New Roman" panose="02020603050405020304" pitchFamily="18" charset="0"/>
              </a:rPr>
              <a:t>denetimine esas olmak </a:t>
            </a:r>
            <a:r>
              <a:rPr sz="2000" b="1" spc="-15" dirty="0">
                <a:latin typeface="Times New Roman" panose="02020603050405020304" pitchFamily="18" charset="0"/>
                <a:cs typeface="Times New Roman" panose="02020603050405020304" pitchFamily="18" charset="0"/>
              </a:rPr>
              <a:t>üzere </a:t>
            </a:r>
            <a:r>
              <a:rPr sz="2000" b="1" spc="20" dirty="0">
                <a:latin typeface="Times New Roman" panose="02020603050405020304" pitchFamily="18" charset="0"/>
                <a:cs typeface="Times New Roman" panose="02020603050405020304" pitchFamily="18" charset="0"/>
              </a:rPr>
              <a:t>taşınır </a:t>
            </a:r>
            <a:r>
              <a:rPr sz="2000" b="1" spc="15" dirty="0">
                <a:latin typeface="Times New Roman" panose="02020603050405020304" pitchFamily="18" charset="0"/>
                <a:cs typeface="Times New Roman" panose="02020603050405020304" pitchFamily="18" charset="0"/>
              </a:rPr>
              <a:t>kayıt </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yetkilisi </a:t>
            </a:r>
            <a:r>
              <a:rPr sz="2000" b="1" spc="5" dirty="0">
                <a:latin typeface="Times New Roman" panose="02020603050405020304" pitchFamily="18" charset="0"/>
                <a:cs typeface="Times New Roman" panose="02020603050405020304" pitchFamily="18" charset="0"/>
              </a:rPr>
              <a:t>tarafından </a:t>
            </a:r>
            <a:r>
              <a:rPr sz="2000" b="1" spc="-5" dirty="0">
                <a:latin typeface="Times New Roman" panose="02020603050405020304" pitchFamily="18" charset="0"/>
                <a:cs typeface="Times New Roman" panose="02020603050405020304" pitchFamily="18" charset="0"/>
              </a:rPr>
              <a:t>harcama birimleri </a:t>
            </a:r>
            <a:r>
              <a:rPr sz="2000" b="1" dirty="0">
                <a:latin typeface="Times New Roman" panose="02020603050405020304" pitchFamily="18" charset="0"/>
                <a:cs typeface="Times New Roman" panose="02020603050405020304" pitchFamily="18" charset="0"/>
              </a:rPr>
              <a:t>itibarıyla </a:t>
            </a:r>
            <a:r>
              <a:rPr sz="2000" b="1" spc="15" dirty="0">
                <a:latin typeface="Times New Roman" panose="02020603050405020304" pitchFamily="18" charset="0"/>
                <a:cs typeface="Times New Roman" panose="02020603050405020304" pitchFamily="18" charset="0"/>
              </a:rPr>
              <a:t>hazırlanır </a:t>
            </a:r>
            <a:r>
              <a:rPr sz="2000" b="1" spc="-15" dirty="0">
                <a:latin typeface="Times New Roman" panose="02020603050405020304" pitchFamily="18" charset="0"/>
                <a:cs typeface="Times New Roman" panose="02020603050405020304" pitchFamily="18" charset="0"/>
              </a:rPr>
              <a:t>ve </a:t>
            </a:r>
            <a:r>
              <a:rPr sz="2000" b="1" spc="25" dirty="0">
                <a:latin typeface="Times New Roman" panose="02020603050405020304" pitchFamily="18" charset="0"/>
                <a:cs typeface="Times New Roman" panose="02020603050405020304" pitchFamily="18" charset="0"/>
              </a:rPr>
              <a:t>taşınır </a:t>
            </a:r>
            <a:r>
              <a:rPr sz="2000" b="1" spc="-5" dirty="0">
                <a:latin typeface="Times New Roman" panose="02020603050405020304" pitchFamily="18" charset="0"/>
                <a:cs typeface="Times New Roman" panose="02020603050405020304" pitchFamily="18" charset="0"/>
              </a:rPr>
              <a:t>kontrol </a:t>
            </a:r>
            <a:r>
              <a:rPr sz="2000" b="1" spc="-10" dirty="0">
                <a:latin typeface="Times New Roman" panose="02020603050405020304" pitchFamily="18" charset="0"/>
                <a:cs typeface="Times New Roman" panose="02020603050405020304" pitchFamily="18" charset="0"/>
              </a:rPr>
              <a:t>yetkilisince </a:t>
            </a:r>
            <a:r>
              <a:rPr sz="2000" b="1" spc="15" dirty="0">
                <a:latin typeface="Times New Roman" panose="02020603050405020304" pitchFamily="18" charset="0"/>
                <a:cs typeface="Times New Roman" panose="02020603050405020304" pitchFamily="18" charset="0"/>
              </a:rPr>
              <a:t>kayıt </a:t>
            </a:r>
            <a:r>
              <a:rPr sz="2000" b="1" dirty="0">
                <a:latin typeface="Times New Roman" panose="02020603050405020304" pitchFamily="18" charset="0"/>
                <a:cs typeface="Times New Roman" panose="02020603050405020304" pitchFamily="18" charset="0"/>
              </a:rPr>
              <a:t>ve </a:t>
            </a:r>
            <a:r>
              <a:rPr sz="2000" b="1" spc="-5" dirty="0">
                <a:latin typeface="Times New Roman" panose="02020603050405020304" pitchFamily="18" charset="0"/>
                <a:cs typeface="Times New Roman" panose="02020603050405020304" pitchFamily="18" charset="0"/>
              </a:rPr>
              <a:t>belgeler </a:t>
            </a:r>
            <a:r>
              <a:rPr sz="2000" b="1" spc="-10" dirty="0">
                <a:latin typeface="Times New Roman" panose="02020603050405020304" pitchFamily="18" charset="0"/>
                <a:cs typeface="Times New Roman" panose="02020603050405020304" pitchFamily="18" charset="0"/>
              </a:rPr>
              <a:t>ile </a:t>
            </a:r>
            <a:r>
              <a:rPr sz="2000" b="1" spc="-5" dirty="0">
                <a:latin typeface="Times New Roman" panose="02020603050405020304" pitchFamily="18" charset="0"/>
                <a:cs typeface="Times New Roman" panose="02020603050405020304" pitchFamily="18" charset="0"/>
              </a:rPr>
              <a:t> mali</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tablolara</a:t>
            </a:r>
            <a:r>
              <a:rPr sz="2000" b="1" spc="-5" dirty="0">
                <a:latin typeface="Times New Roman" panose="02020603050405020304" pitchFamily="18" charset="0"/>
                <a:cs typeface="Times New Roman" panose="02020603050405020304" pitchFamily="18" charset="0"/>
              </a:rPr>
              <a:t> uygunluğu</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kontrol</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edilerek</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imzalanır.</a:t>
            </a:r>
            <a:r>
              <a:rPr sz="2000" b="1" spc="-5" dirty="0">
                <a:latin typeface="Times New Roman" panose="02020603050405020304" pitchFamily="18" charset="0"/>
                <a:cs typeface="Times New Roman" panose="02020603050405020304" pitchFamily="18" charset="0"/>
              </a:rPr>
              <a:t> Taşınır</a:t>
            </a:r>
            <a:r>
              <a:rPr sz="2000" b="1" dirty="0">
                <a:latin typeface="Times New Roman" panose="02020603050405020304" pitchFamily="18" charset="0"/>
                <a:cs typeface="Times New Roman" panose="02020603050405020304" pitchFamily="18" charset="0"/>
              </a:rPr>
              <a:t> mal</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yönetim</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hesabında;</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önceki</a:t>
            </a:r>
            <a:r>
              <a:rPr sz="2000" b="1" spc="52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yıldan </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devredilen, </a:t>
            </a:r>
            <a:r>
              <a:rPr sz="2000" b="1" spc="30" dirty="0">
                <a:latin typeface="Times New Roman" panose="02020603050405020304" pitchFamily="18" charset="0"/>
                <a:cs typeface="Times New Roman" panose="02020603050405020304" pitchFamily="18" charset="0"/>
              </a:rPr>
              <a:t>yılı </a:t>
            </a:r>
            <a:r>
              <a:rPr sz="2000" b="1" spc="-5" dirty="0">
                <a:latin typeface="Times New Roman" panose="02020603050405020304" pitchFamily="18" charset="0"/>
                <a:cs typeface="Times New Roman" panose="02020603050405020304" pitchFamily="18" charset="0"/>
              </a:rPr>
              <a:t>içinde giren, </a:t>
            </a:r>
            <a:r>
              <a:rPr sz="2000" b="1" spc="15" dirty="0">
                <a:latin typeface="Times New Roman" panose="02020603050405020304" pitchFamily="18" charset="0"/>
                <a:cs typeface="Times New Roman" panose="02020603050405020304" pitchFamily="18" charset="0"/>
              </a:rPr>
              <a:t>çıkan </a:t>
            </a:r>
            <a:r>
              <a:rPr sz="2000" b="1" spc="-15" dirty="0">
                <a:latin typeface="Times New Roman" panose="02020603050405020304" pitchFamily="18" charset="0"/>
                <a:cs typeface="Times New Roman" panose="02020603050405020304" pitchFamily="18" charset="0"/>
              </a:rPr>
              <a:t>ve </a:t>
            </a:r>
            <a:r>
              <a:rPr sz="2000" b="1" spc="-5" dirty="0">
                <a:latin typeface="Times New Roman" panose="02020603050405020304" pitchFamily="18" charset="0"/>
                <a:cs typeface="Times New Roman" panose="02020603050405020304" pitchFamily="18" charset="0"/>
              </a:rPr>
              <a:t>ertesi </a:t>
            </a:r>
            <a:r>
              <a:rPr sz="2000" b="1" spc="10" dirty="0">
                <a:latin typeface="Times New Roman" panose="02020603050405020304" pitchFamily="18" charset="0"/>
                <a:cs typeface="Times New Roman" panose="02020603050405020304" pitchFamily="18" charset="0"/>
              </a:rPr>
              <a:t>yıla </a:t>
            </a:r>
            <a:r>
              <a:rPr sz="2000" b="1" spc="-5" dirty="0">
                <a:latin typeface="Times New Roman" panose="02020603050405020304" pitchFamily="18" charset="0"/>
                <a:cs typeface="Times New Roman" panose="02020603050405020304" pitchFamily="18" charset="0"/>
              </a:rPr>
              <a:t>devredilen </a:t>
            </a:r>
            <a:r>
              <a:rPr sz="2000" b="1" spc="10" dirty="0">
                <a:latin typeface="Times New Roman" panose="02020603050405020304" pitchFamily="18" charset="0"/>
                <a:cs typeface="Times New Roman" panose="02020603050405020304" pitchFamily="18" charset="0"/>
              </a:rPr>
              <a:t>taşınırlar </a:t>
            </a:r>
            <a:r>
              <a:rPr sz="2000" b="1" spc="-10" dirty="0">
                <a:latin typeface="Times New Roman" panose="02020603050405020304" pitchFamily="18" charset="0"/>
                <a:cs typeface="Times New Roman" panose="02020603050405020304" pitchFamily="18" charset="0"/>
              </a:rPr>
              <a:t>ile </a:t>
            </a:r>
            <a:r>
              <a:rPr sz="2000" b="1" dirty="0">
                <a:latin typeface="Times New Roman" panose="02020603050405020304" pitchFamily="18" charset="0"/>
                <a:cs typeface="Times New Roman" panose="02020603050405020304" pitchFamily="18" charset="0"/>
              </a:rPr>
              <a:t>yılsonu </a:t>
            </a:r>
            <a:r>
              <a:rPr sz="2000" b="1" spc="15" dirty="0">
                <a:latin typeface="Times New Roman" panose="02020603050405020304" pitchFamily="18" charset="0"/>
                <a:cs typeface="Times New Roman" panose="02020603050405020304" pitchFamily="18" charset="0"/>
              </a:rPr>
              <a:t>sayımında </a:t>
            </a:r>
            <a:r>
              <a:rPr sz="2000" b="1" spc="-5" dirty="0">
                <a:latin typeface="Times New Roman" panose="02020603050405020304" pitchFamily="18" charset="0"/>
                <a:cs typeface="Times New Roman" panose="02020603050405020304" pitchFamily="18" charset="0"/>
              </a:rPr>
              <a:t>bulunan fazla </a:t>
            </a:r>
            <a:r>
              <a:rPr sz="2000" b="1" spc="5" dirty="0">
                <a:latin typeface="Times New Roman" panose="02020603050405020304" pitchFamily="18" charset="0"/>
                <a:cs typeface="Times New Roman" panose="02020603050405020304" pitchFamily="18" charset="0"/>
              </a:rPr>
              <a:t>ve </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noksanlar</a:t>
            </a:r>
            <a:r>
              <a:rPr sz="2000" b="1" spc="25" dirty="0">
                <a:latin typeface="Times New Roman" panose="02020603050405020304" pitchFamily="18" charset="0"/>
                <a:cs typeface="Times New Roman" panose="02020603050405020304" pitchFamily="18" charset="0"/>
              </a:rPr>
              <a:t> </a:t>
            </a:r>
            <a:r>
              <a:rPr sz="2000" b="1" spc="-25" dirty="0">
                <a:latin typeface="Times New Roman" panose="02020603050405020304" pitchFamily="18" charset="0"/>
                <a:cs typeface="Times New Roman" panose="02020603050405020304" pitchFamily="18" charset="0"/>
              </a:rPr>
              <a:t>gösterilir.</a:t>
            </a:r>
            <a:endParaRPr sz="2000" b="1" dirty="0">
              <a:latin typeface="Times New Roman" panose="02020603050405020304" pitchFamily="18" charset="0"/>
              <a:cs typeface="Times New Roman" panose="02020603050405020304" pitchFamily="18" charset="0"/>
            </a:endParaRPr>
          </a:p>
          <a:p>
            <a:pPr marL="356870" indent="-344805">
              <a:lnSpc>
                <a:spcPct val="100000"/>
              </a:lnSpc>
              <a:spcBef>
                <a:spcPts val="10"/>
              </a:spcBef>
              <a:buFont typeface="Wingdings"/>
              <a:buChar char=""/>
              <a:tabLst>
                <a:tab pos="357505" algn="l"/>
              </a:tabLst>
            </a:pPr>
            <a:r>
              <a:rPr sz="2000" b="1" spc="-5" dirty="0">
                <a:latin typeface="Times New Roman" panose="02020603050405020304" pitchFamily="18" charset="0"/>
                <a:cs typeface="Times New Roman" panose="02020603050405020304" pitchFamily="18" charset="0"/>
              </a:rPr>
              <a:t>Taşınır</a:t>
            </a:r>
            <a:r>
              <a:rPr sz="2000" b="1" dirty="0">
                <a:latin typeface="Times New Roman" panose="02020603050405020304" pitchFamily="18" charset="0"/>
                <a:cs typeface="Times New Roman" panose="02020603050405020304" pitchFamily="18" charset="0"/>
              </a:rPr>
              <a:t> mal</a:t>
            </a:r>
            <a:r>
              <a:rPr sz="2000" b="1" spc="-20" dirty="0">
                <a:latin typeface="Times New Roman" panose="02020603050405020304" pitchFamily="18" charset="0"/>
                <a:cs typeface="Times New Roman" panose="02020603050405020304" pitchFamily="18" charset="0"/>
              </a:rPr>
              <a:t> yönetim</a:t>
            </a:r>
            <a:r>
              <a:rPr sz="2000" b="1" spc="10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hesabı</a:t>
            </a:r>
            <a:r>
              <a:rPr sz="2000" b="1" spc="4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aşağıdaki</a:t>
            </a:r>
            <a:r>
              <a:rPr sz="2000" b="1" spc="4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cetvellerden</a:t>
            </a:r>
            <a:r>
              <a:rPr sz="2000" b="1" spc="9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oluşur:</a:t>
            </a: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Arial MT"/>
              <a:buChar char="•"/>
              <a:tabLst>
                <a:tab pos="356870" algn="l"/>
                <a:tab pos="357505" algn="l"/>
              </a:tabLst>
            </a:pPr>
            <a:r>
              <a:rPr sz="2000" b="1" dirty="0">
                <a:latin typeface="Times New Roman" panose="02020603050405020304" pitchFamily="18" charset="0"/>
                <a:cs typeface="Times New Roman" panose="02020603050405020304" pitchFamily="18" charset="0"/>
              </a:rPr>
              <a:t>Yılsonu</a:t>
            </a:r>
            <a:r>
              <a:rPr sz="2000" b="1" spc="8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sayımına</a:t>
            </a:r>
            <a:r>
              <a:rPr sz="2000" b="1" spc="4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ilişkin</a:t>
            </a:r>
            <a:r>
              <a:rPr sz="2000" b="1" spc="6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Sayım</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Tutanağı.</a:t>
            </a: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Arial MT"/>
              <a:buChar char="•"/>
              <a:tabLst>
                <a:tab pos="356870" algn="l"/>
                <a:tab pos="357505" algn="l"/>
              </a:tabLst>
            </a:pPr>
            <a:r>
              <a:rPr sz="2000" b="1" spc="-5" dirty="0">
                <a:latin typeface="Times New Roman" panose="02020603050405020304" pitchFamily="18" charset="0"/>
                <a:cs typeface="Times New Roman" panose="02020603050405020304" pitchFamily="18" charset="0"/>
              </a:rPr>
              <a:t>Taşınır</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Sayım</a:t>
            </a:r>
            <a:r>
              <a:rPr sz="2000" b="1" spc="8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3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Döküm</a:t>
            </a:r>
            <a:r>
              <a:rPr sz="2000" b="1" spc="1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Cetveli.</a:t>
            </a: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Arial MT"/>
              <a:buChar char="•"/>
              <a:tabLst>
                <a:tab pos="356870" algn="l"/>
                <a:tab pos="357505" algn="l"/>
                <a:tab pos="1530350" algn="l"/>
                <a:tab pos="2305050" algn="l"/>
                <a:tab pos="3210560" algn="l"/>
                <a:tab pos="3756025" algn="l"/>
                <a:tab pos="4832350" algn="l"/>
                <a:tab pos="5774690" algn="l"/>
                <a:tab pos="6758940" algn="l"/>
                <a:tab pos="7521575" algn="l"/>
                <a:tab pos="7926705" algn="l"/>
                <a:tab pos="9255760" algn="l"/>
                <a:tab pos="10091420" algn="l"/>
                <a:tab pos="11033760" algn="l"/>
              </a:tabLst>
            </a:pPr>
            <a:r>
              <a:rPr sz="2000" b="1" dirty="0">
                <a:latin typeface="Times New Roman" panose="02020603050405020304" pitchFamily="18" charset="0"/>
                <a:cs typeface="Times New Roman" panose="02020603050405020304" pitchFamily="18" charset="0"/>
              </a:rPr>
              <a:t>Harcama	</a:t>
            </a:r>
            <a:r>
              <a:rPr sz="2000" b="1" spc="-10" dirty="0">
                <a:latin typeface="Times New Roman" panose="02020603050405020304" pitchFamily="18" charset="0"/>
                <a:cs typeface="Times New Roman" panose="02020603050405020304" pitchFamily="18" charset="0"/>
              </a:rPr>
              <a:t>Birimi	</a:t>
            </a:r>
            <a:r>
              <a:rPr sz="2000" b="1" spc="-5" dirty="0">
                <a:latin typeface="Times New Roman" panose="02020603050405020304" pitchFamily="18" charset="0"/>
                <a:cs typeface="Times New Roman" panose="02020603050405020304" pitchFamily="18" charset="0"/>
              </a:rPr>
              <a:t>Taşınır	</a:t>
            </a:r>
            <a:r>
              <a:rPr sz="2000" b="1" spc="-20" dirty="0">
                <a:latin typeface="Times New Roman" panose="02020603050405020304" pitchFamily="18" charset="0"/>
                <a:cs typeface="Times New Roman" panose="02020603050405020304" pitchFamily="18" charset="0"/>
              </a:rPr>
              <a:t>Mal	</a:t>
            </a:r>
            <a:r>
              <a:rPr sz="2000" b="1" spc="-10" dirty="0">
                <a:latin typeface="Times New Roman" panose="02020603050405020304" pitchFamily="18" charset="0"/>
                <a:cs typeface="Times New Roman" panose="02020603050405020304" pitchFamily="18" charset="0"/>
              </a:rPr>
              <a:t>Yönetim	</a:t>
            </a:r>
            <a:r>
              <a:rPr sz="2000" b="1" spc="5" dirty="0">
                <a:latin typeface="Times New Roman" panose="02020603050405020304" pitchFamily="18" charset="0"/>
                <a:cs typeface="Times New Roman" panose="02020603050405020304" pitchFamily="18" charset="0"/>
              </a:rPr>
              <a:t>Hesabı	</a:t>
            </a:r>
            <a:r>
              <a:rPr sz="2000" b="1" spc="-10" dirty="0">
                <a:latin typeface="Times New Roman" panose="02020603050405020304" pitchFamily="18" charset="0"/>
                <a:cs typeface="Times New Roman" panose="02020603050405020304" pitchFamily="18" charset="0"/>
              </a:rPr>
              <a:t>Cetveli;	müze	</a:t>
            </a:r>
            <a:r>
              <a:rPr sz="2000" b="1" spc="-15" dirty="0">
                <a:latin typeface="Times New Roman" panose="02020603050405020304" pitchFamily="18" charset="0"/>
                <a:cs typeface="Times New Roman" panose="02020603050405020304" pitchFamily="18" charset="0"/>
              </a:rPr>
              <a:t>ve	</a:t>
            </a:r>
            <a:r>
              <a:rPr sz="2000" b="1" spc="-5" dirty="0">
                <a:latin typeface="Times New Roman" panose="02020603050405020304" pitchFamily="18" charset="0"/>
                <a:cs typeface="Times New Roman" panose="02020603050405020304" pitchFamily="18" charset="0"/>
              </a:rPr>
              <a:t>kütüphane	olarak	</a:t>
            </a:r>
            <a:r>
              <a:rPr sz="2000" b="1" spc="-10" dirty="0">
                <a:latin typeface="Times New Roman" panose="02020603050405020304" pitchFamily="18" charset="0"/>
                <a:cs typeface="Times New Roman" panose="02020603050405020304" pitchFamily="18" charset="0"/>
              </a:rPr>
              <a:t>faaliyet	</a:t>
            </a:r>
            <a:r>
              <a:rPr sz="2000" b="1" spc="-5" dirty="0" err="1" smtClean="0">
                <a:latin typeface="Times New Roman" panose="02020603050405020304" pitchFamily="18" charset="0"/>
                <a:cs typeface="Times New Roman" panose="02020603050405020304" pitchFamily="18" charset="0"/>
              </a:rPr>
              <a:t>gösteren</a:t>
            </a:r>
            <a:r>
              <a:rPr lang="tr-TR" sz="2000" b="1" spc="-5" dirty="0" smtClean="0">
                <a:latin typeface="Times New Roman" panose="02020603050405020304" pitchFamily="18" charset="0"/>
                <a:cs typeface="Times New Roman" panose="02020603050405020304" pitchFamily="18" charset="0"/>
              </a:rPr>
              <a:t> </a:t>
            </a:r>
            <a:r>
              <a:rPr sz="2000" b="1" dirty="0" err="1" smtClean="0">
                <a:latin typeface="Times New Roman" panose="02020603050405020304" pitchFamily="18" charset="0"/>
                <a:cs typeface="Times New Roman" panose="02020603050405020304" pitchFamily="18" charset="0"/>
              </a:rPr>
              <a:t>harcama</a:t>
            </a:r>
            <a:r>
              <a:rPr sz="2000" b="1" spc="5" dirty="0" smtClean="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birimlerinde</a:t>
            </a:r>
            <a:r>
              <a:rPr sz="2000" b="1" spc="7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Müze/Kütüphane</a:t>
            </a:r>
            <a:r>
              <a:rPr sz="2000" b="1" spc="10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Yönetim</a:t>
            </a:r>
            <a:r>
              <a:rPr sz="2000" b="1" spc="1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Hesabı</a:t>
            </a:r>
            <a:r>
              <a:rPr sz="2000" b="1" spc="5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Cetveli.</a:t>
            </a: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Arial MT"/>
              <a:buChar char="•"/>
              <a:tabLst>
                <a:tab pos="356870" algn="l"/>
                <a:tab pos="357505" algn="l"/>
              </a:tabLst>
            </a:pPr>
            <a:r>
              <a:rPr sz="2000" b="1" dirty="0">
                <a:latin typeface="Times New Roman" panose="02020603050405020304" pitchFamily="18" charset="0"/>
                <a:cs typeface="Times New Roman" panose="02020603050405020304" pitchFamily="18" charset="0"/>
              </a:rPr>
              <a:t>Yılsonu</a:t>
            </a:r>
            <a:r>
              <a:rPr sz="2000" b="1" spc="9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itibarıyla</a:t>
            </a:r>
            <a:r>
              <a:rPr sz="2000" b="1" spc="14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en</a:t>
            </a:r>
            <a:r>
              <a:rPr sz="2000" b="1" spc="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son</a:t>
            </a:r>
            <a:r>
              <a:rPr sz="2000" b="1" spc="2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düzenlenen</a:t>
            </a:r>
            <a:r>
              <a:rPr sz="2000" b="1" spc="9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Taşınır</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İşlem</a:t>
            </a:r>
            <a:r>
              <a:rPr sz="2000" b="1" spc="1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Fişinin</a:t>
            </a:r>
            <a:r>
              <a:rPr sz="2000" b="1" spc="9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sıra</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numarasını</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gösterir</a:t>
            </a:r>
            <a:r>
              <a:rPr sz="2000" b="1" spc="6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tutanak.</a:t>
            </a:r>
            <a:endParaRPr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15680" y="692696"/>
            <a:ext cx="5925136" cy="443711"/>
          </a:xfrm>
          <a:prstGeom prst="rect">
            <a:avLst/>
          </a:prstGeom>
        </p:spPr>
        <p:txBody>
          <a:bodyPr vert="horz" wrap="square" lIns="0" tIns="12700" rIns="0" bIns="0" rtlCol="0">
            <a:spAutoFit/>
          </a:bodyPr>
          <a:lstStyle/>
          <a:p>
            <a:pPr marL="12700">
              <a:lnSpc>
                <a:spcPct val="100000"/>
              </a:lnSpc>
              <a:spcBef>
                <a:spcPts val="100"/>
              </a:spcBef>
            </a:pPr>
            <a:r>
              <a:rPr sz="2800" b="1" spc="-40" dirty="0">
                <a:solidFill>
                  <a:srgbClr val="FF0000"/>
                </a:solidFill>
                <a:latin typeface="Times New Roman" panose="02020603050405020304" pitchFamily="18" charset="0"/>
                <a:cs typeface="Times New Roman" panose="02020603050405020304" pitchFamily="18" charset="0"/>
              </a:rPr>
              <a:t>TAŞINIR</a:t>
            </a:r>
            <a:r>
              <a:rPr sz="2800" b="1" spc="25" dirty="0">
                <a:solidFill>
                  <a:srgbClr val="FF0000"/>
                </a:solidFill>
                <a:latin typeface="Times New Roman" panose="02020603050405020304" pitchFamily="18" charset="0"/>
                <a:cs typeface="Times New Roman" panose="02020603050405020304" pitchFamily="18" charset="0"/>
              </a:rPr>
              <a:t> </a:t>
            </a:r>
            <a:r>
              <a:rPr sz="2800" b="1" spc="-30" dirty="0">
                <a:solidFill>
                  <a:srgbClr val="FF0000"/>
                </a:solidFill>
                <a:latin typeface="Times New Roman" panose="02020603050405020304" pitchFamily="18" charset="0"/>
                <a:cs typeface="Times New Roman" panose="02020603050405020304" pitchFamily="18" charset="0"/>
              </a:rPr>
              <a:t>MAL</a:t>
            </a:r>
            <a:r>
              <a:rPr sz="2800" b="1" spc="-15" dirty="0">
                <a:solidFill>
                  <a:srgbClr val="FF0000"/>
                </a:solidFill>
                <a:latin typeface="Times New Roman" panose="02020603050405020304" pitchFamily="18" charset="0"/>
                <a:cs typeface="Times New Roman" panose="02020603050405020304" pitchFamily="18" charset="0"/>
              </a:rPr>
              <a:t> </a:t>
            </a:r>
            <a:r>
              <a:rPr sz="2800" b="1" spc="-5" dirty="0">
                <a:solidFill>
                  <a:srgbClr val="FF0000"/>
                </a:solidFill>
                <a:latin typeface="Times New Roman" panose="02020603050405020304" pitchFamily="18" charset="0"/>
                <a:cs typeface="Times New Roman" panose="02020603050405020304" pitchFamily="18" charset="0"/>
              </a:rPr>
              <a:t>YÖNETİM</a:t>
            </a:r>
            <a:r>
              <a:rPr sz="2800" b="1" spc="-10" dirty="0">
                <a:solidFill>
                  <a:srgbClr val="FF0000"/>
                </a:solidFill>
                <a:latin typeface="Times New Roman" panose="02020603050405020304" pitchFamily="18" charset="0"/>
                <a:cs typeface="Times New Roman" panose="02020603050405020304" pitchFamily="18" charset="0"/>
              </a:rPr>
              <a:t> </a:t>
            </a:r>
            <a:r>
              <a:rPr sz="2800" b="1" spc="-15" dirty="0">
                <a:solidFill>
                  <a:srgbClr val="FF0000"/>
                </a:solidFill>
                <a:latin typeface="Times New Roman" panose="02020603050405020304" pitchFamily="18" charset="0"/>
                <a:cs typeface="Times New Roman" panose="02020603050405020304" pitchFamily="18" charset="0"/>
              </a:rPr>
              <a:t>HESABI</a:t>
            </a:r>
          </a:p>
        </p:txBody>
      </p:sp>
      <p:sp>
        <p:nvSpPr>
          <p:cNvPr id="4" name="object 4"/>
          <p:cNvSpPr txBox="1"/>
          <p:nvPr/>
        </p:nvSpPr>
        <p:spPr>
          <a:xfrm>
            <a:off x="1847528" y="1268760"/>
            <a:ext cx="9937104" cy="4997522"/>
          </a:xfrm>
          <a:prstGeom prst="rect">
            <a:avLst/>
          </a:prstGeom>
        </p:spPr>
        <p:txBody>
          <a:bodyPr vert="horz" wrap="square" lIns="0" tIns="11430" rIns="0" bIns="0" rtlCol="0">
            <a:spAutoFit/>
          </a:bodyPr>
          <a:lstStyle/>
          <a:p>
            <a:pPr marL="356870" indent="-344805" algn="just">
              <a:lnSpc>
                <a:spcPct val="100000"/>
              </a:lnSpc>
              <a:spcBef>
                <a:spcPts val="90"/>
              </a:spcBef>
              <a:buFont typeface="Wingdings"/>
              <a:buChar char=""/>
              <a:tabLst>
                <a:tab pos="357505" algn="l"/>
              </a:tabLst>
            </a:pPr>
            <a:r>
              <a:rPr b="1" spc="-5" dirty="0">
                <a:solidFill>
                  <a:srgbClr val="FF0000"/>
                </a:solidFill>
                <a:latin typeface="Times New Roman" panose="02020603050405020304" pitchFamily="18" charset="0"/>
                <a:cs typeface="Times New Roman" panose="02020603050405020304" pitchFamily="18" charset="0"/>
              </a:rPr>
              <a:t>Taşınır</a:t>
            </a:r>
            <a:r>
              <a:rPr b="1" spc="15" dirty="0">
                <a:solidFill>
                  <a:srgbClr val="FF0000"/>
                </a:solidFill>
                <a:latin typeface="Times New Roman" panose="02020603050405020304" pitchFamily="18" charset="0"/>
                <a:cs typeface="Times New Roman" panose="02020603050405020304" pitchFamily="18" charset="0"/>
              </a:rPr>
              <a:t> </a:t>
            </a:r>
            <a:r>
              <a:rPr b="1" dirty="0">
                <a:solidFill>
                  <a:srgbClr val="FF0000"/>
                </a:solidFill>
                <a:latin typeface="Times New Roman" panose="02020603050405020304" pitchFamily="18" charset="0"/>
                <a:cs typeface="Times New Roman" panose="02020603050405020304" pitchFamily="18" charset="0"/>
              </a:rPr>
              <a:t>mal</a:t>
            </a:r>
            <a:r>
              <a:rPr b="1" spc="-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yönetim</a:t>
            </a:r>
            <a:r>
              <a:rPr b="1" spc="12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hesabı,</a:t>
            </a:r>
            <a:r>
              <a:rPr b="1" spc="5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taşınır</a:t>
            </a:r>
            <a:r>
              <a:rPr b="1" spc="4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kayıt</a:t>
            </a:r>
            <a:r>
              <a:rPr b="1" spc="50" dirty="0">
                <a:solidFill>
                  <a:srgbClr val="FF0000"/>
                </a:solidFill>
                <a:latin typeface="Times New Roman" panose="02020603050405020304" pitchFamily="18" charset="0"/>
                <a:cs typeface="Times New Roman" panose="02020603050405020304" pitchFamily="18" charset="0"/>
              </a:rPr>
              <a:t> </a:t>
            </a:r>
            <a:r>
              <a:rPr b="1" spc="-15" dirty="0">
                <a:solidFill>
                  <a:srgbClr val="FF0000"/>
                </a:solidFill>
                <a:latin typeface="Times New Roman" panose="02020603050405020304" pitchFamily="18" charset="0"/>
                <a:cs typeface="Times New Roman" panose="02020603050405020304" pitchFamily="18" charset="0"/>
              </a:rPr>
              <a:t>yetkililerince</a:t>
            </a:r>
            <a:r>
              <a:rPr b="1" spc="15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aşağıdaki</a:t>
            </a:r>
            <a:r>
              <a:rPr b="1" spc="45" dirty="0">
                <a:solidFill>
                  <a:srgbClr val="FF0000"/>
                </a:solidFill>
                <a:latin typeface="Times New Roman" panose="02020603050405020304" pitchFamily="18" charset="0"/>
                <a:cs typeface="Times New Roman" panose="02020603050405020304" pitchFamily="18" charset="0"/>
              </a:rPr>
              <a:t> </a:t>
            </a:r>
            <a:r>
              <a:rPr b="1" spc="-10" dirty="0">
                <a:solidFill>
                  <a:srgbClr val="FF0000"/>
                </a:solidFill>
                <a:latin typeface="Times New Roman" panose="02020603050405020304" pitchFamily="18" charset="0"/>
                <a:cs typeface="Times New Roman" panose="02020603050405020304" pitchFamily="18" charset="0"/>
              </a:rPr>
              <a:t>şekilde</a:t>
            </a:r>
            <a:r>
              <a:rPr b="1" spc="30" dirty="0">
                <a:solidFill>
                  <a:srgbClr val="FF0000"/>
                </a:solidFill>
                <a:latin typeface="Times New Roman" panose="02020603050405020304" pitchFamily="18" charset="0"/>
                <a:cs typeface="Times New Roman" panose="02020603050405020304" pitchFamily="18" charset="0"/>
              </a:rPr>
              <a:t> </a:t>
            </a:r>
            <a:r>
              <a:rPr b="1" spc="5" dirty="0">
                <a:solidFill>
                  <a:srgbClr val="FF0000"/>
                </a:solidFill>
                <a:latin typeface="Times New Roman" panose="02020603050405020304" pitchFamily="18" charset="0"/>
                <a:cs typeface="Times New Roman" panose="02020603050405020304" pitchFamily="18" charset="0"/>
              </a:rPr>
              <a:t>hazırlanır:</a:t>
            </a:r>
            <a:endParaRPr b="1" dirty="0">
              <a:solidFill>
                <a:srgbClr val="FF0000"/>
              </a:solidFill>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b="1" spc="10" dirty="0">
                <a:latin typeface="Times New Roman" panose="02020603050405020304" pitchFamily="18" charset="0"/>
                <a:cs typeface="Times New Roman" panose="02020603050405020304" pitchFamily="18" charset="0"/>
              </a:rPr>
              <a:t>Sayım</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Kurulu</a:t>
            </a:r>
            <a:r>
              <a:rPr b="1" spc="-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tarafından</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onaylanan</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Taşınır</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Sayım</a:t>
            </a:r>
            <a:r>
              <a:rPr b="1" spc="2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10" dirty="0">
                <a:latin typeface="Times New Roman" panose="02020603050405020304" pitchFamily="18" charset="0"/>
                <a:cs typeface="Times New Roman" panose="02020603050405020304" pitchFamily="18" charset="0"/>
              </a:rPr>
              <a:t> Döküm</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Cetveline</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dayanılarak</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ilgisine</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göre </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Harcama </a:t>
            </a:r>
            <a:r>
              <a:rPr b="1" spc="-10" dirty="0">
                <a:latin typeface="Times New Roman" panose="02020603050405020304" pitchFamily="18" charset="0"/>
                <a:cs typeface="Times New Roman" panose="02020603050405020304" pitchFamily="18" charset="0"/>
              </a:rPr>
              <a:t>Birimi </a:t>
            </a:r>
            <a:r>
              <a:rPr b="1" spc="-5" dirty="0">
                <a:latin typeface="Times New Roman" panose="02020603050405020304" pitchFamily="18" charset="0"/>
                <a:cs typeface="Times New Roman" panose="02020603050405020304" pitchFamily="18" charset="0"/>
              </a:rPr>
              <a:t>Taşınır </a:t>
            </a:r>
            <a:r>
              <a:rPr b="1" spc="-25" dirty="0">
                <a:latin typeface="Times New Roman" panose="02020603050405020304" pitchFamily="18" charset="0"/>
                <a:cs typeface="Times New Roman" panose="02020603050405020304" pitchFamily="18" charset="0"/>
              </a:rPr>
              <a:t>Mal </a:t>
            </a:r>
            <a:r>
              <a:rPr b="1" spc="-15" dirty="0">
                <a:latin typeface="Times New Roman" panose="02020603050405020304" pitchFamily="18" charset="0"/>
                <a:cs typeface="Times New Roman" panose="02020603050405020304" pitchFamily="18" charset="0"/>
              </a:rPr>
              <a:t>Yönetim </a:t>
            </a:r>
            <a:r>
              <a:rPr b="1" spc="5" dirty="0">
                <a:latin typeface="Times New Roman" panose="02020603050405020304" pitchFamily="18" charset="0"/>
                <a:cs typeface="Times New Roman" panose="02020603050405020304" pitchFamily="18" charset="0"/>
              </a:rPr>
              <a:t>Hesabı </a:t>
            </a:r>
            <a:r>
              <a:rPr b="1" spc="-10" dirty="0">
                <a:latin typeface="Times New Roman" panose="02020603050405020304" pitchFamily="18" charset="0"/>
                <a:cs typeface="Times New Roman" panose="02020603050405020304" pitchFamily="18" charset="0"/>
              </a:rPr>
              <a:t>Cetveli, </a:t>
            </a:r>
            <a:r>
              <a:rPr b="1" spc="-5" dirty="0">
                <a:latin typeface="Times New Roman" panose="02020603050405020304" pitchFamily="18" charset="0"/>
                <a:cs typeface="Times New Roman" panose="02020603050405020304" pitchFamily="18" charset="0"/>
              </a:rPr>
              <a:t>Müze </a:t>
            </a:r>
            <a:r>
              <a:rPr b="1" spc="-15" dirty="0">
                <a:latin typeface="Times New Roman" panose="02020603050405020304" pitchFamily="18" charset="0"/>
                <a:cs typeface="Times New Roman" panose="02020603050405020304" pitchFamily="18" charset="0"/>
              </a:rPr>
              <a:t>Yönetim </a:t>
            </a:r>
            <a:r>
              <a:rPr b="1" spc="5" dirty="0">
                <a:latin typeface="Times New Roman" panose="02020603050405020304" pitchFamily="18" charset="0"/>
                <a:cs typeface="Times New Roman" panose="02020603050405020304" pitchFamily="18" charset="0"/>
              </a:rPr>
              <a:t>Hesabı </a:t>
            </a:r>
            <a:r>
              <a:rPr b="1" spc="-10" dirty="0">
                <a:latin typeface="Times New Roman" panose="02020603050405020304" pitchFamily="18" charset="0"/>
                <a:cs typeface="Times New Roman" panose="02020603050405020304" pitchFamily="18" charset="0"/>
              </a:rPr>
              <a:t>Cetveli veya Kütüphane </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Yönetim </a:t>
            </a:r>
            <a:r>
              <a:rPr b="1" spc="5" dirty="0">
                <a:latin typeface="Times New Roman" panose="02020603050405020304" pitchFamily="18" charset="0"/>
                <a:cs typeface="Times New Roman" panose="02020603050405020304" pitchFamily="18" charset="0"/>
              </a:rPr>
              <a:t>Hesabı </a:t>
            </a:r>
            <a:r>
              <a:rPr b="1" spc="-10" dirty="0">
                <a:latin typeface="Times New Roman" panose="02020603050405020304" pitchFamily="18" charset="0"/>
                <a:cs typeface="Times New Roman" panose="02020603050405020304" pitchFamily="18" charset="0"/>
              </a:rPr>
              <a:t>Cetveli </a:t>
            </a:r>
            <a:r>
              <a:rPr b="1" spc="-15" dirty="0">
                <a:latin typeface="Times New Roman" panose="02020603050405020304" pitchFamily="18" charset="0"/>
                <a:cs typeface="Times New Roman" panose="02020603050405020304" pitchFamily="18" charset="0"/>
              </a:rPr>
              <a:t>düzenlenir. </a:t>
            </a:r>
            <a:r>
              <a:rPr b="1" spc="-10" dirty="0">
                <a:latin typeface="Times New Roman" panose="02020603050405020304" pitchFamily="18" charset="0"/>
                <a:cs typeface="Times New Roman" panose="02020603050405020304" pitchFamily="18" charset="0"/>
              </a:rPr>
              <a:t>Bünyesinde </a:t>
            </a:r>
            <a:r>
              <a:rPr b="1" spc="-5" dirty="0">
                <a:latin typeface="Times New Roman" panose="02020603050405020304" pitchFamily="18" charset="0"/>
                <a:cs typeface="Times New Roman" panose="02020603050405020304" pitchFamily="18" charset="0"/>
              </a:rPr>
              <a:t>tarihi </a:t>
            </a:r>
            <a:r>
              <a:rPr b="1" spc="-15" dirty="0">
                <a:latin typeface="Times New Roman" panose="02020603050405020304" pitchFamily="18" charset="0"/>
                <a:cs typeface="Times New Roman" panose="02020603050405020304" pitchFamily="18" charset="0"/>
              </a:rPr>
              <a:t>veya </a:t>
            </a:r>
            <a:r>
              <a:rPr b="1" spc="-5" dirty="0">
                <a:latin typeface="Times New Roman" panose="02020603050405020304" pitchFamily="18" charset="0"/>
                <a:cs typeface="Times New Roman" panose="02020603050405020304" pitchFamily="18" charset="0"/>
              </a:rPr>
              <a:t>sanat değeri </a:t>
            </a:r>
            <a:r>
              <a:rPr b="1" spc="-10" dirty="0">
                <a:latin typeface="Times New Roman" panose="02020603050405020304" pitchFamily="18" charset="0"/>
                <a:cs typeface="Times New Roman" panose="02020603050405020304" pitchFamily="18" charset="0"/>
              </a:rPr>
              <a:t>olan </a:t>
            </a:r>
            <a:r>
              <a:rPr b="1" spc="15" dirty="0">
                <a:latin typeface="Times New Roman" panose="02020603050405020304" pitchFamily="18" charset="0"/>
                <a:cs typeface="Times New Roman" panose="02020603050405020304" pitchFamily="18" charset="0"/>
              </a:rPr>
              <a:t>taşınırlar </a:t>
            </a:r>
            <a:r>
              <a:rPr b="1" spc="-15" dirty="0">
                <a:latin typeface="Times New Roman" panose="02020603050405020304" pitchFamily="18" charset="0"/>
                <a:cs typeface="Times New Roman" panose="02020603050405020304" pitchFamily="18" charset="0"/>
              </a:rPr>
              <a:t>ile </a:t>
            </a:r>
            <a:r>
              <a:rPr b="1" spc="-5" dirty="0">
                <a:latin typeface="Times New Roman" panose="02020603050405020304" pitchFamily="18" charset="0"/>
                <a:cs typeface="Times New Roman" panose="02020603050405020304" pitchFamily="18" charset="0"/>
              </a:rPr>
              <a:t>kütüphane </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materyalleri </a:t>
            </a:r>
            <a:r>
              <a:rPr b="1" dirty="0">
                <a:latin typeface="Times New Roman" panose="02020603050405020304" pitchFamily="18" charset="0"/>
                <a:cs typeface="Times New Roman" panose="02020603050405020304" pitchFamily="18" charset="0"/>
              </a:rPr>
              <a:t>bulunan </a:t>
            </a:r>
            <a:r>
              <a:rPr b="1" spc="5" dirty="0">
                <a:latin typeface="Times New Roman" panose="02020603050405020304" pitchFamily="18" charset="0"/>
                <a:cs typeface="Times New Roman" panose="02020603050405020304" pitchFamily="18" charset="0"/>
              </a:rPr>
              <a:t>kamu </a:t>
            </a:r>
            <a:r>
              <a:rPr b="1" spc="-10" dirty="0">
                <a:latin typeface="Times New Roman" panose="02020603050405020304" pitchFamily="18" charset="0"/>
                <a:cs typeface="Times New Roman" panose="02020603050405020304" pitchFamily="18" charset="0"/>
              </a:rPr>
              <a:t>idareleri,</a:t>
            </a:r>
            <a:r>
              <a:rPr b="1" spc="-5" dirty="0">
                <a:latin typeface="Times New Roman" panose="02020603050405020304" pitchFamily="18" charset="0"/>
                <a:cs typeface="Times New Roman" panose="02020603050405020304" pitchFamily="18" charset="0"/>
              </a:rPr>
              <a:t> gerekli görülmesi halinde</a:t>
            </a:r>
            <a:r>
              <a:rPr b="1" dirty="0">
                <a:latin typeface="Times New Roman" panose="02020603050405020304" pitchFamily="18" charset="0"/>
                <a:cs typeface="Times New Roman" panose="02020603050405020304" pitchFamily="18" charset="0"/>
              </a:rPr>
              <a:t> söz konusu </a:t>
            </a:r>
            <a:r>
              <a:rPr b="1" spc="-5" dirty="0">
                <a:latin typeface="Times New Roman" panose="02020603050405020304" pitchFamily="18" charset="0"/>
                <a:cs typeface="Times New Roman" panose="02020603050405020304" pitchFamily="18" charset="0"/>
              </a:rPr>
              <a:t>cetvellerden</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ilgili</a:t>
            </a:r>
            <a:r>
              <a:rPr b="1" spc="509"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olanını </a:t>
            </a:r>
            <a:r>
              <a:rPr b="1" spc="2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ayrıca</a:t>
            </a:r>
            <a:r>
              <a:rPr b="1" spc="6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düzenleyebilirler.</a:t>
            </a:r>
            <a:endParaRPr b="1" dirty="0">
              <a:latin typeface="Times New Roman" panose="02020603050405020304" pitchFamily="18" charset="0"/>
              <a:cs typeface="Times New Roman" panose="02020603050405020304" pitchFamily="18" charset="0"/>
            </a:endParaRPr>
          </a:p>
          <a:p>
            <a:pPr marL="356870" marR="6985" indent="-344805" algn="just">
              <a:lnSpc>
                <a:spcPct val="100000"/>
              </a:lnSpc>
              <a:spcBef>
                <a:spcPts val="5"/>
              </a:spcBef>
              <a:buFont typeface="Wingdings"/>
              <a:buChar char=""/>
              <a:tabLst>
                <a:tab pos="357505" algn="l"/>
              </a:tabLst>
            </a:pPr>
            <a:r>
              <a:rPr b="1" spc="-5" dirty="0">
                <a:latin typeface="Times New Roman" panose="02020603050405020304" pitchFamily="18" charset="0"/>
                <a:cs typeface="Times New Roman" panose="02020603050405020304" pitchFamily="18" charset="0"/>
              </a:rPr>
              <a:t>(a) bendine </a:t>
            </a:r>
            <a:r>
              <a:rPr b="1" spc="-10" dirty="0">
                <a:latin typeface="Times New Roman" panose="02020603050405020304" pitchFamily="18" charset="0"/>
                <a:cs typeface="Times New Roman" panose="02020603050405020304" pitchFamily="18" charset="0"/>
              </a:rPr>
              <a:t>göre </a:t>
            </a:r>
            <a:r>
              <a:rPr b="1" spc="-5" dirty="0">
                <a:latin typeface="Times New Roman" panose="02020603050405020304" pitchFamily="18" charset="0"/>
                <a:cs typeface="Times New Roman" panose="02020603050405020304" pitchFamily="18" charset="0"/>
              </a:rPr>
              <a:t>düzenlenen </a:t>
            </a:r>
            <a:r>
              <a:rPr b="1" spc="-15" dirty="0">
                <a:latin typeface="Times New Roman" panose="02020603050405020304" pitchFamily="18" charset="0"/>
                <a:cs typeface="Times New Roman" panose="02020603050405020304" pitchFamily="18" charset="0"/>
              </a:rPr>
              <a:t>ve </a:t>
            </a:r>
            <a:r>
              <a:rPr b="1" spc="20" dirty="0">
                <a:latin typeface="Times New Roman" panose="02020603050405020304" pitchFamily="18" charset="0"/>
                <a:cs typeface="Times New Roman" panose="02020603050405020304" pitchFamily="18" charset="0"/>
              </a:rPr>
              <a:t>taşınır </a:t>
            </a:r>
            <a:r>
              <a:rPr b="1" spc="-5" dirty="0">
                <a:latin typeface="Times New Roman" panose="02020603050405020304" pitchFamily="18" charset="0"/>
                <a:cs typeface="Times New Roman" panose="02020603050405020304" pitchFamily="18" charset="0"/>
              </a:rPr>
              <a:t>kontrol </a:t>
            </a:r>
            <a:r>
              <a:rPr b="1" spc="-10" dirty="0">
                <a:latin typeface="Times New Roman" panose="02020603050405020304" pitchFamily="18" charset="0"/>
                <a:cs typeface="Times New Roman" panose="02020603050405020304" pitchFamily="18" charset="0"/>
              </a:rPr>
              <a:t>yetkilisi </a:t>
            </a:r>
            <a:r>
              <a:rPr b="1" spc="5" dirty="0">
                <a:latin typeface="Times New Roman" panose="02020603050405020304" pitchFamily="18" charset="0"/>
                <a:cs typeface="Times New Roman" panose="02020603050405020304" pitchFamily="18" charset="0"/>
              </a:rPr>
              <a:t>tarafından </a:t>
            </a:r>
            <a:r>
              <a:rPr b="1" spc="-10" dirty="0">
                <a:latin typeface="Times New Roman" panose="02020603050405020304" pitchFamily="18" charset="0"/>
                <a:cs typeface="Times New Roman" panose="02020603050405020304" pitchFamily="18" charset="0"/>
              </a:rPr>
              <a:t>da imzalanan cetveller </a:t>
            </a:r>
            <a:r>
              <a:rPr b="1" dirty="0">
                <a:latin typeface="Times New Roman" panose="02020603050405020304" pitchFamily="18" charset="0"/>
                <a:cs typeface="Times New Roman" panose="02020603050405020304" pitchFamily="18" charset="0"/>
              </a:rPr>
              <a:t>muhasebe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kayıtlarına </a:t>
            </a:r>
            <a:r>
              <a:rPr b="1" spc="-5" dirty="0">
                <a:latin typeface="Times New Roman" panose="02020603050405020304" pitchFamily="18" charset="0"/>
                <a:cs typeface="Times New Roman" panose="02020603050405020304" pitchFamily="18" charset="0"/>
              </a:rPr>
              <a:t>uygunluğu</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yönünden kontrol</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edilerek</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onaylanmak</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üzere</a:t>
            </a:r>
            <a:r>
              <a:rPr b="1" spc="-1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muhasebe</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yetkilisine</a:t>
            </a:r>
            <a:r>
              <a:rPr b="1" spc="-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gönderilir. </a:t>
            </a:r>
            <a:r>
              <a:rPr b="1" spc="-1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Taşınır</a:t>
            </a:r>
            <a:r>
              <a:rPr b="1"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işlemleri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ile</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muhasebe</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işlemleri</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elektronik</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ortamda</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ilişkilendirilerek</a:t>
            </a:r>
            <a:r>
              <a:rPr b="1" spc="-10" dirty="0">
                <a:latin typeface="Times New Roman" panose="02020603050405020304" pitchFamily="18" charset="0"/>
                <a:cs typeface="Times New Roman" panose="02020603050405020304" pitchFamily="18" charset="0"/>
              </a:rPr>
              <a:t> yürütülen</a:t>
            </a:r>
            <a:r>
              <a:rPr b="1" spc="-5" dirty="0">
                <a:latin typeface="Times New Roman" panose="02020603050405020304" pitchFamily="18" charset="0"/>
                <a:cs typeface="Times New Roman" panose="02020603050405020304" pitchFamily="18" charset="0"/>
              </a:rPr>
              <a:t> sistemlerde </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onaylama</a:t>
            </a:r>
            <a:r>
              <a:rPr b="1" spc="9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işlemi,</a:t>
            </a:r>
            <a:r>
              <a:rPr b="1" spc="4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sistem</a:t>
            </a:r>
            <a:r>
              <a:rPr b="1" spc="1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üzerinden</a:t>
            </a:r>
            <a:r>
              <a:rPr b="1" spc="114"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elektronik</a:t>
            </a:r>
            <a:r>
              <a:rPr b="1" spc="5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ortamda</a:t>
            </a:r>
            <a:r>
              <a:rPr b="1" spc="-10" dirty="0">
                <a:latin typeface="Times New Roman" panose="02020603050405020304" pitchFamily="18" charset="0"/>
                <a:cs typeface="Times New Roman" panose="02020603050405020304" pitchFamily="18" charset="0"/>
              </a:rPr>
              <a:t> da</a:t>
            </a:r>
            <a:r>
              <a:rPr b="1" spc="4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yapılabilir.</a:t>
            </a:r>
            <a:endParaRPr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5"/>
              </a:spcBef>
              <a:buFont typeface="Wingdings"/>
              <a:buChar char=""/>
              <a:tabLst>
                <a:tab pos="357505" algn="l"/>
              </a:tabLst>
            </a:pPr>
            <a:r>
              <a:rPr b="1" spc="-5" dirty="0">
                <a:latin typeface="Times New Roman" panose="02020603050405020304" pitchFamily="18" charset="0"/>
                <a:cs typeface="Times New Roman" panose="02020603050405020304" pitchFamily="18" charset="0"/>
              </a:rPr>
              <a:t>Muhasebe </a:t>
            </a:r>
            <a:r>
              <a:rPr b="1" spc="-10" dirty="0">
                <a:latin typeface="Times New Roman" panose="02020603050405020304" pitchFamily="18" charset="0"/>
                <a:cs typeface="Times New Roman" panose="02020603050405020304" pitchFamily="18" charset="0"/>
              </a:rPr>
              <a:t>yetkilisince </a:t>
            </a:r>
            <a:r>
              <a:rPr b="1" dirty="0">
                <a:latin typeface="Times New Roman" panose="02020603050405020304" pitchFamily="18" charset="0"/>
                <a:cs typeface="Times New Roman" panose="02020603050405020304" pitchFamily="18" charset="0"/>
              </a:rPr>
              <a:t>muhasebe </a:t>
            </a:r>
            <a:r>
              <a:rPr b="1" spc="15" dirty="0">
                <a:latin typeface="Times New Roman" panose="02020603050405020304" pitchFamily="18" charset="0"/>
                <a:cs typeface="Times New Roman" panose="02020603050405020304" pitchFamily="18" charset="0"/>
              </a:rPr>
              <a:t>kayıtlarına </a:t>
            </a:r>
            <a:r>
              <a:rPr b="1" spc="-5" dirty="0">
                <a:latin typeface="Times New Roman" panose="02020603050405020304" pitchFamily="18" charset="0"/>
                <a:cs typeface="Times New Roman" panose="02020603050405020304" pitchFamily="18" charset="0"/>
              </a:rPr>
              <a:t>uygunluğu onaylanan cetvellerin ekine Taşınır </a:t>
            </a:r>
            <a:r>
              <a:rPr b="1" spc="10" dirty="0">
                <a:latin typeface="Times New Roman" panose="02020603050405020304" pitchFamily="18" charset="0"/>
                <a:cs typeface="Times New Roman" panose="02020603050405020304" pitchFamily="18" charset="0"/>
              </a:rPr>
              <a:t>Sayım </a:t>
            </a:r>
            <a:r>
              <a:rPr b="1" spc="-20" dirty="0">
                <a:latin typeface="Times New Roman" panose="02020603050405020304" pitchFamily="18" charset="0"/>
                <a:cs typeface="Times New Roman" panose="02020603050405020304" pitchFamily="18" charset="0"/>
              </a:rPr>
              <a:t>ve </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Döküm Cetveli ile </a:t>
            </a:r>
            <a:r>
              <a:rPr b="1" spc="-5" dirty="0">
                <a:latin typeface="Times New Roman" panose="02020603050405020304" pitchFamily="18" charset="0"/>
                <a:cs typeface="Times New Roman" panose="02020603050405020304" pitchFamily="18" charset="0"/>
              </a:rPr>
              <a:t>varsa </a:t>
            </a:r>
            <a:r>
              <a:rPr b="1" spc="10" dirty="0">
                <a:latin typeface="Times New Roman" panose="02020603050405020304" pitchFamily="18" charset="0"/>
                <a:cs typeface="Times New Roman" panose="02020603050405020304" pitchFamily="18" charset="0"/>
              </a:rPr>
              <a:t>sayımda </a:t>
            </a:r>
            <a:r>
              <a:rPr b="1" dirty="0">
                <a:latin typeface="Times New Roman" panose="02020603050405020304" pitchFamily="18" charset="0"/>
                <a:cs typeface="Times New Roman" panose="02020603050405020304" pitchFamily="18" charset="0"/>
              </a:rPr>
              <a:t>noksan </a:t>
            </a:r>
            <a:r>
              <a:rPr b="1" spc="-10" dirty="0">
                <a:latin typeface="Times New Roman" panose="02020603050405020304" pitchFamily="18" charset="0"/>
                <a:cs typeface="Times New Roman" panose="02020603050405020304" pitchFamily="18" charset="0"/>
              </a:rPr>
              <a:t>ve/veya </a:t>
            </a:r>
            <a:r>
              <a:rPr b="1" dirty="0">
                <a:latin typeface="Times New Roman" panose="02020603050405020304" pitchFamily="18" charset="0"/>
                <a:cs typeface="Times New Roman" panose="02020603050405020304" pitchFamily="18" charset="0"/>
              </a:rPr>
              <a:t>fazla bulunanların </a:t>
            </a:r>
            <a:r>
              <a:rPr b="1" spc="40" dirty="0">
                <a:latin typeface="Times New Roman" panose="02020603050405020304" pitchFamily="18" charset="0"/>
                <a:cs typeface="Times New Roman" panose="02020603050405020304" pitchFamily="18" charset="0"/>
              </a:rPr>
              <a:t>çıkış </a:t>
            </a:r>
            <a:r>
              <a:rPr b="1" spc="-5" dirty="0">
                <a:latin typeface="Times New Roman" panose="02020603050405020304" pitchFamily="18" charset="0"/>
                <a:cs typeface="Times New Roman" panose="02020603050405020304" pitchFamily="18" charset="0"/>
              </a:rPr>
              <a:t>ve/veya </a:t>
            </a:r>
            <a:r>
              <a:rPr b="1" spc="-10" dirty="0">
                <a:latin typeface="Times New Roman" panose="02020603050405020304" pitchFamily="18" charset="0"/>
                <a:cs typeface="Times New Roman" panose="02020603050405020304" pitchFamily="18" charset="0"/>
              </a:rPr>
              <a:t>girişine ilişkin Taşınır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İşlem</a:t>
            </a:r>
            <a:r>
              <a:rPr b="1" spc="4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Fişleri</a:t>
            </a:r>
            <a:r>
              <a:rPr b="1" spc="6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eklenir</a:t>
            </a:r>
            <a:r>
              <a:rPr b="1" spc="1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ve</a:t>
            </a:r>
            <a:r>
              <a:rPr b="1" spc="4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bir</a:t>
            </a:r>
            <a:r>
              <a:rPr b="1" spc="55" dirty="0">
                <a:latin typeface="Times New Roman" panose="02020603050405020304" pitchFamily="18" charset="0"/>
                <a:cs typeface="Times New Roman" panose="02020603050405020304" pitchFamily="18" charset="0"/>
              </a:rPr>
              <a:t> </a:t>
            </a:r>
            <a:r>
              <a:rPr b="1" spc="-20" dirty="0">
                <a:latin typeface="Times New Roman" panose="02020603050405020304" pitchFamily="18" charset="0"/>
                <a:cs typeface="Times New Roman" panose="02020603050405020304" pitchFamily="18" charset="0"/>
              </a:rPr>
              <a:t>dosya</a:t>
            </a:r>
            <a:r>
              <a:rPr b="1" spc="9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halinde</a:t>
            </a:r>
            <a:r>
              <a:rPr b="1" spc="114"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harcama</a:t>
            </a:r>
            <a:r>
              <a:rPr b="1" spc="-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yetkilisine</a:t>
            </a:r>
            <a:r>
              <a:rPr b="1" spc="13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sunulur.</a:t>
            </a:r>
            <a:endParaRPr b="1" dirty="0">
              <a:latin typeface="Times New Roman" panose="02020603050405020304" pitchFamily="18" charset="0"/>
              <a:cs typeface="Times New Roman" panose="02020603050405020304" pitchFamily="18" charset="0"/>
            </a:endParaRPr>
          </a:p>
          <a:p>
            <a:pPr marL="356870" marR="6985" indent="-344805" algn="just">
              <a:lnSpc>
                <a:spcPct val="100000"/>
              </a:lnSpc>
              <a:buFont typeface="Wingdings"/>
              <a:buChar char=""/>
              <a:tabLst>
                <a:tab pos="357505" algn="l"/>
              </a:tabLst>
            </a:pPr>
            <a:r>
              <a:rPr b="1" spc="-5" dirty="0">
                <a:latin typeface="Times New Roman" panose="02020603050405020304" pitchFamily="18" charset="0"/>
                <a:cs typeface="Times New Roman" panose="02020603050405020304" pitchFamily="18" charset="0"/>
              </a:rPr>
              <a:t>Taşınır </a:t>
            </a:r>
            <a:r>
              <a:rPr b="1" dirty="0">
                <a:latin typeface="Times New Roman" panose="02020603050405020304" pitchFamily="18" charset="0"/>
                <a:cs typeface="Times New Roman" panose="02020603050405020304" pitchFamily="18" charset="0"/>
              </a:rPr>
              <a:t>mal </a:t>
            </a:r>
            <a:r>
              <a:rPr b="1" spc="-15" dirty="0">
                <a:latin typeface="Times New Roman" panose="02020603050405020304" pitchFamily="18" charset="0"/>
                <a:cs typeface="Times New Roman" panose="02020603050405020304" pitchFamily="18" charset="0"/>
              </a:rPr>
              <a:t>yönetim </a:t>
            </a:r>
            <a:r>
              <a:rPr b="1" spc="5" dirty="0">
                <a:latin typeface="Times New Roman" panose="02020603050405020304" pitchFamily="18" charset="0"/>
                <a:cs typeface="Times New Roman" panose="02020603050405020304" pitchFamily="18" charset="0"/>
              </a:rPr>
              <a:t>hesabı; </a:t>
            </a:r>
            <a:r>
              <a:rPr b="1" spc="-5" dirty="0">
                <a:latin typeface="Times New Roman" panose="02020603050405020304" pitchFamily="18" charset="0"/>
                <a:cs typeface="Times New Roman" panose="02020603050405020304" pitchFamily="18" charset="0"/>
              </a:rPr>
              <a:t>harcama </a:t>
            </a:r>
            <a:r>
              <a:rPr b="1" spc="-10" dirty="0">
                <a:latin typeface="Times New Roman" panose="02020603050405020304" pitchFamily="18" charset="0"/>
                <a:cs typeface="Times New Roman" panose="02020603050405020304" pitchFamily="18" charset="0"/>
              </a:rPr>
              <a:t>yetkilisince, </a:t>
            </a:r>
            <a:r>
              <a:rPr b="1" spc="25" dirty="0">
                <a:latin typeface="Times New Roman" panose="02020603050405020304" pitchFamily="18" charset="0"/>
                <a:cs typeface="Times New Roman" panose="02020603050405020304" pitchFamily="18" charset="0"/>
              </a:rPr>
              <a:t>taşınır </a:t>
            </a:r>
            <a:r>
              <a:rPr b="1" spc="10" dirty="0">
                <a:latin typeface="Times New Roman" panose="02020603050405020304" pitchFamily="18" charset="0"/>
                <a:cs typeface="Times New Roman" panose="02020603050405020304" pitchFamily="18" charset="0"/>
              </a:rPr>
              <a:t>kayıt </a:t>
            </a:r>
            <a:r>
              <a:rPr b="1" spc="-15" dirty="0">
                <a:latin typeface="Times New Roman" panose="02020603050405020304" pitchFamily="18" charset="0"/>
                <a:cs typeface="Times New Roman" panose="02020603050405020304" pitchFamily="18" charset="0"/>
              </a:rPr>
              <a:t>ve </a:t>
            </a:r>
            <a:r>
              <a:rPr b="1" spc="-10" dirty="0">
                <a:latin typeface="Times New Roman" panose="02020603050405020304" pitchFamily="18" charset="0"/>
                <a:cs typeface="Times New Roman" panose="02020603050405020304" pitchFamily="18" charset="0"/>
              </a:rPr>
              <a:t>işlemlerinin </a:t>
            </a:r>
            <a:r>
              <a:rPr b="1" spc="-5" dirty="0">
                <a:latin typeface="Times New Roman" panose="02020603050405020304" pitchFamily="18" charset="0"/>
                <a:cs typeface="Times New Roman" panose="02020603050405020304" pitchFamily="18" charset="0"/>
              </a:rPr>
              <a:t>usulüne uygun </a:t>
            </a:r>
            <a:r>
              <a:rPr b="1" spc="20" dirty="0">
                <a:latin typeface="Times New Roman" panose="02020603050405020304" pitchFamily="18" charset="0"/>
                <a:cs typeface="Times New Roman" panose="02020603050405020304" pitchFamily="18" charset="0"/>
              </a:rPr>
              <a:t>yapıldığı </a:t>
            </a:r>
            <a:r>
              <a:rPr b="1" spc="25"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anlaşıldıktan, </a:t>
            </a:r>
            <a:r>
              <a:rPr b="1" spc="-5" dirty="0">
                <a:latin typeface="Times New Roman" panose="02020603050405020304" pitchFamily="18" charset="0"/>
                <a:cs typeface="Times New Roman" panose="02020603050405020304" pitchFamily="18" charset="0"/>
              </a:rPr>
              <a:t>Harcama Birimi </a:t>
            </a:r>
            <a:r>
              <a:rPr b="1" spc="-10" dirty="0">
                <a:latin typeface="Times New Roman" panose="02020603050405020304" pitchFamily="18" charset="0"/>
                <a:cs typeface="Times New Roman" panose="02020603050405020304" pitchFamily="18" charset="0"/>
              </a:rPr>
              <a:t>Taşınır </a:t>
            </a:r>
            <a:r>
              <a:rPr b="1" spc="-15" dirty="0">
                <a:latin typeface="Times New Roman" panose="02020603050405020304" pitchFamily="18" charset="0"/>
                <a:cs typeface="Times New Roman" panose="02020603050405020304" pitchFamily="18" charset="0"/>
              </a:rPr>
              <a:t>Mal Yönetim </a:t>
            </a:r>
            <a:r>
              <a:rPr b="1" spc="5" dirty="0">
                <a:latin typeface="Times New Roman" panose="02020603050405020304" pitchFamily="18" charset="0"/>
                <a:cs typeface="Times New Roman" panose="02020603050405020304" pitchFamily="18" charset="0"/>
              </a:rPr>
              <a:t>Hesabı </a:t>
            </a:r>
            <a:r>
              <a:rPr b="1" spc="-5" dirty="0">
                <a:latin typeface="Times New Roman" panose="02020603050405020304" pitchFamily="18" charset="0"/>
                <a:cs typeface="Times New Roman" panose="02020603050405020304" pitchFamily="18" charset="0"/>
              </a:rPr>
              <a:t>Cetvelinin Taşınır </a:t>
            </a:r>
            <a:r>
              <a:rPr b="1" spc="5" dirty="0">
                <a:latin typeface="Times New Roman" panose="02020603050405020304" pitchFamily="18" charset="0"/>
                <a:cs typeface="Times New Roman" panose="02020603050405020304" pitchFamily="18" charset="0"/>
              </a:rPr>
              <a:t>Sayım </a:t>
            </a:r>
            <a:r>
              <a:rPr b="1" spc="-15" dirty="0">
                <a:latin typeface="Times New Roman" panose="02020603050405020304" pitchFamily="18" charset="0"/>
                <a:cs typeface="Times New Roman" panose="02020603050405020304" pitchFamily="18" charset="0"/>
              </a:rPr>
              <a:t>ve </a:t>
            </a:r>
            <a:r>
              <a:rPr b="1" spc="-10" dirty="0">
                <a:latin typeface="Times New Roman" panose="02020603050405020304" pitchFamily="18" charset="0"/>
                <a:cs typeface="Times New Roman" panose="02020603050405020304" pitchFamily="18" charset="0"/>
              </a:rPr>
              <a:t>Döküm Cetveline </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uygunluğu </a:t>
            </a:r>
            <a:r>
              <a:rPr b="1" spc="-5" dirty="0">
                <a:latin typeface="Times New Roman" panose="02020603050405020304" pitchFamily="18" charset="0"/>
                <a:cs typeface="Times New Roman" panose="02020603050405020304" pitchFamily="18" charset="0"/>
              </a:rPr>
              <a:t>görüldükten sonra </a:t>
            </a:r>
            <a:r>
              <a:rPr b="1" spc="-10" dirty="0">
                <a:latin typeface="Times New Roman" panose="02020603050405020304" pitchFamily="18" charset="0"/>
                <a:cs typeface="Times New Roman" panose="02020603050405020304" pitchFamily="18" charset="0"/>
              </a:rPr>
              <a:t>onaylanır. </a:t>
            </a:r>
            <a:r>
              <a:rPr b="1" spc="-35" dirty="0">
                <a:latin typeface="Times New Roman" panose="02020603050405020304" pitchFamily="18" charset="0"/>
                <a:cs typeface="Times New Roman" panose="02020603050405020304" pitchFamily="18" charset="0"/>
              </a:rPr>
              <a:t>Yetkili </a:t>
            </a:r>
            <a:r>
              <a:rPr b="1" dirty="0">
                <a:latin typeface="Times New Roman" panose="02020603050405020304" pitchFamily="18" charset="0"/>
                <a:cs typeface="Times New Roman" panose="02020603050405020304" pitchFamily="18" charset="0"/>
              </a:rPr>
              <a:t>mercilerce </a:t>
            </a:r>
            <a:r>
              <a:rPr b="1" spc="-10" dirty="0">
                <a:latin typeface="Times New Roman" panose="02020603050405020304" pitchFamily="18" charset="0"/>
                <a:cs typeface="Times New Roman" panose="02020603050405020304" pitchFamily="18" charset="0"/>
              </a:rPr>
              <a:t>istenildiğinde </a:t>
            </a:r>
            <a:r>
              <a:rPr b="1" dirty="0">
                <a:latin typeface="Times New Roman" panose="02020603050405020304" pitchFamily="18" charset="0"/>
                <a:cs typeface="Times New Roman" panose="02020603050405020304" pitchFamily="18" charset="0"/>
              </a:rPr>
              <a:t>ibraz </a:t>
            </a:r>
            <a:r>
              <a:rPr b="1" spc="-5" dirty="0">
                <a:latin typeface="Times New Roman" panose="02020603050405020304" pitchFamily="18" charset="0"/>
                <a:cs typeface="Times New Roman" panose="02020603050405020304" pitchFamily="18" charset="0"/>
              </a:rPr>
              <a:t>edilmek </a:t>
            </a:r>
            <a:r>
              <a:rPr b="1" spc="-15" dirty="0">
                <a:latin typeface="Times New Roman" panose="02020603050405020304" pitchFamily="18" charset="0"/>
                <a:cs typeface="Times New Roman" panose="02020603050405020304" pitchFamily="18" charset="0"/>
              </a:rPr>
              <a:t>veya </a:t>
            </a:r>
            <a:r>
              <a:rPr b="1" spc="-5" dirty="0">
                <a:latin typeface="Times New Roman" panose="02020603050405020304" pitchFamily="18" charset="0"/>
                <a:cs typeface="Times New Roman" panose="02020603050405020304" pitchFamily="18" charset="0"/>
              </a:rPr>
              <a:t>gönderilmek </a:t>
            </a:r>
            <a:r>
              <a:rPr b="1"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üzere</a:t>
            </a:r>
            <a:r>
              <a:rPr b="1" spc="-10"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harcama</a:t>
            </a:r>
            <a:r>
              <a:rPr b="1" spc="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biriminde,</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yurt</a:t>
            </a:r>
            <a:r>
              <a:rPr b="1" spc="-10" dirty="0">
                <a:latin typeface="Times New Roman" panose="02020603050405020304" pitchFamily="18" charset="0"/>
                <a:cs typeface="Times New Roman" panose="02020603050405020304" pitchFamily="18" charset="0"/>
              </a:rPr>
              <a:t> </a:t>
            </a:r>
            <a:r>
              <a:rPr b="1" spc="40" dirty="0">
                <a:latin typeface="Times New Roman" panose="02020603050405020304" pitchFamily="18" charset="0"/>
                <a:cs typeface="Times New Roman" panose="02020603050405020304" pitchFamily="18" charset="0"/>
              </a:rPr>
              <a:t>dışı</a:t>
            </a:r>
            <a:r>
              <a:rPr b="1" spc="4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teşkilatının</a:t>
            </a:r>
            <a:r>
              <a:rPr b="1" spc="15"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taşınır</a:t>
            </a:r>
            <a:r>
              <a:rPr b="1" spc="3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mal</a:t>
            </a:r>
            <a:r>
              <a:rPr b="1" spc="1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yönetim</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hesabı</a:t>
            </a:r>
            <a:r>
              <a:rPr b="1" spc="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ise</a:t>
            </a:r>
            <a:r>
              <a:rPr b="1" spc="-5"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merkez</a:t>
            </a:r>
            <a:r>
              <a:rPr b="1" spc="5" dirty="0">
                <a:latin typeface="Times New Roman" panose="02020603050405020304" pitchFamily="18" charset="0"/>
                <a:cs typeface="Times New Roman" panose="02020603050405020304" pitchFamily="18" charset="0"/>
              </a:rPr>
              <a:t> teşkilatında </a:t>
            </a:r>
            <a:r>
              <a:rPr b="1" spc="10"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muhafaza</a:t>
            </a:r>
            <a:r>
              <a:rPr b="1" spc="40"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edilir.</a:t>
            </a:r>
            <a:endParaRPr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155858" y="764704"/>
            <a:ext cx="9001000" cy="381386"/>
          </a:xfrm>
          <a:prstGeom prst="rect">
            <a:avLst/>
          </a:prstGeom>
        </p:spPr>
        <p:txBody>
          <a:bodyPr vert="horz" wrap="square" lIns="0" tIns="8255" rIns="0" bIns="0" rtlCol="0">
            <a:spAutoFit/>
          </a:bodyPr>
          <a:lstStyle/>
          <a:p>
            <a:pPr marL="12700" marR="5080" indent="2540">
              <a:lnSpc>
                <a:spcPct val="101000"/>
              </a:lnSpc>
              <a:spcBef>
                <a:spcPts val="65"/>
              </a:spcBef>
            </a:pPr>
            <a:r>
              <a:rPr sz="2400" b="1" spc="-20" dirty="0">
                <a:solidFill>
                  <a:srgbClr val="FF0000"/>
                </a:solidFill>
                <a:latin typeface="Times New Roman" panose="02020603050405020304" pitchFamily="18" charset="0"/>
                <a:cs typeface="Times New Roman" panose="02020603050405020304" pitchFamily="18" charset="0"/>
              </a:rPr>
              <a:t>İDARE</a:t>
            </a:r>
            <a:r>
              <a:rPr sz="2400" b="1" spc="100" dirty="0">
                <a:solidFill>
                  <a:srgbClr val="FF0000"/>
                </a:solidFill>
                <a:latin typeface="Times New Roman" panose="02020603050405020304" pitchFamily="18" charset="0"/>
                <a:cs typeface="Times New Roman" panose="02020603050405020304" pitchFamily="18" charset="0"/>
              </a:rPr>
              <a:t> </a:t>
            </a:r>
            <a:r>
              <a:rPr sz="2400" b="1" spc="-35" dirty="0">
                <a:solidFill>
                  <a:srgbClr val="FF0000"/>
                </a:solidFill>
                <a:latin typeface="Times New Roman" panose="02020603050405020304" pitchFamily="18" charset="0"/>
                <a:cs typeface="Times New Roman" panose="02020603050405020304" pitchFamily="18" charset="0"/>
              </a:rPr>
              <a:t>TAŞINIR</a:t>
            </a:r>
            <a:r>
              <a:rPr sz="2400" b="1" spc="85" dirty="0">
                <a:solidFill>
                  <a:srgbClr val="FF0000"/>
                </a:solidFill>
                <a:latin typeface="Times New Roman" panose="02020603050405020304" pitchFamily="18" charset="0"/>
                <a:cs typeface="Times New Roman" panose="02020603050405020304" pitchFamily="18" charset="0"/>
              </a:rPr>
              <a:t> </a:t>
            </a:r>
            <a:r>
              <a:rPr sz="2400" b="1" spc="-20" dirty="0">
                <a:solidFill>
                  <a:srgbClr val="FF0000"/>
                </a:solidFill>
                <a:latin typeface="Times New Roman" panose="02020603050405020304" pitchFamily="18" charset="0"/>
                <a:cs typeface="Times New Roman" panose="02020603050405020304" pitchFamily="18" charset="0"/>
              </a:rPr>
              <a:t>MAL</a:t>
            </a:r>
            <a:r>
              <a:rPr sz="2400" b="1" spc="-50"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YÖNETİMİ</a:t>
            </a:r>
            <a:r>
              <a:rPr sz="2400" b="1" spc="-130" dirty="0">
                <a:solidFill>
                  <a:srgbClr val="FF0000"/>
                </a:solidFill>
                <a:latin typeface="Times New Roman" panose="02020603050405020304" pitchFamily="18" charset="0"/>
                <a:cs typeface="Times New Roman" panose="02020603050405020304" pitchFamily="18" charset="0"/>
              </a:rPr>
              <a:t> </a:t>
            </a:r>
            <a:r>
              <a:rPr sz="2400" b="1" spc="-35" dirty="0">
                <a:solidFill>
                  <a:srgbClr val="FF0000"/>
                </a:solidFill>
                <a:latin typeface="Times New Roman" panose="02020603050405020304" pitchFamily="18" charset="0"/>
                <a:cs typeface="Times New Roman" panose="02020603050405020304" pitchFamily="18" charset="0"/>
              </a:rPr>
              <a:t>AYRINTILI </a:t>
            </a:r>
            <a:r>
              <a:rPr sz="2400" b="1" spc="-540" dirty="0">
                <a:solidFill>
                  <a:srgbClr val="FF0000"/>
                </a:solidFill>
                <a:latin typeface="Times New Roman" panose="02020603050405020304" pitchFamily="18" charset="0"/>
                <a:cs typeface="Times New Roman" panose="02020603050405020304" pitchFamily="18" charset="0"/>
              </a:rPr>
              <a:t> </a:t>
            </a:r>
            <a:r>
              <a:rPr sz="2400" b="1" spc="-25" dirty="0">
                <a:solidFill>
                  <a:srgbClr val="FF0000"/>
                </a:solidFill>
                <a:latin typeface="Times New Roman" panose="02020603050405020304" pitchFamily="18" charset="0"/>
                <a:cs typeface="Times New Roman" panose="02020603050405020304" pitchFamily="18" charset="0"/>
              </a:rPr>
              <a:t>HESAP</a:t>
            </a:r>
            <a:r>
              <a:rPr sz="2400" b="1" spc="55"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CETVELİ</a:t>
            </a:r>
            <a:r>
              <a:rPr sz="2400" b="1" spc="40" dirty="0">
                <a:solidFill>
                  <a:srgbClr val="FF0000"/>
                </a:solidFill>
                <a:latin typeface="Times New Roman" panose="02020603050405020304" pitchFamily="18" charset="0"/>
                <a:cs typeface="Times New Roman" panose="02020603050405020304" pitchFamily="18" charset="0"/>
              </a:rPr>
              <a:t> </a:t>
            </a:r>
            <a:endParaRPr sz="24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631504" y="1556792"/>
            <a:ext cx="10049709" cy="3729226"/>
          </a:xfrm>
          <a:prstGeom prst="rect">
            <a:avLst/>
          </a:prstGeom>
        </p:spPr>
        <p:txBody>
          <a:bodyPr vert="horz" wrap="square" lIns="0" tIns="12700" rIns="0" bIns="0" rtlCol="0">
            <a:spAutoFit/>
          </a:bodyPr>
          <a:lstStyle/>
          <a:p>
            <a:pPr marL="356870" marR="5080" indent="-344805" algn="just">
              <a:lnSpc>
                <a:spcPct val="100000"/>
              </a:lnSpc>
              <a:spcBef>
                <a:spcPts val="100"/>
              </a:spcBef>
              <a:buFont typeface="Wingdings"/>
              <a:buChar char=""/>
              <a:tabLst>
                <a:tab pos="357505" algn="l"/>
              </a:tabLst>
            </a:pPr>
            <a:r>
              <a:rPr sz="2400" b="1" spc="-5" dirty="0">
                <a:latin typeface="Times New Roman" panose="02020603050405020304" pitchFamily="18" charset="0"/>
                <a:cs typeface="Times New Roman" panose="02020603050405020304" pitchFamily="18" charset="0"/>
              </a:rPr>
              <a:t>Merkezdeki</a:t>
            </a:r>
            <a:r>
              <a:rPr sz="2400" b="1"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taşınır</a:t>
            </a:r>
            <a:r>
              <a:rPr sz="2400" b="1" spc="3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konsolide</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görevlilerince;</a:t>
            </a:r>
            <a:r>
              <a:rPr sz="2400" b="1"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dış</a:t>
            </a:r>
            <a:r>
              <a:rPr sz="2400" b="1" spc="3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temsilcilikler</a:t>
            </a:r>
            <a:r>
              <a:rPr sz="2400" b="1" spc="-5" dirty="0">
                <a:latin typeface="Times New Roman" panose="02020603050405020304" pitchFamily="18" charset="0"/>
                <a:cs typeface="Times New Roman" panose="02020603050405020304" pitchFamily="18" charset="0"/>
              </a:rPr>
              <a:t> ile</a:t>
            </a:r>
            <a:r>
              <a:rPr sz="2400" b="1" dirty="0">
                <a:latin typeface="Times New Roman" panose="02020603050405020304" pitchFamily="18" charset="0"/>
                <a:cs typeface="Times New Roman" panose="02020603050405020304" pitchFamily="18" charset="0"/>
              </a:rPr>
              <a:t> merkez</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taşra </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harcama</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birimleri</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itibarıyla</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düzenlenen</a:t>
            </a:r>
            <a:r>
              <a:rPr sz="2400" b="1" dirty="0">
                <a:latin typeface="Times New Roman" panose="02020603050405020304" pitchFamily="18" charset="0"/>
                <a:cs typeface="Times New Roman" panose="02020603050405020304" pitchFamily="18" charset="0"/>
              </a:rPr>
              <a:t> harcama</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birimi</a:t>
            </a:r>
            <a:r>
              <a:rPr sz="2400" b="1" spc="-5"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taşınır </a:t>
            </a:r>
            <a:r>
              <a:rPr sz="2400" b="1" spc="-5" dirty="0">
                <a:latin typeface="Times New Roman" panose="02020603050405020304" pitchFamily="18" charset="0"/>
                <a:cs typeface="Times New Roman" panose="02020603050405020304" pitchFamily="18" charset="0"/>
              </a:rPr>
              <a:t>mal</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yönetim</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hesabı </a:t>
            </a:r>
            <a:r>
              <a:rPr sz="2400" b="1" spc="2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cetvelleri </a:t>
            </a:r>
            <a:r>
              <a:rPr sz="2400" b="1" spc="-5" dirty="0">
                <a:latin typeface="Times New Roman" panose="02020603050405020304" pitchFamily="18" charset="0"/>
                <a:cs typeface="Times New Roman" panose="02020603050405020304" pitchFamily="18" charset="0"/>
              </a:rPr>
              <a:t>öncelikle </a:t>
            </a:r>
            <a:r>
              <a:rPr sz="2400" b="1" dirty="0">
                <a:latin typeface="Times New Roman" panose="02020603050405020304" pitchFamily="18" charset="0"/>
                <a:cs typeface="Times New Roman" panose="02020603050405020304" pitchFamily="18" charset="0"/>
              </a:rPr>
              <a:t>I </a:t>
            </a:r>
            <a:r>
              <a:rPr sz="2400" b="1" spc="-15" dirty="0">
                <a:latin typeface="Times New Roman" panose="02020603050405020304" pitchFamily="18" charset="0"/>
                <a:cs typeface="Times New Roman" panose="02020603050405020304" pitchFamily="18" charset="0"/>
              </a:rPr>
              <a:t>inci </a:t>
            </a:r>
            <a:r>
              <a:rPr sz="2400" b="1" spc="-5" dirty="0">
                <a:latin typeface="Times New Roman" panose="02020603050405020304" pitchFamily="18" charset="0"/>
                <a:cs typeface="Times New Roman" panose="02020603050405020304" pitchFamily="18" charset="0"/>
              </a:rPr>
              <a:t>düzey </a:t>
            </a:r>
            <a:r>
              <a:rPr sz="2400" b="1" dirty="0">
                <a:latin typeface="Times New Roman" panose="02020603050405020304" pitchFamily="18" charset="0"/>
                <a:cs typeface="Times New Roman" panose="02020603050405020304" pitchFamily="18" charset="0"/>
              </a:rPr>
              <a:t>detay </a:t>
            </a:r>
            <a:r>
              <a:rPr sz="2400" b="1" spc="-5" dirty="0">
                <a:latin typeface="Times New Roman" panose="02020603050405020304" pitchFamily="18" charset="0"/>
                <a:cs typeface="Times New Roman" panose="02020603050405020304" pitchFamily="18" charset="0"/>
              </a:rPr>
              <a:t>kodu </a:t>
            </a:r>
            <a:r>
              <a:rPr sz="2400" b="1" dirty="0">
                <a:latin typeface="Times New Roman" panose="02020603050405020304" pitchFamily="18" charset="0"/>
                <a:cs typeface="Times New Roman" panose="02020603050405020304" pitchFamily="18" charset="0"/>
              </a:rPr>
              <a:t>itibarıyla </a:t>
            </a:r>
            <a:r>
              <a:rPr sz="2400" b="1" spc="20" dirty="0">
                <a:latin typeface="Times New Roman" panose="02020603050405020304" pitchFamily="18" charset="0"/>
                <a:cs typeface="Times New Roman" panose="02020603050405020304" pitchFamily="18" charset="0"/>
              </a:rPr>
              <a:t>ayrı </a:t>
            </a:r>
            <a:r>
              <a:rPr sz="2400" b="1" spc="30" dirty="0">
                <a:latin typeface="Times New Roman" panose="02020603050405020304" pitchFamily="18" charset="0"/>
                <a:cs typeface="Times New Roman" panose="02020603050405020304" pitchFamily="18" charset="0"/>
              </a:rPr>
              <a:t>ayrı </a:t>
            </a:r>
            <a:r>
              <a:rPr sz="2400" b="1" spc="-10" dirty="0">
                <a:latin typeface="Times New Roman" panose="02020603050405020304" pitchFamily="18" charset="0"/>
                <a:cs typeface="Times New Roman" panose="02020603050405020304" pitchFamily="18" charset="0"/>
              </a:rPr>
              <a:t>birleştirilmek</a:t>
            </a:r>
            <a:r>
              <a:rPr sz="2400" b="1" spc="-5" dirty="0">
                <a:latin typeface="Times New Roman" panose="02020603050405020304" pitchFamily="18" charset="0"/>
                <a:cs typeface="Times New Roman" panose="02020603050405020304" pitchFamily="18" charset="0"/>
              </a:rPr>
              <a:t> suretiyle </a:t>
            </a:r>
            <a:r>
              <a:rPr sz="2400" b="1" dirty="0">
                <a:latin typeface="Times New Roman" panose="02020603050405020304" pitchFamily="18" charset="0"/>
                <a:cs typeface="Times New Roman" panose="02020603050405020304" pitchFamily="18" charset="0"/>
              </a:rPr>
              <a:t> İdare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Taşınır</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Mal</a:t>
            </a:r>
            <a:r>
              <a:rPr sz="2400" b="1" spc="-5" dirty="0">
                <a:latin typeface="Times New Roman" panose="02020603050405020304" pitchFamily="18" charset="0"/>
                <a:cs typeface="Times New Roman" panose="02020603050405020304" pitchFamily="18" charset="0"/>
              </a:rPr>
              <a:t> Yönetimi</a:t>
            </a:r>
            <a:r>
              <a:rPr sz="2400" b="1" dirty="0">
                <a:latin typeface="Times New Roman" panose="02020603050405020304" pitchFamily="18" charset="0"/>
                <a:cs typeface="Times New Roman" panose="02020603050405020304" pitchFamily="18" charset="0"/>
              </a:rPr>
              <a:t> </a:t>
            </a:r>
            <a:r>
              <a:rPr sz="2400" b="1" spc="25" dirty="0">
                <a:latin typeface="Times New Roman" panose="02020603050405020304" pitchFamily="18" charset="0"/>
                <a:cs typeface="Times New Roman" panose="02020603050405020304" pitchFamily="18" charset="0"/>
              </a:rPr>
              <a:t>Ayrıntılı </a:t>
            </a:r>
            <a:r>
              <a:rPr sz="2400" b="1" dirty="0">
                <a:latin typeface="Times New Roman" panose="02020603050405020304" pitchFamily="18" charset="0"/>
                <a:cs typeface="Times New Roman" panose="02020603050405020304" pitchFamily="18" charset="0"/>
              </a:rPr>
              <a:t>Hesap</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Cetveli,</a:t>
            </a:r>
            <a:r>
              <a:rPr sz="2400" b="1" spc="-5"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taşınır </a:t>
            </a:r>
            <a:r>
              <a:rPr sz="2400" b="1" spc="-5" dirty="0">
                <a:latin typeface="Times New Roman" panose="02020603050405020304" pitchFamily="18" charset="0"/>
                <a:cs typeface="Times New Roman" panose="02020603050405020304" pitchFamily="18" charset="0"/>
              </a:rPr>
              <a:t>hesap</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grupları</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itibarıyla </a:t>
            </a:r>
            <a:r>
              <a:rPr sz="2400" b="1" spc="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birleştirilmek</a:t>
            </a:r>
            <a:r>
              <a:rPr sz="2400" b="1" spc="5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suretiyle</a:t>
            </a:r>
            <a:r>
              <a:rPr sz="2400" b="1" spc="7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de</a:t>
            </a:r>
            <a:r>
              <a:rPr sz="2400" b="1" spc="2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İdare</a:t>
            </a:r>
            <a:r>
              <a:rPr sz="2400" b="1" spc="-2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Taşınır</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Mal</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Yönetim</a:t>
            </a:r>
            <a:r>
              <a:rPr sz="2400" b="1" spc="15" dirty="0">
                <a:latin typeface="Times New Roman" panose="02020603050405020304" pitchFamily="18" charset="0"/>
                <a:cs typeface="Times New Roman" panose="02020603050405020304" pitchFamily="18" charset="0"/>
              </a:rPr>
              <a:t> Hesabı</a:t>
            </a:r>
            <a:r>
              <a:rPr sz="2400" b="1" spc="3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İcmal</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Cetveli</a:t>
            </a:r>
            <a:r>
              <a:rPr sz="2400" b="1" spc="6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hazırlanır.</a:t>
            </a:r>
          </a:p>
          <a:p>
            <a:pPr>
              <a:lnSpc>
                <a:spcPct val="100000"/>
              </a:lnSpc>
              <a:buFont typeface="Wingdings"/>
              <a:buChar char=""/>
            </a:pPr>
            <a:endParaRPr sz="2550"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sz="2400" b="1" dirty="0">
                <a:latin typeface="Times New Roman" panose="02020603050405020304" pitchFamily="18" charset="0"/>
                <a:cs typeface="Times New Roman" panose="02020603050405020304" pitchFamily="18" charset="0"/>
              </a:rPr>
              <a:t>İdare </a:t>
            </a:r>
            <a:r>
              <a:rPr sz="2400" b="1" spc="-10" dirty="0">
                <a:latin typeface="Times New Roman" panose="02020603050405020304" pitchFamily="18" charset="0"/>
                <a:cs typeface="Times New Roman" panose="02020603050405020304" pitchFamily="18" charset="0"/>
              </a:rPr>
              <a:t>Taşınır Mal </a:t>
            </a:r>
            <a:r>
              <a:rPr sz="2400" b="1" spc="-5" dirty="0">
                <a:latin typeface="Times New Roman" panose="02020603050405020304" pitchFamily="18" charset="0"/>
                <a:cs typeface="Times New Roman" panose="02020603050405020304" pitchFamily="18" charset="0"/>
              </a:rPr>
              <a:t>Yönetimi </a:t>
            </a:r>
            <a:r>
              <a:rPr sz="2400" b="1" spc="25" dirty="0">
                <a:latin typeface="Times New Roman" panose="02020603050405020304" pitchFamily="18" charset="0"/>
                <a:cs typeface="Times New Roman" panose="02020603050405020304" pitchFamily="18" charset="0"/>
              </a:rPr>
              <a:t>Ayrıntılı </a:t>
            </a:r>
            <a:r>
              <a:rPr sz="2400" b="1" dirty="0">
                <a:latin typeface="Times New Roman" panose="02020603050405020304" pitchFamily="18" charset="0"/>
                <a:cs typeface="Times New Roman" panose="02020603050405020304" pitchFamily="18" charset="0"/>
              </a:rPr>
              <a:t>Hesap </a:t>
            </a:r>
            <a:r>
              <a:rPr sz="2400" b="1" spc="-10" dirty="0">
                <a:latin typeface="Times New Roman" panose="02020603050405020304" pitchFamily="18" charset="0"/>
                <a:cs typeface="Times New Roman" panose="02020603050405020304" pitchFamily="18" charset="0"/>
              </a:rPr>
              <a:t>Cetveli </a:t>
            </a:r>
            <a:r>
              <a:rPr sz="2400" b="1" spc="-15" dirty="0">
                <a:latin typeface="Times New Roman" panose="02020603050405020304" pitchFamily="18" charset="0"/>
                <a:cs typeface="Times New Roman" panose="02020603050405020304" pitchFamily="18" charset="0"/>
              </a:rPr>
              <a:t>ile </a:t>
            </a:r>
            <a:r>
              <a:rPr sz="2400" b="1" dirty="0">
                <a:latin typeface="Times New Roman" panose="02020603050405020304" pitchFamily="18" charset="0"/>
                <a:cs typeface="Times New Roman" panose="02020603050405020304" pitchFamily="18" charset="0"/>
              </a:rPr>
              <a:t>İdare </a:t>
            </a:r>
            <a:r>
              <a:rPr sz="2400" b="1" spc="-5" dirty="0">
                <a:latin typeface="Times New Roman" panose="02020603050405020304" pitchFamily="18" charset="0"/>
                <a:cs typeface="Times New Roman" panose="02020603050405020304" pitchFamily="18" charset="0"/>
              </a:rPr>
              <a:t>Taşınır </a:t>
            </a:r>
            <a:r>
              <a:rPr sz="2400" b="1" spc="-10" dirty="0">
                <a:latin typeface="Times New Roman" panose="02020603050405020304" pitchFamily="18" charset="0"/>
                <a:cs typeface="Times New Roman" panose="02020603050405020304" pitchFamily="18" charset="0"/>
              </a:rPr>
              <a:t>Mal </a:t>
            </a:r>
            <a:r>
              <a:rPr sz="2400" b="1" spc="-5" dirty="0">
                <a:latin typeface="Times New Roman" panose="02020603050405020304" pitchFamily="18" charset="0"/>
                <a:cs typeface="Times New Roman" panose="02020603050405020304" pitchFamily="18" charset="0"/>
              </a:rPr>
              <a:t>Yönetim </a:t>
            </a:r>
            <a:r>
              <a:rPr sz="2400" b="1" spc="15" dirty="0">
                <a:latin typeface="Times New Roman" panose="02020603050405020304" pitchFamily="18" charset="0"/>
                <a:cs typeface="Times New Roman" panose="02020603050405020304" pitchFamily="18" charset="0"/>
              </a:rPr>
              <a:t>Hesabı </a:t>
            </a:r>
            <a:r>
              <a:rPr sz="2400" b="1" spc="2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İcmal</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Cetvelinin</a:t>
            </a:r>
            <a:r>
              <a:rPr sz="2400" b="1" spc="5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ilgililerce</a:t>
            </a:r>
            <a:r>
              <a:rPr sz="2400" b="1" spc="12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imzalanmış</a:t>
            </a:r>
            <a:r>
              <a:rPr sz="2400" b="1" spc="5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nüshası</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idarenin</a:t>
            </a:r>
            <a:r>
              <a:rPr sz="2400" b="1" spc="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kesin</a:t>
            </a:r>
            <a:r>
              <a:rPr sz="2400" b="1" spc="5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hesabına </a:t>
            </a:r>
            <a:r>
              <a:rPr sz="2400" b="1" spc="-25" dirty="0">
                <a:latin typeface="Times New Roman" panose="02020603050405020304" pitchFamily="18" charset="0"/>
                <a:cs typeface="Times New Roman" panose="02020603050405020304" pitchFamily="18" charset="0"/>
              </a:rPr>
              <a:t>eklenir.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855640" y="620688"/>
            <a:ext cx="1656184" cy="565539"/>
          </a:xfrm>
          <a:prstGeom prst="rect">
            <a:avLst/>
          </a:prstGeom>
        </p:spPr>
        <p:txBody>
          <a:bodyPr vert="horz" wrap="square" lIns="0" tIns="11430" rIns="0" bIns="0" rtlCol="0">
            <a:spAutoFit/>
          </a:bodyPr>
          <a:lstStyle/>
          <a:p>
            <a:pPr marL="12700">
              <a:lnSpc>
                <a:spcPct val="100000"/>
              </a:lnSpc>
              <a:spcBef>
                <a:spcPts val="90"/>
              </a:spcBef>
            </a:pPr>
            <a:r>
              <a:rPr b="1" spc="-110" dirty="0">
                <a:solidFill>
                  <a:srgbClr val="FF0000"/>
                </a:solidFill>
                <a:latin typeface="Times New Roman" panose="02020603050405020304" pitchFamily="18" charset="0"/>
                <a:cs typeface="Times New Roman" panose="02020603050405020304" pitchFamily="18" charset="0"/>
              </a:rPr>
              <a:t>A</a:t>
            </a:r>
            <a:r>
              <a:rPr b="1" spc="15" dirty="0">
                <a:solidFill>
                  <a:srgbClr val="FF0000"/>
                </a:solidFill>
                <a:latin typeface="Times New Roman" panose="02020603050405020304" pitchFamily="18" charset="0"/>
                <a:cs typeface="Times New Roman" panose="02020603050405020304" pitchFamily="18" charset="0"/>
              </a:rPr>
              <a:t>M</a:t>
            </a:r>
            <a:r>
              <a:rPr b="1" spc="-40" dirty="0">
                <a:solidFill>
                  <a:srgbClr val="FF0000"/>
                </a:solidFill>
                <a:latin typeface="Times New Roman" panose="02020603050405020304" pitchFamily="18" charset="0"/>
                <a:cs typeface="Times New Roman" panose="02020603050405020304" pitchFamily="18" charset="0"/>
              </a:rPr>
              <a:t>A</a:t>
            </a:r>
            <a:r>
              <a:rPr b="1" spc="-10" dirty="0">
                <a:solidFill>
                  <a:srgbClr val="FF0000"/>
                </a:solidFill>
                <a:latin typeface="Times New Roman" panose="02020603050405020304" pitchFamily="18" charset="0"/>
                <a:cs typeface="Times New Roman" panose="02020603050405020304" pitchFamily="18" charset="0"/>
              </a:rPr>
              <a:t>Ç</a:t>
            </a:r>
            <a:endParaRPr b="1" dirty="0">
              <a:solidFill>
                <a:srgbClr val="FF0000"/>
              </a:solidFill>
              <a:latin typeface="Times New Roman" panose="02020603050405020304" pitchFamily="18" charset="0"/>
              <a:cs typeface="Times New Roman" panose="02020603050405020304" pitchFamily="18" charset="0"/>
            </a:endParaRPr>
          </a:p>
        </p:txBody>
      </p:sp>
      <p:sp>
        <p:nvSpPr>
          <p:cNvPr id="6" name="object 6"/>
          <p:cNvSpPr txBox="1"/>
          <p:nvPr/>
        </p:nvSpPr>
        <p:spPr>
          <a:xfrm>
            <a:off x="1919536" y="1484784"/>
            <a:ext cx="9721080" cy="4455515"/>
          </a:xfrm>
          <a:prstGeom prst="rect">
            <a:avLst/>
          </a:prstGeom>
        </p:spPr>
        <p:txBody>
          <a:bodyPr vert="horz" wrap="square" lIns="0" tIns="12700" rIns="0" bIns="0" rtlCol="0">
            <a:spAutoFit/>
          </a:bodyPr>
          <a:lstStyle/>
          <a:p>
            <a:pPr marL="12700" marR="5080" algn="just">
              <a:lnSpc>
                <a:spcPct val="150000"/>
              </a:lnSpc>
              <a:spcBef>
                <a:spcPts val="100"/>
              </a:spcBef>
            </a:pPr>
            <a:r>
              <a:rPr lang="tr-TR" sz="2800" b="1" dirty="0" smtClean="0">
                <a:latin typeface="Times New Roman" panose="02020603050405020304" pitchFamily="18" charset="0"/>
                <a:cs typeface="Times New Roman" panose="02020603050405020304" pitchFamily="18" charset="0"/>
              </a:rPr>
              <a:t>Bu </a:t>
            </a:r>
            <a:r>
              <a:rPr lang="tr-TR" sz="2800" b="1" spc="-10" dirty="0" smtClean="0">
                <a:latin typeface="Times New Roman" panose="02020603050405020304" pitchFamily="18" charset="0"/>
                <a:cs typeface="Times New Roman" panose="02020603050405020304" pitchFamily="18" charset="0"/>
              </a:rPr>
              <a:t>yönetmeliğin amacı, kaynağına ve edinme yöntemine bakılmaksızın kamu </a:t>
            </a:r>
            <a:r>
              <a:rPr sz="2800" b="1" spc="-5" dirty="0" err="1" smtClean="0">
                <a:latin typeface="Times New Roman" panose="02020603050405020304" pitchFamily="18" charset="0"/>
                <a:cs typeface="Times New Roman" panose="02020603050405020304" pitchFamily="18" charset="0"/>
              </a:rPr>
              <a:t>idarelerine</a:t>
            </a:r>
            <a:r>
              <a:rPr sz="2800" b="1" spc="-5" dirty="0" smtClean="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ait </a:t>
            </a:r>
            <a:r>
              <a:rPr sz="2800" b="1" spc="30" dirty="0">
                <a:latin typeface="Times New Roman" panose="02020603050405020304" pitchFamily="18" charset="0"/>
                <a:cs typeface="Times New Roman" panose="02020603050405020304" pitchFamily="18" charset="0"/>
              </a:rPr>
              <a:t>taşınır </a:t>
            </a:r>
            <a:r>
              <a:rPr sz="2800" b="1" spc="5" dirty="0">
                <a:latin typeface="Times New Roman" panose="02020603050405020304" pitchFamily="18" charset="0"/>
                <a:cs typeface="Times New Roman" panose="02020603050405020304" pitchFamily="18" charset="0"/>
              </a:rPr>
              <a:t>malların </a:t>
            </a:r>
            <a:r>
              <a:rPr sz="2800" b="1" spc="10" dirty="0">
                <a:latin typeface="Times New Roman" panose="02020603050405020304" pitchFamily="18" charset="0"/>
                <a:cs typeface="Times New Roman" panose="02020603050405020304" pitchFamily="18" charset="0"/>
              </a:rPr>
              <a:t>kaydı, muhafazası </a:t>
            </a:r>
            <a:r>
              <a:rPr sz="2800" b="1" spc="-15" dirty="0">
                <a:latin typeface="Times New Roman" panose="02020603050405020304" pitchFamily="18" charset="0"/>
                <a:cs typeface="Times New Roman" panose="02020603050405020304" pitchFamily="18" charset="0"/>
              </a:rPr>
              <a:t>ve </a:t>
            </a:r>
            <a:r>
              <a:rPr sz="2800" b="1" spc="20" dirty="0">
                <a:latin typeface="Times New Roman" panose="02020603050405020304" pitchFamily="18" charset="0"/>
                <a:cs typeface="Times New Roman" panose="02020603050405020304" pitchFamily="18" charset="0"/>
              </a:rPr>
              <a:t>kullanımı </a:t>
            </a:r>
            <a:r>
              <a:rPr sz="2800" b="1" spc="-5" dirty="0">
                <a:latin typeface="Times New Roman" panose="02020603050405020304" pitchFamily="18" charset="0"/>
                <a:cs typeface="Times New Roman" panose="02020603050405020304" pitchFamily="18" charset="0"/>
              </a:rPr>
              <a:t>ile yönetim </a:t>
            </a:r>
            <a:r>
              <a:rPr sz="2800" b="1" spc="20" dirty="0">
                <a:latin typeface="Times New Roman" panose="02020603050405020304" pitchFamily="18" charset="0"/>
                <a:cs typeface="Times New Roman" panose="02020603050405020304" pitchFamily="18" charset="0"/>
              </a:rPr>
              <a:t>hesabının </a:t>
            </a:r>
            <a:r>
              <a:rPr sz="2800" b="1" spc="25"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verilmesi,</a:t>
            </a:r>
            <a:r>
              <a:rPr sz="2800" b="1"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merkez</a:t>
            </a:r>
            <a:r>
              <a:rPr sz="2800" b="1"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ve</a:t>
            </a:r>
            <a:r>
              <a:rPr sz="2800" b="1" spc="-10"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taşrada</a:t>
            </a:r>
            <a:r>
              <a:rPr sz="2800" b="1" dirty="0">
                <a:latin typeface="Times New Roman" panose="02020603050405020304" pitchFamily="18" charset="0"/>
                <a:cs typeface="Times New Roman" panose="02020603050405020304" pitchFamily="18" charset="0"/>
              </a:rPr>
              <a:t> </a:t>
            </a:r>
            <a:r>
              <a:rPr sz="2800" b="1" spc="30" dirty="0">
                <a:latin typeface="Times New Roman" panose="02020603050405020304" pitchFamily="18" charset="0"/>
                <a:cs typeface="Times New Roman" panose="02020603050405020304" pitchFamily="18" charset="0"/>
              </a:rPr>
              <a:t>taşınır</a:t>
            </a:r>
            <a:r>
              <a:rPr sz="2800" b="1" spc="35"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yönetim</a:t>
            </a:r>
            <a:r>
              <a:rPr sz="2800" b="1" dirty="0">
                <a:latin typeface="Times New Roman" panose="02020603050405020304" pitchFamily="18" charset="0"/>
                <a:cs typeface="Times New Roman" panose="02020603050405020304" pitchFamily="18" charset="0"/>
              </a:rPr>
              <a:t> sorumlularıyla</a:t>
            </a:r>
            <a:r>
              <a:rPr sz="2800" b="1" spc="5"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bunlar</a:t>
            </a:r>
            <a:r>
              <a:rPr sz="2800" b="1" dirty="0">
                <a:latin typeface="Times New Roman" panose="02020603050405020304" pitchFamily="18" charset="0"/>
                <a:cs typeface="Times New Roman" panose="02020603050405020304" pitchFamily="18" charset="0"/>
              </a:rPr>
              <a:t> </a:t>
            </a:r>
            <a:r>
              <a:rPr sz="2800" b="1" spc="20" dirty="0">
                <a:latin typeface="Times New Roman" panose="02020603050405020304" pitchFamily="18" charset="0"/>
                <a:cs typeface="Times New Roman" panose="02020603050405020304" pitchFamily="18" charset="0"/>
              </a:rPr>
              <a:t>adına  </a:t>
            </a:r>
            <a:r>
              <a:rPr sz="2800" b="1" spc="-5" dirty="0">
                <a:latin typeface="Times New Roman" panose="02020603050405020304" pitchFamily="18" charset="0"/>
                <a:cs typeface="Times New Roman" panose="02020603050405020304" pitchFamily="18" charset="0"/>
              </a:rPr>
              <a:t>görev </a:t>
            </a:r>
            <a:r>
              <a:rPr sz="2800" b="1"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yapacak </a:t>
            </a:r>
            <a:r>
              <a:rPr sz="2800" b="1" spc="5" dirty="0">
                <a:latin typeface="Times New Roman" panose="02020603050405020304" pitchFamily="18" charset="0"/>
                <a:cs typeface="Times New Roman" panose="02020603050405020304" pitchFamily="18" charset="0"/>
              </a:rPr>
              <a:t>olanların </a:t>
            </a:r>
            <a:r>
              <a:rPr sz="2800" b="1" spc="-5" dirty="0">
                <a:latin typeface="Times New Roman" panose="02020603050405020304" pitchFamily="18" charset="0"/>
                <a:cs typeface="Times New Roman" panose="02020603050405020304" pitchFamily="18" charset="0"/>
              </a:rPr>
              <a:t>belirlenmesi </a:t>
            </a:r>
            <a:r>
              <a:rPr sz="2800" b="1" spc="-15" dirty="0">
                <a:latin typeface="Times New Roman" panose="02020603050405020304" pitchFamily="18" charset="0"/>
                <a:cs typeface="Times New Roman" panose="02020603050405020304" pitchFamily="18" charset="0"/>
              </a:rPr>
              <a:t>ve </a:t>
            </a:r>
            <a:r>
              <a:rPr sz="2800" b="1" dirty="0">
                <a:latin typeface="Times New Roman" panose="02020603050405020304" pitchFamily="18" charset="0"/>
                <a:cs typeface="Times New Roman" panose="02020603050405020304" pitchFamily="18" charset="0"/>
              </a:rPr>
              <a:t>kamu </a:t>
            </a:r>
            <a:r>
              <a:rPr sz="2800" b="1" spc="-10" dirty="0">
                <a:latin typeface="Times New Roman" panose="02020603050405020304" pitchFamily="18" charset="0"/>
                <a:cs typeface="Times New Roman" panose="02020603050405020304" pitchFamily="18" charset="0"/>
              </a:rPr>
              <a:t>idareleri </a:t>
            </a:r>
            <a:r>
              <a:rPr sz="2800" b="1" spc="10" dirty="0">
                <a:latin typeface="Times New Roman" panose="02020603050405020304" pitchFamily="18" charset="0"/>
                <a:cs typeface="Times New Roman" panose="02020603050405020304" pitchFamily="18" charset="0"/>
              </a:rPr>
              <a:t>arasında </a:t>
            </a:r>
            <a:r>
              <a:rPr sz="2800" b="1" spc="25" dirty="0">
                <a:latin typeface="Times New Roman" panose="02020603050405020304" pitchFamily="18" charset="0"/>
                <a:cs typeface="Times New Roman" panose="02020603050405020304" pitchFamily="18" charset="0"/>
              </a:rPr>
              <a:t>taşınırların </a:t>
            </a:r>
            <a:r>
              <a:rPr sz="2800" b="1" spc="-5" dirty="0">
                <a:latin typeface="Times New Roman" panose="02020603050405020304" pitchFamily="18" charset="0"/>
                <a:cs typeface="Times New Roman" panose="02020603050405020304" pitchFamily="18" charset="0"/>
              </a:rPr>
              <a:t>bedelsiz devri </a:t>
            </a:r>
            <a:r>
              <a:rPr sz="2800" b="1" spc="-15" dirty="0">
                <a:latin typeface="Times New Roman" panose="02020603050405020304" pitchFamily="18" charset="0"/>
                <a:cs typeface="Times New Roman" panose="02020603050405020304" pitchFamily="18" charset="0"/>
              </a:rPr>
              <a:t>ile </a:t>
            </a:r>
            <a:r>
              <a:rPr sz="2800" b="1" spc="-10"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tahsisine</a:t>
            </a:r>
            <a:r>
              <a:rPr sz="2800" b="1" spc="20"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ilişkin</a:t>
            </a:r>
            <a:r>
              <a:rPr sz="2800" b="1" spc="60"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esas</a:t>
            </a:r>
            <a:r>
              <a:rPr sz="2800" b="1" spc="20"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ve</a:t>
            </a:r>
            <a:r>
              <a:rPr sz="2800" b="1" spc="40" dirty="0">
                <a:latin typeface="Times New Roman" panose="02020603050405020304" pitchFamily="18" charset="0"/>
                <a:cs typeface="Times New Roman" panose="02020603050405020304" pitchFamily="18" charset="0"/>
              </a:rPr>
              <a:t> </a:t>
            </a:r>
            <a:r>
              <a:rPr sz="2800" b="1" spc="-5" dirty="0">
                <a:latin typeface="Times New Roman" panose="02020603050405020304" pitchFamily="18" charset="0"/>
                <a:cs typeface="Times New Roman" panose="02020603050405020304" pitchFamily="18" charset="0"/>
              </a:rPr>
              <a:t>usulleri</a:t>
            </a:r>
            <a:r>
              <a:rPr sz="2800" b="1" spc="55" dirty="0">
                <a:latin typeface="Times New Roman" panose="02020603050405020304" pitchFamily="18" charset="0"/>
                <a:cs typeface="Times New Roman" panose="02020603050405020304" pitchFamily="18" charset="0"/>
              </a:rPr>
              <a:t> </a:t>
            </a:r>
            <a:r>
              <a:rPr sz="2800" b="1" spc="-15" dirty="0">
                <a:latin typeface="Times New Roman" panose="02020603050405020304" pitchFamily="18" charset="0"/>
                <a:cs typeface="Times New Roman" panose="02020603050405020304" pitchFamily="18" charset="0"/>
              </a:rPr>
              <a:t>belirlemektir.</a:t>
            </a:r>
            <a:endParaRPr sz="28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589212" y="764704"/>
            <a:ext cx="8911687" cy="380873"/>
          </a:xfrm>
          <a:prstGeom prst="rect">
            <a:avLst/>
          </a:prstGeom>
        </p:spPr>
        <p:txBody>
          <a:bodyPr vert="horz" wrap="square" lIns="0" tIns="11430" rIns="0" bIns="0" rtlCol="0">
            <a:spAutoFit/>
          </a:bodyPr>
          <a:lstStyle/>
          <a:p>
            <a:pPr marL="12700">
              <a:lnSpc>
                <a:spcPct val="100000"/>
              </a:lnSpc>
              <a:spcBef>
                <a:spcPts val="90"/>
              </a:spcBef>
            </a:pPr>
            <a:r>
              <a:rPr sz="2400" b="1" spc="-10" dirty="0">
                <a:solidFill>
                  <a:srgbClr val="FF0000"/>
                </a:solidFill>
                <a:latin typeface="Times New Roman" panose="02020603050405020304" pitchFamily="18" charset="0"/>
                <a:cs typeface="Times New Roman" panose="02020603050405020304" pitchFamily="18" charset="0"/>
              </a:rPr>
              <a:t>NUMARALANDIRMA</a:t>
            </a:r>
            <a:r>
              <a:rPr sz="2400" b="1" spc="-3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VE</a:t>
            </a:r>
            <a:r>
              <a:rPr sz="2400" b="1" spc="30"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KOD</a:t>
            </a:r>
            <a:r>
              <a:rPr sz="2400" b="1" spc="-5"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SİSTEMİ</a:t>
            </a:r>
          </a:p>
        </p:txBody>
      </p:sp>
      <p:sp>
        <p:nvSpPr>
          <p:cNvPr id="3" name="İçerik Yer Tutucusu 2"/>
          <p:cNvSpPr>
            <a:spLocks noGrp="1"/>
          </p:cNvSpPr>
          <p:nvPr>
            <p:ph idx="1"/>
          </p:nvPr>
        </p:nvSpPr>
        <p:spPr>
          <a:xfrm>
            <a:off x="1847528" y="1484784"/>
            <a:ext cx="9433048" cy="3777622"/>
          </a:xfrm>
        </p:spPr>
        <p:txBody>
          <a:bodyPr>
            <a:noAutofit/>
          </a:bodyPr>
          <a:lstStyle/>
          <a:p>
            <a:pPr marL="0" indent="0">
              <a:lnSpc>
                <a:spcPct val="100000"/>
              </a:lnSpc>
              <a:spcBef>
                <a:spcPts val="100"/>
              </a:spcBef>
              <a:buNone/>
            </a:pPr>
            <a:r>
              <a:rPr lang="tr-TR" sz="2000" b="1" spc="-10" dirty="0">
                <a:solidFill>
                  <a:srgbClr val="FF0000"/>
                </a:solidFill>
                <a:latin typeface="Times New Roman" panose="02020603050405020304" pitchFamily="18" charset="0"/>
                <a:cs typeface="Times New Roman" panose="02020603050405020304" pitchFamily="18" charset="0"/>
              </a:rPr>
              <a:t>Dayanıklı</a:t>
            </a:r>
            <a:r>
              <a:rPr lang="tr-TR" sz="2000" b="1" spc="30" dirty="0">
                <a:solidFill>
                  <a:srgbClr val="FF0000"/>
                </a:solidFill>
                <a:latin typeface="Times New Roman" panose="02020603050405020304" pitchFamily="18" charset="0"/>
                <a:cs typeface="Times New Roman" panose="02020603050405020304" pitchFamily="18" charset="0"/>
              </a:rPr>
              <a:t> </a:t>
            </a:r>
            <a:r>
              <a:rPr lang="tr-TR" sz="2000" b="1" spc="-15" dirty="0">
                <a:solidFill>
                  <a:srgbClr val="FF0000"/>
                </a:solidFill>
                <a:latin typeface="Times New Roman" panose="02020603050405020304" pitchFamily="18" charset="0"/>
                <a:cs typeface="Times New Roman" panose="02020603050405020304" pitchFamily="18" charset="0"/>
              </a:rPr>
              <a:t>Taşınırların</a:t>
            </a:r>
            <a:r>
              <a:rPr lang="tr-TR" sz="2000" b="1" spc="-85" dirty="0">
                <a:solidFill>
                  <a:srgbClr val="FF0000"/>
                </a:solidFill>
                <a:latin typeface="Times New Roman" panose="02020603050405020304" pitchFamily="18" charset="0"/>
                <a:cs typeface="Times New Roman" panose="02020603050405020304" pitchFamily="18" charset="0"/>
              </a:rPr>
              <a:t> </a:t>
            </a:r>
            <a:r>
              <a:rPr lang="tr-TR" sz="2000" b="1" dirty="0" smtClean="0">
                <a:solidFill>
                  <a:srgbClr val="FF0000"/>
                </a:solidFill>
                <a:latin typeface="Times New Roman" panose="02020603050405020304" pitchFamily="18" charset="0"/>
                <a:cs typeface="Times New Roman" panose="02020603050405020304" pitchFamily="18" charset="0"/>
              </a:rPr>
              <a:t>Numaralanması</a:t>
            </a:r>
          </a:p>
          <a:p>
            <a:pPr>
              <a:lnSpc>
                <a:spcPct val="100000"/>
              </a:lnSpc>
              <a:spcBef>
                <a:spcPts val="100"/>
              </a:spcBef>
              <a:buFont typeface="Wingdings" panose="05000000000000000000" pitchFamily="2" charset="2"/>
              <a:buChar char="q"/>
            </a:pPr>
            <a:r>
              <a:rPr lang="tr-TR" sz="2000" b="1" spc="-10" dirty="0" smtClean="0">
                <a:latin typeface="Times New Roman" panose="02020603050405020304" pitchFamily="18" charset="0"/>
                <a:cs typeface="Times New Roman" panose="02020603050405020304" pitchFamily="18" charset="0"/>
              </a:rPr>
              <a:t>Giriş</a:t>
            </a:r>
            <a:r>
              <a:rPr lang="tr-TR" sz="2000" b="1" spc="-5" dirty="0" smtClean="0">
                <a:latin typeface="Times New Roman" panose="02020603050405020304" pitchFamily="18" charset="0"/>
                <a:cs typeface="Times New Roman" panose="02020603050405020304" pitchFamily="18" charset="0"/>
              </a:rPr>
              <a:t> </a:t>
            </a:r>
            <a:r>
              <a:rPr lang="tr-TR" sz="2000" b="1" spc="20" dirty="0">
                <a:latin typeface="Times New Roman" panose="02020603050405020304" pitchFamily="18" charset="0"/>
                <a:cs typeface="Times New Roman" panose="02020603050405020304" pitchFamily="18" charset="0"/>
              </a:rPr>
              <a:t>kaydı</a:t>
            </a:r>
            <a:r>
              <a:rPr lang="tr-TR" sz="2000" b="1" spc="25" dirty="0">
                <a:latin typeface="Times New Roman" panose="02020603050405020304" pitchFamily="18" charset="0"/>
                <a:cs typeface="Times New Roman" panose="02020603050405020304" pitchFamily="18" charset="0"/>
              </a:rPr>
              <a:t> </a:t>
            </a:r>
            <a:r>
              <a:rPr lang="tr-TR" sz="2000" b="1" spc="5" dirty="0">
                <a:latin typeface="Times New Roman" panose="02020603050405020304" pitchFamily="18" charset="0"/>
                <a:cs typeface="Times New Roman" panose="02020603050405020304" pitchFamily="18" charset="0"/>
              </a:rPr>
              <a:t>yapılan</a:t>
            </a:r>
            <a:r>
              <a:rPr lang="tr-TR" sz="2000" b="1" spc="10" dirty="0">
                <a:latin typeface="Times New Roman" panose="02020603050405020304" pitchFamily="18" charset="0"/>
                <a:cs typeface="Times New Roman" panose="02020603050405020304" pitchFamily="18" charset="0"/>
              </a:rPr>
              <a:t> </a:t>
            </a:r>
            <a:r>
              <a:rPr lang="tr-TR" sz="2000" b="1" spc="20" dirty="0">
                <a:latin typeface="Times New Roman" panose="02020603050405020304" pitchFamily="18" charset="0"/>
                <a:cs typeface="Times New Roman" panose="02020603050405020304" pitchFamily="18" charset="0"/>
              </a:rPr>
              <a:t>dayanıklı</a:t>
            </a:r>
            <a:r>
              <a:rPr lang="tr-TR" sz="2000" b="1" spc="25"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taşınırlara,</a:t>
            </a:r>
            <a:r>
              <a:rPr lang="tr-TR" sz="2000" b="1" spc="15" dirty="0">
                <a:latin typeface="Times New Roman" panose="02020603050405020304" pitchFamily="18" charset="0"/>
                <a:cs typeface="Times New Roman" panose="02020603050405020304" pitchFamily="18" charset="0"/>
              </a:rPr>
              <a:t> </a:t>
            </a:r>
            <a:r>
              <a:rPr lang="tr-TR" sz="2000" b="1" spc="30" dirty="0">
                <a:latin typeface="Times New Roman" panose="02020603050405020304" pitchFamily="18" charset="0"/>
                <a:cs typeface="Times New Roman" panose="02020603050405020304" pitchFamily="18" charset="0"/>
              </a:rPr>
              <a:t>taşınır</a:t>
            </a:r>
            <a:r>
              <a:rPr lang="tr-TR" sz="2000" b="1" spc="35" dirty="0">
                <a:latin typeface="Times New Roman" panose="02020603050405020304" pitchFamily="18" charset="0"/>
                <a:cs typeface="Times New Roman" panose="02020603050405020304" pitchFamily="18" charset="0"/>
              </a:rPr>
              <a:t> </a:t>
            </a:r>
            <a:r>
              <a:rPr lang="tr-TR" sz="2000" b="1" spc="20" dirty="0">
                <a:latin typeface="Times New Roman" panose="02020603050405020304" pitchFamily="18" charset="0"/>
                <a:cs typeface="Times New Roman" panose="02020603050405020304" pitchFamily="18" charset="0"/>
              </a:rPr>
              <a:t>kayıt</a:t>
            </a:r>
            <a:r>
              <a:rPr lang="tr-TR" sz="2000" b="1" spc="25"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yetkilisi</a:t>
            </a:r>
            <a:r>
              <a:rPr lang="tr-TR" sz="2000" b="1" spc="-5"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tarafından</a:t>
            </a:r>
            <a:r>
              <a:rPr lang="tr-TR" sz="2000" b="1" spc="15" dirty="0">
                <a:latin typeface="Times New Roman" panose="02020603050405020304" pitchFamily="18" charset="0"/>
                <a:cs typeface="Times New Roman" panose="02020603050405020304" pitchFamily="18" charset="0"/>
              </a:rPr>
              <a:t> </a:t>
            </a:r>
            <a:r>
              <a:rPr lang="tr-TR" sz="2000" b="1" spc="-5" dirty="0">
                <a:latin typeface="Times New Roman" panose="02020603050405020304" pitchFamily="18" charset="0"/>
                <a:cs typeface="Times New Roman" panose="02020603050405020304" pitchFamily="18" charset="0"/>
              </a:rPr>
              <a:t>bir</a:t>
            </a:r>
            <a:r>
              <a:rPr lang="tr-TR" sz="2000" b="1"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sicil </a:t>
            </a:r>
            <a:r>
              <a:rPr lang="tr-TR" sz="2000" b="1" spc="-5" dirty="0">
                <a:latin typeface="Times New Roman" panose="02020603050405020304" pitchFamily="18" charset="0"/>
                <a:cs typeface="Times New Roman" panose="02020603050405020304" pitchFamily="18" charset="0"/>
              </a:rPr>
              <a:t> </a:t>
            </a:r>
            <a:r>
              <a:rPr lang="tr-TR" sz="2000" b="1" spc="15" dirty="0">
                <a:latin typeface="Times New Roman" panose="02020603050405020304" pitchFamily="18" charset="0"/>
                <a:cs typeface="Times New Roman" panose="02020603050405020304" pitchFamily="18" charset="0"/>
              </a:rPr>
              <a:t>numarası </a:t>
            </a:r>
            <a:r>
              <a:rPr lang="tr-TR" sz="2000" b="1" spc="-30" dirty="0">
                <a:latin typeface="Times New Roman" panose="02020603050405020304" pitchFamily="18" charset="0"/>
                <a:cs typeface="Times New Roman" panose="02020603050405020304" pitchFamily="18" charset="0"/>
              </a:rPr>
              <a:t>verilir.</a:t>
            </a:r>
            <a:r>
              <a:rPr lang="tr-TR" sz="2000" b="1" spc="-25"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Bu</a:t>
            </a:r>
            <a:r>
              <a:rPr lang="tr-TR" sz="2000" b="1" spc="5"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numara</a:t>
            </a:r>
            <a:r>
              <a:rPr lang="tr-TR" sz="2000" b="1" spc="5"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yazma,</a:t>
            </a:r>
            <a:r>
              <a:rPr lang="tr-TR" sz="2000" b="1" spc="-5"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kazıma, </a:t>
            </a:r>
            <a:r>
              <a:rPr lang="tr-TR" sz="2000" b="1" spc="-5" dirty="0">
                <a:latin typeface="Times New Roman" panose="02020603050405020304" pitchFamily="18" charset="0"/>
                <a:cs typeface="Times New Roman" panose="02020603050405020304" pitchFamily="18" charset="0"/>
              </a:rPr>
              <a:t>damga</a:t>
            </a:r>
            <a:r>
              <a:rPr lang="tr-TR" sz="2000" b="1" dirty="0">
                <a:latin typeface="Times New Roman" panose="02020603050405020304" pitchFamily="18" charset="0"/>
                <a:cs typeface="Times New Roman" panose="02020603050405020304" pitchFamily="18" charset="0"/>
              </a:rPr>
              <a:t> </a:t>
            </a:r>
            <a:r>
              <a:rPr lang="tr-TR" sz="2000" b="1" spc="-5" dirty="0">
                <a:latin typeface="Times New Roman" panose="02020603050405020304" pitchFamily="18" charset="0"/>
                <a:cs typeface="Times New Roman" panose="02020603050405020304" pitchFamily="18" charset="0"/>
              </a:rPr>
              <a:t>vurma</a:t>
            </a:r>
            <a:r>
              <a:rPr lang="tr-TR" sz="2000" b="1"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veya</a:t>
            </a:r>
            <a:r>
              <a:rPr lang="tr-TR" sz="2000" b="1" spc="-5" dirty="0">
                <a:latin typeface="Times New Roman" panose="02020603050405020304" pitchFamily="18" charset="0"/>
                <a:cs typeface="Times New Roman" panose="02020603050405020304" pitchFamily="18" charset="0"/>
              </a:rPr>
              <a:t> etiket</a:t>
            </a:r>
            <a:r>
              <a:rPr lang="tr-TR" sz="2000" b="1" dirty="0">
                <a:latin typeface="Times New Roman" panose="02020603050405020304" pitchFamily="18" charset="0"/>
                <a:cs typeface="Times New Roman" panose="02020603050405020304" pitchFamily="18" charset="0"/>
              </a:rPr>
              <a:t> </a:t>
            </a:r>
            <a:r>
              <a:rPr lang="tr-TR" sz="2000" b="1" spc="15" dirty="0">
                <a:latin typeface="Times New Roman" panose="02020603050405020304" pitchFamily="18" charset="0"/>
                <a:cs typeface="Times New Roman" panose="02020603050405020304" pitchFamily="18" charset="0"/>
              </a:rPr>
              <a:t>yapıştırma </a:t>
            </a:r>
            <a:r>
              <a:rPr lang="tr-TR" sz="2000" b="1" spc="20"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suretiyle </a:t>
            </a:r>
            <a:r>
              <a:rPr lang="tr-TR" sz="2000" b="1" spc="35" dirty="0">
                <a:latin typeface="Times New Roman" panose="02020603050405020304" pitchFamily="18" charset="0"/>
                <a:cs typeface="Times New Roman" panose="02020603050405020304" pitchFamily="18" charset="0"/>
              </a:rPr>
              <a:t>taşınırın </a:t>
            </a:r>
            <a:r>
              <a:rPr lang="tr-TR" sz="2000" b="1" spc="-5" dirty="0">
                <a:latin typeface="Times New Roman" panose="02020603050405020304" pitchFamily="18" charset="0"/>
                <a:cs typeface="Times New Roman" panose="02020603050405020304" pitchFamily="18" charset="0"/>
              </a:rPr>
              <a:t>üzerinde </a:t>
            </a:r>
            <a:r>
              <a:rPr lang="tr-TR" sz="2000" b="1" spc="35" dirty="0">
                <a:latin typeface="Times New Roman" panose="02020603050405020304" pitchFamily="18" charset="0"/>
                <a:cs typeface="Times New Roman" panose="02020603050405020304" pitchFamily="18" charset="0"/>
              </a:rPr>
              <a:t>kalıcı </a:t>
            </a:r>
            <a:r>
              <a:rPr lang="tr-TR" sz="2000" b="1" spc="-5" dirty="0">
                <a:latin typeface="Times New Roman" panose="02020603050405020304" pitchFamily="18" charset="0"/>
                <a:cs typeface="Times New Roman" panose="02020603050405020304" pitchFamily="18" charset="0"/>
              </a:rPr>
              <a:t>olacak şekilde </a:t>
            </a:r>
            <a:r>
              <a:rPr lang="tr-TR" sz="2000" b="1" spc="-20" dirty="0">
                <a:latin typeface="Times New Roman" panose="02020603050405020304" pitchFamily="18" charset="0"/>
                <a:cs typeface="Times New Roman" panose="02020603050405020304" pitchFamily="18" charset="0"/>
              </a:rPr>
              <a:t>belirtilir. </a:t>
            </a:r>
            <a:r>
              <a:rPr lang="tr-TR" sz="2000" b="1" spc="-10" dirty="0">
                <a:latin typeface="Times New Roman" panose="02020603050405020304" pitchFamily="18" charset="0"/>
                <a:cs typeface="Times New Roman" panose="02020603050405020304" pitchFamily="18" charset="0"/>
              </a:rPr>
              <a:t>Fiziki veya </a:t>
            </a:r>
            <a:r>
              <a:rPr lang="tr-TR" sz="2000" b="1" spc="10" dirty="0">
                <a:latin typeface="Times New Roman" panose="02020603050405020304" pitchFamily="18" charset="0"/>
                <a:cs typeface="Times New Roman" panose="02020603050405020304" pitchFamily="18" charset="0"/>
              </a:rPr>
              <a:t>kullanım </a:t>
            </a:r>
            <a:r>
              <a:rPr lang="tr-TR" sz="2000" b="1" spc="-10" dirty="0">
                <a:latin typeface="Times New Roman" panose="02020603050405020304" pitchFamily="18" charset="0"/>
                <a:cs typeface="Times New Roman" panose="02020603050405020304" pitchFamily="18" charset="0"/>
              </a:rPr>
              <a:t>özellikleri </a:t>
            </a:r>
            <a:r>
              <a:rPr lang="tr-TR" sz="2000" b="1" spc="-5" dirty="0">
                <a:latin typeface="Times New Roman" panose="02020603050405020304" pitchFamily="18" charset="0"/>
                <a:cs typeface="Times New Roman" panose="02020603050405020304" pitchFamily="18" charset="0"/>
              </a:rPr>
              <a:t> nedeniyle</a:t>
            </a:r>
            <a:r>
              <a:rPr lang="tr-TR" sz="2000" b="1" spc="35" dirty="0">
                <a:latin typeface="Times New Roman" panose="02020603050405020304" pitchFamily="18" charset="0"/>
                <a:cs typeface="Times New Roman" panose="02020603050405020304" pitchFamily="18" charset="0"/>
              </a:rPr>
              <a:t> </a:t>
            </a:r>
            <a:r>
              <a:rPr lang="tr-TR" sz="2000" b="1" spc="15" dirty="0">
                <a:latin typeface="Times New Roman" panose="02020603050405020304" pitchFamily="18" charset="0"/>
                <a:cs typeface="Times New Roman" panose="02020603050405020304" pitchFamily="18" charset="0"/>
              </a:rPr>
              <a:t>numaralandırılması</a:t>
            </a:r>
            <a:r>
              <a:rPr lang="tr-TR" sz="2000" b="1" spc="-10" dirty="0">
                <a:latin typeface="Times New Roman" panose="02020603050405020304" pitchFamily="18" charset="0"/>
                <a:cs typeface="Times New Roman" panose="02020603050405020304" pitchFamily="18" charset="0"/>
              </a:rPr>
              <a:t> </a:t>
            </a:r>
            <a:r>
              <a:rPr lang="tr-TR" sz="2000" b="1" spc="5" dirty="0">
                <a:latin typeface="Times New Roman" panose="02020603050405020304" pitchFamily="18" charset="0"/>
                <a:cs typeface="Times New Roman" panose="02020603050405020304" pitchFamily="18" charset="0"/>
              </a:rPr>
              <a:t>mümkün</a:t>
            </a:r>
            <a:r>
              <a:rPr lang="tr-TR" sz="2000" b="1" spc="10" dirty="0">
                <a:latin typeface="Times New Roman" panose="02020603050405020304" pitchFamily="18" charset="0"/>
                <a:cs typeface="Times New Roman" panose="02020603050405020304" pitchFamily="18" charset="0"/>
              </a:rPr>
              <a:t> </a:t>
            </a:r>
            <a:r>
              <a:rPr lang="tr-TR" sz="2000" b="1" spc="-5" dirty="0">
                <a:latin typeface="Times New Roman" panose="02020603050405020304" pitchFamily="18" charset="0"/>
                <a:cs typeface="Times New Roman" panose="02020603050405020304" pitchFamily="18" charset="0"/>
              </a:rPr>
              <a:t>olmayan</a:t>
            </a:r>
            <a:r>
              <a:rPr lang="tr-TR" sz="2000" b="1" spc="30" dirty="0">
                <a:latin typeface="Times New Roman" panose="02020603050405020304" pitchFamily="18" charset="0"/>
                <a:cs typeface="Times New Roman" panose="02020603050405020304" pitchFamily="18" charset="0"/>
              </a:rPr>
              <a:t> </a:t>
            </a:r>
            <a:r>
              <a:rPr lang="tr-TR" sz="2000" b="1" spc="15" dirty="0">
                <a:latin typeface="Times New Roman" panose="02020603050405020304" pitchFamily="18" charset="0"/>
                <a:cs typeface="Times New Roman" panose="02020603050405020304" pitchFamily="18" charset="0"/>
              </a:rPr>
              <a:t>taşınırlara</a:t>
            </a:r>
            <a:r>
              <a:rPr lang="tr-TR" sz="2000" b="1" spc="3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bu</a:t>
            </a:r>
            <a:r>
              <a:rPr lang="tr-TR" sz="2000" b="1" spc="25"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işlem</a:t>
            </a:r>
            <a:r>
              <a:rPr lang="tr-TR" sz="2000" b="1" spc="60" dirty="0">
                <a:latin typeface="Times New Roman" panose="02020603050405020304" pitchFamily="18" charset="0"/>
                <a:cs typeface="Times New Roman" panose="02020603050405020304" pitchFamily="18" charset="0"/>
              </a:rPr>
              <a:t> </a:t>
            </a:r>
            <a:r>
              <a:rPr lang="tr-TR" sz="2000" b="1" spc="-5" dirty="0">
                <a:latin typeface="Times New Roman" panose="02020603050405020304" pitchFamily="18" charset="0"/>
                <a:cs typeface="Times New Roman" panose="02020603050405020304" pitchFamily="18" charset="0"/>
              </a:rPr>
              <a:t>uygulanmaz.</a:t>
            </a:r>
            <a:endParaRPr lang="tr-TR" sz="2000" b="1" dirty="0">
              <a:latin typeface="Times New Roman" panose="02020603050405020304" pitchFamily="18" charset="0"/>
              <a:cs typeface="Times New Roman" panose="02020603050405020304" pitchFamily="18" charset="0"/>
            </a:endParaRPr>
          </a:p>
          <a:p>
            <a:pPr>
              <a:lnSpc>
                <a:spcPct val="100000"/>
              </a:lnSpc>
              <a:buFont typeface="Wingdings"/>
              <a:buChar char=""/>
            </a:pPr>
            <a:endParaRPr lang="tr-TR" sz="2000" b="1" dirty="0">
              <a:latin typeface="Times New Roman" panose="02020603050405020304" pitchFamily="18" charset="0"/>
              <a:cs typeface="Times New Roman" panose="02020603050405020304" pitchFamily="18" charset="0"/>
            </a:endParaRPr>
          </a:p>
          <a:p>
            <a:pPr marL="356870" marR="5080" indent="-344805" algn="just">
              <a:lnSpc>
                <a:spcPct val="100000"/>
              </a:lnSpc>
              <a:spcBef>
                <a:spcPts val="5"/>
              </a:spcBef>
              <a:buFont typeface="Wingdings"/>
              <a:buChar char=""/>
              <a:tabLst>
                <a:tab pos="357505" algn="l"/>
              </a:tabLst>
            </a:pPr>
            <a:r>
              <a:rPr lang="tr-TR" sz="2000" b="1" spc="-10" dirty="0">
                <a:latin typeface="Times New Roman" panose="02020603050405020304" pitchFamily="18" charset="0"/>
                <a:cs typeface="Times New Roman" panose="02020603050405020304" pitchFamily="18" charset="0"/>
              </a:rPr>
              <a:t>Sicil</a:t>
            </a:r>
            <a:r>
              <a:rPr lang="tr-TR" sz="2000" b="1" spc="-5" dirty="0">
                <a:latin typeface="Times New Roman" panose="02020603050405020304" pitchFamily="18" charset="0"/>
                <a:cs typeface="Times New Roman" panose="02020603050405020304" pitchFamily="18" charset="0"/>
              </a:rPr>
              <a:t> </a:t>
            </a:r>
            <a:r>
              <a:rPr lang="tr-TR" sz="2000" b="1" spc="15" dirty="0">
                <a:latin typeface="Times New Roman" panose="02020603050405020304" pitchFamily="18" charset="0"/>
                <a:cs typeface="Times New Roman" panose="02020603050405020304" pitchFamily="18" charset="0"/>
              </a:rPr>
              <a:t>numarası</a:t>
            </a:r>
            <a:r>
              <a:rPr lang="tr-TR" sz="2000" b="1" spc="2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üç</a:t>
            </a:r>
            <a:r>
              <a:rPr lang="tr-TR" sz="2000" b="1" spc="5"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grup</a:t>
            </a:r>
            <a:r>
              <a:rPr lang="tr-TR" sz="2000" b="1" spc="5" dirty="0">
                <a:latin typeface="Times New Roman" panose="02020603050405020304" pitchFamily="18" charset="0"/>
                <a:cs typeface="Times New Roman" panose="02020603050405020304" pitchFamily="18" charset="0"/>
              </a:rPr>
              <a:t> </a:t>
            </a:r>
            <a:r>
              <a:rPr lang="tr-TR" sz="2000" b="1" spc="-5" dirty="0">
                <a:latin typeface="Times New Roman" panose="02020603050405020304" pitchFamily="18" charset="0"/>
                <a:cs typeface="Times New Roman" panose="02020603050405020304" pitchFamily="18" charset="0"/>
              </a:rPr>
              <a:t>rakamdan</a:t>
            </a:r>
            <a:r>
              <a:rPr lang="tr-TR" sz="2000" b="1" dirty="0">
                <a:latin typeface="Times New Roman" panose="02020603050405020304" pitchFamily="18" charset="0"/>
                <a:cs typeface="Times New Roman" panose="02020603050405020304" pitchFamily="18" charset="0"/>
              </a:rPr>
              <a:t> </a:t>
            </a:r>
            <a:r>
              <a:rPr lang="tr-TR" sz="2000" b="1" spc="-25" dirty="0">
                <a:latin typeface="Times New Roman" panose="02020603050405020304" pitchFamily="18" charset="0"/>
                <a:cs typeface="Times New Roman" panose="02020603050405020304" pitchFamily="18" charset="0"/>
              </a:rPr>
              <a:t>oluşur.</a:t>
            </a:r>
            <a:r>
              <a:rPr lang="tr-TR" sz="2000" b="1" spc="-20"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Birinci</a:t>
            </a:r>
            <a:r>
              <a:rPr lang="tr-TR" sz="2000" b="1" spc="-5" dirty="0">
                <a:latin typeface="Times New Roman" panose="02020603050405020304" pitchFamily="18" charset="0"/>
                <a:cs typeface="Times New Roman" panose="02020603050405020304" pitchFamily="18" charset="0"/>
              </a:rPr>
              <a:t> grup</a:t>
            </a:r>
            <a:r>
              <a:rPr lang="tr-TR" sz="2000" b="1" dirty="0">
                <a:latin typeface="Times New Roman" panose="02020603050405020304" pitchFamily="18" charset="0"/>
                <a:cs typeface="Times New Roman" panose="02020603050405020304" pitchFamily="18" charset="0"/>
              </a:rPr>
              <a:t> </a:t>
            </a:r>
            <a:r>
              <a:rPr lang="tr-TR" sz="2000" b="1" spc="-5" dirty="0">
                <a:latin typeface="Times New Roman" panose="02020603050405020304" pitchFamily="18" charset="0"/>
                <a:cs typeface="Times New Roman" panose="02020603050405020304" pitchFamily="18" charset="0"/>
              </a:rPr>
              <a:t>rakam,</a:t>
            </a:r>
            <a:r>
              <a:rPr lang="tr-TR" sz="2000" b="1" dirty="0">
                <a:latin typeface="Times New Roman" panose="02020603050405020304" pitchFamily="18" charset="0"/>
                <a:cs typeface="Times New Roman" panose="02020603050405020304" pitchFamily="18" charset="0"/>
              </a:rPr>
              <a:t> </a:t>
            </a:r>
            <a:r>
              <a:rPr lang="tr-TR" sz="2000" b="1" spc="30" dirty="0">
                <a:latin typeface="Times New Roman" panose="02020603050405020304" pitchFamily="18" charset="0"/>
                <a:cs typeface="Times New Roman" panose="02020603050405020304" pitchFamily="18" charset="0"/>
              </a:rPr>
              <a:t>taşınırın</a:t>
            </a:r>
            <a:r>
              <a:rPr lang="tr-TR" sz="2000" b="1" spc="35" dirty="0">
                <a:latin typeface="Times New Roman" panose="02020603050405020304" pitchFamily="18" charset="0"/>
                <a:cs typeface="Times New Roman" panose="02020603050405020304" pitchFamily="18" charset="0"/>
              </a:rPr>
              <a:t> </a:t>
            </a:r>
            <a:r>
              <a:rPr lang="tr-TR" sz="2000" b="1" spc="20" dirty="0">
                <a:latin typeface="Times New Roman" panose="02020603050405020304" pitchFamily="18" charset="0"/>
                <a:cs typeface="Times New Roman" panose="02020603050405020304" pitchFamily="18" charset="0"/>
              </a:rPr>
              <a:t>Dayanıklı </a:t>
            </a:r>
            <a:r>
              <a:rPr lang="tr-TR" sz="2000" b="1" spc="25"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Taşınırlar </a:t>
            </a:r>
            <a:r>
              <a:rPr lang="tr-TR" sz="2000" b="1" dirty="0">
                <a:latin typeface="Times New Roman" panose="02020603050405020304" pitchFamily="18" charset="0"/>
                <a:cs typeface="Times New Roman" panose="02020603050405020304" pitchFamily="18" charset="0"/>
              </a:rPr>
              <a:t>Defterinde </a:t>
            </a:r>
            <a:r>
              <a:rPr lang="tr-TR" sz="2000" b="1" spc="30" dirty="0">
                <a:latin typeface="Times New Roman" panose="02020603050405020304" pitchFamily="18" charset="0"/>
                <a:cs typeface="Times New Roman" panose="02020603050405020304" pitchFamily="18" charset="0"/>
              </a:rPr>
              <a:t>ayrıntılı </a:t>
            </a:r>
            <a:r>
              <a:rPr lang="tr-TR" sz="2000" b="1" dirty="0">
                <a:latin typeface="Times New Roman" panose="02020603050405020304" pitchFamily="18" charset="0"/>
                <a:cs typeface="Times New Roman" panose="02020603050405020304" pitchFamily="18" charset="0"/>
              </a:rPr>
              <a:t>izlenmek </a:t>
            </a:r>
            <a:r>
              <a:rPr lang="tr-TR" sz="2000" b="1" spc="-5" dirty="0">
                <a:latin typeface="Times New Roman" panose="02020603050405020304" pitchFamily="18" charset="0"/>
                <a:cs typeface="Times New Roman" panose="02020603050405020304" pitchFamily="18" charset="0"/>
              </a:rPr>
              <a:t>üzere </a:t>
            </a:r>
            <a:r>
              <a:rPr lang="tr-TR" sz="2000" b="1" spc="-10" dirty="0">
                <a:latin typeface="Times New Roman" panose="02020603050405020304" pitchFamily="18" charset="0"/>
                <a:cs typeface="Times New Roman" panose="02020603050405020304" pitchFamily="18" charset="0"/>
              </a:rPr>
              <a:t>kaydedildiği </a:t>
            </a:r>
            <a:r>
              <a:rPr lang="tr-TR" sz="2000" b="1" spc="30" dirty="0">
                <a:latin typeface="Times New Roman" panose="02020603050405020304" pitchFamily="18" charset="0"/>
                <a:cs typeface="Times New Roman" panose="02020603050405020304" pitchFamily="18" charset="0"/>
              </a:rPr>
              <a:t>taşınır </a:t>
            </a:r>
            <a:r>
              <a:rPr lang="tr-TR" sz="2000" b="1" dirty="0">
                <a:latin typeface="Times New Roman" panose="02020603050405020304" pitchFamily="18" charset="0"/>
                <a:cs typeface="Times New Roman" panose="02020603050405020304" pitchFamily="18" charset="0"/>
              </a:rPr>
              <a:t>kodundan; </a:t>
            </a:r>
            <a:r>
              <a:rPr lang="tr-TR" sz="2000" b="1" spc="-10" dirty="0">
                <a:latin typeface="Times New Roman" panose="02020603050405020304" pitchFamily="18" charset="0"/>
                <a:cs typeface="Times New Roman" panose="02020603050405020304" pitchFamily="18" charset="0"/>
              </a:rPr>
              <a:t>ikinci grup </a:t>
            </a:r>
            <a:r>
              <a:rPr lang="tr-TR" sz="2000" b="1" spc="-5"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rakam, </a:t>
            </a:r>
            <a:r>
              <a:rPr lang="tr-TR" sz="2000" b="1" spc="30" dirty="0">
                <a:latin typeface="Times New Roman" panose="02020603050405020304" pitchFamily="18" charset="0"/>
                <a:cs typeface="Times New Roman" panose="02020603050405020304" pitchFamily="18" charset="0"/>
              </a:rPr>
              <a:t>taşınırın </a:t>
            </a:r>
            <a:r>
              <a:rPr lang="tr-TR" sz="2000" b="1" spc="-10" dirty="0">
                <a:latin typeface="Times New Roman" panose="02020603050405020304" pitchFamily="18" charset="0"/>
                <a:cs typeface="Times New Roman" panose="02020603050405020304" pitchFamily="18" charset="0"/>
              </a:rPr>
              <a:t>giriş kaydedildiği </a:t>
            </a:r>
            <a:r>
              <a:rPr lang="tr-TR" sz="2000" b="1" spc="35" dirty="0">
                <a:latin typeface="Times New Roman" panose="02020603050405020304" pitchFamily="18" charset="0"/>
                <a:cs typeface="Times New Roman" panose="02020603050405020304" pitchFamily="18" charset="0"/>
              </a:rPr>
              <a:t>yılın </a:t>
            </a:r>
            <a:r>
              <a:rPr lang="tr-TR" sz="2000" b="1" dirty="0">
                <a:latin typeface="Times New Roman" panose="02020603050405020304" pitchFamily="18" charset="0"/>
                <a:cs typeface="Times New Roman" panose="02020603050405020304" pitchFamily="18" charset="0"/>
              </a:rPr>
              <a:t>son </a:t>
            </a:r>
            <a:r>
              <a:rPr lang="tr-TR" sz="2000" b="1" spc="-10" dirty="0">
                <a:latin typeface="Times New Roman" panose="02020603050405020304" pitchFamily="18" charset="0"/>
                <a:cs typeface="Times New Roman" panose="02020603050405020304" pitchFamily="18" charset="0"/>
              </a:rPr>
              <a:t>iki </a:t>
            </a:r>
            <a:r>
              <a:rPr lang="tr-TR" sz="2000" b="1" spc="10" dirty="0">
                <a:latin typeface="Times New Roman" panose="02020603050405020304" pitchFamily="18" charset="0"/>
                <a:cs typeface="Times New Roman" panose="02020603050405020304" pitchFamily="18" charset="0"/>
              </a:rPr>
              <a:t>rakamından; </a:t>
            </a:r>
            <a:r>
              <a:rPr lang="tr-TR" sz="2000" b="1" spc="-10" dirty="0">
                <a:latin typeface="Times New Roman" panose="02020603050405020304" pitchFamily="18" charset="0"/>
                <a:cs typeface="Times New Roman" panose="02020603050405020304" pitchFamily="18" charset="0"/>
              </a:rPr>
              <a:t>üçüncü </a:t>
            </a:r>
            <a:r>
              <a:rPr lang="tr-TR" sz="2000" b="1" spc="-5" dirty="0">
                <a:latin typeface="Times New Roman" panose="02020603050405020304" pitchFamily="18" charset="0"/>
                <a:cs typeface="Times New Roman" panose="02020603050405020304" pitchFamily="18" charset="0"/>
              </a:rPr>
              <a:t>grup </a:t>
            </a:r>
            <a:r>
              <a:rPr lang="tr-TR" sz="2000" b="1" dirty="0">
                <a:latin typeface="Times New Roman" panose="02020603050405020304" pitchFamily="18" charset="0"/>
                <a:cs typeface="Times New Roman" panose="02020603050405020304" pitchFamily="18" charset="0"/>
              </a:rPr>
              <a:t>rakam </a:t>
            </a:r>
            <a:r>
              <a:rPr lang="tr-TR" sz="2000" b="1" spc="-5" dirty="0">
                <a:latin typeface="Times New Roman" panose="02020603050405020304" pitchFamily="18" charset="0"/>
                <a:cs typeface="Times New Roman" panose="02020603050405020304" pitchFamily="18" charset="0"/>
              </a:rPr>
              <a:t>ise </a:t>
            </a:r>
            <a:r>
              <a:rPr lang="tr-TR" sz="2000" b="1" dirty="0">
                <a:latin typeface="Times New Roman" panose="02020603050405020304" pitchFamily="18" charset="0"/>
                <a:cs typeface="Times New Roman" panose="02020603050405020304" pitchFamily="18" charset="0"/>
              </a:rPr>
              <a:t> </a:t>
            </a:r>
            <a:r>
              <a:rPr lang="tr-TR" sz="2000" b="1" spc="25" dirty="0">
                <a:latin typeface="Times New Roman" panose="02020603050405020304" pitchFamily="18" charset="0"/>
                <a:cs typeface="Times New Roman" panose="02020603050405020304" pitchFamily="18" charset="0"/>
              </a:rPr>
              <a:t>taşınıra</a:t>
            </a:r>
            <a:r>
              <a:rPr lang="tr-TR" sz="2000" b="1" spc="35" dirty="0">
                <a:latin typeface="Times New Roman" panose="02020603050405020304" pitchFamily="18" charset="0"/>
                <a:cs typeface="Times New Roman" panose="02020603050405020304" pitchFamily="18" charset="0"/>
              </a:rPr>
              <a:t> </a:t>
            </a:r>
            <a:r>
              <a:rPr lang="tr-TR" sz="2000" b="1" spc="-10" dirty="0">
                <a:latin typeface="Times New Roman" panose="02020603050405020304" pitchFamily="18" charset="0"/>
                <a:cs typeface="Times New Roman" panose="02020603050405020304" pitchFamily="18" charset="0"/>
              </a:rPr>
              <a:t>verilen</a:t>
            </a:r>
            <a:r>
              <a:rPr lang="tr-TR" sz="2000" b="1" spc="70" dirty="0">
                <a:latin typeface="Times New Roman" panose="02020603050405020304" pitchFamily="18" charset="0"/>
                <a:cs typeface="Times New Roman" panose="02020603050405020304" pitchFamily="18" charset="0"/>
              </a:rPr>
              <a:t> </a:t>
            </a:r>
            <a:r>
              <a:rPr lang="tr-TR" sz="2000" b="1" spc="-15" dirty="0">
                <a:latin typeface="Times New Roman" panose="02020603050405020304" pitchFamily="18" charset="0"/>
                <a:cs typeface="Times New Roman" panose="02020603050405020304" pitchFamily="18" charset="0"/>
              </a:rPr>
              <a:t>giriş</a:t>
            </a:r>
            <a:r>
              <a:rPr lang="tr-TR" sz="2000" b="1" spc="50" dirty="0">
                <a:latin typeface="Times New Roman" panose="02020603050405020304" pitchFamily="18" charset="0"/>
                <a:cs typeface="Times New Roman" panose="02020603050405020304" pitchFamily="18" charset="0"/>
              </a:rPr>
              <a:t> </a:t>
            </a:r>
            <a:r>
              <a:rPr lang="tr-TR" sz="2000" b="1" spc="25" dirty="0">
                <a:latin typeface="Times New Roman" panose="02020603050405020304" pitchFamily="18" charset="0"/>
                <a:cs typeface="Times New Roman" panose="02020603050405020304" pitchFamily="18" charset="0"/>
              </a:rPr>
              <a:t>sıra</a:t>
            </a:r>
            <a:r>
              <a:rPr lang="tr-TR" sz="2000" b="1" spc="55" dirty="0">
                <a:latin typeface="Times New Roman" panose="02020603050405020304" pitchFamily="18" charset="0"/>
                <a:cs typeface="Times New Roman" panose="02020603050405020304" pitchFamily="18" charset="0"/>
              </a:rPr>
              <a:t> </a:t>
            </a:r>
            <a:r>
              <a:rPr lang="tr-TR" sz="2000" b="1" spc="5" dirty="0">
                <a:latin typeface="Times New Roman" panose="02020603050405020304" pitchFamily="18" charset="0"/>
                <a:cs typeface="Times New Roman" panose="02020603050405020304" pitchFamily="18" charset="0"/>
              </a:rPr>
              <a:t>numarasından</a:t>
            </a:r>
            <a:r>
              <a:rPr lang="tr-TR" sz="2000" b="1" dirty="0">
                <a:latin typeface="Times New Roman" panose="02020603050405020304" pitchFamily="18" charset="0"/>
                <a:cs typeface="Times New Roman" panose="02020603050405020304" pitchFamily="18" charset="0"/>
              </a:rPr>
              <a:t> </a:t>
            </a:r>
            <a:r>
              <a:rPr lang="tr-TR" sz="2000" b="1" spc="-25" dirty="0">
                <a:latin typeface="Times New Roman" panose="02020603050405020304" pitchFamily="18" charset="0"/>
                <a:cs typeface="Times New Roman" panose="02020603050405020304" pitchFamily="18" charset="0"/>
              </a:rPr>
              <a:t>oluşur.</a:t>
            </a:r>
            <a:endParaRPr lang="tr-TR" sz="2000" b="1" dirty="0">
              <a:latin typeface="Times New Roman" panose="02020603050405020304" pitchFamily="18" charset="0"/>
              <a:cs typeface="Times New Roman" panose="02020603050405020304" pitchFamily="18" charset="0"/>
            </a:endParaRPr>
          </a:p>
          <a:p>
            <a:endParaRPr lang="tr-TR" sz="2000" dirty="0"/>
          </a:p>
        </p:txBody>
      </p:sp>
    </p:spTree>
    <p:extLst>
      <p:ext uri="{BB962C8B-B14F-4D97-AF65-F5344CB8AC3E}">
        <p14:creationId xmlns:p14="http://schemas.microsoft.com/office/powerpoint/2010/main" val="2635273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831021" y="762000"/>
            <a:ext cx="8534400" cy="380873"/>
          </a:xfrm>
          <a:prstGeom prst="rect">
            <a:avLst/>
          </a:prstGeom>
        </p:spPr>
        <p:txBody>
          <a:bodyPr vert="horz" wrap="square" lIns="0" tIns="11430" rIns="0" bIns="0" rtlCol="0">
            <a:spAutoFit/>
          </a:bodyPr>
          <a:lstStyle/>
          <a:p>
            <a:pPr algn="ctr">
              <a:lnSpc>
                <a:spcPct val="100000"/>
              </a:lnSpc>
              <a:spcBef>
                <a:spcPts val="90"/>
              </a:spcBef>
            </a:pPr>
            <a:r>
              <a:rPr sz="2400" b="1" spc="-35" dirty="0">
                <a:solidFill>
                  <a:srgbClr val="FF0000"/>
                </a:solidFill>
                <a:latin typeface="Times New Roman" panose="02020603050405020304" pitchFamily="18" charset="0"/>
                <a:cs typeface="Times New Roman" panose="02020603050405020304" pitchFamily="18" charset="0"/>
              </a:rPr>
              <a:t>TAŞINIR</a:t>
            </a:r>
            <a:r>
              <a:rPr sz="2400" b="1" spc="55" dirty="0">
                <a:solidFill>
                  <a:srgbClr val="FF0000"/>
                </a:solidFill>
                <a:latin typeface="Times New Roman" panose="02020603050405020304" pitchFamily="18" charset="0"/>
                <a:cs typeface="Times New Roman" panose="02020603050405020304" pitchFamily="18" charset="0"/>
              </a:rPr>
              <a:t> </a:t>
            </a:r>
            <a:r>
              <a:rPr sz="2400" b="1" spc="-20" dirty="0">
                <a:solidFill>
                  <a:srgbClr val="FF0000"/>
                </a:solidFill>
                <a:latin typeface="Times New Roman" panose="02020603050405020304" pitchFamily="18" charset="0"/>
                <a:cs typeface="Times New Roman" panose="02020603050405020304" pitchFamily="18" charset="0"/>
              </a:rPr>
              <a:t>KODLARI</a:t>
            </a:r>
            <a:r>
              <a:rPr sz="2400" b="1" spc="80"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VE</a:t>
            </a:r>
            <a:r>
              <a:rPr sz="2400" b="1" spc="20" dirty="0">
                <a:solidFill>
                  <a:srgbClr val="FF0000"/>
                </a:solidFill>
                <a:latin typeface="Times New Roman" panose="02020603050405020304" pitchFamily="18" charset="0"/>
                <a:cs typeface="Times New Roman" panose="02020603050405020304" pitchFamily="18" charset="0"/>
              </a:rPr>
              <a:t> </a:t>
            </a:r>
            <a:r>
              <a:rPr sz="2400" b="1" spc="-60" dirty="0">
                <a:solidFill>
                  <a:srgbClr val="FF0000"/>
                </a:solidFill>
                <a:latin typeface="Times New Roman" panose="02020603050405020304" pitchFamily="18" charset="0"/>
                <a:cs typeface="Times New Roman" panose="02020603050405020304" pitchFamily="18" charset="0"/>
              </a:rPr>
              <a:t>DETAYLI</a:t>
            </a:r>
            <a:r>
              <a:rPr sz="2400" b="1" spc="55" dirty="0">
                <a:solidFill>
                  <a:srgbClr val="FF0000"/>
                </a:solidFill>
                <a:latin typeface="Times New Roman" panose="02020603050405020304" pitchFamily="18" charset="0"/>
                <a:cs typeface="Times New Roman" panose="02020603050405020304" pitchFamily="18" charset="0"/>
              </a:rPr>
              <a:t> </a:t>
            </a:r>
            <a:r>
              <a:rPr sz="2400" b="1" spc="-25" dirty="0" smtClean="0">
                <a:solidFill>
                  <a:srgbClr val="FF0000"/>
                </a:solidFill>
                <a:latin typeface="Times New Roman" panose="02020603050405020304" pitchFamily="18" charset="0"/>
                <a:cs typeface="Times New Roman" panose="02020603050405020304" pitchFamily="18" charset="0"/>
              </a:rPr>
              <a:t>HESAP</a:t>
            </a:r>
            <a:r>
              <a:rPr lang="tr-TR" sz="2400" b="1" spc="-25" dirty="0" smtClean="0">
                <a:solidFill>
                  <a:srgbClr val="FF0000"/>
                </a:solidFill>
                <a:latin typeface="Times New Roman" panose="02020603050405020304" pitchFamily="18" charset="0"/>
                <a:cs typeface="Times New Roman" panose="02020603050405020304" pitchFamily="18" charset="0"/>
              </a:rPr>
              <a:t> </a:t>
            </a:r>
            <a:r>
              <a:rPr sz="2400" b="1" spc="-25" dirty="0" smtClean="0">
                <a:solidFill>
                  <a:srgbClr val="FF0000"/>
                </a:solidFill>
                <a:latin typeface="Times New Roman" panose="02020603050405020304" pitchFamily="18" charset="0"/>
                <a:cs typeface="Times New Roman" panose="02020603050405020304" pitchFamily="18" charset="0"/>
              </a:rPr>
              <a:t>PLANI</a:t>
            </a:r>
            <a:endParaRPr sz="2400"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831021" y="1988840"/>
            <a:ext cx="9977701" cy="1851789"/>
          </a:xfrm>
          <a:prstGeom prst="rect">
            <a:avLst/>
          </a:prstGeom>
        </p:spPr>
        <p:txBody>
          <a:bodyPr vert="horz" wrap="square" lIns="0" tIns="12700" rIns="0" bIns="0" rtlCol="0">
            <a:spAutoFit/>
          </a:bodyPr>
          <a:lstStyle/>
          <a:p>
            <a:pPr marL="356870" marR="5080" indent="-344805">
              <a:lnSpc>
                <a:spcPct val="100000"/>
              </a:lnSpc>
              <a:spcBef>
                <a:spcPts val="100"/>
              </a:spcBef>
              <a:buFont typeface="Wingdings"/>
              <a:buChar char=""/>
              <a:tabLst>
                <a:tab pos="357505" algn="l"/>
                <a:tab pos="1670685" algn="l"/>
                <a:tab pos="3308350" algn="l"/>
                <a:tab pos="4777740" algn="l"/>
                <a:tab pos="5734685" algn="l"/>
                <a:tab pos="6628130" algn="l"/>
                <a:tab pos="8115934" algn="l"/>
                <a:tab pos="9243695" algn="l"/>
                <a:tab pos="10133965" algn="l"/>
                <a:tab pos="11280775" algn="l"/>
              </a:tabLst>
            </a:pPr>
            <a:r>
              <a:rPr sz="2400" b="1" spc="-240" dirty="0">
                <a:latin typeface="Times New Roman" panose="02020603050405020304" pitchFamily="18" charset="0"/>
                <a:cs typeface="Times New Roman" panose="02020603050405020304" pitchFamily="18" charset="0"/>
              </a:rPr>
              <a:t>T</a:t>
            </a:r>
            <a:r>
              <a:rPr sz="2400" b="1" spc="5" dirty="0">
                <a:latin typeface="Times New Roman" panose="02020603050405020304" pitchFamily="18" charset="0"/>
                <a:cs typeface="Times New Roman" panose="02020603050405020304" pitchFamily="18" charset="0"/>
              </a:rPr>
              <a:t>a</a:t>
            </a:r>
            <a:r>
              <a:rPr sz="2400" b="1" spc="80" dirty="0">
                <a:latin typeface="Times New Roman" panose="02020603050405020304" pitchFamily="18" charset="0"/>
                <a:cs typeface="Times New Roman" panose="02020603050405020304" pitchFamily="18" charset="0"/>
              </a:rPr>
              <a:t>ş</a:t>
            </a:r>
            <a:r>
              <a:rPr sz="2400" b="1" spc="15" dirty="0">
                <a:latin typeface="Times New Roman" panose="02020603050405020304" pitchFamily="18" charset="0"/>
                <a:cs typeface="Times New Roman" panose="02020603050405020304" pitchFamily="18" charset="0"/>
              </a:rPr>
              <a:t>ı</a:t>
            </a:r>
            <a:r>
              <a:rPr sz="2400" b="1" spc="5" dirty="0">
                <a:latin typeface="Times New Roman" panose="02020603050405020304" pitchFamily="18" charset="0"/>
                <a:cs typeface="Times New Roman" panose="02020603050405020304" pitchFamily="18" charset="0"/>
              </a:rPr>
              <a:t>n</a:t>
            </a:r>
            <a:r>
              <a:rPr sz="2400" b="1" spc="95" dirty="0">
                <a:latin typeface="Times New Roman" panose="02020603050405020304" pitchFamily="18" charset="0"/>
                <a:cs typeface="Times New Roman" panose="02020603050405020304" pitchFamily="18" charset="0"/>
              </a:rPr>
              <a:t>ı</a:t>
            </a:r>
            <a:r>
              <a:rPr sz="2400" b="1" spc="70" dirty="0">
                <a:latin typeface="Times New Roman" panose="02020603050405020304" pitchFamily="18" charset="0"/>
                <a:cs typeface="Times New Roman" panose="02020603050405020304" pitchFamily="18" charset="0"/>
              </a:rPr>
              <a:t>r</a:t>
            </a:r>
            <a:r>
              <a:rPr sz="2400" b="1" spc="15" dirty="0">
                <a:latin typeface="Times New Roman" panose="02020603050405020304" pitchFamily="18" charset="0"/>
                <a:cs typeface="Times New Roman" panose="02020603050405020304" pitchFamily="18" charset="0"/>
              </a:rPr>
              <a:t>ı</a:t>
            </a:r>
            <a:r>
              <a:rPr sz="2400" b="1" dirty="0">
                <a:latin typeface="Times New Roman" panose="02020603050405020304" pitchFamily="18" charset="0"/>
                <a:cs typeface="Times New Roman" panose="02020603050405020304" pitchFamily="18" charset="0"/>
              </a:rPr>
              <a:t>n	</a:t>
            </a:r>
            <a:r>
              <a:rPr sz="2400" b="1" spc="5" dirty="0">
                <a:latin typeface="Times New Roman" panose="02020603050405020304" pitchFamily="18" charset="0"/>
                <a:cs typeface="Times New Roman" panose="02020603050405020304" pitchFamily="18" charset="0"/>
              </a:rPr>
              <a:t>Ba</a:t>
            </a:r>
            <a:r>
              <a:rPr sz="2400" b="1" dirty="0">
                <a:latin typeface="Times New Roman" panose="02020603050405020304" pitchFamily="18" charset="0"/>
                <a:cs typeface="Times New Roman" panose="02020603050405020304" pitchFamily="18" charset="0"/>
              </a:rPr>
              <a:t>k</a:t>
            </a:r>
            <a:r>
              <a:rPr sz="2400" b="1" spc="-10" dirty="0">
                <a:latin typeface="Times New Roman" panose="02020603050405020304" pitchFamily="18" charset="0"/>
                <a:cs typeface="Times New Roman" panose="02020603050405020304" pitchFamily="18" charset="0"/>
              </a:rPr>
              <a:t>a</a:t>
            </a:r>
            <a:r>
              <a:rPr sz="2400" b="1" spc="5" dirty="0">
                <a:latin typeface="Times New Roman" panose="02020603050405020304" pitchFamily="18" charset="0"/>
                <a:cs typeface="Times New Roman" panose="02020603050405020304" pitchFamily="18" charset="0"/>
              </a:rPr>
              <a:t>n</a:t>
            </a:r>
            <a:r>
              <a:rPr sz="2400" b="1" spc="45" dirty="0">
                <a:latin typeface="Times New Roman" panose="02020603050405020304" pitchFamily="18" charset="0"/>
                <a:cs typeface="Times New Roman" panose="02020603050405020304" pitchFamily="18" charset="0"/>
              </a:rPr>
              <a:t>l</a:t>
            </a:r>
            <a:r>
              <a:rPr sz="2400" b="1" spc="25" dirty="0">
                <a:latin typeface="Times New Roman" panose="02020603050405020304" pitchFamily="18" charset="0"/>
                <a:cs typeface="Times New Roman" panose="02020603050405020304" pitchFamily="18" charset="0"/>
              </a:rPr>
              <a:t>ı</a:t>
            </a:r>
            <a:r>
              <a:rPr sz="2400" b="1" dirty="0">
                <a:latin typeface="Times New Roman" panose="02020603050405020304" pitchFamily="18" charset="0"/>
                <a:cs typeface="Times New Roman" panose="02020603050405020304" pitchFamily="18" charset="0"/>
              </a:rPr>
              <a:t>kça	</a:t>
            </a:r>
            <a:r>
              <a:rPr sz="2400" b="1" spc="-20" dirty="0">
                <a:latin typeface="Times New Roman" panose="02020603050405020304" pitchFamily="18" charset="0"/>
                <a:cs typeface="Times New Roman" panose="02020603050405020304" pitchFamily="18" charset="0"/>
              </a:rPr>
              <a:t>b</a:t>
            </a:r>
            <a:r>
              <a:rPr sz="2400" b="1" dirty="0">
                <a:latin typeface="Times New Roman" panose="02020603050405020304" pitchFamily="18" charset="0"/>
                <a:cs typeface="Times New Roman" panose="02020603050405020304" pitchFamily="18" charset="0"/>
              </a:rPr>
              <a:t>e</a:t>
            </a:r>
            <a:r>
              <a:rPr sz="2400" b="1" spc="-15" dirty="0">
                <a:latin typeface="Times New Roman" panose="02020603050405020304" pitchFamily="18" charset="0"/>
                <a:cs typeface="Times New Roman" panose="02020603050405020304" pitchFamily="18" charset="0"/>
              </a:rPr>
              <a:t>l</a:t>
            </a:r>
            <a:r>
              <a:rPr sz="2400" b="1" spc="-25" dirty="0">
                <a:latin typeface="Times New Roman" panose="02020603050405020304" pitchFamily="18" charset="0"/>
                <a:cs typeface="Times New Roman" panose="02020603050405020304" pitchFamily="18" charset="0"/>
              </a:rPr>
              <a:t>i</a:t>
            </a:r>
            <a:r>
              <a:rPr sz="2400" b="1" spc="-10" dirty="0">
                <a:latin typeface="Times New Roman" panose="02020603050405020304" pitchFamily="18" charset="0"/>
                <a:cs typeface="Times New Roman" panose="02020603050405020304" pitchFamily="18" charset="0"/>
              </a:rPr>
              <a:t>r</a:t>
            </a:r>
            <a:r>
              <a:rPr sz="2400" b="1" spc="-25" dirty="0">
                <a:latin typeface="Times New Roman" panose="02020603050405020304" pitchFamily="18" charset="0"/>
                <a:cs typeface="Times New Roman" panose="02020603050405020304" pitchFamily="18" charset="0"/>
              </a:rPr>
              <a:t>l</a:t>
            </a:r>
            <a:r>
              <a:rPr sz="2400" b="1" dirty="0">
                <a:latin typeface="Times New Roman" panose="02020603050405020304" pitchFamily="18" charset="0"/>
                <a:cs typeface="Times New Roman" panose="02020603050405020304" pitchFamily="18" charset="0"/>
              </a:rPr>
              <a:t>ene</a:t>
            </a:r>
            <a:r>
              <a:rPr sz="2400" b="1" spc="-5" dirty="0">
                <a:latin typeface="Times New Roman" panose="02020603050405020304" pitchFamily="18" charset="0"/>
                <a:cs typeface="Times New Roman" panose="02020603050405020304" pitchFamily="18" charset="0"/>
              </a:rPr>
              <a:t>n</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dü</a:t>
            </a:r>
            <a:r>
              <a:rPr sz="2400" b="1" spc="-25" dirty="0">
                <a:latin typeface="Times New Roman" panose="02020603050405020304" pitchFamily="18" charset="0"/>
                <a:cs typeface="Times New Roman" panose="02020603050405020304" pitchFamily="18" charset="0"/>
              </a:rPr>
              <a:t>z</a:t>
            </a:r>
            <a:r>
              <a:rPr sz="2400" b="1" spc="5" dirty="0">
                <a:latin typeface="Times New Roman" panose="02020603050405020304" pitchFamily="18" charset="0"/>
                <a:cs typeface="Times New Roman" panose="02020603050405020304" pitchFamily="18" charset="0"/>
              </a:rPr>
              <a:t>e</a:t>
            </a:r>
            <a:r>
              <a:rPr sz="2400" b="1" dirty="0">
                <a:latin typeface="Times New Roman" panose="02020603050405020304" pitchFamily="18" charset="0"/>
                <a:cs typeface="Times New Roman" panose="02020603050405020304" pitchFamily="18" charset="0"/>
              </a:rPr>
              <a:t>y	det</a:t>
            </a:r>
            <a:r>
              <a:rPr sz="2400" b="1" spc="10" dirty="0">
                <a:latin typeface="Times New Roman" panose="02020603050405020304" pitchFamily="18" charset="0"/>
                <a:cs typeface="Times New Roman" panose="02020603050405020304" pitchFamily="18" charset="0"/>
              </a:rPr>
              <a:t>a</a:t>
            </a:r>
            <a:r>
              <a:rPr sz="2400" b="1" dirty="0">
                <a:latin typeface="Times New Roman" panose="02020603050405020304" pitchFamily="18" charset="0"/>
                <a:cs typeface="Times New Roman" panose="02020603050405020304" pitchFamily="18" charset="0"/>
              </a:rPr>
              <a:t>y	</a:t>
            </a:r>
            <a:r>
              <a:rPr sz="2400" b="1" spc="-5" dirty="0">
                <a:latin typeface="Times New Roman" panose="02020603050405020304" pitchFamily="18" charset="0"/>
                <a:cs typeface="Times New Roman" panose="02020603050405020304" pitchFamily="18" charset="0"/>
              </a:rPr>
              <a:t>k</a:t>
            </a:r>
            <a:r>
              <a:rPr sz="2400" b="1" dirty="0">
                <a:latin typeface="Times New Roman" panose="02020603050405020304" pitchFamily="18" charset="0"/>
                <a:cs typeface="Times New Roman" panose="02020603050405020304" pitchFamily="18" charset="0"/>
              </a:rPr>
              <a:t>od</a:t>
            </a:r>
            <a:r>
              <a:rPr sz="2400" b="1" spc="-20" dirty="0">
                <a:latin typeface="Times New Roman" panose="02020603050405020304" pitchFamily="18" charset="0"/>
                <a:cs typeface="Times New Roman" panose="02020603050405020304" pitchFamily="18" charset="0"/>
              </a:rPr>
              <a:t>u</a:t>
            </a:r>
            <a:r>
              <a:rPr sz="2400" b="1" dirty="0">
                <a:latin typeface="Times New Roman" panose="02020603050405020304" pitchFamily="18" charset="0"/>
                <a:cs typeface="Times New Roman" panose="02020603050405020304" pitchFamily="18" charset="0"/>
              </a:rPr>
              <a:t>nda</a:t>
            </a:r>
            <a:r>
              <a:rPr sz="2400" b="1" spc="-5" dirty="0">
                <a:latin typeface="Times New Roman" panose="02020603050405020304" pitchFamily="18" charset="0"/>
                <a:cs typeface="Times New Roman" panose="02020603050405020304" pitchFamily="18" charset="0"/>
              </a:rPr>
              <a:t>n</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s</a:t>
            </a:r>
            <a:r>
              <a:rPr sz="2400" b="1" spc="-20" dirty="0">
                <a:latin typeface="Times New Roman" panose="02020603050405020304" pitchFamily="18" charset="0"/>
                <a:cs typeface="Times New Roman" panose="02020603050405020304" pitchFamily="18" charset="0"/>
              </a:rPr>
              <a:t>o</a:t>
            </a:r>
            <a:r>
              <a:rPr sz="2400" b="1" dirty="0">
                <a:latin typeface="Times New Roman" panose="02020603050405020304" pitchFamily="18" charset="0"/>
                <a:cs typeface="Times New Roman" panose="02020603050405020304" pitchFamily="18" charset="0"/>
              </a:rPr>
              <a:t>n</a:t>
            </a:r>
            <a:r>
              <a:rPr sz="2400" b="1" spc="-5" dirty="0">
                <a:latin typeface="Times New Roman" panose="02020603050405020304" pitchFamily="18" charset="0"/>
                <a:cs typeface="Times New Roman" panose="02020603050405020304" pitchFamily="18" charset="0"/>
              </a:rPr>
              <a:t>raki</a:t>
            </a:r>
            <a:r>
              <a:rPr sz="2400" b="1" dirty="0">
                <a:latin typeface="Times New Roman" panose="02020603050405020304" pitchFamily="18" charset="0"/>
                <a:cs typeface="Times New Roman" panose="02020603050405020304" pitchFamily="18" charset="0"/>
              </a:rPr>
              <a:t>	</a:t>
            </a:r>
            <a:r>
              <a:rPr sz="2400" b="1" dirty="0" err="1" smtClean="0">
                <a:latin typeface="Times New Roman" panose="02020603050405020304" pitchFamily="18" charset="0"/>
                <a:cs typeface="Times New Roman" panose="02020603050405020304" pitchFamily="18" charset="0"/>
              </a:rPr>
              <a:t>d</a:t>
            </a:r>
            <a:r>
              <a:rPr sz="2400" b="1" spc="-20" dirty="0" err="1" smtClean="0">
                <a:latin typeface="Times New Roman" panose="02020603050405020304" pitchFamily="18" charset="0"/>
                <a:cs typeface="Times New Roman" panose="02020603050405020304" pitchFamily="18" charset="0"/>
              </a:rPr>
              <a:t>e</a:t>
            </a:r>
            <a:r>
              <a:rPr sz="2400" b="1" dirty="0" err="1" smtClean="0">
                <a:latin typeface="Times New Roman" panose="02020603050405020304" pitchFamily="18" charset="0"/>
                <a:cs typeface="Times New Roman" panose="02020603050405020304" pitchFamily="18" charset="0"/>
              </a:rPr>
              <a:t>t</a:t>
            </a:r>
            <a:r>
              <a:rPr sz="2400" b="1" spc="10" dirty="0" err="1" smtClean="0">
                <a:latin typeface="Times New Roman" panose="02020603050405020304" pitchFamily="18" charset="0"/>
                <a:cs typeface="Times New Roman" panose="02020603050405020304" pitchFamily="18" charset="0"/>
              </a:rPr>
              <a:t>a</a:t>
            </a:r>
            <a:r>
              <a:rPr sz="2400" b="1" dirty="0" err="1" smtClean="0">
                <a:latin typeface="Times New Roman" panose="02020603050405020304" pitchFamily="18" charset="0"/>
                <a:cs typeface="Times New Roman" panose="02020603050405020304" pitchFamily="18" charset="0"/>
              </a:rPr>
              <a:t>y</a:t>
            </a:r>
            <a:r>
              <a:rPr lang="tr-TR" sz="2400" b="1" dirty="0" smtClean="0">
                <a:latin typeface="Times New Roman" panose="02020603050405020304" pitchFamily="18" charset="0"/>
                <a:cs typeface="Times New Roman" panose="02020603050405020304" pitchFamily="18" charset="0"/>
              </a:rPr>
              <a:t> </a:t>
            </a:r>
            <a:r>
              <a:rPr sz="2400" b="1" dirty="0" err="1" smtClean="0">
                <a:latin typeface="Times New Roman" panose="02020603050405020304" pitchFamily="18" charset="0"/>
                <a:cs typeface="Times New Roman" panose="02020603050405020304" pitchFamily="18" charset="0"/>
              </a:rPr>
              <a:t>k</a:t>
            </a:r>
            <a:r>
              <a:rPr sz="2400" b="1" spc="5" dirty="0" err="1" smtClean="0">
                <a:latin typeface="Times New Roman" panose="02020603050405020304" pitchFamily="18" charset="0"/>
                <a:cs typeface="Times New Roman" panose="02020603050405020304" pitchFamily="18" charset="0"/>
              </a:rPr>
              <a:t>od</a:t>
            </a:r>
            <a:r>
              <a:rPr sz="2400" b="1" spc="20" dirty="0" err="1" smtClean="0">
                <a:latin typeface="Times New Roman" panose="02020603050405020304" pitchFamily="18" charset="0"/>
                <a:cs typeface="Times New Roman" panose="02020603050405020304" pitchFamily="18" charset="0"/>
              </a:rPr>
              <a:t>lar</a:t>
            </a:r>
            <a:r>
              <a:rPr sz="2400" b="1" spc="-10" dirty="0" err="1" smtClean="0">
                <a:latin typeface="Times New Roman" panose="02020603050405020304" pitchFamily="18" charset="0"/>
                <a:cs typeface="Times New Roman" panose="02020603050405020304" pitchFamily="18" charset="0"/>
              </a:rPr>
              <a:t>ı</a:t>
            </a:r>
            <a:r>
              <a:rPr sz="2400" b="1" dirty="0" smtClean="0">
                <a:latin typeface="Times New Roman" panose="02020603050405020304" pitchFamily="18" charset="0"/>
                <a:cs typeface="Times New Roman" panose="02020603050405020304" pitchFamily="18" charset="0"/>
              </a:rPr>
              <a:t>,</a:t>
            </a:r>
            <a:r>
              <a:rPr lang="tr-TR" sz="2400" b="1" dirty="0" smtClean="0">
                <a:latin typeface="Times New Roman" panose="02020603050405020304" pitchFamily="18" charset="0"/>
                <a:cs typeface="Times New Roman" panose="02020603050405020304" pitchFamily="18" charset="0"/>
              </a:rPr>
              <a:t> </a:t>
            </a:r>
            <a:r>
              <a:rPr sz="2400" b="1" spc="-5" dirty="0" err="1" smtClean="0">
                <a:latin typeface="Times New Roman" panose="02020603050405020304" pitchFamily="18" charset="0"/>
                <a:cs typeface="Times New Roman" panose="02020603050405020304" pitchFamily="18" charset="0"/>
              </a:rPr>
              <a:t>k</a:t>
            </a:r>
            <a:r>
              <a:rPr sz="2400" b="1" spc="-20" dirty="0" err="1" smtClean="0">
                <a:latin typeface="Times New Roman" panose="02020603050405020304" pitchFamily="18" charset="0"/>
                <a:cs typeface="Times New Roman" panose="02020603050405020304" pitchFamily="18" charset="0"/>
              </a:rPr>
              <a:t>a</a:t>
            </a:r>
            <a:r>
              <a:rPr sz="2400" b="1" spc="10" dirty="0" err="1" smtClean="0">
                <a:latin typeface="Times New Roman" panose="02020603050405020304" pitchFamily="18" charset="0"/>
                <a:cs typeface="Times New Roman" panose="02020603050405020304" pitchFamily="18" charset="0"/>
              </a:rPr>
              <a:t>m</a:t>
            </a:r>
            <a:r>
              <a:rPr sz="2400" b="1" spc="-5" dirty="0" err="1" smtClean="0">
                <a:latin typeface="Times New Roman" panose="02020603050405020304" pitchFamily="18" charset="0"/>
                <a:cs typeface="Times New Roman" panose="02020603050405020304" pitchFamily="18" charset="0"/>
              </a:rPr>
              <a:t>u</a:t>
            </a:r>
            <a:r>
              <a:rPr sz="2400" b="1" spc="-5" dirty="0" smtClean="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idarelerince</a:t>
            </a:r>
            <a:r>
              <a:rPr sz="2400" b="1" spc="3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ölçü</a:t>
            </a:r>
            <a:r>
              <a:rPr sz="2400" b="1" spc="1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birimi</a:t>
            </a:r>
            <a:r>
              <a:rPr sz="2400" b="1" spc="3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esas</a:t>
            </a:r>
            <a:r>
              <a:rPr sz="2400" b="1" spc="4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alınarak</a:t>
            </a:r>
            <a:r>
              <a:rPr sz="2400" b="1" spc="25" dirty="0">
                <a:latin typeface="Times New Roman" panose="02020603050405020304" pitchFamily="18" charset="0"/>
                <a:cs typeface="Times New Roman" panose="02020603050405020304" pitchFamily="18" charset="0"/>
              </a:rPr>
              <a:t> </a:t>
            </a:r>
            <a:r>
              <a:rPr sz="2400" b="1" spc="-20" dirty="0" err="1">
                <a:latin typeface="Times New Roman" panose="02020603050405020304" pitchFamily="18" charset="0"/>
                <a:cs typeface="Times New Roman" panose="02020603050405020304" pitchFamily="18" charset="0"/>
              </a:rPr>
              <a:t>belirlenir</a:t>
            </a:r>
            <a:r>
              <a:rPr sz="2400" b="1" spc="-20" dirty="0" smtClean="0">
                <a:latin typeface="Times New Roman" panose="02020603050405020304" pitchFamily="18" charset="0"/>
                <a:cs typeface="Times New Roman" panose="02020603050405020304" pitchFamily="18" charset="0"/>
              </a:rPr>
              <a:t>.</a:t>
            </a:r>
            <a:endParaRPr sz="2700" b="1" dirty="0">
              <a:latin typeface="Times New Roman" panose="02020603050405020304" pitchFamily="18" charset="0"/>
              <a:cs typeface="Times New Roman" panose="02020603050405020304" pitchFamily="18" charset="0"/>
            </a:endParaRPr>
          </a:p>
          <a:p>
            <a:pPr>
              <a:lnSpc>
                <a:spcPct val="100000"/>
              </a:lnSpc>
              <a:spcBef>
                <a:spcPts val="45"/>
              </a:spcBef>
              <a:buFont typeface="Wingdings"/>
              <a:buChar char=""/>
            </a:pPr>
            <a:endParaRPr sz="2350" b="1" dirty="0">
              <a:latin typeface="Times New Roman" panose="02020603050405020304" pitchFamily="18" charset="0"/>
              <a:cs typeface="Times New Roman" panose="02020603050405020304" pitchFamily="18" charset="0"/>
            </a:endParaRPr>
          </a:p>
          <a:p>
            <a:pPr marL="356870" marR="6350" indent="-344805">
              <a:lnSpc>
                <a:spcPct val="100000"/>
              </a:lnSpc>
              <a:buFont typeface="Wingdings"/>
              <a:buChar char=""/>
              <a:tabLst>
                <a:tab pos="357505" algn="l"/>
              </a:tabLst>
            </a:pPr>
            <a:r>
              <a:rPr sz="2400" b="1" dirty="0">
                <a:latin typeface="Times New Roman" panose="02020603050405020304" pitchFamily="18" charset="0"/>
                <a:cs typeface="Times New Roman" panose="02020603050405020304" pitchFamily="18" charset="0"/>
              </a:rPr>
              <a:t>Kapsamdaki</a:t>
            </a:r>
            <a:r>
              <a:rPr sz="2400" b="1" spc="229"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kamu</a:t>
            </a:r>
            <a:r>
              <a:rPr sz="2400" b="1" spc="22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idarelerinin</a:t>
            </a:r>
            <a:r>
              <a:rPr sz="2400" b="1" spc="24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muhasebe</a:t>
            </a:r>
            <a:r>
              <a:rPr sz="2400" b="1" spc="26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detaylı</a:t>
            </a:r>
            <a:r>
              <a:rPr sz="2400" b="1" spc="21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hesap</a:t>
            </a:r>
            <a:r>
              <a:rPr sz="2400" b="1" spc="25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planları,</a:t>
            </a:r>
            <a:r>
              <a:rPr sz="2400" b="1" spc="254"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Yönetmelik</a:t>
            </a:r>
            <a:r>
              <a:rPr sz="2400" b="1" spc="254"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ekindeki </a:t>
            </a:r>
            <a:r>
              <a:rPr sz="2400" b="1" spc="-6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Taşınır </a:t>
            </a:r>
            <a:r>
              <a:rPr sz="2400" b="1" dirty="0">
                <a:latin typeface="Times New Roman" panose="02020603050405020304" pitchFamily="18" charset="0"/>
                <a:cs typeface="Times New Roman" panose="02020603050405020304" pitchFamily="18" charset="0"/>
              </a:rPr>
              <a:t>Kod</a:t>
            </a:r>
            <a:r>
              <a:rPr sz="2400" b="1" spc="2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Listesine</a:t>
            </a:r>
            <a:r>
              <a:rPr sz="2400" b="1" spc="2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uygun</a:t>
            </a:r>
            <a:r>
              <a:rPr sz="2400" b="1" spc="7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olarak</a:t>
            </a:r>
            <a:r>
              <a:rPr sz="2400" b="1" spc="1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belirlenir</a:t>
            </a:r>
            <a:r>
              <a:rPr sz="2400" b="1" spc="-20" dirty="0">
                <a:latin typeface="Microsoft Sans Serif"/>
                <a:cs typeface="Microsoft Sans Serif"/>
              </a:rPr>
              <a:t>.</a:t>
            </a:r>
            <a:endParaRPr sz="2400" b="1" dirty="0">
              <a:latin typeface="Microsoft Sans Serif"/>
              <a:cs typeface="Microsoft Sans Serif"/>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63552" y="703869"/>
            <a:ext cx="8807958" cy="478335"/>
          </a:xfrm>
          <a:prstGeom prst="rect">
            <a:avLst/>
          </a:prstGeom>
        </p:spPr>
        <p:txBody>
          <a:bodyPr vert="horz" wrap="square" lIns="0" tIns="168909" rIns="0" bIns="0" rtlCol="0">
            <a:spAutoFit/>
          </a:bodyPr>
          <a:lstStyle/>
          <a:p>
            <a:pPr marL="1649095" marR="5080" indent="-1040130">
              <a:lnSpc>
                <a:spcPts val="2380"/>
              </a:lnSpc>
              <a:spcBef>
                <a:spcPts val="185"/>
              </a:spcBef>
            </a:pPr>
            <a:r>
              <a:rPr sz="2400" b="1" spc="-10" dirty="0">
                <a:solidFill>
                  <a:srgbClr val="FF0000"/>
                </a:solidFill>
                <a:latin typeface="Times New Roman" panose="02020603050405020304" pitchFamily="18" charset="0"/>
                <a:cs typeface="Times New Roman" panose="02020603050405020304" pitchFamily="18" charset="0"/>
              </a:rPr>
              <a:t>HARCAMA</a:t>
            </a:r>
            <a:r>
              <a:rPr sz="2400" b="1" spc="-4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BİRİMİ</a:t>
            </a:r>
            <a:r>
              <a:rPr sz="2400" b="1" spc="-3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VE</a:t>
            </a:r>
            <a:r>
              <a:rPr sz="2400" b="1" spc="-6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AMBARLARIN </a:t>
            </a:r>
            <a:r>
              <a:rPr sz="2400" b="1" spc="-540"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KODLANMASI</a:t>
            </a:r>
            <a:endParaRPr sz="2400" b="1" dirty="0">
              <a:solidFill>
                <a:srgbClr val="FF0000"/>
              </a:solidFill>
              <a:latin typeface="Times New Roman" panose="02020603050405020304" pitchFamily="18" charset="0"/>
              <a:cs typeface="Times New Roman" panose="02020603050405020304" pitchFamily="18" charset="0"/>
            </a:endParaRPr>
          </a:p>
        </p:txBody>
      </p:sp>
      <p:sp>
        <p:nvSpPr>
          <p:cNvPr id="6" name="object 6"/>
          <p:cNvSpPr txBox="1"/>
          <p:nvPr/>
        </p:nvSpPr>
        <p:spPr>
          <a:xfrm>
            <a:off x="1390967" y="1340768"/>
            <a:ext cx="10153128" cy="5257208"/>
          </a:xfrm>
          <a:prstGeom prst="rect">
            <a:avLst/>
          </a:prstGeom>
        </p:spPr>
        <p:txBody>
          <a:bodyPr vert="horz" wrap="square" lIns="0" tIns="12065" rIns="0" bIns="0" rtlCol="0">
            <a:spAutoFit/>
          </a:bodyPr>
          <a:lstStyle/>
          <a:p>
            <a:pPr marL="297815" marR="5080" indent="-285750" algn="just">
              <a:lnSpc>
                <a:spcPct val="100000"/>
              </a:lnSpc>
              <a:spcBef>
                <a:spcPts val="95"/>
              </a:spcBef>
              <a:buFont typeface="Wingdings" panose="05000000000000000000" pitchFamily="2" charset="2"/>
              <a:buChar char="q"/>
              <a:tabLst>
                <a:tab pos="357505" algn="l"/>
              </a:tabLst>
            </a:pPr>
            <a:r>
              <a:rPr lang="tr-TR" sz="2000" b="1" dirty="0" smtClean="0">
                <a:latin typeface="Times New Roman" panose="02020603050405020304" pitchFamily="18" charset="0"/>
                <a:cs typeface="Times New Roman" panose="02020603050405020304" pitchFamily="18" charset="0"/>
              </a:rPr>
              <a:t>Kapsamdaki kamu idarelerinde harcama birimlerine ve bunlara bağlı aşağıdaki esaslara göre birer kod numarası verilir.</a:t>
            </a:r>
          </a:p>
          <a:p>
            <a:pPr marL="356870" marR="5080" indent="-344805" algn="just">
              <a:lnSpc>
                <a:spcPct val="100000"/>
              </a:lnSpc>
              <a:spcBef>
                <a:spcPts val="95"/>
              </a:spcBef>
              <a:buFont typeface="Wingdings"/>
              <a:buChar char=""/>
              <a:tabLst>
                <a:tab pos="357505" algn="l"/>
              </a:tabLst>
            </a:pPr>
            <a:r>
              <a:rPr sz="2000" b="1" dirty="0" err="1" smtClean="0">
                <a:latin typeface="Times New Roman" panose="02020603050405020304" pitchFamily="18" charset="0"/>
                <a:cs typeface="Times New Roman" panose="02020603050405020304" pitchFamily="18" charset="0"/>
              </a:rPr>
              <a:t>Harcama</a:t>
            </a:r>
            <a:r>
              <a:rPr sz="2000" b="1" dirty="0" smtClean="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birimlerine</a:t>
            </a:r>
            <a:r>
              <a:rPr sz="2000" b="1" spc="-5" dirty="0">
                <a:latin typeface="Times New Roman" panose="02020603050405020304" pitchFamily="18" charset="0"/>
                <a:cs typeface="Times New Roman" panose="02020603050405020304" pitchFamily="18" charset="0"/>
              </a:rPr>
              <a:t> iki </a:t>
            </a:r>
            <a:r>
              <a:rPr sz="2000" b="1" dirty="0">
                <a:latin typeface="Times New Roman" panose="02020603050405020304" pitchFamily="18" charset="0"/>
                <a:cs typeface="Times New Roman" panose="02020603050405020304" pitchFamily="18" charset="0"/>
              </a:rPr>
              <a:t>grup </a:t>
            </a:r>
            <a:r>
              <a:rPr sz="2000" b="1" spc="-15" dirty="0">
                <a:latin typeface="Times New Roman" panose="02020603050405020304" pitchFamily="18" charset="0"/>
                <a:cs typeface="Times New Roman" panose="02020603050405020304" pitchFamily="18" charset="0"/>
              </a:rPr>
              <a:t>ve</a:t>
            </a:r>
            <a:r>
              <a:rPr sz="2000" b="1" spc="-10" dirty="0">
                <a:latin typeface="Times New Roman" panose="02020603050405020304" pitchFamily="18" charset="0"/>
                <a:cs typeface="Times New Roman" panose="02020603050405020304" pitchFamily="18" charset="0"/>
              </a:rPr>
              <a:t> onbir </a:t>
            </a:r>
            <a:r>
              <a:rPr sz="2000" b="1" spc="-5" dirty="0">
                <a:latin typeface="Times New Roman" panose="02020603050405020304" pitchFamily="18" charset="0"/>
                <a:cs typeface="Times New Roman" panose="02020603050405020304" pitchFamily="18" charset="0"/>
              </a:rPr>
              <a:t>rakamdan oluşan </a:t>
            </a:r>
            <a:r>
              <a:rPr sz="2000" b="1" spc="5" dirty="0">
                <a:latin typeface="Times New Roman" panose="02020603050405020304" pitchFamily="18" charset="0"/>
                <a:cs typeface="Times New Roman" panose="02020603050405020304" pitchFamily="18" charset="0"/>
              </a:rPr>
              <a:t>kod </a:t>
            </a:r>
            <a:r>
              <a:rPr sz="2000" b="1" spc="-25" dirty="0">
                <a:latin typeface="Times New Roman" panose="02020603050405020304" pitchFamily="18" charset="0"/>
                <a:cs typeface="Times New Roman" panose="02020603050405020304" pitchFamily="18" charset="0"/>
              </a:rPr>
              <a:t>verilir.</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Birinci</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grup </a:t>
            </a:r>
            <a:r>
              <a:rPr sz="2000" b="1" spc="-5" dirty="0">
                <a:latin typeface="Times New Roman" panose="02020603050405020304" pitchFamily="18" charset="0"/>
                <a:cs typeface="Times New Roman" panose="02020603050405020304" pitchFamily="18" charset="0"/>
              </a:rPr>
              <a:t>(00.00.00.00) </a:t>
            </a:r>
            <a:r>
              <a:rPr sz="2000" b="1" dirty="0">
                <a:latin typeface="Times New Roman" panose="02020603050405020304" pitchFamily="18" charset="0"/>
                <a:cs typeface="Times New Roman" panose="02020603050405020304" pitchFamily="18" charset="0"/>
              </a:rPr>
              <a:t>sekiz </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karakterden</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oluşur</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10" dirty="0">
                <a:latin typeface="Times New Roman" panose="02020603050405020304" pitchFamily="18" charset="0"/>
                <a:cs typeface="Times New Roman" panose="02020603050405020304" pitchFamily="18" charset="0"/>
              </a:rPr>
              <a:t> idarenin</a:t>
            </a:r>
            <a:r>
              <a:rPr sz="2000" b="1" spc="-5" dirty="0">
                <a:latin typeface="Times New Roman" panose="02020603050405020304" pitchFamily="18" charset="0"/>
                <a:cs typeface="Times New Roman" panose="02020603050405020304" pitchFamily="18" charset="0"/>
              </a:rPr>
              <a:t> analitik</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bütçe</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uygulamasına</a:t>
            </a:r>
            <a:r>
              <a:rPr sz="2000" b="1" spc="53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ilişkin</a:t>
            </a:r>
            <a:r>
              <a:rPr sz="2000" b="1" spc="5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kurumsal</a:t>
            </a:r>
            <a:r>
              <a:rPr sz="2000" b="1" spc="5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sınıflandırmadaki </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düzeylerini </a:t>
            </a:r>
            <a:r>
              <a:rPr sz="2000" b="1" spc="-20" dirty="0">
                <a:latin typeface="Times New Roman" panose="02020603050405020304" pitchFamily="18" charset="0"/>
                <a:cs typeface="Times New Roman" panose="02020603050405020304" pitchFamily="18" charset="0"/>
              </a:rPr>
              <a:t>gösterir. </a:t>
            </a:r>
            <a:r>
              <a:rPr sz="2000" b="1" spc="-10" dirty="0">
                <a:latin typeface="Times New Roman" panose="02020603050405020304" pitchFamily="18" charset="0"/>
                <a:cs typeface="Times New Roman" panose="02020603050405020304" pitchFamily="18" charset="0"/>
              </a:rPr>
              <a:t>İkinci </a:t>
            </a:r>
            <a:r>
              <a:rPr sz="2000" b="1" dirty="0">
                <a:latin typeface="Times New Roman" panose="02020603050405020304" pitchFamily="18" charset="0"/>
                <a:cs typeface="Times New Roman" panose="02020603050405020304" pitchFamily="18" charset="0"/>
              </a:rPr>
              <a:t>grup </a:t>
            </a:r>
            <a:r>
              <a:rPr sz="2000" b="1" spc="-5" dirty="0">
                <a:latin typeface="Times New Roman" panose="02020603050405020304" pitchFamily="18" charset="0"/>
                <a:cs typeface="Times New Roman" panose="02020603050405020304" pitchFamily="18" charset="0"/>
              </a:rPr>
              <a:t>(000) </a:t>
            </a:r>
            <a:r>
              <a:rPr sz="2000" b="1" spc="-10" dirty="0">
                <a:latin typeface="Times New Roman" panose="02020603050405020304" pitchFamily="18" charset="0"/>
                <a:cs typeface="Times New Roman" panose="02020603050405020304" pitchFamily="18" charset="0"/>
              </a:rPr>
              <a:t>üç </a:t>
            </a:r>
            <a:r>
              <a:rPr sz="2000" b="1" spc="-5" dirty="0">
                <a:latin typeface="Times New Roman" panose="02020603050405020304" pitchFamily="18" charset="0"/>
                <a:cs typeface="Times New Roman" panose="02020603050405020304" pitchFamily="18" charset="0"/>
              </a:rPr>
              <a:t>karakterden </a:t>
            </a:r>
            <a:r>
              <a:rPr sz="2000" b="1" spc="-15" dirty="0">
                <a:latin typeface="Times New Roman" panose="02020603050405020304" pitchFamily="18" charset="0"/>
                <a:cs typeface="Times New Roman" panose="02020603050405020304" pitchFamily="18" charset="0"/>
              </a:rPr>
              <a:t>oluşur ve </a:t>
            </a:r>
            <a:r>
              <a:rPr sz="2000" b="1" spc="-5" dirty="0">
                <a:latin typeface="Times New Roman" panose="02020603050405020304" pitchFamily="18" charset="0"/>
                <a:cs typeface="Times New Roman" panose="02020603050405020304" pitchFamily="18" charset="0"/>
              </a:rPr>
              <a:t>o </a:t>
            </a:r>
            <a:r>
              <a:rPr sz="2000" b="1" spc="-10" dirty="0">
                <a:latin typeface="Times New Roman" panose="02020603050405020304" pitchFamily="18" charset="0"/>
                <a:cs typeface="Times New Roman" panose="02020603050405020304" pitchFamily="18" charset="0"/>
              </a:rPr>
              <a:t>ilçe, </a:t>
            </a:r>
            <a:r>
              <a:rPr sz="2000" b="1" spc="-20" dirty="0">
                <a:latin typeface="Times New Roman" panose="02020603050405020304" pitchFamily="18" charset="0"/>
                <a:cs typeface="Times New Roman" panose="02020603050405020304" pitchFamily="18" charset="0"/>
              </a:rPr>
              <a:t>il, </a:t>
            </a:r>
            <a:r>
              <a:rPr sz="2000" b="1" spc="-5" dirty="0">
                <a:latin typeface="Times New Roman" panose="02020603050405020304" pitchFamily="18" charset="0"/>
                <a:cs typeface="Times New Roman" panose="02020603050405020304" pitchFamily="18" charset="0"/>
              </a:rPr>
              <a:t>bölge veya merkezdeki harcama </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a:t>
            </a:r>
            <a:r>
              <a:rPr sz="2000" b="1" spc="-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sayısını</a:t>
            </a:r>
            <a:r>
              <a:rPr sz="2000" b="1" spc="35"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gösterir.</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Bakanlık</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saymanlık</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otomasyon</a:t>
            </a:r>
            <a:r>
              <a:rPr sz="2000" b="1" spc="-5" dirty="0">
                <a:latin typeface="Times New Roman" panose="02020603050405020304" pitchFamily="18" charset="0"/>
                <a:cs typeface="Times New Roman" panose="02020603050405020304" pitchFamily="18" charset="0"/>
              </a:rPr>
              <a:t> sistemini</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(say2000i)</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kullanan</a:t>
            </a:r>
            <a:r>
              <a:rPr sz="2000" b="1" spc="-5" dirty="0">
                <a:latin typeface="Times New Roman" panose="02020603050405020304" pitchFamily="18" charset="0"/>
                <a:cs typeface="Times New Roman" panose="02020603050405020304" pitchFamily="18" charset="0"/>
              </a:rPr>
              <a:t> idarelerde </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Bakanlıkça </a:t>
            </a:r>
            <a:r>
              <a:rPr sz="2000" b="1" spc="-15" dirty="0">
                <a:latin typeface="Times New Roman" panose="02020603050405020304" pitchFamily="18" charset="0"/>
                <a:cs typeface="Times New Roman" panose="02020603050405020304" pitchFamily="18" charset="0"/>
              </a:rPr>
              <a:t>verilen</a:t>
            </a:r>
            <a:r>
              <a:rPr sz="2000" b="1" spc="6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birim</a:t>
            </a:r>
            <a:r>
              <a:rPr sz="2000" b="1" spc="7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kodları</a:t>
            </a:r>
            <a:r>
              <a:rPr sz="2000" b="1" spc="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kullanılır.</a:t>
            </a:r>
            <a:endParaRPr sz="2000" b="1" dirty="0">
              <a:latin typeface="Times New Roman" panose="02020603050405020304" pitchFamily="18" charset="0"/>
              <a:cs typeface="Times New Roman" panose="02020603050405020304" pitchFamily="18" charset="0"/>
            </a:endParaRPr>
          </a:p>
          <a:p>
            <a:pPr>
              <a:lnSpc>
                <a:spcPct val="100000"/>
              </a:lnSpc>
              <a:spcBef>
                <a:spcPts val="25"/>
              </a:spcBef>
              <a:buFont typeface="Wingdings"/>
              <a:buChar char=""/>
            </a:pPr>
            <a:endParaRPr sz="2000" b="1" dirty="0">
              <a:latin typeface="Times New Roman" panose="02020603050405020304" pitchFamily="18" charset="0"/>
              <a:cs typeface="Times New Roman" panose="02020603050405020304" pitchFamily="18" charset="0"/>
            </a:endParaRPr>
          </a:p>
          <a:p>
            <a:pPr marL="356870" marR="6985" indent="-344805" algn="just">
              <a:lnSpc>
                <a:spcPct val="100000"/>
              </a:lnSpc>
              <a:spcBef>
                <a:spcPts val="5"/>
              </a:spcBef>
              <a:buFont typeface="Wingdings"/>
              <a:buChar char=""/>
              <a:tabLst>
                <a:tab pos="357505" algn="l"/>
              </a:tabLst>
            </a:pPr>
            <a:r>
              <a:rPr sz="2000" b="1" dirty="0">
                <a:latin typeface="Times New Roman" panose="02020603050405020304" pitchFamily="18" charset="0"/>
                <a:cs typeface="Times New Roman" panose="02020603050405020304" pitchFamily="18" charset="0"/>
              </a:rPr>
              <a:t>Harcama</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birimlerinin</a:t>
            </a:r>
            <a:r>
              <a:rPr sz="2000" b="1" spc="-5" dirty="0">
                <a:latin typeface="Times New Roman" panose="02020603050405020304" pitchFamily="18" charset="0"/>
                <a:cs typeface="Times New Roman" panose="02020603050405020304" pitchFamily="18" charset="0"/>
              </a:rPr>
              <a:t> bünyesinde</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bulunan</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ambarlara</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harcama</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yetkililerince</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bir</a:t>
            </a:r>
            <a:r>
              <a:rPr sz="2000" b="1" spc="50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düzeyli</a:t>
            </a:r>
            <a:r>
              <a:rPr sz="2000" b="1" spc="51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50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iki </a:t>
            </a:r>
            <a:r>
              <a:rPr sz="2000" b="1" dirty="0">
                <a:latin typeface="Times New Roman" panose="02020603050405020304" pitchFamily="18" charset="0"/>
                <a:cs typeface="Times New Roman" panose="02020603050405020304" pitchFamily="18" charset="0"/>
              </a:rPr>
              <a:t> karakterden </a:t>
            </a:r>
            <a:r>
              <a:rPr sz="2000" b="1" spc="-10" dirty="0">
                <a:latin typeface="Times New Roman" panose="02020603050405020304" pitchFamily="18" charset="0"/>
                <a:cs typeface="Times New Roman" panose="02020603050405020304" pitchFamily="18" charset="0"/>
              </a:rPr>
              <a:t>oluşan </a:t>
            </a:r>
            <a:r>
              <a:rPr sz="2000" b="1" spc="5" dirty="0">
                <a:latin typeface="Times New Roman" panose="02020603050405020304" pitchFamily="18" charset="0"/>
                <a:cs typeface="Times New Roman" panose="02020603050405020304" pitchFamily="18" charset="0"/>
              </a:rPr>
              <a:t>kod </a:t>
            </a:r>
            <a:r>
              <a:rPr sz="2000" b="1" spc="-25" dirty="0">
                <a:latin typeface="Times New Roman" panose="02020603050405020304" pitchFamily="18" charset="0"/>
                <a:cs typeface="Times New Roman" panose="02020603050405020304" pitchFamily="18" charset="0"/>
              </a:rPr>
              <a:t>verilir. </a:t>
            </a:r>
            <a:r>
              <a:rPr sz="2000" b="1" dirty="0">
                <a:latin typeface="Times New Roman" panose="02020603050405020304" pitchFamily="18" charset="0"/>
                <a:cs typeface="Times New Roman" panose="02020603050405020304" pitchFamily="18" charset="0"/>
              </a:rPr>
              <a:t>Bu </a:t>
            </a:r>
            <a:r>
              <a:rPr sz="2000" b="1" spc="5" dirty="0">
                <a:latin typeface="Times New Roman" panose="02020603050405020304" pitchFamily="18" charset="0"/>
                <a:cs typeface="Times New Roman" panose="02020603050405020304" pitchFamily="18" charset="0"/>
              </a:rPr>
              <a:t>kod </a:t>
            </a:r>
            <a:r>
              <a:rPr sz="2000" b="1" spc="20" dirty="0">
                <a:latin typeface="Times New Roman" panose="02020603050405020304" pitchFamily="18" charset="0"/>
                <a:cs typeface="Times New Roman" panose="02020603050405020304" pitchFamily="18" charset="0"/>
              </a:rPr>
              <a:t>aynı </a:t>
            </a:r>
            <a:r>
              <a:rPr sz="2000" b="1" spc="5" dirty="0">
                <a:latin typeface="Times New Roman" panose="02020603050405020304" pitchFamily="18" charset="0"/>
                <a:cs typeface="Times New Roman" panose="02020603050405020304" pitchFamily="18" charset="0"/>
              </a:rPr>
              <a:t>harcama </a:t>
            </a:r>
            <a:r>
              <a:rPr sz="2000" b="1" spc="-5" dirty="0">
                <a:latin typeface="Times New Roman" panose="02020603050405020304" pitchFamily="18" charset="0"/>
                <a:cs typeface="Times New Roman" panose="02020603050405020304" pitchFamily="18" charset="0"/>
              </a:rPr>
              <a:t>birimine </a:t>
            </a:r>
            <a:r>
              <a:rPr sz="2000" b="1" spc="10" dirty="0">
                <a:latin typeface="Times New Roman" panose="02020603050405020304" pitchFamily="18" charset="0"/>
                <a:cs typeface="Times New Roman" panose="02020603050405020304" pitchFamily="18" charset="0"/>
              </a:rPr>
              <a:t>bağlı </a:t>
            </a:r>
            <a:r>
              <a:rPr sz="2000" b="1" dirty="0">
                <a:latin typeface="Times New Roman" panose="02020603050405020304" pitchFamily="18" charset="0"/>
                <a:cs typeface="Times New Roman" panose="02020603050405020304" pitchFamily="18" charset="0"/>
              </a:rPr>
              <a:t>ambarların </a:t>
            </a:r>
            <a:r>
              <a:rPr sz="2000" b="1" spc="30" dirty="0">
                <a:latin typeface="Times New Roman" panose="02020603050405020304" pitchFamily="18" charset="0"/>
                <a:cs typeface="Times New Roman" panose="02020603050405020304" pitchFamily="18" charset="0"/>
              </a:rPr>
              <a:t>sayısını </a:t>
            </a:r>
            <a:r>
              <a:rPr sz="2000" b="1" spc="-20" dirty="0">
                <a:latin typeface="Times New Roman" panose="02020603050405020304" pitchFamily="18" charset="0"/>
                <a:cs typeface="Times New Roman" panose="02020603050405020304" pitchFamily="18" charset="0"/>
              </a:rPr>
              <a:t>gösterir. Ambar, </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bağlı</a:t>
            </a:r>
            <a:r>
              <a:rPr sz="2000" b="1" spc="6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olduğu</a:t>
            </a:r>
            <a:r>
              <a:rPr sz="2000" b="1" spc="6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 </a:t>
            </a:r>
            <a:r>
              <a:rPr sz="2000" b="1" spc="-10" dirty="0">
                <a:latin typeface="Times New Roman" panose="02020603050405020304" pitchFamily="18" charset="0"/>
                <a:cs typeface="Times New Roman" panose="02020603050405020304" pitchFamily="18" charset="0"/>
              </a:rPr>
              <a:t>birimi</a:t>
            </a:r>
            <a:r>
              <a:rPr sz="2000" b="1" spc="1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koduyla</a:t>
            </a:r>
            <a:r>
              <a:rPr sz="2000" b="1" spc="114"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birlikte</a:t>
            </a:r>
            <a:r>
              <a:rPr sz="2000" b="1" spc="4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tanımlanır.</a:t>
            </a:r>
          </a:p>
          <a:p>
            <a:pPr>
              <a:lnSpc>
                <a:spcPct val="100000"/>
              </a:lnSpc>
              <a:spcBef>
                <a:spcPts val="25"/>
              </a:spcBef>
            </a:pPr>
            <a:endParaRPr sz="2000" b="1" dirty="0">
              <a:latin typeface="Times New Roman" panose="02020603050405020304" pitchFamily="18" charset="0"/>
              <a:cs typeface="Times New Roman" panose="02020603050405020304" pitchFamily="18" charset="0"/>
            </a:endParaRPr>
          </a:p>
          <a:p>
            <a:pPr marL="356870" marR="7620" indent="-344805" algn="just">
              <a:lnSpc>
                <a:spcPct val="100000"/>
              </a:lnSpc>
              <a:buFont typeface="Wingdings"/>
              <a:buChar char=""/>
              <a:tabLst>
                <a:tab pos="357505" algn="l"/>
              </a:tabLst>
            </a:pPr>
            <a:r>
              <a:rPr sz="2000" b="1" spc="-10" dirty="0">
                <a:latin typeface="Times New Roman" panose="02020603050405020304" pitchFamily="18" charset="0"/>
                <a:cs typeface="Times New Roman" panose="02020603050405020304" pitchFamily="18" charset="0"/>
              </a:rPr>
              <a:t>Bu</a:t>
            </a:r>
            <a:r>
              <a:rPr sz="2000" b="1" spc="-5" dirty="0">
                <a:latin typeface="Times New Roman" panose="02020603050405020304" pitchFamily="18" charset="0"/>
                <a:cs typeface="Times New Roman" panose="02020603050405020304" pitchFamily="18" charset="0"/>
              </a:rPr>
              <a:t> kodlar</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taşınır </a:t>
            </a:r>
            <a:r>
              <a:rPr sz="2000" b="1" spc="10" dirty="0">
                <a:latin typeface="Times New Roman" panose="02020603050405020304" pitchFamily="18" charset="0"/>
                <a:cs typeface="Times New Roman" panose="02020603050405020304" pitchFamily="18" charset="0"/>
              </a:rPr>
              <a:t>kayıt</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yetkilileri</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ile</a:t>
            </a:r>
            <a:r>
              <a:rPr sz="2000" b="1" spc="-1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taşınır </a:t>
            </a:r>
            <a:r>
              <a:rPr sz="2000" b="1" spc="-5" dirty="0">
                <a:latin typeface="Times New Roman" panose="02020603050405020304" pitchFamily="18" charset="0"/>
                <a:cs typeface="Times New Roman" panose="02020603050405020304" pitchFamily="18" charset="0"/>
              </a:rPr>
              <a:t>konsolide</a:t>
            </a:r>
            <a:r>
              <a:rPr sz="2000" b="1" spc="5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görevlilerince</a:t>
            </a:r>
            <a:r>
              <a:rPr sz="2000" b="1" spc="509"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yapılan </a:t>
            </a:r>
            <a:r>
              <a:rPr sz="2000" b="1" spc="25" dirty="0">
                <a:latin typeface="Times New Roman" panose="02020603050405020304" pitchFamily="18" charset="0"/>
                <a:cs typeface="Times New Roman" panose="02020603050405020304" pitchFamily="18" charset="0"/>
              </a:rPr>
              <a:t>taşınır </a:t>
            </a:r>
            <a:r>
              <a:rPr sz="2000" b="1" spc="-15" dirty="0">
                <a:latin typeface="Times New Roman" panose="02020603050405020304" pitchFamily="18" charset="0"/>
                <a:cs typeface="Times New Roman" panose="02020603050405020304" pitchFamily="18" charset="0"/>
              </a:rPr>
              <a:t>işlemlerine</a:t>
            </a:r>
            <a:r>
              <a:rPr sz="2000" b="1" spc="50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ilişkin </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olarak</a:t>
            </a:r>
            <a:r>
              <a:rPr sz="2000" b="1" spc="5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düzenlenen</a:t>
            </a:r>
            <a:r>
              <a:rPr sz="2000" b="1" spc="13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belge</a:t>
            </a:r>
            <a:r>
              <a:rPr sz="2000" b="1" spc="6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4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cetvellerde</a:t>
            </a:r>
            <a:r>
              <a:rPr sz="2000" b="1" spc="9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kullanılır.</a:t>
            </a:r>
            <a:endParaRPr sz="2000" b="1" dirty="0">
              <a:latin typeface="Times New Roman" panose="02020603050405020304" pitchFamily="18" charset="0"/>
              <a:cs typeface="Times New Roman" panose="02020603050405020304" pitchFamily="18" charset="0"/>
            </a:endParaRPr>
          </a:p>
          <a:p>
            <a:pPr>
              <a:lnSpc>
                <a:spcPct val="100000"/>
              </a:lnSpc>
              <a:spcBef>
                <a:spcPts val="25"/>
              </a:spcBef>
              <a:buFont typeface="Wingdings"/>
              <a:buChar char=""/>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sz="2000" b="1" dirty="0">
                <a:latin typeface="Times New Roman" panose="02020603050405020304" pitchFamily="18" charset="0"/>
                <a:cs typeface="Times New Roman" panose="02020603050405020304" pitchFamily="18" charset="0"/>
              </a:rPr>
              <a:t>(Mülga:</a:t>
            </a:r>
            <a:r>
              <a:rPr sz="2000" b="1" spc="-5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14/3/2016-2016/8646</a:t>
            </a:r>
            <a:r>
              <a:rPr sz="2000" b="1" spc="7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K.)</a:t>
            </a:r>
            <a:endParaRPr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03712" y="620688"/>
            <a:ext cx="5257800" cy="443711"/>
          </a:xfrm>
          <a:prstGeom prst="rect">
            <a:avLst/>
          </a:prstGeom>
        </p:spPr>
        <p:txBody>
          <a:bodyPr vert="horz" wrap="square" lIns="0" tIns="12700" rIns="0" bIns="0" rtlCol="0">
            <a:spAutoFit/>
          </a:bodyPr>
          <a:lstStyle/>
          <a:p>
            <a:pPr marL="12700">
              <a:lnSpc>
                <a:spcPct val="100000"/>
              </a:lnSpc>
              <a:spcBef>
                <a:spcPts val="100"/>
              </a:spcBef>
              <a:tabLst>
                <a:tab pos="1347470" algn="l"/>
              </a:tabLst>
            </a:pPr>
            <a:r>
              <a:rPr sz="2800" b="1" spc="-5" dirty="0">
                <a:solidFill>
                  <a:srgbClr val="FF0000"/>
                </a:solidFill>
                <a:latin typeface="Times New Roman" panose="02020603050405020304" pitchFamily="18" charset="0"/>
                <a:cs typeface="Times New Roman" panose="02020603050405020304" pitchFamily="18" charset="0"/>
              </a:rPr>
              <a:t>ÇEŞ</a:t>
            </a:r>
            <a:r>
              <a:rPr sz="2800" b="1" spc="5" dirty="0">
                <a:solidFill>
                  <a:srgbClr val="FF0000"/>
                </a:solidFill>
                <a:latin typeface="Times New Roman" panose="02020603050405020304" pitchFamily="18" charset="0"/>
                <a:cs typeface="Times New Roman" panose="02020603050405020304" pitchFamily="18" charset="0"/>
              </a:rPr>
              <a:t>İ</a:t>
            </a:r>
            <a:r>
              <a:rPr sz="2800" b="1" dirty="0">
                <a:solidFill>
                  <a:srgbClr val="FF0000"/>
                </a:solidFill>
                <a:latin typeface="Times New Roman" panose="02020603050405020304" pitchFamily="18" charset="0"/>
                <a:cs typeface="Times New Roman" panose="02020603050405020304" pitchFamily="18" charset="0"/>
              </a:rPr>
              <a:t>T</a:t>
            </a:r>
            <a:r>
              <a:rPr sz="2800" b="1" spc="-10" dirty="0">
                <a:solidFill>
                  <a:srgbClr val="FF0000"/>
                </a:solidFill>
                <a:latin typeface="Times New Roman" panose="02020603050405020304" pitchFamily="18" charset="0"/>
                <a:cs typeface="Times New Roman" panose="02020603050405020304" pitchFamily="18" charset="0"/>
              </a:rPr>
              <a:t>L</a:t>
            </a:r>
            <a:r>
              <a:rPr sz="2800" b="1" dirty="0">
                <a:solidFill>
                  <a:srgbClr val="FF0000"/>
                </a:solidFill>
                <a:latin typeface="Times New Roman" panose="02020603050405020304" pitchFamily="18" charset="0"/>
                <a:cs typeface="Times New Roman" panose="02020603050405020304" pitchFamily="18" charset="0"/>
              </a:rPr>
              <a:t>İ	</a:t>
            </a:r>
            <a:r>
              <a:rPr sz="2800" b="1" spc="-5" dirty="0">
                <a:solidFill>
                  <a:srgbClr val="FF0000"/>
                </a:solidFill>
                <a:latin typeface="Times New Roman" panose="02020603050405020304" pitchFamily="18" charset="0"/>
                <a:cs typeface="Times New Roman" panose="02020603050405020304" pitchFamily="18" charset="0"/>
              </a:rPr>
              <a:t>H</a:t>
            </a:r>
            <a:r>
              <a:rPr sz="2800" b="1" spc="-15" dirty="0">
                <a:solidFill>
                  <a:srgbClr val="FF0000"/>
                </a:solidFill>
                <a:latin typeface="Times New Roman" panose="02020603050405020304" pitchFamily="18" charset="0"/>
                <a:cs typeface="Times New Roman" panose="02020603050405020304" pitchFamily="18" charset="0"/>
              </a:rPr>
              <a:t>Ü</a:t>
            </a:r>
            <a:r>
              <a:rPr sz="2800" b="1" spc="-5" dirty="0">
                <a:solidFill>
                  <a:srgbClr val="FF0000"/>
                </a:solidFill>
                <a:latin typeface="Times New Roman" panose="02020603050405020304" pitchFamily="18" charset="0"/>
                <a:cs typeface="Times New Roman" panose="02020603050405020304" pitchFamily="18" charset="0"/>
              </a:rPr>
              <a:t>K</a:t>
            </a:r>
            <a:r>
              <a:rPr sz="2800" b="1" spc="-15" dirty="0">
                <a:solidFill>
                  <a:srgbClr val="FF0000"/>
                </a:solidFill>
                <a:latin typeface="Times New Roman" panose="02020603050405020304" pitchFamily="18" charset="0"/>
                <a:cs typeface="Times New Roman" panose="02020603050405020304" pitchFamily="18" charset="0"/>
              </a:rPr>
              <a:t>Ü</a:t>
            </a:r>
            <a:r>
              <a:rPr sz="2800" b="1" spc="-10" dirty="0">
                <a:solidFill>
                  <a:srgbClr val="FF0000"/>
                </a:solidFill>
                <a:latin typeface="Times New Roman" panose="02020603050405020304" pitchFamily="18" charset="0"/>
                <a:cs typeface="Times New Roman" panose="02020603050405020304" pitchFamily="18" charset="0"/>
              </a:rPr>
              <a:t>M</a:t>
            </a:r>
            <a:r>
              <a:rPr sz="2800" b="1" dirty="0">
                <a:solidFill>
                  <a:srgbClr val="FF0000"/>
                </a:solidFill>
                <a:latin typeface="Times New Roman" panose="02020603050405020304" pitchFamily="18" charset="0"/>
                <a:cs typeface="Times New Roman" panose="02020603050405020304" pitchFamily="18" charset="0"/>
              </a:rPr>
              <a:t>LER</a:t>
            </a:r>
          </a:p>
        </p:txBody>
      </p:sp>
      <p:sp>
        <p:nvSpPr>
          <p:cNvPr id="4" name="object 4"/>
          <p:cNvSpPr txBox="1"/>
          <p:nvPr/>
        </p:nvSpPr>
        <p:spPr>
          <a:xfrm>
            <a:off x="1991544" y="1279002"/>
            <a:ext cx="2017891" cy="751488"/>
          </a:xfrm>
          <a:prstGeom prst="rect">
            <a:avLst/>
          </a:prstGeom>
        </p:spPr>
        <p:txBody>
          <a:bodyPr vert="horz" wrap="square" lIns="0" tIns="12700" rIns="0" bIns="0" rtlCol="0">
            <a:spAutoFit/>
          </a:bodyPr>
          <a:lstStyle/>
          <a:p>
            <a:pPr marL="12700">
              <a:lnSpc>
                <a:spcPct val="100000"/>
              </a:lnSpc>
              <a:spcBef>
                <a:spcPts val="100"/>
              </a:spcBef>
            </a:pPr>
            <a:r>
              <a:rPr sz="2400" b="1" spc="-35" dirty="0" err="1" smtClean="0">
                <a:solidFill>
                  <a:srgbClr val="FF0000"/>
                </a:solidFill>
                <a:latin typeface="Times New Roman" panose="02020603050405020304" pitchFamily="18" charset="0"/>
                <a:cs typeface="Times New Roman" panose="02020603050405020304" pitchFamily="18" charset="0"/>
              </a:rPr>
              <a:t>Yetk</a:t>
            </a:r>
            <a:r>
              <a:rPr lang="tr-TR" sz="2400" b="1" spc="-35" dirty="0" smtClean="0">
                <a:solidFill>
                  <a:srgbClr val="FF0000"/>
                </a:solidFill>
                <a:latin typeface="Times New Roman" panose="02020603050405020304" pitchFamily="18" charset="0"/>
                <a:cs typeface="Times New Roman" panose="02020603050405020304" pitchFamily="18" charset="0"/>
              </a:rPr>
              <a:t>i</a:t>
            </a:r>
            <a:endParaRPr sz="25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sz="2400" b="1" spc="5" dirty="0">
                <a:latin typeface="Times New Roman" panose="02020603050405020304" pitchFamily="18" charset="0"/>
                <a:cs typeface="Times New Roman" panose="02020603050405020304" pitchFamily="18" charset="0"/>
              </a:rPr>
              <a:t>Ba</a:t>
            </a:r>
            <a:r>
              <a:rPr sz="2400" b="1" dirty="0">
                <a:latin typeface="Times New Roman" panose="02020603050405020304" pitchFamily="18" charset="0"/>
                <a:cs typeface="Times New Roman" panose="02020603050405020304" pitchFamily="18" charset="0"/>
              </a:rPr>
              <a:t>k</a:t>
            </a:r>
            <a:r>
              <a:rPr sz="2400" b="1" spc="10" dirty="0">
                <a:latin typeface="Times New Roman" panose="02020603050405020304" pitchFamily="18" charset="0"/>
                <a:cs typeface="Times New Roman" panose="02020603050405020304" pitchFamily="18" charset="0"/>
              </a:rPr>
              <a:t>a</a:t>
            </a:r>
            <a:r>
              <a:rPr sz="2400" b="1" spc="5" dirty="0">
                <a:latin typeface="Times New Roman" panose="02020603050405020304" pitchFamily="18" charset="0"/>
                <a:cs typeface="Times New Roman" panose="02020603050405020304" pitchFamily="18" charset="0"/>
              </a:rPr>
              <a:t>n</a:t>
            </a:r>
            <a:r>
              <a:rPr sz="2400" b="1" spc="45" dirty="0">
                <a:latin typeface="Times New Roman" panose="02020603050405020304" pitchFamily="18" charset="0"/>
                <a:cs typeface="Times New Roman" panose="02020603050405020304" pitchFamily="18" charset="0"/>
              </a:rPr>
              <a:t>l</a:t>
            </a:r>
            <a:r>
              <a:rPr sz="2400" b="1" spc="25" dirty="0">
                <a:latin typeface="Times New Roman" panose="02020603050405020304" pitchFamily="18" charset="0"/>
                <a:cs typeface="Times New Roman" panose="02020603050405020304" pitchFamily="18" charset="0"/>
              </a:rPr>
              <a:t>ı</a:t>
            </a:r>
            <a:r>
              <a:rPr sz="2400" b="1" dirty="0">
                <a:latin typeface="Times New Roman" panose="02020603050405020304" pitchFamily="18" charset="0"/>
                <a:cs typeface="Times New Roman" panose="02020603050405020304" pitchFamily="18" charset="0"/>
              </a:rPr>
              <a:t>k;</a:t>
            </a:r>
          </a:p>
        </p:txBody>
      </p:sp>
      <p:sp>
        <p:nvSpPr>
          <p:cNvPr id="7" name="object 7"/>
          <p:cNvSpPr txBox="1"/>
          <p:nvPr/>
        </p:nvSpPr>
        <p:spPr>
          <a:xfrm>
            <a:off x="1847528" y="2245093"/>
            <a:ext cx="9924911" cy="2610971"/>
          </a:xfrm>
          <a:prstGeom prst="rect">
            <a:avLst/>
          </a:prstGeom>
        </p:spPr>
        <p:txBody>
          <a:bodyPr vert="horz" wrap="square" lIns="0" tIns="12700" rIns="0" bIns="0" rtlCol="0">
            <a:spAutoFit/>
          </a:bodyPr>
          <a:lstStyle/>
          <a:p>
            <a:pPr marL="356870" indent="-344805">
              <a:lnSpc>
                <a:spcPct val="100000"/>
              </a:lnSpc>
              <a:spcBef>
                <a:spcPts val="100"/>
              </a:spcBef>
              <a:buFont typeface="Wingdings"/>
              <a:buChar char=""/>
              <a:tabLst>
                <a:tab pos="357505" algn="l"/>
              </a:tabLst>
            </a:pPr>
            <a:r>
              <a:rPr lang="tr-TR" sz="2400" b="1" spc="-5" dirty="0" smtClean="0">
                <a:latin typeface="Times New Roman" panose="02020603050405020304" pitchFamily="18" charset="0"/>
                <a:cs typeface="Times New Roman" panose="02020603050405020304" pitchFamily="18" charset="0"/>
              </a:rPr>
              <a:t>Yönetmelik ekinde yer alan Taşınır Kod Listesi ile defter, belge ve cetvellerde değişiklik yapmaya, </a:t>
            </a:r>
          </a:p>
          <a:p>
            <a:pPr marL="356870" indent="-344805">
              <a:lnSpc>
                <a:spcPct val="100000"/>
              </a:lnSpc>
              <a:spcBef>
                <a:spcPts val="100"/>
              </a:spcBef>
              <a:buFont typeface="Wingdings"/>
              <a:buChar char=""/>
              <a:tabLst>
                <a:tab pos="357505" algn="l"/>
              </a:tabLst>
            </a:pPr>
            <a:r>
              <a:rPr sz="2400" b="1" spc="-5" dirty="0" err="1" smtClean="0">
                <a:latin typeface="Times New Roman" panose="02020603050405020304" pitchFamily="18" charset="0"/>
                <a:cs typeface="Times New Roman" panose="02020603050405020304" pitchFamily="18" charset="0"/>
              </a:rPr>
              <a:t>Taşınır</a:t>
            </a:r>
            <a:r>
              <a:rPr sz="2400" b="1" spc="-5" dirty="0" smtClean="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II</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nci</a:t>
            </a:r>
            <a:r>
              <a:rPr sz="2400" b="1" spc="3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düzey</a:t>
            </a:r>
            <a:r>
              <a:rPr sz="2400" b="1" spc="4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detay</a:t>
            </a:r>
            <a:r>
              <a:rPr sz="2400" b="1" spc="-1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kodundan</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sonraki</a:t>
            </a:r>
            <a:r>
              <a:rPr sz="2400" b="1" spc="1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detay</a:t>
            </a:r>
            <a:r>
              <a:rPr sz="2400" b="1" spc="2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kodları</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belirlemeye,</a:t>
            </a:r>
            <a:endParaRPr sz="24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sz="2400" b="1" dirty="0" err="1" smtClean="0">
                <a:latin typeface="Times New Roman" panose="02020603050405020304" pitchFamily="18" charset="0"/>
                <a:cs typeface="Times New Roman" panose="02020603050405020304" pitchFamily="18" charset="0"/>
              </a:rPr>
              <a:t>Taşınırların</a:t>
            </a:r>
            <a:r>
              <a:rPr sz="2400" b="1" spc="125" dirty="0" smtClean="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takibine</a:t>
            </a:r>
            <a:r>
              <a:rPr sz="2400" b="1" spc="13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ilişkin</a:t>
            </a:r>
            <a:r>
              <a:rPr sz="2400" b="1" spc="114"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olarak</a:t>
            </a:r>
            <a:r>
              <a:rPr sz="2400" b="1" spc="1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barkod</a:t>
            </a:r>
            <a:r>
              <a:rPr sz="2400" b="1" spc="14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sistemini</a:t>
            </a:r>
            <a:r>
              <a:rPr sz="2400" b="1" spc="114"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uygulatmaya</a:t>
            </a:r>
            <a:r>
              <a:rPr sz="2400" b="1" spc="13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2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buna</a:t>
            </a:r>
            <a:r>
              <a:rPr sz="2400" b="1" spc="114"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ilişkin</a:t>
            </a:r>
            <a:r>
              <a:rPr sz="2400" b="1" spc="120" dirty="0">
                <a:latin typeface="Times New Roman" panose="02020603050405020304" pitchFamily="18" charset="0"/>
                <a:cs typeface="Times New Roman" panose="02020603050405020304" pitchFamily="18" charset="0"/>
              </a:rPr>
              <a:t> </a:t>
            </a:r>
            <a:r>
              <a:rPr sz="2400" b="1" spc="-5" dirty="0" err="1">
                <a:latin typeface="Times New Roman" panose="02020603050405020304" pitchFamily="18" charset="0"/>
                <a:cs typeface="Times New Roman" panose="02020603050405020304" pitchFamily="18" charset="0"/>
              </a:rPr>
              <a:t>usul</a:t>
            </a:r>
            <a:r>
              <a:rPr sz="2400" b="1" spc="145" dirty="0">
                <a:latin typeface="Times New Roman" panose="02020603050405020304" pitchFamily="18" charset="0"/>
                <a:cs typeface="Times New Roman" panose="02020603050405020304" pitchFamily="18" charset="0"/>
              </a:rPr>
              <a:t> </a:t>
            </a:r>
            <a:r>
              <a:rPr sz="2400" b="1" spc="-30" dirty="0" smtClean="0">
                <a:latin typeface="Times New Roman" panose="02020603050405020304" pitchFamily="18" charset="0"/>
                <a:cs typeface="Times New Roman" panose="02020603050405020304" pitchFamily="18" charset="0"/>
              </a:rPr>
              <a:t>ve</a:t>
            </a:r>
            <a:r>
              <a:rPr lang="tr-TR" sz="2400" b="1" spc="-30" dirty="0" smtClean="0">
                <a:latin typeface="Times New Roman" panose="02020603050405020304" pitchFamily="18" charset="0"/>
                <a:cs typeface="Times New Roman" panose="02020603050405020304" pitchFamily="18" charset="0"/>
              </a:rPr>
              <a:t> </a:t>
            </a:r>
            <a:r>
              <a:rPr sz="2400" b="1" spc="15" dirty="0" err="1" smtClean="0">
                <a:latin typeface="Times New Roman" panose="02020603050405020304" pitchFamily="18" charset="0"/>
                <a:cs typeface="Times New Roman" panose="02020603050405020304" pitchFamily="18" charset="0"/>
              </a:rPr>
              <a:t>esasları</a:t>
            </a:r>
            <a:r>
              <a:rPr sz="2400" b="1" spc="-40" dirty="0" smtClean="0">
                <a:latin typeface="Times New Roman" panose="02020603050405020304" pitchFamily="18" charset="0"/>
                <a:cs typeface="Times New Roman" panose="02020603050405020304" pitchFamily="18" charset="0"/>
              </a:rPr>
              <a:t> </a:t>
            </a:r>
            <a:r>
              <a:rPr sz="2400" b="1" spc="-5" dirty="0" err="1">
                <a:latin typeface="Times New Roman" panose="02020603050405020304" pitchFamily="18" charset="0"/>
                <a:cs typeface="Times New Roman" panose="02020603050405020304" pitchFamily="18" charset="0"/>
              </a:rPr>
              <a:t>belirlemeye</a:t>
            </a:r>
            <a:r>
              <a:rPr sz="2400" b="1" spc="-5" dirty="0" smtClean="0">
                <a:latin typeface="Times New Roman" panose="02020603050405020304" pitchFamily="18" charset="0"/>
                <a:cs typeface="Times New Roman" panose="02020603050405020304" pitchFamily="18" charset="0"/>
              </a:rPr>
              <a:t>,</a:t>
            </a:r>
            <a:endParaRPr sz="2500" b="1" dirty="0">
              <a:latin typeface="Times New Roman" panose="02020603050405020304" pitchFamily="18" charset="0"/>
              <a:cs typeface="Times New Roman" panose="02020603050405020304" pitchFamily="18" charset="0"/>
            </a:endParaRPr>
          </a:p>
          <a:p>
            <a:pPr marL="356870" marR="5080" indent="-344805">
              <a:lnSpc>
                <a:spcPct val="100000"/>
              </a:lnSpc>
              <a:buFont typeface="Wingdings"/>
              <a:buChar char=""/>
              <a:tabLst>
                <a:tab pos="499745" algn="l"/>
                <a:tab pos="500380" algn="l"/>
                <a:tab pos="1555115" algn="l"/>
                <a:tab pos="2192020" algn="l"/>
                <a:tab pos="3402329" algn="l"/>
                <a:tab pos="4887595" algn="l"/>
                <a:tab pos="6338570" algn="l"/>
                <a:tab pos="7600315" algn="l"/>
                <a:tab pos="9237980" algn="l"/>
                <a:tab pos="10125075" algn="l"/>
              </a:tabLst>
            </a:pPr>
            <a:r>
              <a:rPr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Taşınır	</a:t>
            </a:r>
            <a:r>
              <a:rPr sz="2400" b="1" dirty="0">
                <a:latin typeface="Times New Roman" panose="02020603050405020304" pitchFamily="18" charset="0"/>
                <a:cs typeface="Times New Roman" panose="02020603050405020304" pitchFamily="18" charset="0"/>
              </a:rPr>
              <a:t>mal	</a:t>
            </a:r>
            <a:r>
              <a:rPr sz="2400" b="1" spc="-5" dirty="0">
                <a:latin typeface="Times New Roman" panose="02020603050405020304" pitchFamily="18" charset="0"/>
                <a:cs typeface="Times New Roman" panose="02020603050405020304" pitchFamily="18" charset="0"/>
              </a:rPr>
              <a:t>yönetim	</a:t>
            </a:r>
            <a:r>
              <a:rPr sz="2400" b="1" spc="20" dirty="0">
                <a:latin typeface="Times New Roman" panose="02020603050405020304" pitchFamily="18" charset="0"/>
                <a:cs typeface="Times New Roman" panose="02020603050405020304" pitchFamily="18" charset="0"/>
              </a:rPr>
              <a:t>hesabının	</a:t>
            </a:r>
            <a:r>
              <a:rPr sz="2400" b="1" spc="-5" dirty="0">
                <a:latin typeface="Times New Roman" panose="02020603050405020304" pitchFamily="18" charset="0"/>
                <a:cs typeface="Times New Roman" panose="02020603050405020304" pitchFamily="18" charset="0"/>
              </a:rPr>
              <a:t>elektronik	ortamda	</a:t>
            </a:r>
            <a:r>
              <a:rPr sz="2400" b="1" spc="20" dirty="0">
                <a:latin typeface="Times New Roman" panose="02020603050405020304" pitchFamily="18" charset="0"/>
                <a:cs typeface="Times New Roman" panose="02020603050405020304" pitchFamily="18" charset="0"/>
              </a:rPr>
              <a:t>alınmasına	</a:t>
            </a:r>
            <a:r>
              <a:rPr sz="2400" b="1" spc="-15" dirty="0">
                <a:latin typeface="Times New Roman" panose="02020603050405020304" pitchFamily="18" charset="0"/>
                <a:cs typeface="Times New Roman" panose="02020603050405020304" pitchFamily="18" charset="0"/>
              </a:rPr>
              <a:t>ilişkin	</a:t>
            </a:r>
            <a:r>
              <a:rPr sz="2400" b="1" spc="-5" dirty="0">
                <a:latin typeface="Times New Roman" panose="02020603050405020304" pitchFamily="18" charset="0"/>
                <a:cs typeface="Times New Roman" panose="02020603050405020304" pitchFamily="18" charset="0"/>
              </a:rPr>
              <a:t>düzenlemeleri</a:t>
            </a:r>
            <a:r>
              <a:rPr sz="2400" b="1" spc="-8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yapmaya,</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971325" y="637092"/>
            <a:ext cx="1772747" cy="505908"/>
          </a:xfrm>
          <a:prstGeom prst="rect">
            <a:avLst/>
          </a:prstGeom>
        </p:spPr>
        <p:txBody>
          <a:bodyPr vert="horz" wrap="square" lIns="0" tIns="13335" rIns="0" bIns="0" rtlCol="0">
            <a:spAutoFit/>
          </a:bodyPr>
          <a:lstStyle/>
          <a:p>
            <a:pPr marL="12700">
              <a:lnSpc>
                <a:spcPct val="100000"/>
              </a:lnSpc>
              <a:spcBef>
                <a:spcPts val="105"/>
              </a:spcBef>
            </a:pPr>
            <a:r>
              <a:rPr sz="3200" b="1" spc="5" dirty="0">
                <a:solidFill>
                  <a:srgbClr val="FF0000"/>
                </a:solidFill>
                <a:latin typeface="Times New Roman" panose="02020603050405020304" pitchFamily="18" charset="0"/>
                <a:cs typeface="Times New Roman" panose="02020603050405020304" pitchFamily="18" charset="0"/>
              </a:rPr>
              <a:t>YE</a:t>
            </a:r>
            <a:r>
              <a:rPr sz="3200" b="1" spc="-10" dirty="0">
                <a:solidFill>
                  <a:srgbClr val="FF0000"/>
                </a:solidFill>
                <a:latin typeface="Times New Roman" panose="02020603050405020304" pitchFamily="18" charset="0"/>
                <a:cs typeface="Times New Roman" panose="02020603050405020304" pitchFamily="18" charset="0"/>
              </a:rPr>
              <a:t>TK</a:t>
            </a:r>
            <a:r>
              <a:rPr sz="3200" b="1" dirty="0">
                <a:solidFill>
                  <a:srgbClr val="FF0000"/>
                </a:solidFill>
                <a:latin typeface="Times New Roman" panose="02020603050405020304" pitchFamily="18" charset="0"/>
                <a:cs typeface="Times New Roman" panose="02020603050405020304" pitchFamily="18" charset="0"/>
              </a:rPr>
              <a:t>İ</a:t>
            </a:r>
          </a:p>
        </p:txBody>
      </p:sp>
      <p:sp>
        <p:nvSpPr>
          <p:cNvPr id="4" name="object 4"/>
          <p:cNvSpPr txBox="1"/>
          <p:nvPr/>
        </p:nvSpPr>
        <p:spPr>
          <a:xfrm>
            <a:off x="1775520" y="1143000"/>
            <a:ext cx="9793088" cy="4814138"/>
          </a:xfrm>
          <a:prstGeom prst="rect">
            <a:avLst/>
          </a:prstGeom>
        </p:spPr>
        <p:txBody>
          <a:bodyPr vert="horz" wrap="square" lIns="0" tIns="12700" rIns="0" bIns="0" rtlCol="0">
            <a:spAutoFit/>
          </a:bodyPr>
          <a:lstStyle/>
          <a:p>
            <a:pPr marL="356870" marR="5080" indent="-344805" algn="just">
              <a:lnSpc>
                <a:spcPct val="100000"/>
              </a:lnSpc>
              <a:spcBef>
                <a:spcPts val="100"/>
              </a:spcBef>
              <a:buFont typeface="Wingdings"/>
              <a:buChar char=""/>
              <a:tabLst>
                <a:tab pos="357505" algn="l"/>
              </a:tabLst>
            </a:pPr>
            <a:r>
              <a:rPr sz="2400" b="1" spc="-5" dirty="0">
                <a:latin typeface="Times New Roman" panose="02020603050405020304" pitchFamily="18" charset="0"/>
                <a:cs typeface="Times New Roman" panose="02020603050405020304" pitchFamily="18" charset="0"/>
              </a:rPr>
              <a:t>Merkezi</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yönetim</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kapsamındaki</a:t>
            </a:r>
            <a:r>
              <a:rPr sz="2400" b="1" spc="66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kamu</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idarelerinin</a:t>
            </a:r>
            <a:r>
              <a:rPr sz="2400" b="1" spc="-5"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taşınır</a:t>
            </a:r>
            <a:r>
              <a:rPr sz="2400" b="1" spc="3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kayıt</a:t>
            </a:r>
            <a:r>
              <a:rPr sz="2400" b="1" spc="2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6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işlemlerini </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Bakanlıkça </a:t>
            </a:r>
            <a:r>
              <a:rPr sz="2400" b="1" spc="-10" dirty="0">
                <a:latin typeface="Times New Roman" panose="02020603050405020304" pitchFamily="18" charset="0"/>
                <a:cs typeface="Times New Roman" panose="02020603050405020304" pitchFamily="18" charset="0"/>
              </a:rPr>
              <a:t>uygulanan </a:t>
            </a:r>
            <a:r>
              <a:rPr sz="2400" b="1" spc="-15" dirty="0">
                <a:latin typeface="Times New Roman" panose="02020603050405020304" pitchFamily="18" charset="0"/>
                <a:cs typeface="Times New Roman" panose="02020603050405020304" pitchFamily="18" charset="0"/>
              </a:rPr>
              <a:t>ve </a:t>
            </a:r>
            <a:r>
              <a:rPr sz="2400" b="1" spc="-5" dirty="0">
                <a:latin typeface="Times New Roman" panose="02020603050405020304" pitchFamily="18" charset="0"/>
                <a:cs typeface="Times New Roman" panose="02020603050405020304" pitchFamily="18" charset="0"/>
              </a:rPr>
              <a:t>yönetilen merkezi </a:t>
            </a:r>
            <a:r>
              <a:rPr sz="2400" b="1" spc="-15" dirty="0">
                <a:latin typeface="Times New Roman" panose="02020603050405020304" pitchFamily="18" charset="0"/>
                <a:cs typeface="Times New Roman" panose="02020603050405020304" pitchFamily="18" charset="0"/>
              </a:rPr>
              <a:t>bilişim ve </a:t>
            </a:r>
            <a:r>
              <a:rPr sz="2400" b="1" spc="-5" dirty="0">
                <a:latin typeface="Times New Roman" panose="02020603050405020304" pitchFamily="18" charset="0"/>
                <a:cs typeface="Times New Roman" panose="02020603050405020304" pitchFamily="18" charset="0"/>
              </a:rPr>
              <a:t>yönetim sistemleri üzerinden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yaptırmaya</a:t>
            </a:r>
            <a:r>
              <a:rPr sz="2400" b="1" spc="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veya</a:t>
            </a:r>
            <a:r>
              <a:rPr sz="2400" b="1" spc="-5" dirty="0">
                <a:latin typeface="Times New Roman" panose="02020603050405020304" pitchFamily="18" charset="0"/>
                <a:cs typeface="Times New Roman" panose="02020603050405020304" pitchFamily="18" charset="0"/>
              </a:rPr>
              <a:t> idarelerin</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yönettiği</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bilişim</a:t>
            </a:r>
            <a:r>
              <a:rPr sz="2400" b="1" spc="-5" dirty="0">
                <a:latin typeface="Times New Roman" panose="02020603050405020304" pitchFamily="18" charset="0"/>
                <a:cs typeface="Times New Roman" panose="02020603050405020304" pitchFamily="18" charset="0"/>
              </a:rPr>
              <a:t> sistemleri</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üzerinden</a:t>
            </a:r>
            <a:r>
              <a:rPr sz="2400" b="1"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taşınır  </a:t>
            </a:r>
            <a:r>
              <a:rPr sz="2400" b="1" spc="-10" dirty="0">
                <a:latin typeface="Times New Roman" panose="02020603050405020304" pitchFamily="18" charset="0"/>
                <a:cs typeface="Times New Roman" panose="02020603050405020304" pitchFamily="18" charset="0"/>
              </a:rPr>
              <a:t>işlemlerine </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ilişkin</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bilgileri</a:t>
            </a:r>
            <a:r>
              <a:rPr sz="2400" b="1" spc="6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entegrasyon</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suretiyle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almaya,</a:t>
            </a:r>
            <a:r>
              <a:rPr sz="2400" b="1" spc="-5" dirty="0">
                <a:latin typeface="Times New Roman" panose="02020603050405020304" pitchFamily="18" charset="0"/>
                <a:cs typeface="Times New Roman" panose="02020603050405020304" pitchFamily="18" charset="0"/>
              </a:rPr>
              <a:t> bunlara</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ilişkin</a:t>
            </a:r>
            <a:r>
              <a:rPr sz="2400" b="1" spc="6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usul</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6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esasları </a:t>
            </a:r>
            <a:r>
              <a:rPr sz="2400" b="1" spc="15" dirty="0">
                <a:latin typeface="Times New Roman" panose="02020603050405020304" pitchFamily="18" charset="0"/>
                <a:cs typeface="Times New Roman" panose="02020603050405020304" pitchFamily="18" charset="0"/>
              </a:rPr>
              <a:t> </a:t>
            </a:r>
            <a:r>
              <a:rPr sz="2400" b="1" spc="-5" dirty="0" err="1">
                <a:latin typeface="Times New Roman" panose="02020603050405020304" pitchFamily="18" charset="0"/>
                <a:cs typeface="Times New Roman" panose="02020603050405020304" pitchFamily="18" charset="0"/>
              </a:rPr>
              <a:t>belirlemeye</a:t>
            </a:r>
            <a:r>
              <a:rPr sz="2400" b="1" spc="-5" dirty="0" smtClean="0">
                <a:latin typeface="Times New Roman" panose="02020603050405020304" pitchFamily="18" charset="0"/>
                <a:cs typeface="Times New Roman" panose="02020603050405020304" pitchFamily="18" charset="0"/>
              </a:rPr>
              <a:t>,</a:t>
            </a:r>
            <a:endParaRPr sz="2550" b="1" dirty="0">
              <a:latin typeface="Times New Roman" panose="02020603050405020304" pitchFamily="18" charset="0"/>
              <a:cs typeface="Times New Roman" panose="02020603050405020304" pitchFamily="18" charset="0"/>
            </a:endParaRPr>
          </a:p>
          <a:p>
            <a:pPr marL="356870" marR="8255" indent="-344805" algn="just">
              <a:lnSpc>
                <a:spcPct val="100000"/>
              </a:lnSpc>
              <a:buFont typeface="Wingdings"/>
              <a:buChar char=""/>
              <a:tabLst>
                <a:tab pos="357505" algn="l"/>
              </a:tabLst>
            </a:pPr>
            <a:r>
              <a:rPr sz="2400" b="1" dirty="0">
                <a:latin typeface="Times New Roman" panose="02020603050405020304" pitchFamily="18" charset="0"/>
                <a:cs typeface="Times New Roman" panose="02020603050405020304" pitchFamily="18" charset="0"/>
              </a:rPr>
              <a:t>Genel </a:t>
            </a:r>
            <a:r>
              <a:rPr sz="2400" b="1" spc="-5" dirty="0">
                <a:latin typeface="Times New Roman" panose="02020603050405020304" pitchFamily="18" charset="0"/>
                <a:cs typeface="Times New Roman" panose="02020603050405020304" pitchFamily="18" charset="0"/>
              </a:rPr>
              <a:t>bütçe </a:t>
            </a:r>
            <a:r>
              <a:rPr sz="2400" b="1" spc="5" dirty="0">
                <a:latin typeface="Times New Roman" panose="02020603050405020304" pitchFamily="18" charset="0"/>
                <a:cs typeface="Times New Roman" panose="02020603050405020304" pitchFamily="18" charset="0"/>
              </a:rPr>
              <a:t>kapsamındaki </a:t>
            </a:r>
            <a:r>
              <a:rPr sz="2400" b="1" spc="-5" dirty="0">
                <a:latin typeface="Times New Roman" panose="02020603050405020304" pitchFamily="18" charset="0"/>
                <a:cs typeface="Times New Roman" panose="02020603050405020304" pitchFamily="18" charset="0"/>
              </a:rPr>
              <a:t>kamu idarelerinde, tüketim </a:t>
            </a:r>
            <a:r>
              <a:rPr sz="2400" b="1" spc="-10" dirty="0">
                <a:latin typeface="Times New Roman" panose="02020603050405020304" pitchFamily="18" charset="0"/>
                <a:cs typeface="Times New Roman" panose="02020603050405020304" pitchFamily="18" charset="0"/>
              </a:rPr>
              <a:t>malzemelerinin </a:t>
            </a:r>
            <a:r>
              <a:rPr sz="2400" b="1" spc="40" dirty="0">
                <a:latin typeface="Times New Roman" panose="02020603050405020304" pitchFamily="18" charset="0"/>
                <a:cs typeface="Times New Roman" panose="02020603050405020304" pitchFamily="18" charset="0"/>
              </a:rPr>
              <a:t>çıkışına </a:t>
            </a:r>
            <a:r>
              <a:rPr sz="2400" b="1" dirty="0">
                <a:latin typeface="Times New Roman" panose="02020603050405020304" pitchFamily="18" charset="0"/>
                <a:cs typeface="Times New Roman" panose="02020603050405020304" pitchFamily="18" charset="0"/>
              </a:rPr>
              <a:t>esas </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olmak</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üzere</a:t>
            </a:r>
            <a:r>
              <a:rPr sz="2400" b="1" spc="-5"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taşınır</a:t>
            </a:r>
            <a:r>
              <a:rPr sz="2400" b="1" spc="3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II</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nci</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düzey</a:t>
            </a:r>
            <a:r>
              <a:rPr sz="2400" b="1" spc="-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detay</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kodu</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bazında</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düzenlenen</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onaylı</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listelerin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muhasebe</a:t>
            </a:r>
            <a:r>
              <a:rPr sz="2400" b="1" spc="-3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birimine</a:t>
            </a:r>
            <a:r>
              <a:rPr sz="2400" b="1" spc="5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gönderilmesinde</a:t>
            </a:r>
            <a:r>
              <a:rPr sz="2400" b="1" spc="2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uygulanacak</a:t>
            </a:r>
            <a:r>
              <a:rPr sz="2400" b="1" spc="5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sürelerde</a:t>
            </a:r>
            <a:r>
              <a:rPr sz="2400" b="1" spc="3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değişiklik</a:t>
            </a:r>
            <a:r>
              <a:rPr sz="2400" b="1" spc="85" dirty="0">
                <a:latin typeface="Times New Roman" panose="02020603050405020304" pitchFamily="18" charset="0"/>
                <a:cs typeface="Times New Roman" panose="02020603050405020304" pitchFamily="18" charset="0"/>
              </a:rPr>
              <a:t> </a:t>
            </a:r>
            <a:r>
              <a:rPr sz="2400" b="1" spc="-5" dirty="0" err="1">
                <a:latin typeface="Times New Roman" panose="02020603050405020304" pitchFamily="18" charset="0"/>
                <a:cs typeface="Times New Roman" panose="02020603050405020304" pitchFamily="18" charset="0"/>
              </a:rPr>
              <a:t>yapmaya</a:t>
            </a:r>
            <a:r>
              <a:rPr sz="2400" b="1" spc="-5" dirty="0" smtClean="0">
                <a:latin typeface="Times New Roman" panose="02020603050405020304" pitchFamily="18" charset="0"/>
                <a:cs typeface="Times New Roman" panose="02020603050405020304" pitchFamily="18" charset="0"/>
              </a:rPr>
              <a:t>,</a:t>
            </a:r>
            <a:endParaRPr sz="2500" b="1" dirty="0">
              <a:latin typeface="Times New Roman" panose="02020603050405020304" pitchFamily="18" charset="0"/>
              <a:cs typeface="Times New Roman" panose="02020603050405020304" pitchFamily="18" charset="0"/>
            </a:endParaRPr>
          </a:p>
          <a:p>
            <a:pPr marL="356870" marR="6985" indent="-344805" algn="just">
              <a:lnSpc>
                <a:spcPct val="100000"/>
              </a:lnSpc>
              <a:buFont typeface="Wingdings"/>
              <a:buChar char=""/>
              <a:tabLst>
                <a:tab pos="357505" algn="l"/>
              </a:tabLst>
            </a:pPr>
            <a:r>
              <a:rPr sz="2400" b="1" dirty="0">
                <a:latin typeface="Times New Roman" panose="02020603050405020304" pitchFamily="18" charset="0"/>
                <a:cs typeface="Times New Roman" panose="02020603050405020304" pitchFamily="18" charset="0"/>
              </a:rPr>
              <a:t>Harcama</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yetkililerinin</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onayı</a:t>
            </a:r>
            <a:r>
              <a:rPr sz="2400" b="1" spc="2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ile</a:t>
            </a:r>
            <a:r>
              <a:rPr sz="2400" b="1" spc="61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harcama</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birimleri</a:t>
            </a:r>
            <a:r>
              <a:rPr sz="2400" b="1" spc="-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6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diğer</a:t>
            </a:r>
            <a:r>
              <a:rPr sz="2400" b="1" spc="-5" dirty="0">
                <a:latin typeface="Times New Roman" panose="02020603050405020304" pitchFamily="18" charset="0"/>
                <a:cs typeface="Times New Roman" panose="02020603050405020304" pitchFamily="18" charset="0"/>
              </a:rPr>
              <a:t> kamu</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idarelerine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devredilecek</a:t>
            </a:r>
            <a:r>
              <a:rPr sz="2400" b="1" spc="4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taşınırlar</a:t>
            </a:r>
            <a:r>
              <a:rPr sz="2400" b="1" spc="6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ile</a:t>
            </a:r>
            <a:r>
              <a:rPr sz="2400" b="1" spc="45" dirty="0">
                <a:latin typeface="Times New Roman" panose="02020603050405020304" pitchFamily="18" charset="0"/>
                <a:cs typeface="Times New Roman" panose="02020603050405020304" pitchFamily="18" charset="0"/>
              </a:rPr>
              <a:t> </a:t>
            </a:r>
            <a:r>
              <a:rPr sz="2400" b="1" spc="35" dirty="0">
                <a:latin typeface="Times New Roman" panose="02020603050405020304" pitchFamily="18" charset="0"/>
                <a:cs typeface="Times New Roman" panose="02020603050405020304" pitchFamily="18" charset="0"/>
              </a:rPr>
              <a:t>satışı</a:t>
            </a:r>
            <a:r>
              <a:rPr sz="2400" b="1" spc="2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yapılacaklar</a:t>
            </a:r>
            <a:r>
              <a:rPr sz="2400" b="1" spc="6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için</a:t>
            </a:r>
            <a:r>
              <a:rPr sz="2400" b="1" spc="4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tutar</a:t>
            </a:r>
            <a:r>
              <a:rPr sz="2400" b="1" spc="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belirlemeye,</a:t>
            </a:r>
            <a:r>
              <a:rPr sz="2400" b="1" spc="35" dirty="0">
                <a:latin typeface="Times New Roman" panose="02020603050405020304" pitchFamily="18" charset="0"/>
                <a:cs typeface="Times New Roman" panose="02020603050405020304" pitchFamily="18" charset="0"/>
              </a:rPr>
              <a:t> </a:t>
            </a:r>
            <a:r>
              <a:rPr sz="2400" b="1" spc="-25" dirty="0">
                <a:latin typeface="Times New Roman" panose="02020603050405020304" pitchFamily="18" charset="0"/>
                <a:cs typeface="Times New Roman" panose="02020603050405020304" pitchFamily="18" charset="0"/>
              </a:rPr>
              <a:t>yetkilidir.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423592" y="692696"/>
            <a:ext cx="8640960" cy="566822"/>
          </a:xfrm>
          <a:prstGeom prst="rect">
            <a:avLst/>
          </a:prstGeom>
        </p:spPr>
        <p:txBody>
          <a:bodyPr vert="horz" wrap="square" lIns="0" tIns="12700" rIns="0" bIns="0" rtlCol="0">
            <a:spAutoFit/>
          </a:bodyPr>
          <a:lstStyle/>
          <a:p>
            <a:pPr marL="12700">
              <a:lnSpc>
                <a:spcPct val="100000"/>
              </a:lnSpc>
              <a:spcBef>
                <a:spcPts val="100"/>
              </a:spcBef>
            </a:pPr>
            <a:r>
              <a:rPr b="1" spc="-65" dirty="0">
                <a:solidFill>
                  <a:srgbClr val="FF0000"/>
                </a:solidFill>
                <a:latin typeface="Times New Roman" panose="02020603050405020304" pitchFamily="18" charset="0"/>
                <a:cs typeface="Times New Roman" panose="02020603050405020304" pitchFamily="18" charset="0"/>
              </a:rPr>
              <a:t>KAYIT</a:t>
            </a:r>
            <a:r>
              <a:rPr b="1" spc="55" dirty="0">
                <a:solidFill>
                  <a:srgbClr val="FF0000"/>
                </a:solidFill>
                <a:latin typeface="Times New Roman" panose="02020603050405020304" pitchFamily="18" charset="0"/>
                <a:cs typeface="Times New Roman" panose="02020603050405020304" pitchFamily="18" charset="0"/>
              </a:rPr>
              <a:t> </a:t>
            </a:r>
            <a:r>
              <a:rPr b="1" spc="-45" dirty="0">
                <a:solidFill>
                  <a:srgbClr val="FF0000"/>
                </a:solidFill>
                <a:latin typeface="Times New Roman" panose="02020603050405020304" pitchFamily="18" charset="0"/>
                <a:cs typeface="Times New Roman" panose="02020603050405020304" pitchFamily="18" charset="0"/>
              </a:rPr>
              <a:t>HATALARININ</a:t>
            </a:r>
            <a:r>
              <a:rPr b="1" spc="95" dirty="0">
                <a:solidFill>
                  <a:srgbClr val="FF0000"/>
                </a:solidFill>
                <a:latin typeface="Times New Roman" panose="02020603050405020304" pitchFamily="18" charset="0"/>
                <a:cs typeface="Times New Roman" panose="02020603050405020304" pitchFamily="18" charset="0"/>
              </a:rPr>
              <a:t> </a:t>
            </a:r>
            <a:r>
              <a:rPr b="1" spc="-20" dirty="0">
                <a:solidFill>
                  <a:srgbClr val="FF0000"/>
                </a:solidFill>
                <a:latin typeface="Times New Roman" panose="02020603050405020304" pitchFamily="18" charset="0"/>
                <a:cs typeface="Times New Roman" panose="02020603050405020304" pitchFamily="18" charset="0"/>
              </a:rPr>
              <a:t>DÜZELTİLMESİ</a:t>
            </a:r>
          </a:p>
        </p:txBody>
      </p:sp>
      <p:sp>
        <p:nvSpPr>
          <p:cNvPr id="4" name="object 4"/>
          <p:cNvSpPr txBox="1"/>
          <p:nvPr/>
        </p:nvSpPr>
        <p:spPr>
          <a:xfrm>
            <a:off x="1464349" y="1628800"/>
            <a:ext cx="10409749" cy="3729226"/>
          </a:xfrm>
          <a:prstGeom prst="rect">
            <a:avLst/>
          </a:prstGeom>
        </p:spPr>
        <p:txBody>
          <a:bodyPr vert="horz" wrap="square" lIns="0" tIns="12700" rIns="0" bIns="0" rtlCol="0">
            <a:spAutoFit/>
          </a:bodyPr>
          <a:lstStyle/>
          <a:p>
            <a:pPr marL="356870" marR="5715" indent="-344805" algn="just">
              <a:lnSpc>
                <a:spcPct val="100000"/>
              </a:lnSpc>
              <a:spcBef>
                <a:spcPts val="100"/>
              </a:spcBef>
              <a:buFont typeface="Wingdings"/>
              <a:buChar char=""/>
              <a:tabLst>
                <a:tab pos="357505" algn="l"/>
              </a:tabLst>
            </a:pPr>
            <a:r>
              <a:rPr sz="2400" b="1" spc="5" dirty="0">
                <a:latin typeface="Times New Roman" panose="02020603050405020304" pitchFamily="18" charset="0"/>
                <a:cs typeface="Times New Roman" panose="02020603050405020304" pitchFamily="18" charset="0"/>
              </a:rPr>
              <a:t>Taşınırın</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kodunda,</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birim</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maliyet</a:t>
            </a:r>
            <a:r>
              <a:rPr sz="2400" b="1" spc="-5" dirty="0">
                <a:latin typeface="Times New Roman" panose="02020603050405020304" pitchFamily="18" charset="0"/>
                <a:cs typeface="Times New Roman" panose="02020603050405020304" pitchFamily="18" charset="0"/>
              </a:rPr>
              <a:t> bedelinde</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veya</a:t>
            </a:r>
            <a:r>
              <a:rPr sz="2400" b="1" spc="6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miktarında</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hata</a:t>
            </a:r>
            <a:r>
              <a:rPr sz="2400" b="1" spc="63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yapılması </a:t>
            </a:r>
            <a:r>
              <a:rPr sz="2400" b="1" spc="2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durumunda, </a:t>
            </a:r>
            <a:r>
              <a:rPr sz="2400" b="1" spc="-5" dirty="0">
                <a:latin typeface="Times New Roman" panose="02020603050405020304" pitchFamily="18" charset="0"/>
                <a:cs typeface="Times New Roman" panose="02020603050405020304" pitchFamily="18" charset="0"/>
              </a:rPr>
              <a:t>harcama </a:t>
            </a:r>
            <a:r>
              <a:rPr sz="2400" b="1" spc="-10" dirty="0">
                <a:latin typeface="Times New Roman" panose="02020603050405020304" pitchFamily="18" charset="0"/>
                <a:cs typeface="Times New Roman" panose="02020603050405020304" pitchFamily="18" charset="0"/>
              </a:rPr>
              <a:t>yetkilisinin </a:t>
            </a:r>
            <a:r>
              <a:rPr sz="2400" b="1" spc="20" dirty="0">
                <a:latin typeface="Times New Roman" panose="02020603050405020304" pitchFamily="18" charset="0"/>
                <a:cs typeface="Times New Roman" panose="02020603050405020304" pitchFamily="18" charset="0"/>
              </a:rPr>
              <a:t>onayı </a:t>
            </a:r>
            <a:r>
              <a:rPr sz="2400" b="1" dirty="0">
                <a:latin typeface="Times New Roman" panose="02020603050405020304" pitchFamily="18" charset="0"/>
                <a:cs typeface="Times New Roman" panose="02020603050405020304" pitchFamily="18" charset="0"/>
              </a:rPr>
              <a:t>üzerine </a:t>
            </a:r>
            <a:r>
              <a:rPr sz="2400" b="1" spc="-5" dirty="0">
                <a:latin typeface="Times New Roman" panose="02020603050405020304" pitchFamily="18" charset="0"/>
                <a:cs typeface="Times New Roman" panose="02020603050405020304" pitchFamily="18" charset="0"/>
              </a:rPr>
              <a:t>düzenlenecek </a:t>
            </a:r>
            <a:r>
              <a:rPr sz="2400" b="1" spc="-10" dirty="0">
                <a:latin typeface="Times New Roman" panose="02020603050405020304" pitchFamily="18" charset="0"/>
                <a:cs typeface="Times New Roman" panose="02020603050405020304" pitchFamily="18" charset="0"/>
              </a:rPr>
              <a:t>yeni Taşınır </a:t>
            </a:r>
            <a:r>
              <a:rPr sz="2400" b="1" spc="-5" dirty="0">
                <a:latin typeface="Times New Roman" panose="02020603050405020304" pitchFamily="18" charset="0"/>
                <a:cs typeface="Times New Roman" panose="02020603050405020304" pitchFamily="18" charset="0"/>
              </a:rPr>
              <a:t>İşlem </a:t>
            </a:r>
            <a:r>
              <a:rPr sz="2400" b="1" spc="-15" dirty="0">
                <a:latin typeface="Times New Roman" panose="02020603050405020304" pitchFamily="18" charset="0"/>
                <a:cs typeface="Times New Roman" panose="02020603050405020304" pitchFamily="18" charset="0"/>
              </a:rPr>
              <a:t>Fişiyle </a:t>
            </a:r>
            <a:r>
              <a:rPr sz="2400" b="1" spc="-62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hatalı </a:t>
            </a:r>
            <a:r>
              <a:rPr sz="2400" b="1" spc="10" dirty="0">
                <a:latin typeface="Times New Roman" panose="02020603050405020304" pitchFamily="18" charset="0"/>
                <a:cs typeface="Times New Roman" panose="02020603050405020304" pitchFamily="18" charset="0"/>
              </a:rPr>
              <a:t>kaydın </a:t>
            </a:r>
            <a:r>
              <a:rPr sz="2400" b="1" spc="35" dirty="0">
                <a:latin typeface="Times New Roman" panose="02020603050405020304" pitchFamily="18" charset="0"/>
                <a:cs typeface="Times New Roman" panose="02020603050405020304" pitchFamily="18" charset="0"/>
              </a:rPr>
              <a:t>çıkış </a:t>
            </a:r>
            <a:r>
              <a:rPr sz="2400" b="1" spc="-5" dirty="0">
                <a:latin typeface="Times New Roman" panose="02020603050405020304" pitchFamily="18" charset="0"/>
                <a:cs typeface="Times New Roman" panose="02020603050405020304" pitchFamily="18" charset="0"/>
              </a:rPr>
              <a:t>işlemi </a:t>
            </a:r>
            <a:r>
              <a:rPr sz="2400" b="1" dirty="0">
                <a:latin typeface="Times New Roman" panose="02020603050405020304" pitchFamily="18" charset="0"/>
                <a:cs typeface="Times New Roman" panose="02020603050405020304" pitchFamily="18" charset="0"/>
              </a:rPr>
              <a:t>yapılır. Daha </a:t>
            </a:r>
            <a:r>
              <a:rPr sz="2400" b="1" spc="-10" dirty="0">
                <a:latin typeface="Times New Roman" panose="02020603050405020304" pitchFamily="18" charset="0"/>
                <a:cs typeface="Times New Roman" panose="02020603050405020304" pitchFamily="18" charset="0"/>
              </a:rPr>
              <a:t>sonra </a:t>
            </a:r>
            <a:r>
              <a:rPr sz="2400" b="1" spc="-5" dirty="0">
                <a:latin typeface="Times New Roman" panose="02020603050405020304" pitchFamily="18" charset="0"/>
                <a:cs typeface="Times New Roman" panose="02020603050405020304" pitchFamily="18" charset="0"/>
              </a:rPr>
              <a:t>düzenlenecek </a:t>
            </a:r>
            <a:r>
              <a:rPr sz="2400" b="1" spc="-10" dirty="0">
                <a:latin typeface="Times New Roman" panose="02020603050405020304" pitchFamily="18" charset="0"/>
                <a:cs typeface="Times New Roman" panose="02020603050405020304" pitchFamily="18" charset="0"/>
              </a:rPr>
              <a:t>Taşınır </a:t>
            </a:r>
            <a:r>
              <a:rPr sz="2400" b="1" spc="-5" dirty="0">
                <a:latin typeface="Times New Roman" panose="02020603050405020304" pitchFamily="18" charset="0"/>
                <a:cs typeface="Times New Roman" panose="02020603050405020304" pitchFamily="18" charset="0"/>
              </a:rPr>
              <a:t>İşlem </a:t>
            </a:r>
            <a:r>
              <a:rPr sz="2400" b="1" spc="-15" dirty="0">
                <a:latin typeface="Times New Roman" panose="02020603050405020304" pitchFamily="18" charset="0"/>
                <a:cs typeface="Times New Roman" panose="02020603050405020304" pitchFamily="18" charset="0"/>
              </a:rPr>
              <a:t>Fişiyle </a:t>
            </a:r>
            <a:r>
              <a:rPr sz="2400" b="1" dirty="0">
                <a:latin typeface="Times New Roman" panose="02020603050405020304" pitchFamily="18" charset="0"/>
                <a:cs typeface="Times New Roman" panose="02020603050405020304" pitchFamily="18" charset="0"/>
              </a:rPr>
              <a:t>de </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doğru </a:t>
            </a:r>
            <a:r>
              <a:rPr sz="2400" b="1" spc="-10" dirty="0">
                <a:latin typeface="Times New Roman" panose="02020603050405020304" pitchFamily="18" charset="0"/>
                <a:cs typeface="Times New Roman" panose="02020603050405020304" pitchFamily="18" charset="0"/>
              </a:rPr>
              <a:t>verinin girişi </a:t>
            </a:r>
            <a:r>
              <a:rPr sz="2400" b="1" spc="10" dirty="0">
                <a:latin typeface="Times New Roman" panose="02020603050405020304" pitchFamily="18" charset="0"/>
                <a:cs typeface="Times New Roman" panose="02020603050405020304" pitchFamily="18" charset="0"/>
              </a:rPr>
              <a:t>yapılmak </a:t>
            </a:r>
            <a:r>
              <a:rPr sz="2400" b="1" spc="-10" dirty="0">
                <a:latin typeface="Times New Roman" panose="02020603050405020304" pitchFamily="18" charset="0"/>
                <a:cs typeface="Times New Roman" panose="02020603050405020304" pitchFamily="18" charset="0"/>
              </a:rPr>
              <a:t>suretiyle </a:t>
            </a:r>
            <a:r>
              <a:rPr sz="2400" b="1" dirty="0">
                <a:latin typeface="Times New Roman" panose="02020603050405020304" pitchFamily="18" charset="0"/>
                <a:cs typeface="Times New Roman" panose="02020603050405020304" pitchFamily="18" charset="0"/>
              </a:rPr>
              <a:t>hata </a:t>
            </a:r>
            <a:r>
              <a:rPr sz="2400" b="1" spc="-25" dirty="0">
                <a:latin typeface="Times New Roman" panose="02020603050405020304" pitchFamily="18" charset="0"/>
                <a:cs typeface="Times New Roman" panose="02020603050405020304" pitchFamily="18" charset="0"/>
              </a:rPr>
              <a:t>düzeltilir. </a:t>
            </a:r>
            <a:r>
              <a:rPr sz="2400" b="1" dirty="0">
                <a:latin typeface="Times New Roman" panose="02020603050405020304" pitchFamily="18" charset="0"/>
                <a:cs typeface="Times New Roman" panose="02020603050405020304" pitchFamily="18" charset="0"/>
              </a:rPr>
              <a:t>Muhasebe </a:t>
            </a:r>
            <a:r>
              <a:rPr sz="2400" b="1" spc="25" dirty="0">
                <a:latin typeface="Times New Roman" panose="02020603050405020304" pitchFamily="18" charset="0"/>
                <a:cs typeface="Times New Roman" panose="02020603050405020304" pitchFamily="18" charset="0"/>
              </a:rPr>
              <a:t>kayıtlarını </a:t>
            </a:r>
            <a:r>
              <a:rPr sz="2400" b="1" spc="-5" dirty="0">
                <a:latin typeface="Times New Roman" panose="02020603050405020304" pitchFamily="18" charset="0"/>
                <a:cs typeface="Times New Roman" panose="02020603050405020304" pitchFamily="18" charset="0"/>
              </a:rPr>
              <a:t>etkileyen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düzeltmelere</a:t>
            </a:r>
            <a:r>
              <a:rPr sz="2400" b="1" spc="2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ilişkin</a:t>
            </a:r>
            <a:r>
              <a:rPr sz="2400" b="1" spc="2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Taşınır</a:t>
            </a:r>
            <a:r>
              <a:rPr sz="2400" b="1" spc="3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İşlem</a:t>
            </a:r>
            <a:r>
              <a:rPr sz="2400" b="1" spc="1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Fişlerinin</a:t>
            </a:r>
            <a:r>
              <a:rPr sz="2400" b="1" spc="7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bir</a:t>
            </a:r>
            <a:r>
              <a:rPr sz="2400" b="1" spc="2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nüshası</a:t>
            </a:r>
            <a:r>
              <a:rPr sz="2400" b="1" spc="1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muhasebe</a:t>
            </a:r>
            <a:r>
              <a:rPr sz="2400" b="1" spc="-10" dirty="0">
                <a:latin typeface="Times New Roman" panose="02020603050405020304" pitchFamily="18" charset="0"/>
                <a:cs typeface="Times New Roman" panose="02020603050405020304" pitchFamily="18" charset="0"/>
              </a:rPr>
              <a:t> birimine</a:t>
            </a:r>
            <a:r>
              <a:rPr sz="2400" b="1" spc="6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gönderilir.</a:t>
            </a:r>
            <a:endParaRPr sz="2400" b="1" dirty="0">
              <a:latin typeface="Times New Roman" panose="02020603050405020304" pitchFamily="18" charset="0"/>
              <a:cs typeface="Times New Roman" panose="02020603050405020304" pitchFamily="18" charset="0"/>
            </a:endParaRPr>
          </a:p>
          <a:p>
            <a:pPr>
              <a:lnSpc>
                <a:spcPct val="100000"/>
              </a:lnSpc>
              <a:buFont typeface="Wingdings"/>
              <a:buChar char=""/>
            </a:pPr>
            <a:endParaRPr sz="2550"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sz="2400" b="1" dirty="0">
                <a:solidFill>
                  <a:srgbClr val="FF0000"/>
                </a:solidFill>
                <a:latin typeface="Times New Roman" panose="02020603050405020304" pitchFamily="18" charset="0"/>
                <a:cs typeface="Times New Roman" panose="02020603050405020304" pitchFamily="18" charset="0"/>
              </a:rPr>
              <a:t>Mahsup</a:t>
            </a:r>
            <a:r>
              <a:rPr sz="2400" b="1" spc="5"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dönemi</a:t>
            </a:r>
            <a:r>
              <a:rPr sz="2400" b="1" spc="5"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sonuna</a:t>
            </a:r>
            <a:r>
              <a:rPr sz="2400" b="1" spc="5" dirty="0">
                <a:solidFill>
                  <a:srgbClr val="FF0000"/>
                </a:solidFill>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kadar</a:t>
            </a:r>
            <a:r>
              <a:rPr sz="2400" b="1" spc="5"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tespit</a:t>
            </a:r>
            <a:r>
              <a:rPr sz="2400" b="1" dirty="0">
                <a:solidFill>
                  <a:srgbClr val="FF0000"/>
                </a:solidFill>
                <a:latin typeface="Times New Roman" panose="02020603050405020304" pitchFamily="18" charset="0"/>
                <a:cs typeface="Times New Roman" panose="02020603050405020304" pitchFamily="18" charset="0"/>
              </a:rPr>
              <a:t> </a:t>
            </a:r>
            <a:r>
              <a:rPr sz="2400" b="1" spc="-10" dirty="0">
                <a:solidFill>
                  <a:srgbClr val="FF0000"/>
                </a:solidFill>
                <a:latin typeface="Times New Roman" panose="02020603050405020304" pitchFamily="18" charset="0"/>
                <a:cs typeface="Times New Roman" panose="02020603050405020304" pitchFamily="18" charset="0"/>
              </a:rPr>
              <a:t>edilen</a:t>
            </a:r>
            <a:r>
              <a:rPr sz="2400" b="1" spc="-5"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kayıt</a:t>
            </a:r>
            <a:r>
              <a:rPr sz="2400" b="1" spc="2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hataları,</a:t>
            </a:r>
            <a:r>
              <a:rPr sz="2400" b="1" spc="10" dirty="0">
                <a:solidFill>
                  <a:srgbClr val="FF0000"/>
                </a:solidFill>
                <a:latin typeface="Times New Roman" panose="02020603050405020304" pitchFamily="18" charset="0"/>
                <a:cs typeface="Times New Roman" panose="02020603050405020304" pitchFamily="18" charset="0"/>
              </a:rPr>
              <a:t> </a:t>
            </a:r>
            <a:r>
              <a:rPr sz="2400" b="1" spc="-15" dirty="0">
                <a:solidFill>
                  <a:srgbClr val="FF0000"/>
                </a:solidFill>
                <a:latin typeface="Times New Roman" panose="02020603050405020304" pitchFamily="18" charset="0"/>
                <a:cs typeface="Times New Roman" panose="02020603050405020304" pitchFamily="18" charset="0"/>
              </a:rPr>
              <a:t>ilgili</a:t>
            </a:r>
            <a:r>
              <a:rPr sz="2400" b="1" spc="61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olduğu</a:t>
            </a:r>
            <a:r>
              <a:rPr sz="2400" b="1" spc="630" dirty="0">
                <a:solidFill>
                  <a:srgbClr val="FF0000"/>
                </a:solidFill>
                <a:latin typeface="Times New Roman" panose="02020603050405020304" pitchFamily="18" charset="0"/>
                <a:cs typeface="Times New Roman" panose="02020603050405020304" pitchFamily="18" charset="0"/>
              </a:rPr>
              <a:t> </a:t>
            </a:r>
            <a:r>
              <a:rPr sz="2400" b="1" spc="35" dirty="0">
                <a:solidFill>
                  <a:srgbClr val="FF0000"/>
                </a:solidFill>
                <a:latin typeface="Times New Roman" panose="02020603050405020304" pitchFamily="18" charset="0"/>
                <a:cs typeface="Times New Roman" panose="02020603050405020304" pitchFamily="18" charset="0"/>
              </a:rPr>
              <a:t>yılın </a:t>
            </a:r>
            <a:r>
              <a:rPr sz="2400" b="1" spc="40" dirty="0">
                <a:solidFill>
                  <a:srgbClr val="FF0000"/>
                </a:solidFill>
                <a:latin typeface="Times New Roman" panose="02020603050405020304" pitchFamily="18" charset="0"/>
                <a:cs typeface="Times New Roman" panose="02020603050405020304" pitchFamily="18" charset="0"/>
              </a:rPr>
              <a:t> </a:t>
            </a:r>
            <a:r>
              <a:rPr sz="2400" b="1" spc="5" dirty="0">
                <a:solidFill>
                  <a:srgbClr val="FF0000"/>
                </a:solidFill>
                <a:latin typeface="Times New Roman" panose="02020603050405020304" pitchFamily="18" charset="0"/>
                <a:cs typeface="Times New Roman" panose="02020603050405020304" pitchFamily="18" charset="0"/>
              </a:rPr>
              <a:t>hesaplarına; </a:t>
            </a:r>
            <a:r>
              <a:rPr sz="2400" b="1" dirty="0">
                <a:solidFill>
                  <a:srgbClr val="FF0000"/>
                </a:solidFill>
                <a:latin typeface="Times New Roman" panose="02020603050405020304" pitchFamily="18" charset="0"/>
                <a:cs typeface="Times New Roman" panose="02020603050405020304" pitchFamily="18" charset="0"/>
              </a:rPr>
              <a:t>daha </a:t>
            </a:r>
            <a:r>
              <a:rPr sz="2400" b="1" spc="-5" dirty="0">
                <a:solidFill>
                  <a:srgbClr val="FF0000"/>
                </a:solidFill>
                <a:latin typeface="Times New Roman" panose="02020603050405020304" pitchFamily="18" charset="0"/>
                <a:cs typeface="Times New Roman" panose="02020603050405020304" pitchFamily="18" charset="0"/>
              </a:rPr>
              <a:t>sonra tespit </a:t>
            </a:r>
            <a:r>
              <a:rPr sz="2400" b="1" spc="-10" dirty="0">
                <a:solidFill>
                  <a:srgbClr val="FF0000"/>
                </a:solidFill>
                <a:latin typeface="Times New Roman" panose="02020603050405020304" pitchFamily="18" charset="0"/>
                <a:cs typeface="Times New Roman" panose="02020603050405020304" pitchFamily="18" charset="0"/>
              </a:rPr>
              <a:t>edilen </a:t>
            </a:r>
            <a:r>
              <a:rPr sz="2400" b="1" spc="10" dirty="0">
                <a:solidFill>
                  <a:srgbClr val="FF0000"/>
                </a:solidFill>
                <a:latin typeface="Times New Roman" panose="02020603050405020304" pitchFamily="18" charset="0"/>
                <a:cs typeface="Times New Roman" panose="02020603050405020304" pitchFamily="18" charset="0"/>
              </a:rPr>
              <a:t>kayıt hataları </a:t>
            </a:r>
            <a:r>
              <a:rPr sz="2400" b="1" spc="-5" dirty="0">
                <a:solidFill>
                  <a:srgbClr val="FF0000"/>
                </a:solidFill>
                <a:latin typeface="Times New Roman" panose="02020603050405020304" pitchFamily="18" charset="0"/>
                <a:cs typeface="Times New Roman" panose="02020603050405020304" pitchFamily="18" charset="0"/>
              </a:rPr>
              <a:t>ise cari </a:t>
            </a:r>
            <a:r>
              <a:rPr sz="2400" b="1" spc="25" dirty="0">
                <a:solidFill>
                  <a:srgbClr val="FF0000"/>
                </a:solidFill>
                <a:latin typeface="Times New Roman" panose="02020603050405020304" pitchFamily="18" charset="0"/>
                <a:cs typeface="Times New Roman" panose="02020603050405020304" pitchFamily="18" charset="0"/>
              </a:rPr>
              <a:t>yıl </a:t>
            </a:r>
            <a:r>
              <a:rPr sz="2400" b="1" spc="5" dirty="0">
                <a:solidFill>
                  <a:srgbClr val="FF0000"/>
                </a:solidFill>
                <a:latin typeface="Times New Roman" panose="02020603050405020304" pitchFamily="18" charset="0"/>
                <a:cs typeface="Times New Roman" panose="02020603050405020304" pitchFamily="18" charset="0"/>
              </a:rPr>
              <a:t>hesaplarına </a:t>
            </a:r>
            <a:r>
              <a:rPr sz="2400" b="1" spc="-5" dirty="0">
                <a:solidFill>
                  <a:srgbClr val="FF0000"/>
                </a:solidFill>
                <a:latin typeface="Times New Roman" panose="02020603050405020304" pitchFamily="18" charset="0"/>
                <a:cs typeface="Times New Roman" panose="02020603050405020304" pitchFamily="18" charset="0"/>
              </a:rPr>
              <a:t>mâledilerek </a:t>
            </a:r>
            <a:r>
              <a:rPr sz="2400" b="1" dirty="0">
                <a:solidFill>
                  <a:srgbClr val="FF0000"/>
                </a:solidFill>
                <a:latin typeface="Times New Roman" panose="02020603050405020304" pitchFamily="18" charset="0"/>
                <a:cs typeface="Times New Roman" panose="02020603050405020304" pitchFamily="18" charset="0"/>
              </a:rPr>
              <a:t> </a:t>
            </a:r>
            <a:r>
              <a:rPr sz="2400" b="1" spc="-25" dirty="0">
                <a:solidFill>
                  <a:srgbClr val="FF0000"/>
                </a:solidFill>
                <a:latin typeface="Times New Roman" panose="02020603050405020304" pitchFamily="18" charset="0"/>
                <a:cs typeface="Times New Roman" panose="02020603050405020304" pitchFamily="18" charset="0"/>
              </a:rPr>
              <a:t>düzeltilir.</a:t>
            </a:r>
            <a:endParaRPr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999656" y="1340768"/>
            <a:ext cx="7128792" cy="3416320"/>
          </a:xfrm>
          <a:prstGeom prst="rect">
            <a:avLst/>
          </a:prstGeom>
        </p:spPr>
        <p:txBody>
          <a:bodyPr wrap="square">
            <a:spAutoFit/>
          </a:bodyPr>
          <a:lstStyle/>
          <a:p>
            <a:r>
              <a:rPr lang="tr-TR" sz="2400" b="1" dirty="0">
                <a:latin typeface="Times New Roman" panose="02020603050405020304" pitchFamily="18" charset="0"/>
                <a:cs typeface="Times New Roman" panose="02020603050405020304" pitchFamily="18" charset="0"/>
              </a:rPr>
              <a:t>Başarının Sırrı;</a:t>
            </a:r>
          </a:p>
          <a:p>
            <a:r>
              <a:rPr lang="tr-TR" sz="2400" b="1" dirty="0">
                <a:latin typeface="Times New Roman" panose="02020603050405020304" pitchFamily="18" charset="0"/>
                <a:cs typeface="Times New Roman" panose="02020603050405020304" pitchFamily="18" charset="0"/>
              </a:rPr>
              <a:t>Birlikte çalıştığınız her bir bireyin değerli olduğunu hissettirmek ve kişinin kendisinin de değerli olduğunu bilmesini sağlamak.</a:t>
            </a:r>
          </a:p>
          <a:p>
            <a:r>
              <a:rPr lang="tr-TR" sz="2400" b="1" dirty="0">
                <a:latin typeface="Times New Roman" panose="02020603050405020304" pitchFamily="18" charset="0"/>
                <a:cs typeface="Times New Roman" panose="02020603050405020304" pitchFamily="18" charset="0"/>
              </a:rPr>
              <a:t>İlk sunudaki fotoğrafta olduğu gibi en üstteki kişinin başarısının, omuzlarında yükseldiği kişilerin emek ve gayretiyle olacağını bilmek, ve birlikte çalıştığı ekibe güvenmek.</a:t>
            </a:r>
          </a:p>
          <a:p>
            <a:r>
              <a:rPr lang="tr-TR" sz="2400" b="1" dirty="0">
                <a:latin typeface="Times New Roman" panose="02020603050405020304" pitchFamily="18" charset="0"/>
                <a:cs typeface="Times New Roman" panose="02020603050405020304" pitchFamily="18" charset="0"/>
              </a:rPr>
              <a:t>                                   Necmettin BAŞKUT  </a:t>
            </a:r>
          </a:p>
        </p:txBody>
      </p:sp>
    </p:spTree>
    <p:extLst>
      <p:ext uri="{BB962C8B-B14F-4D97-AF65-F5344CB8AC3E}">
        <p14:creationId xmlns:p14="http://schemas.microsoft.com/office/powerpoint/2010/main" val="4925230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927648" y="2780928"/>
            <a:ext cx="8915399" cy="2262781"/>
          </a:xfrm>
        </p:spPr>
        <p:txBody>
          <a:bodyPr>
            <a:normAutofit/>
          </a:bodyPr>
          <a:lstStyle/>
          <a:p>
            <a:r>
              <a:rPr lang="tr-TR" sz="4000" b="1" dirty="0" smtClean="0">
                <a:latin typeface="Times New Roman" panose="02020603050405020304" pitchFamily="18" charset="0"/>
                <a:cs typeface="Times New Roman" panose="02020603050405020304" pitchFamily="18" charset="0"/>
              </a:rPr>
              <a:t>TEŞEKKÜRLER</a:t>
            </a:r>
            <a:r>
              <a:rPr lang="tr-TR" sz="4000" b="1" dirty="0" smtClean="0"/>
              <a:t>…</a:t>
            </a:r>
            <a:endParaRPr lang="tr-TR" sz="4000" b="1"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359696" y="692696"/>
            <a:ext cx="2258169" cy="566181"/>
          </a:xfrm>
          <a:prstGeom prst="rect">
            <a:avLst/>
          </a:prstGeom>
        </p:spPr>
        <p:txBody>
          <a:bodyPr vert="horz" wrap="square" lIns="0" tIns="12065" rIns="0" bIns="0" rtlCol="0">
            <a:spAutoFit/>
          </a:bodyPr>
          <a:lstStyle/>
          <a:p>
            <a:pPr marL="12700">
              <a:lnSpc>
                <a:spcPct val="100000"/>
              </a:lnSpc>
              <a:spcBef>
                <a:spcPts val="95"/>
              </a:spcBef>
            </a:pPr>
            <a:r>
              <a:rPr b="1" spc="-5" dirty="0">
                <a:solidFill>
                  <a:srgbClr val="FF0000"/>
                </a:solidFill>
                <a:latin typeface="Times New Roman" panose="02020603050405020304" pitchFamily="18" charset="0"/>
                <a:cs typeface="Times New Roman" panose="02020603050405020304" pitchFamily="18" charset="0"/>
              </a:rPr>
              <a:t>K</a:t>
            </a:r>
            <a:r>
              <a:rPr b="1" spc="-105" dirty="0">
                <a:solidFill>
                  <a:srgbClr val="FF0000"/>
                </a:solidFill>
                <a:latin typeface="Times New Roman" panose="02020603050405020304" pitchFamily="18" charset="0"/>
                <a:cs typeface="Times New Roman" panose="02020603050405020304" pitchFamily="18" charset="0"/>
              </a:rPr>
              <a:t>A</a:t>
            </a:r>
            <a:r>
              <a:rPr b="1" spc="-5" dirty="0">
                <a:solidFill>
                  <a:srgbClr val="FF0000"/>
                </a:solidFill>
                <a:latin typeface="Times New Roman" panose="02020603050405020304" pitchFamily="18" charset="0"/>
                <a:cs typeface="Times New Roman" panose="02020603050405020304" pitchFamily="18" charset="0"/>
              </a:rPr>
              <a:t>P</a:t>
            </a:r>
            <a:r>
              <a:rPr b="1" spc="30" dirty="0">
                <a:solidFill>
                  <a:srgbClr val="FF0000"/>
                </a:solidFill>
                <a:latin typeface="Times New Roman" panose="02020603050405020304" pitchFamily="18" charset="0"/>
                <a:cs typeface="Times New Roman" panose="02020603050405020304" pitchFamily="18" charset="0"/>
              </a:rPr>
              <a:t>S</a:t>
            </a:r>
            <a:r>
              <a:rPr b="1" spc="-30" dirty="0">
                <a:solidFill>
                  <a:srgbClr val="FF0000"/>
                </a:solidFill>
                <a:latin typeface="Times New Roman" panose="02020603050405020304" pitchFamily="18" charset="0"/>
                <a:cs typeface="Times New Roman" panose="02020603050405020304" pitchFamily="18" charset="0"/>
              </a:rPr>
              <a:t>A</a:t>
            </a:r>
            <a:r>
              <a:rPr b="1" spc="-5" dirty="0">
                <a:solidFill>
                  <a:srgbClr val="FF0000"/>
                </a:solidFill>
                <a:latin typeface="Times New Roman" panose="02020603050405020304" pitchFamily="18" charset="0"/>
                <a:cs typeface="Times New Roman" panose="02020603050405020304" pitchFamily="18" charset="0"/>
              </a:rPr>
              <a:t>M</a:t>
            </a:r>
            <a:endParaRPr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698655" y="1412776"/>
            <a:ext cx="10416480" cy="1502976"/>
          </a:xfrm>
          <a:prstGeom prst="rect">
            <a:avLst/>
          </a:prstGeom>
        </p:spPr>
        <p:txBody>
          <a:bodyPr vert="horz" wrap="square" lIns="0" tIns="12700" rIns="0" bIns="0" rtlCol="0">
            <a:spAutoFit/>
          </a:bodyPr>
          <a:lstStyle/>
          <a:p>
            <a:pPr marL="356870" indent="-344805">
              <a:lnSpc>
                <a:spcPct val="100000"/>
              </a:lnSpc>
              <a:buFont typeface="Wingdings"/>
              <a:buChar char=""/>
              <a:tabLst>
                <a:tab pos="357505" algn="l"/>
                <a:tab pos="1097915" algn="l"/>
                <a:tab pos="2058035" algn="l"/>
                <a:tab pos="3530600" algn="l"/>
                <a:tab pos="5118735" algn="l"/>
                <a:tab pos="6064250" algn="l"/>
                <a:tab pos="7820025" algn="l"/>
                <a:tab pos="8270875" algn="l"/>
                <a:tab pos="9082405" algn="l"/>
                <a:tab pos="10396220" algn="l"/>
              </a:tabLst>
            </a:pPr>
            <a:r>
              <a:rPr lang="tr-TR" sz="2400" b="1" dirty="0" smtClean="0">
                <a:latin typeface="Times New Roman" panose="02020603050405020304" pitchFamily="18" charset="0"/>
                <a:cs typeface="Times New Roman" panose="02020603050405020304" pitchFamily="18" charset="0"/>
              </a:rPr>
              <a:t>Türk	</a:t>
            </a:r>
            <a:r>
              <a:rPr lang="tr-TR" sz="2400" b="1" spc="10" dirty="0" smtClean="0">
                <a:latin typeface="Times New Roman" panose="02020603050405020304" pitchFamily="18" charset="0"/>
                <a:cs typeface="Times New Roman" panose="02020603050405020304" pitchFamily="18" charset="0"/>
              </a:rPr>
              <a:t>Silahlı	</a:t>
            </a:r>
            <a:r>
              <a:rPr lang="tr-TR" sz="2400" b="1" spc="-5" dirty="0" smtClean="0">
                <a:latin typeface="Times New Roman" panose="02020603050405020304" pitchFamily="18" charset="0"/>
                <a:cs typeface="Times New Roman" panose="02020603050405020304" pitchFamily="18" charset="0"/>
              </a:rPr>
              <a:t>Kuvvetleri	(Jandarma Genel</a:t>
            </a:r>
            <a:r>
              <a:rPr lang="tr-TR" sz="2400" b="1" spc="-5" dirty="0">
                <a:latin typeface="Times New Roman" panose="02020603050405020304" pitchFamily="18" charset="0"/>
                <a:cs typeface="Times New Roman" panose="02020603050405020304" pitchFamily="18" charset="0"/>
              </a:rPr>
              <a:t> </a:t>
            </a:r>
            <a:r>
              <a:rPr lang="tr-TR" sz="2400" b="1" spc="15" dirty="0" smtClean="0">
                <a:latin typeface="Times New Roman" panose="02020603050405020304" pitchFamily="18" charset="0"/>
                <a:cs typeface="Times New Roman" panose="02020603050405020304" pitchFamily="18" charset="0"/>
              </a:rPr>
              <a:t>Komutanlığı</a:t>
            </a:r>
            <a:r>
              <a:rPr lang="tr-TR" sz="2400" b="1" spc="15" dirty="0">
                <a:latin typeface="Times New Roman" panose="02020603050405020304" pitchFamily="18" charset="0"/>
                <a:cs typeface="Times New Roman" panose="02020603050405020304" pitchFamily="18" charset="0"/>
              </a:rPr>
              <a:t> </a:t>
            </a:r>
            <a:r>
              <a:rPr lang="tr-TR" sz="2400" b="1" spc="-15" dirty="0" smtClean="0">
                <a:latin typeface="Times New Roman" panose="02020603050405020304" pitchFamily="18" charset="0"/>
                <a:cs typeface="Times New Roman" panose="02020603050405020304" pitchFamily="18" charset="0"/>
              </a:rPr>
              <a:t>ve </a:t>
            </a:r>
            <a:r>
              <a:rPr lang="tr-TR" sz="2400" b="1" spc="-5" dirty="0" smtClean="0">
                <a:latin typeface="Times New Roman" panose="02020603050405020304" pitchFamily="18" charset="0"/>
                <a:cs typeface="Times New Roman" panose="02020603050405020304" pitchFamily="18" charset="0"/>
              </a:rPr>
              <a:t>Sahil	</a:t>
            </a:r>
            <a:r>
              <a:rPr lang="tr-TR" sz="2400" b="1" spc="-10" dirty="0" smtClean="0">
                <a:latin typeface="Times New Roman" panose="02020603050405020304" pitchFamily="18" charset="0"/>
                <a:cs typeface="Times New Roman" panose="02020603050405020304" pitchFamily="18" charset="0"/>
              </a:rPr>
              <a:t>Güvenlik </a:t>
            </a:r>
            <a:r>
              <a:rPr lang="tr-TR" sz="2400" b="1" spc="15" dirty="0" smtClean="0">
                <a:latin typeface="Times New Roman" panose="02020603050405020304" pitchFamily="18" charset="0"/>
                <a:cs typeface="Times New Roman" panose="02020603050405020304" pitchFamily="18" charset="0"/>
              </a:rPr>
              <a:t>Komutanlığı</a:t>
            </a:r>
            <a:endParaRPr lang="tr-TR" sz="2400" b="1" dirty="0" smtClean="0">
              <a:latin typeface="Times New Roman" panose="02020603050405020304" pitchFamily="18" charset="0"/>
              <a:cs typeface="Times New Roman" panose="02020603050405020304" pitchFamily="18" charset="0"/>
            </a:endParaRPr>
          </a:p>
          <a:p>
            <a:pPr marL="356870" indent="-344805">
              <a:lnSpc>
                <a:spcPct val="100000"/>
              </a:lnSpc>
              <a:spcBef>
                <a:spcPts val="100"/>
              </a:spcBef>
              <a:buFont typeface="Wingdings"/>
              <a:buChar char=""/>
              <a:tabLst>
                <a:tab pos="357505" algn="l"/>
                <a:tab pos="884555" algn="l"/>
                <a:tab pos="2542540" algn="l"/>
                <a:tab pos="3439160" algn="l"/>
                <a:tab pos="4661535" algn="l"/>
                <a:tab pos="6694805" algn="l"/>
                <a:tab pos="7591425" algn="l"/>
                <a:tab pos="9067165" algn="l"/>
                <a:tab pos="9539605" algn="l"/>
                <a:tab pos="10709910" algn="l"/>
                <a:tab pos="11182985" algn="l"/>
              </a:tabLst>
            </a:pPr>
            <a:r>
              <a:rPr sz="2400" b="1" spc="5" dirty="0" smtClean="0">
                <a:latin typeface="Times New Roman" panose="02020603050405020304" pitchFamily="18" charset="0"/>
                <a:cs typeface="Times New Roman" panose="02020603050405020304" pitchFamily="18" charset="0"/>
              </a:rPr>
              <a:t>B</a:t>
            </a:r>
            <a:r>
              <a:rPr sz="2400" b="1" dirty="0" smtClean="0">
                <a:latin typeface="Times New Roman" panose="02020603050405020304" pitchFamily="18" charset="0"/>
                <a:cs typeface="Times New Roman" panose="02020603050405020304" pitchFamily="18" charset="0"/>
              </a:rPr>
              <a:t>u</a:t>
            </a:r>
            <a:r>
              <a:rPr sz="2400" b="1"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Y</a:t>
            </a:r>
            <a:r>
              <a:rPr sz="2400" b="1" dirty="0">
                <a:latin typeface="Times New Roman" panose="02020603050405020304" pitchFamily="18" charset="0"/>
                <a:cs typeface="Times New Roman" panose="02020603050405020304" pitchFamily="18" charset="0"/>
              </a:rPr>
              <a:t>ön</a:t>
            </a:r>
            <a:r>
              <a:rPr sz="2400" b="1" spc="-20" dirty="0">
                <a:latin typeface="Times New Roman" panose="02020603050405020304" pitchFamily="18" charset="0"/>
                <a:cs typeface="Times New Roman" panose="02020603050405020304" pitchFamily="18" charset="0"/>
              </a:rPr>
              <a:t>et</a:t>
            </a:r>
            <a:r>
              <a:rPr sz="2400" b="1" spc="10" dirty="0">
                <a:latin typeface="Times New Roman" panose="02020603050405020304" pitchFamily="18" charset="0"/>
                <a:cs typeface="Times New Roman" panose="02020603050405020304" pitchFamily="18" charset="0"/>
              </a:rPr>
              <a:t>m</a:t>
            </a:r>
            <a:r>
              <a:rPr sz="2400" b="1" dirty="0">
                <a:latin typeface="Times New Roman" panose="02020603050405020304" pitchFamily="18" charset="0"/>
                <a:cs typeface="Times New Roman" panose="02020603050405020304" pitchFamily="18" charset="0"/>
              </a:rPr>
              <a:t>e</a:t>
            </a:r>
            <a:r>
              <a:rPr sz="2400" b="1" spc="-20" dirty="0">
                <a:latin typeface="Times New Roman" panose="02020603050405020304" pitchFamily="18" charset="0"/>
                <a:cs typeface="Times New Roman" panose="02020603050405020304" pitchFamily="18" charset="0"/>
              </a:rPr>
              <a:t>l</a:t>
            </a:r>
            <a:r>
              <a:rPr sz="2400" b="1" spc="-25" dirty="0">
                <a:latin typeface="Times New Roman" panose="02020603050405020304" pitchFamily="18" charset="0"/>
                <a:cs typeface="Times New Roman" panose="02020603050405020304" pitchFamily="18" charset="0"/>
              </a:rPr>
              <a:t>i</a:t>
            </a:r>
            <a:r>
              <a:rPr sz="2400" b="1" dirty="0">
                <a:latin typeface="Times New Roman" panose="02020603050405020304" pitchFamily="18" charset="0"/>
                <a:cs typeface="Times New Roman" panose="02020603050405020304" pitchFamily="18" charset="0"/>
              </a:rPr>
              <a:t>k	</a:t>
            </a:r>
            <a:r>
              <a:rPr lang="tr-TR" sz="2400" b="1" dirty="0" smtClean="0">
                <a:latin typeface="Times New Roman" panose="02020603050405020304" pitchFamily="18" charset="0"/>
                <a:cs typeface="Times New Roman" panose="02020603050405020304" pitchFamily="18" charset="0"/>
              </a:rPr>
              <a:t> </a:t>
            </a:r>
            <a:r>
              <a:rPr sz="2400" b="1" spc="-20" dirty="0" err="1" smtClean="0">
                <a:latin typeface="Times New Roman" panose="02020603050405020304" pitchFamily="18" charset="0"/>
                <a:cs typeface="Times New Roman" panose="02020603050405020304" pitchFamily="18" charset="0"/>
              </a:rPr>
              <a:t>g</a:t>
            </a:r>
            <a:r>
              <a:rPr sz="2400" b="1" dirty="0" err="1" smtClean="0">
                <a:latin typeface="Times New Roman" panose="02020603050405020304" pitchFamily="18" charset="0"/>
                <a:cs typeface="Times New Roman" panose="02020603050405020304" pitchFamily="18" charset="0"/>
              </a:rPr>
              <a:t>ene</a:t>
            </a:r>
            <a:r>
              <a:rPr sz="2400" b="1" spc="-15" dirty="0" err="1" smtClean="0">
                <a:latin typeface="Times New Roman" panose="02020603050405020304" pitchFamily="18" charset="0"/>
                <a:cs typeface="Times New Roman" panose="02020603050405020304" pitchFamily="18" charset="0"/>
              </a:rPr>
              <a:t>l</a:t>
            </a:r>
            <a:r>
              <a:rPr lang="tr-TR" sz="2400" b="1" dirty="0">
                <a:latin typeface="Times New Roman" panose="02020603050405020304" pitchFamily="18" charset="0"/>
                <a:cs typeface="Times New Roman" panose="02020603050405020304" pitchFamily="18" charset="0"/>
              </a:rPr>
              <a:t> </a:t>
            </a:r>
            <a:r>
              <a:rPr sz="2400" b="1" spc="-25" dirty="0" err="1" smtClean="0">
                <a:latin typeface="Times New Roman" panose="02020603050405020304" pitchFamily="18" charset="0"/>
                <a:cs typeface="Times New Roman" panose="02020603050405020304" pitchFamily="18" charset="0"/>
              </a:rPr>
              <a:t>y</a:t>
            </a:r>
            <a:r>
              <a:rPr sz="2400" b="1" dirty="0" err="1" smtClean="0">
                <a:latin typeface="Times New Roman" panose="02020603050405020304" pitchFamily="18" charset="0"/>
                <a:cs typeface="Times New Roman" panose="02020603050405020304" pitchFamily="18" charset="0"/>
              </a:rPr>
              <a:t>öne</a:t>
            </a:r>
            <a:r>
              <a:rPr sz="2400" b="1" spc="-5" dirty="0" err="1" smtClean="0">
                <a:latin typeface="Times New Roman" panose="02020603050405020304" pitchFamily="18" charset="0"/>
                <a:cs typeface="Times New Roman" panose="02020603050405020304" pitchFamily="18" charset="0"/>
              </a:rPr>
              <a:t>tim</a:t>
            </a:r>
            <a:r>
              <a:rPr lang="tr-TR" sz="2400" b="1" spc="-5" dirty="0" smtClean="0">
                <a:latin typeface="Times New Roman" panose="02020603050405020304" pitchFamily="18" charset="0"/>
                <a:cs typeface="Times New Roman" panose="02020603050405020304" pitchFamily="18" charset="0"/>
              </a:rPr>
              <a:t> </a:t>
            </a:r>
            <a:r>
              <a:rPr sz="2400" b="1" dirty="0" err="1" smtClean="0">
                <a:latin typeface="Times New Roman" panose="02020603050405020304" pitchFamily="18" charset="0"/>
                <a:cs typeface="Times New Roman" panose="02020603050405020304" pitchFamily="18" charset="0"/>
              </a:rPr>
              <a:t>k</a:t>
            </a:r>
            <a:r>
              <a:rPr sz="2400" b="1" spc="-20" dirty="0" err="1" smtClean="0">
                <a:latin typeface="Times New Roman" panose="02020603050405020304" pitchFamily="18" charset="0"/>
                <a:cs typeface="Times New Roman" panose="02020603050405020304" pitchFamily="18" charset="0"/>
              </a:rPr>
              <a:t>a</a:t>
            </a:r>
            <a:r>
              <a:rPr sz="2400" b="1" dirty="0" err="1" smtClean="0">
                <a:latin typeface="Times New Roman" panose="02020603050405020304" pitchFamily="18" charset="0"/>
                <a:cs typeface="Times New Roman" panose="02020603050405020304" pitchFamily="18" charset="0"/>
              </a:rPr>
              <a:t>ps</a:t>
            </a:r>
            <a:r>
              <a:rPr sz="2400" b="1" spc="-20" dirty="0" err="1" smtClean="0">
                <a:latin typeface="Times New Roman" panose="02020603050405020304" pitchFamily="18" charset="0"/>
                <a:cs typeface="Times New Roman" panose="02020603050405020304" pitchFamily="18" charset="0"/>
              </a:rPr>
              <a:t>a</a:t>
            </a:r>
            <a:r>
              <a:rPr sz="2400" b="1" spc="10" dirty="0" err="1" smtClean="0">
                <a:latin typeface="Times New Roman" panose="02020603050405020304" pitchFamily="18" charset="0"/>
                <a:cs typeface="Times New Roman" panose="02020603050405020304" pitchFamily="18" charset="0"/>
              </a:rPr>
              <a:t>m</a:t>
            </a:r>
            <a:r>
              <a:rPr sz="2400" b="1" spc="100" dirty="0" err="1" smtClean="0">
                <a:latin typeface="Times New Roman" panose="02020603050405020304" pitchFamily="18" charset="0"/>
                <a:cs typeface="Times New Roman" panose="02020603050405020304" pitchFamily="18" charset="0"/>
              </a:rPr>
              <a:t>ı</a:t>
            </a:r>
            <a:r>
              <a:rPr sz="2400" b="1" dirty="0" err="1" smtClean="0">
                <a:latin typeface="Times New Roman" panose="02020603050405020304" pitchFamily="18" charset="0"/>
                <a:cs typeface="Times New Roman" panose="02020603050405020304" pitchFamily="18" charset="0"/>
              </a:rPr>
              <a:t>nda</a:t>
            </a:r>
            <a:r>
              <a:rPr sz="2400" b="1" spc="-10" dirty="0" err="1" smtClean="0">
                <a:latin typeface="Times New Roman" panose="02020603050405020304" pitchFamily="18" charset="0"/>
                <a:cs typeface="Times New Roman" panose="02020603050405020304" pitchFamily="18" charset="0"/>
              </a:rPr>
              <a:t>ki</a:t>
            </a:r>
            <a:r>
              <a:rPr lang="tr-TR" sz="2400" b="1" dirty="0" smtClean="0">
                <a:latin typeface="Times New Roman" panose="02020603050405020304" pitchFamily="18" charset="0"/>
                <a:cs typeface="Times New Roman" panose="02020603050405020304" pitchFamily="18" charset="0"/>
              </a:rPr>
              <a:t> </a:t>
            </a:r>
            <a:r>
              <a:rPr sz="2400" b="1" dirty="0" err="1" smtClean="0">
                <a:latin typeface="Times New Roman" panose="02020603050405020304" pitchFamily="18" charset="0"/>
                <a:cs typeface="Times New Roman" panose="02020603050405020304" pitchFamily="18" charset="0"/>
              </a:rPr>
              <a:t>k</a:t>
            </a:r>
            <a:r>
              <a:rPr sz="2400" b="1" spc="-20" dirty="0" err="1" smtClean="0">
                <a:latin typeface="Times New Roman" panose="02020603050405020304" pitchFamily="18" charset="0"/>
                <a:cs typeface="Times New Roman" panose="02020603050405020304" pitchFamily="18" charset="0"/>
              </a:rPr>
              <a:t>a</a:t>
            </a:r>
            <a:r>
              <a:rPr sz="2400" b="1" spc="10" dirty="0" err="1" smtClean="0">
                <a:latin typeface="Times New Roman" panose="02020603050405020304" pitchFamily="18" charset="0"/>
                <a:cs typeface="Times New Roman" panose="02020603050405020304" pitchFamily="18" charset="0"/>
              </a:rPr>
              <a:t>m</a:t>
            </a:r>
            <a:r>
              <a:rPr sz="2400" b="1" dirty="0" err="1" smtClean="0">
                <a:latin typeface="Times New Roman" panose="02020603050405020304" pitchFamily="18" charset="0"/>
                <a:cs typeface="Times New Roman" panose="02020603050405020304" pitchFamily="18" charset="0"/>
              </a:rPr>
              <a:t>u</a:t>
            </a:r>
            <a:r>
              <a:rPr lang="tr-TR" sz="2400" b="1" dirty="0" smtClean="0">
                <a:latin typeface="Times New Roman" panose="02020603050405020304" pitchFamily="18" charset="0"/>
                <a:cs typeface="Times New Roman" panose="02020603050405020304" pitchFamily="18" charset="0"/>
              </a:rPr>
              <a:t> </a:t>
            </a:r>
            <a:r>
              <a:rPr sz="2400" b="1" spc="-5" dirty="0" err="1" smtClean="0">
                <a:latin typeface="Times New Roman" panose="02020603050405020304" pitchFamily="18" charset="0"/>
                <a:cs typeface="Times New Roman" panose="02020603050405020304" pitchFamily="18" charset="0"/>
              </a:rPr>
              <a:t>id</a:t>
            </a:r>
            <a:r>
              <a:rPr sz="2400" b="1" dirty="0" err="1" smtClean="0">
                <a:latin typeface="Times New Roman" panose="02020603050405020304" pitchFamily="18" charset="0"/>
                <a:cs typeface="Times New Roman" panose="02020603050405020304" pitchFamily="18" charset="0"/>
              </a:rPr>
              <a:t>a</a:t>
            </a:r>
            <a:r>
              <a:rPr sz="2400" b="1" spc="-10" dirty="0" err="1" smtClean="0">
                <a:latin typeface="Times New Roman" panose="02020603050405020304" pitchFamily="18" charset="0"/>
                <a:cs typeface="Times New Roman" panose="02020603050405020304" pitchFamily="18" charset="0"/>
              </a:rPr>
              <a:t>r</a:t>
            </a:r>
            <a:r>
              <a:rPr sz="2400" b="1" dirty="0" err="1" smtClean="0">
                <a:latin typeface="Times New Roman" panose="02020603050405020304" pitchFamily="18" charset="0"/>
                <a:cs typeface="Times New Roman" panose="02020603050405020304" pitchFamily="18" charset="0"/>
              </a:rPr>
              <a:t>e</a:t>
            </a:r>
            <a:r>
              <a:rPr sz="2400" b="1" spc="-10" dirty="0" err="1" smtClean="0">
                <a:latin typeface="Times New Roman" panose="02020603050405020304" pitchFamily="18" charset="0"/>
                <a:cs typeface="Times New Roman" panose="02020603050405020304" pitchFamily="18" charset="0"/>
              </a:rPr>
              <a:t>ler</a:t>
            </a:r>
            <a:r>
              <a:rPr sz="2400" b="1" spc="-15" dirty="0" err="1" smtClean="0">
                <a:latin typeface="Times New Roman" panose="02020603050405020304" pitchFamily="18" charset="0"/>
                <a:cs typeface="Times New Roman" panose="02020603050405020304" pitchFamily="18" charset="0"/>
              </a:rPr>
              <a:t>i</a:t>
            </a:r>
            <a:r>
              <a:rPr sz="2400" b="1" dirty="0" err="1" smtClean="0">
                <a:latin typeface="Times New Roman" panose="02020603050405020304" pitchFamily="18" charset="0"/>
                <a:cs typeface="Times New Roman" panose="02020603050405020304" pitchFamily="18" charset="0"/>
              </a:rPr>
              <a:t>n</a:t>
            </a:r>
            <a:r>
              <a:rPr sz="2400" b="1" spc="-15" dirty="0" err="1" smtClean="0">
                <a:latin typeface="Times New Roman" panose="02020603050405020304" pitchFamily="18" charset="0"/>
                <a:cs typeface="Times New Roman" panose="02020603050405020304" pitchFamily="18" charset="0"/>
              </a:rPr>
              <a:t>i</a:t>
            </a:r>
            <a:r>
              <a:rPr lang="tr-TR" sz="2400" b="1" spc="-15" dirty="0" smtClean="0">
                <a:latin typeface="Times New Roman" panose="02020603050405020304" pitchFamily="18" charset="0"/>
                <a:cs typeface="Times New Roman" panose="02020603050405020304" pitchFamily="18" charset="0"/>
              </a:rPr>
              <a:t> </a:t>
            </a:r>
            <a:r>
              <a:rPr sz="2400" b="1" spc="-30" dirty="0" err="1" smtClean="0">
                <a:latin typeface="Times New Roman" panose="02020603050405020304" pitchFamily="18" charset="0"/>
                <a:cs typeface="Times New Roman" panose="02020603050405020304" pitchFamily="18" charset="0"/>
              </a:rPr>
              <a:t>v</a:t>
            </a:r>
            <a:r>
              <a:rPr sz="2400" b="1" dirty="0" err="1" smtClean="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 </a:t>
            </a:r>
            <a:r>
              <a:rPr sz="2400" b="1" spc="5" dirty="0" err="1" smtClean="0">
                <a:latin typeface="Times New Roman" panose="02020603050405020304" pitchFamily="18" charset="0"/>
                <a:cs typeface="Times New Roman" panose="02020603050405020304" pitchFamily="18" charset="0"/>
              </a:rPr>
              <a:t>bun</a:t>
            </a:r>
            <a:r>
              <a:rPr sz="2400" b="1" spc="-10" dirty="0" err="1" smtClean="0">
                <a:latin typeface="Times New Roman" panose="02020603050405020304" pitchFamily="18" charset="0"/>
                <a:cs typeface="Times New Roman" panose="02020603050405020304" pitchFamily="18" charset="0"/>
              </a:rPr>
              <a:t>la</a:t>
            </a:r>
            <a:r>
              <a:rPr sz="2400" b="1" dirty="0" err="1" smtClean="0">
                <a:latin typeface="Times New Roman" panose="02020603050405020304" pitchFamily="18" charset="0"/>
                <a:cs typeface="Times New Roman" panose="02020603050405020304" pitchFamily="18" charset="0"/>
              </a:rPr>
              <a:t>ra</a:t>
            </a:r>
            <a:r>
              <a:rPr lang="tr-TR" sz="2400" b="1" dirty="0" smtClean="0">
                <a:latin typeface="Times New Roman" panose="02020603050405020304" pitchFamily="18" charset="0"/>
                <a:cs typeface="Times New Roman" panose="02020603050405020304" pitchFamily="18" charset="0"/>
              </a:rPr>
              <a:t> </a:t>
            </a:r>
            <a:r>
              <a:rPr sz="2400" b="1" dirty="0" err="1" smtClean="0">
                <a:latin typeface="Times New Roman" panose="02020603050405020304" pitchFamily="18" charset="0"/>
                <a:cs typeface="Times New Roman" panose="02020603050405020304" pitchFamily="18" charset="0"/>
              </a:rPr>
              <a:t>a</a:t>
            </a:r>
            <a:r>
              <a:rPr sz="2400" b="1" spc="-10" dirty="0" err="1" smtClean="0">
                <a:latin typeface="Times New Roman" panose="02020603050405020304" pitchFamily="18" charset="0"/>
                <a:cs typeface="Times New Roman" panose="02020603050405020304" pitchFamily="18" charset="0"/>
              </a:rPr>
              <a:t>it</a:t>
            </a:r>
            <a:r>
              <a:rPr lang="tr-TR" sz="2400" b="1" dirty="0">
                <a:latin typeface="Times New Roman" panose="02020603050405020304" pitchFamily="18" charset="0"/>
                <a:cs typeface="Times New Roman" panose="02020603050405020304" pitchFamily="18" charset="0"/>
              </a:rPr>
              <a:t> </a:t>
            </a:r>
            <a:r>
              <a:rPr sz="2400" b="1" dirty="0" err="1" smtClean="0">
                <a:latin typeface="Times New Roman" panose="02020603050405020304" pitchFamily="18" charset="0"/>
                <a:cs typeface="Times New Roman" panose="02020603050405020304" pitchFamily="18" charset="0"/>
              </a:rPr>
              <a:t>t</a:t>
            </a:r>
            <a:r>
              <a:rPr sz="2400" b="1" spc="10" dirty="0" err="1" smtClean="0">
                <a:latin typeface="Times New Roman" panose="02020603050405020304" pitchFamily="18" charset="0"/>
                <a:cs typeface="Times New Roman" panose="02020603050405020304" pitchFamily="18" charset="0"/>
              </a:rPr>
              <a:t>a</a:t>
            </a:r>
            <a:r>
              <a:rPr sz="2400" b="1" spc="80" dirty="0" err="1" smtClean="0">
                <a:latin typeface="Times New Roman" panose="02020603050405020304" pitchFamily="18" charset="0"/>
                <a:cs typeface="Times New Roman" panose="02020603050405020304" pitchFamily="18" charset="0"/>
              </a:rPr>
              <a:t>ş</a:t>
            </a:r>
            <a:r>
              <a:rPr sz="2400" b="1" spc="10" dirty="0" err="1" smtClean="0">
                <a:latin typeface="Times New Roman" panose="02020603050405020304" pitchFamily="18" charset="0"/>
                <a:cs typeface="Times New Roman" panose="02020603050405020304" pitchFamily="18" charset="0"/>
              </a:rPr>
              <a:t>ı</a:t>
            </a:r>
            <a:r>
              <a:rPr sz="2400" b="1" dirty="0" err="1" smtClean="0">
                <a:latin typeface="Times New Roman" panose="02020603050405020304" pitchFamily="18" charset="0"/>
                <a:cs typeface="Times New Roman" panose="02020603050405020304" pitchFamily="18" charset="0"/>
              </a:rPr>
              <a:t>n</a:t>
            </a:r>
            <a:r>
              <a:rPr sz="2400" b="1" spc="100" dirty="0" err="1" smtClean="0">
                <a:latin typeface="Times New Roman" panose="02020603050405020304" pitchFamily="18" charset="0"/>
                <a:cs typeface="Times New Roman" panose="02020603050405020304" pitchFamily="18" charset="0"/>
              </a:rPr>
              <a:t>ı</a:t>
            </a:r>
            <a:r>
              <a:rPr sz="2400" b="1" dirty="0" err="1" smtClean="0">
                <a:latin typeface="Times New Roman" panose="02020603050405020304" pitchFamily="18" charset="0"/>
                <a:cs typeface="Times New Roman" panose="02020603050405020304" pitchFamily="18" charset="0"/>
              </a:rPr>
              <a:t>r</a:t>
            </a:r>
            <a:r>
              <a:rPr lang="tr-TR" sz="2400" b="1" dirty="0" smtClean="0">
                <a:latin typeface="Times New Roman" panose="02020603050405020304" pitchFamily="18" charset="0"/>
                <a:cs typeface="Times New Roman" panose="02020603050405020304" pitchFamily="18" charset="0"/>
              </a:rPr>
              <a:t> </a:t>
            </a:r>
            <a:r>
              <a:rPr sz="2400" b="1" spc="10" dirty="0" err="1" smtClean="0">
                <a:latin typeface="Times New Roman" panose="02020603050405020304" pitchFamily="18" charset="0"/>
                <a:cs typeface="Times New Roman" panose="02020603050405020304" pitchFamily="18" charset="0"/>
              </a:rPr>
              <a:t>malları</a:t>
            </a:r>
            <a:r>
              <a:rPr sz="2400" b="1" spc="-15" dirty="0" smtClean="0">
                <a:latin typeface="Times New Roman" panose="02020603050405020304" pitchFamily="18" charset="0"/>
                <a:cs typeface="Times New Roman" panose="02020603050405020304" pitchFamily="18" charset="0"/>
              </a:rPr>
              <a:t> </a:t>
            </a:r>
            <a:r>
              <a:rPr sz="2400" b="1" spc="-20" dirty="0" err="1">
                <a:latin typeface="Times New Roman" panose="02020603050405020304" pitchFamily="18" charset="0"/>
                <a:cs typeface="Times New Roman" panose="02020603050405020304" pitchFamily="18" charset="0"/>
              </a:rPr>
              <a:t>kapsar</a:t>
            </a:r>
            <a:r>
              <a:rPr sz="2400" b="1" spc="-20" dirty="0" smtClean="0">
                <a:latin typeface="Times New Roman" panose="02020603050405020304" pitchFamily="18" charset="0"/>
                <a:cs typeface="Times New Roman" panose="02020603050405020304" pitchFamily="18" charset="0"/>
              </a:rPr>
              <a:t>.</a:t>
            </a:r>
            <a:endParaRPr sz="2400" b="1" dirty="0">
              <a:latin typeface="Times New Roman" panose="02020603050405020304" pitchFamily="18" charset="0"/>
              <a:cs typeface="Times New Roman" panose="02020603050405020304" pitchFamily="18" charset="0"/>
            </a:endParaRPr>
          </a:p>
        </p:txBody>
      </p:sp>
      <p:sp>
        <p:nvSpPr>
          <p:cNvPr id="7" name="object 7"/>
          <p:cNvSpPr txBox="1"/>
          <p:nvPr/>
        </p:nvSpPr>
        <p:spPr>
          <a:xfrm>
            <a:off x="1698655" y="2917209"/>
            <a:ext cx="10302001" cy="2967479"/>
          </a:xfrm>
          <a:prstGeom prst="rect">
            <a:avLst/>
          </a:prstGeom>
        </p:spPr>
        <p:txBody>
          <a:bodyPr vert="horz" wrap="square" lIns="0" tIns="12700" rIns="0" bIns="0" rtlCol="0">
            <a:spAutoFit/>
          </a:bodyPr>
          <a:lstStyle/>
          <a:p>
            <a:pPr marL="356870" marR="5080" indent="-344805" algn="just">
              <a:lnSpc>
                <a:spcPct val="100000"/>
              </a:lnSpc>
              <a:buFont typeface="Wingdings"/>
              <a:buChar char=""/>
              <a:tabLst>
                <a:tab pos="357505" algn="l"/>
              </a:tabLst>
            </a:pPr>
            <a:r>
              <a:rPr sz="2400" b="1" dirty="0" err="1" smtClean="0">
                <a:latin typeface="Times New Roman" panose="02020603050405020304" pitchFamily="18" charset="0"/>
                <a:cs typeface="Times New Roman" panose="02020603050405020304" pitchFamily="18" charset="0"/>
              </a:rPr>
              <a:t>Kapsamdaki</a:t>
            </a:r>
            <a:r>
              <a:rPr sz="2400" b="1" spc="5" dirty="0" smtClean="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idarelerin</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bünyesinde</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bulunan</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fabrika,</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imalathane</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benzeri</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üretim </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yerlerinde</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kullanılan </a:t>
            </a:r>
            <a:r>
              <a:rPr sz="2400" b="1" spc="-10" dirty="0">
                <a:latin typeface="Times New Roman" panose="02020603050405020304" pitchFamily="18" charset="0"/>
                <a:cs typeface="Times New Roman" panose="02020603050405020304" pitchFamily="18" charset="0"/>
              </a:rPr>
              <a:t>ilk </a:t>
            </a:r>
            <a:r>
              <a:rPr sz="2400" b="1" spc="-5" dirty="0">
                <a:latin typeface="Times New Roman" panose="02020603050405020304" pitchFamily="18" charset="0"/>
                <a:cs typeface="Times New Roman" panose="02020603050405020304" pitchFamily="18" charset="0"/>
              </a:rPr>
              <a:t>madde</a:t>
            </a:r>
            <a:r>
              <a:rPr sz="2400" b="1"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malzemeler</a:t>
            </a:r>
            <a:r>
              <a:rPr sz="2400" b="1" spc="-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ile</a:t>
            </a:r>
            <a:r>
              <a:rPr sz="2400" b="1" spc="-1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yarı </a:t>
            </a:r>
            <a:r>
              <a:rPr sz="2400" b="1" dirty="0">
                <a:latin typeface="Times New Roman" panose="02020603050405020304" pitchFamily="18" charset="0"/>
                <a:cs typeface="Times New Roman" panose="02020603050405020304" pitchFamily="18" charset="0"/>
              </a:rPr>
              <a:t>mamul </a:t>
            </a:r>
            <a:r>
              <a:rPr sz="2400" b="1" spc="-15" dirty="0">
                <a:latin typeface="Times New Roman" panose="02020603050405020304" pitchFamily="18" charset="0"/>
                <a:cs typeface="Times New Roman" panose="02020603050405020304" pitchFamily="18" charset="0"/>
              </a:rPr>
              <a:t>ve</a:t>
            </a:r>
            <a:r>
              <a:rPr sz="2400" b="1" spc="-10" dirty="0">
                <a:latin typeface="Times New Roman" panose="02020603050405020304" pitchFamily="18" charset="0"/>
                <a:cs typeface="Times New Roman" panose="02020603050405020304" pitchFamily="18" charset="0"/>
              </a:rPr>
              <a:t> </a:t>
            </a:r>
            <a:r>
              <a:rPr sz="2400" b="1" spc="-5" dirty="0" err="1">
                <a:latin typeface="Times New Roman" panose="02020603050405020304" pitchFamily="18" charset="0"/>
                <a:cs typeface="Times New Roman" panose="02020603050405020304" pitchFamily="18" charset="0"/>
              </a:rPr>
              <a:t>mamul</a:t>
            </a:r>
            <a:r>
              <a:rPr sz="2400" b="1" spc="-5" dirty="0">
                <a:latin typeface="Times New Roman" panose="02020603050405020304" pitchFamily="18" charset="0"/>
                <a:cs typeface="Times New Roman" panose="02020603050405020304" pitchFamily="18" charset="0"/>
              </a:rPr>
              <a:t> </a:t>
            </a:r>
            <a:r>
              <a:rPr sz="2400" b="1" dirty="0" err="1" smtClean="0">
                <a:latin typeface="Times New Roman" panose="02020603050405020304" pitchFamily="18" charset="0"/>
                <a:cs typeface="Times New Roman" panose="02020603050405020304" pitchFamily="18" charset="0"/>
              </a:rPr>
              <a:t>maddeler</a:t>
            </a:r>
            <a:r>
              <a:rPr lang="tr-TR" sz="2400" b="1" dirty="0">
                <a:latin typeface="Times New Roman" panose="02020603050405020304" pitchFamily="18" charset="0"/>
                <a:cs typeface="Times New Roman" panose="02020603050405020304" pitchFamily="18" charset="0"/>
              </a:rPr>
              <a:t> </a:t>
            </a:r>
            <a:r>
              <a:rPr sz="2400" b="1" spc="10" dirty="0" err="1" smtClean="0">
                <a:latin typeface="Times New Roman" panose="02020603050405020304" pitchFamily="18" charset="0"/>
                <a:cs typeface="Times New Roman" panose="02020603050405020304" pitchFamily="18" charset="0"/>
              </a:rPr>
              <a:t>hakkında</a:t>
            </a:r>
            <a:r>
              <a:rPr sz="2400" b="1" spc="10" dirty="0" smtClean="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bu Yönetmelik </a:t>
            </a:r>
            <a:r>
              <a:rPr sz="2400" b="1" spc="-5" dirty="0">
                <a:latin typeface="Times New Roman" panose="02020603050405020304" pitchFamily="18" charset="0"/>
                <a:cs typeface="Times New Roman" panose="02020603050405020304" pitchFamily="18" charset="0"/>
              </a:rPr>
              <a:t>hükümleri uygulanmaz. Bunlar </a:t>
            </a:r>
            <a:r>
              <a:rPr sz="2400" b="1" spc="15" dirty="0">
                <a:latin typeface="Times New Roman" panose="02020603050405020304" pitchFamily="18" charset="0"/>
                <a:cs typeface="Times New Roman" panose="02020603050405020304" pitchFamily="18" charset="0"/>
              </a:rPr>
              <a:t>hakkında </a:t>
            </a:r>
            <a:r>
              <a:rPr sz="2400" b="1" spc="-5" dirty="0">
                <a:latin typeface="Times New Roman" panose="02020603050405020304" pitchFamily="18" charset="0"/>
                <a:cs typeface="Times New Roman" panose="02020603050405020304" pitchFamily="18" charset="0"/>
              </a:rPr>
              <a:t>kendi </a:t>
            </a:r>
            <a:r>
              <a:rPr sz="2400" b="1" spc="-10" dirty="0">
                <a:latin typeface="Times New Roman" panose="02020603050405020304" pitchFamily="18" charset="0"/>
                <a:cs typeface="Times New Roman" panose="02020603050405020304" pitchFamily="18" charset="0"/>
              </a:rPr>
              <a:t>düzenleyici </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işlemlerinde</a:t>
            </a:r>
            <a:r>
              <a:rPr sz="2400" b="1" spc="5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belirlenen</a:t>
            </a:r>
            <a:r>
              <a:rPr sz="2400" b="1" spc="3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esas</a:t>
            </a:r>
            <a:r>
              <a:rPr sz="2400" b="1" spc="1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a:t>
            </a:r>
            <a:r>
              <a:rPr sz="2400" b="1" spc="45" dirty="0">
                <a:latin typeface="Times New Roman" panose="02020603050405020304" pitchFamily="18" charset="0"/>
                <a:cs typeface="Times New Roman" panose="02020603050405020304" pitchFamily="18" charset="0"/>
              </a:rPr>
              <a:t> </a:t>
            </a:r>
            <a:r>
              <a:rPr sz="2400" b="1" spc="-5" dirty="0" err="1">
                <a:latin typeface="Times New Roman" panose="02020603050405020304" pitchFamily="18" charset="0"/>
                <a:cs typeface="Times New Roman" panose="02020603050405020304" pitchFamily="18" charset="0"/>
              </a:rPr>
              <a:t>usuller</a:t>
            </a:r>
            <a:r>
              <a:rPr sz="2400" b="1" spc="30" dirty="0">
                <a:latin typeface="Times New Roman" panose="02020603050405020304" pitchFamily="18" charset="0"/>
                <a:cs typeface="Times New Roman" panose="02020603050405020304" pitchFamily="18" charset="0"/>
              </a:rPr>
              <a:t> </a:t>
            </a:r>
            <a:r>
              <a:rPr sz="2400" b="1" spc="-10" dirty="0" err="1" smtClean="0">
                <a:latin typeface="Times New Roman" panose="02020603050405020304" pitchFamily="18" charset="0"/>
                <a:cs typeface="Times New Roman" panose="02020603050405020304" pitchFamily="18" charset="0"/>
              </a:rPr>
              <a:t>uygulanır</a:t>
            </a:r>
            <a:r>
              <a:rPr sz="2400" b="1" spc="-10" dirty="0" smtClean="0">
                <a:latin typeface="Times New Roman" panose="02020603050405020304" pitchFamily="18" charset="0"/>
                <a:cs typeface="Times New Roman" panose="02020603050405020304" pitchFamily="18" charset="0"/>
              </a:rPr>
              <a:t>.</a:t>
            </a:r>
            <a:endParaRPr lang="tr-TR" sz="2400" b="1" spc="-10" dirty="0" smtClean="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sz="2400" b="1" spc="-5" dirty="0" err="1" smtClean="0">
                <a:latin typeface="Times New Roman" panose="02020603050405020304" pitchFamily="18" charset="0"/>
                <a:cs typeface="Times New Roman" panose="02020603050405020304" pitchFamily="18" charset="0"/>
              </a:rPr>
              <a:t>Kamu</a:t>
            </a:r>
            <a:r>
              <a:rPr sz="2400" b="1" dirty="0" smtClean="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idarelerinin</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görevleri</a:t>
            </a:r>
            <a:r>
              <a:rPr sz="2400" b="1" spc="-5" dirty="0">
                <a:latin typeface="Times New Roman" panose="02020603050405020304" pitchFamily="18" charset="0"/>
                <a:cs typeface="Times New Roman" panose="02020603050405020304" pitchFamily="18" charset="0"/>
              </a:rPr>
              <a:t> gereğince</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herhangi</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bir</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işlemin</a:t>
            </a:r>
            <a:r>
              <a:rPr sz="2400" b="1" spc="-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sonuçlanmasına</a:t>
            </a:r>
            <a:r>
              <a:rPr sz="2400" b="1" spc="10"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veya</a:t>
            </a:r>
            <a:r>
              <a:rPr sz="2400" b="1" spc="-1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bir </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kararın</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verilmesine</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kadar</a:t>
            </a:r>
            <a:r>
              <a:rPr sz="2400" b="1"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muhafaza</a:t>
            </a:r>
            <a:r>
              <a:rPr sz="2400" b="1"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edilmek</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üzere</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alınan</a:t>
            </a:r>
            <a:r>
              <a:rPr sz="2400" b="1" spc="1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emanet</a:t>
            </a:r>
            <a:r>
              <a:rPr sz="2400" b="1" spc="625" dirty="0">
                <a:latin typeface="Times New Roman" panose="02020603050405020304" pitchFamily="18" charset="0"/>
                <a:cs typeface="Times New Roman" panose="02020603050405020304" pitchFamily="18" charset="0"/>
              </a:rPr>
              <a:t> </a:t>
            </a:r>
            <a:r>
              <a:rPr sz="2400" b="1" spc="30" dirty="0">
                <a:latin typeface="Times New Roman" panose="02020603050405020304" pitchFamily="18" charset="0"/>
                <a:cs typeface="Times New Roman" panose="02020603050405020304" pitchFamily="18" charset="0"/>
              </a:rPr>
              <a:t>taşınır  </a:t>
            </a:r>
            <a:r>
              <a:rPr sz="2400" b="1" spc="-10" dirty="0">
                <a:latin typeface="Times New Roman" panose="02020603050405020304" pitchFamily="18" charset="0"/>
                <a:cs typeface="Times New Roman" panose="02020603050405020304" pitchFamily="18" charset="0"/>
              </a:rPr>
              <a:t>mallar </a:t>
            </a:r>
            <a:r>
              <a:rPr sz="2400" b="1" spc="-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hakkında</a:t>
            </a:r>
            <a:r>
              <a:rPr sz="2400" b="1" spc="25"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özel</a:t>
            </a:r>
            <a:r>
              <a:rPr sz="2400" b="1" spc="3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mevzuatındaki</a:t>
            </a:r>
            <a:r>
              <a:rPr sz="2400" b="1" spc="45"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hükümler</a:t>
            </a:r>
            <a:r>
              <a:rPr sz="2400" b="1" spc="20" dirty="0">
                <a:latin typeface="Times New Roman" panose="02020603050405020304" pitchFamily="18" charset="0"/>
                <a:cs typeface="Times New Roman" panose="02020603050405020304" pitchFamily="18" charset="0"/>
              </a:rPr>
              <a:t> </a:t>
            </a:r>
            <a:r>
              <a:rPr sz="2400" b="1" spc="-10" dirty="0">
                <a:latin typeface="Times New Roman" panose="02020603050405020304" pitchFamily="18" charset="0"/>
                <a:cs typeface="Times New Roman" panose="02020603050405020304" pitchFamily="18" charset="0"/>
              </a:rPr>
              <a:t>uygulanır.</a:t>
            </a:r>
            <a:endParaRPr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47728" y="620688"/>
            <a:ext cx="2631610" cy="566181"/>
          </a:xfrm>
          <a:prstGeom prst="rect">
            <a:avLst/>
          </a:prstGeom>
        </p:spPr>
        <p:txBody>
          <a:bodyPr vert="horz" wrap="square" lIns="0" tIns="12065" rIns="0" bIns="0" rtlCol="0">
            <a:spAutoFit/>
          </a:bodyPr>
          <a:lstStyle/>
          <a:p>
            <a:pPr marL="12700">
              <a:lnSpc>
                <a:spcPct val="100000"/>
              </a:lnSpc>
              <a:spcBef>
                <a:spcPts val="95"/>
              </a:spcBef>
            </a:pPr>
            <a:r>
              <a:rPr b="1" spc="-50" dirty="0">
                <a:solidFill>
                  <a:srgbClr val="FF0000"/>
                </a:solidFill>
              </a:rPr>
              <a:t>TANIMLAR</a:t>
            </a:r>
            <a:endParaRPr b="1" dirty="0">
              <a:solidFill>
                <a:srgbClr val="FF0000"/>
              </a:solidFill>
            </a:endParaRPr>
          </a:p>
        </p:txBody>
      </p:sp>
      <p:sp>
        <p:nvSpPr>
          <p:cNvPr id="4" name="object 4"/>
          <p:cNvSpPr txBox="1"/>
          <p:nvPr/>
        </p:nvSpPr>
        <p:spPr>
          <a:xfrm>
            <a:off x="1919536" y="1340768"/>
            <a:ext cx="9793088" cy="4680769"/>
          </a:xfrm>
          <a:prstGeom prst="rect">
            <a:avLst/>
          </a:prstGeom>
        </p:spPr>
        <p:txBody>
          <a:bodyPr vert="horz" wrap="square" lIns="0" tIns="12700" rIns="0" bIns="0" rtlCol="0">
            <a:spAutoFit/>
          </a:bodyPr>
          <a:lstStyle/>
          <a:p>
            <a:pPr marL="12700">
              <a:lnSpc>
                <a:spcPct val="100000"/>
              </a:lnSpc>
              <a:spcBef>
                <a:spcPts val="100"/>
              </a:spcBef>
            </a:pPr>
            <a:r>
              <a:rPr sz="2000" b="1" dirty="0">
                <a:latin typeface="Times New Roman" panose="02020603050405020304" pitchFamily="18" charset="0"/>
                <a:cs typeface="Times New Roman" panose="02020603050405020304" pitchFamily="18" charset="0"/>
              </a:rPr>
              <a:t>Bu</a:t>
            </a:r>
            <a:r>
              <a:rPr sz="2000" b="1" spc="-5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Yönetmeliğin</a:t>
            </a:r>
            <a:r>
              <a:rPr sz="2000" b="1" spc="1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uygulanmasında;</a:t>
            </a:r>
            <a:endParaRPr sz="2000" b="1" dirty="0">
              <a:latin typeface="Times New Roman" panose="02020603050405020304" pitchFamily="18" charset="0"/>
              <a:cs typeface="Times New Roman" panose="02020603050405020304" pitchFamily="18" charset="0"/>
            </a:endParaRPr>
          </a:p>
          <a:p>
            <a:pPr>
              <a:lnSpc>
                <a:spcPct val="100000"/>
              </a:lnSpc>
              <a:spcBef>
                <a:spcPts val="50"/>
              </a:spcBef>
            </a:pPr>
            <a:endParaRPr sz="2000" b="1" dirty="0">
              <a:latin typeface="Times New Roman" panose="02020603050405020304" pitchFamily="18" charset="0"/>
              <a:cs typeface="Times New Roman" panose="02020603050405020304" pitchFamily="18" charset="0"/>
            </a:endParaRPr>
          </a:p>
          <a:p>
            <a:pPr marL="356870" marR="11430" indent="-344805" algn="just">
              <a:lnSpc>
                <a:spcPct val="100000"/>
              </a:lnSpc>
              <a:buFont typeface="Wingdings"/>
              <a:buChar char=""/>
              <a:tabLst>
                <a:tab pos="357505" algn="l"/>
              </a:tabLst>
            </a:pPr>
            <a:r>
              <a:rPr sz="2000" b="1" spc="-5" dirty="0">
                <a:solidFill>
                  <a:srgbClr val="FF0000"/>
                </a:solidFill>
                <a:latin typeface="Times New Roman" panose="02020603050405020304" pitchFamily="18" charset="0"/>
                <a:cs typeface="Times New Roman" panose="02020603050405020304" pitchFamily="18" charset="0"/>
              </a:rPr>
              <a:t>Ambar: </a:t>
            </a:r>
            <a:r>
              <a:rPr sz="2000" b="1" spc="-10" dirty="0">
                <a:latin typeface="Times New Roman" panose="02020603050405020304" pitchFamily="18" charset="0"/>
                <a:cs typeface="Times New Roman" panose="02020603050405020304" pitchFamily="18" charset="0"/>
              </a:rPr>
              <a:t>Kamu </a:t>
            </a:r>
            <a:r>
              <a:rPr sz="2000" b="1" spc="-5" dirty="0">
                <a:latin typeface="Times New Roman" panose="02020603050405020304" pitchFamily="18" charset="0"/>
                <a:cs typeface="Times New Roman" panose="02020603050405020304" pitchFamily="18" charset="0"/>
              </a:rPr>
              <a:t>idarelerine ait </a:t>
            </a:r>
            <a:r>
              <a:rPr sz="2000" b="1" spc="20" dirty="0">
                <a:latin typeface="Times New Roman" panose="02020603050405020304" pitchFamily="18" charset="0"/>
                <a:cs typeface="Times New Roman" panose="02020603050405020304" pitchFamily="18" charset="0"/>
              </a:rPr>
              <a:t>taşınırların </a:t>
            </a:r>
            <a:r>
              <a:rPr sz="2000" b="1" spc="5" dirty="0">
                <a:latin typeface="Times New Roman" panose="02020603050405020304" pitchFamily="18" charset="0"/>
                <a:cs typeface="Times New Roman" panose="02020603050405020304" pitchFamily="18" charset="0"/>
              </a:rPr>
              <a:t>kullanıma </a:t>
            </a:r>
            <a:r>
              <a:rPr sz="2000" b="1" spc="-10" dirty="0">
                <a:latin typeface="Times New Roman" panose="02020603050405020304" pitchFamily="18" charset="0"/>
                <a:cs typeface="Times New Roman" panose="02020603050405020304" pitchFamily="18" charset="0"/>
              </a:rPr>
              <a:t>verilinceye </a:t>
            </a:r>
            <a:r>
              <a:rPr sz="2000" b="1" dirty="0">
                <a:latin typeface="Times New Roman" panose="02020603050405020304" pitchFamily="18" charset="0"/>
                <a:cs typeface="Times New Roman" panose="02020603050405020304" pitchFamily="18" charset="0"/>
              </a:rPr>
              <a:t>kadar </a:t>
            </a:r>
            <a:r>
              <a:rPr sz="2000" b="1" spc="-15" dirty="0">
                <a:latin typeface="Times New Roman" panose="02020603050405020304" pitchFamily="18" charset="0"/>
                <a:cs typeface="Times New Roman" panose="02020603050405020304" pitchFamily="18" charset="0"/>
              </a:rPr>
              <a:t>veya </a:t>
            </a:r>
            <a:r>
              <a:rPr sz="2000" b="1" spc="5" dirty="0">
                <a:latin typeface="Times New Roman" panose="02020603050405020304" pitchFamily="18" charset="0"/>
                <a:cs typeface="Times New Roman" panose="02020603050405020304" pitchFamily="18" charset="0"/>
              </a:rPr>
              <a:t>kullanımdan </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iade</a:t>
            </a:r>
            <a:r>
              <a:rPr sz="2000" b="1" spc="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edildiğinde</a:t>
            </a:r>
            <a:r>
              <a:rPr sz="2000" b="1" spc="5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muhafaza</a:t>
            </a:r>
            <a:r>
              <a:rPr sz="2000" b="1" spc="1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edildiği</a:t>
            </a:r>
            <a:r>
              <a:rPr sz="2000" b="1" spc="6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yeri,</a:t>
            </a:r>
            <a:endParaRPr sz="2000" b="1" dirty="0">
              <a:latin typeface="Times New Roman" panose="02020603050405020304" pitchFamily="18" charset="0"/>
              <a:cs typeface="Times New Roman" panose="02020603050405020304" pitchFamily="18" charset="0"/>
            </a:endParaRPr>
          </a:p>
          <a:p>
            <a:pPr>
              <a:lnSpc>
                <a:spcPct val="100000"/>
              </a:lnSpc>
              <a:spcBef>
                <a:spcPts val="50"/>
              </a:spcBef>
              <a:buFont typeface="Wingdings"/>
              <a:buChar char=""/>
            </a:pPr>
            <a:endParaRPr sz="2000" b="1" dirty="0">
              <a:latin typeface="Times New Roman" panose="02020603050405020304" pitchFamily="18" charset="0"/>
              <a:cs typeface="Times New Roman" panose="02020603050405020304" pitchFamily="18" charset="0"/>
            </a:endParaRPr>
          </a:p>
          <a:p>
            <a:pPr marL="356870" indent="-344805">
              <a:lnSpc>
                <a:spcPct val="100000"/>
              </a:lnSpc>
              <a:spcBef>
                <a:spcPts val="5"/>
              </a:spcBef>
              <a:buFont typeface="Wingdings"/>
              <a:buChar char=""/>
              <a:tabLst>
                <a:tab pos="357505" algn="l"/>
              </a:tabLst>
            </a:pPr>
            <a:r>
              <a:rPr sz="2000" b="1" spc="10" dirty="0">
                <a:solidFill>
                  <a:srgbClr val="FF0000"/>
                </a:solidFill>
                <a:latin typeface="Times New Roman" panose="02020603050405020304" pitchFamily="18" charset="0"/>
                <a:cs typeface="Times New Roman" panose="02020603050405020304" pitchFamily="18" charset="0"/>
              </a:rPr>
              <a:t>Bakanlık:</a:t>
            </a:r>
            <a:r>
              <a:rPr sz="2000" b="1" spc="-5" dirty="0">
                <a:solidFill>
                  <a:srgbClr val="FF0000"/>
                </a:solidFill>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Maliye</a:t>
            </a:r>
            <a:r>
              <a:rPr sz="2000" b="1" spc="5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Bakanlığını,</a:t>
            </a:r>
            <a:endParaRPr sz="2000" b="1" dirty="0">
              <a:latin typeface="Times New Roman" panose="02020603050405020304" pitchFamily="18" charset="0"/>
              <a:cs typeface="Times New Roman" panose="02020603050405020304" pitchFamily="18" charset="0"/>
            </a:endParaRPr>
          </a:p>
          <a:p>
            <a:pPr>
              <a:lnSpc>
                <a:spcPct val="100000"/>
              </a:lnSpc>
              <a:spcBef>
                <a:spcPts val="50"/>
              </a:spcBef>
              <a:buFont typeface="Wingdings"/>
              <a:buChar char=""/>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sz="2000" b="1" spc="20" dirty="0">
                <a:solidFill>
                  <a:srgbClr val="FF0000"/>
                </a:solidFill>
                <a:latin typeface="Times New Roman" panose="02020603050405020304" pitchFamily="18" charset="0"/>
                <a:cs typeface="Times New Roman" panose="02020603050405020304" pitchFamily="18" charset="0"/>
              </a:rPr>
              <a:t>Dayanıklı</a:t>
            </a:r>
            <a:r>
              <a:rPr sz="2000" b="1" spc="250"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taşınırlar:</a:t>
            </a:r>
            <a:r>
              <a:rPr sz="2000" b="1" spc="285" dirty="0">
                <a:solidFill>
                  <a:srgbClr val="FF0000"/>
                </a:solidFill>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a:t>
            </a:r>
            <a:r>
              <a:rPr sz="2000" b="1" spc="27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Kod</a:t>
            </a:r>
            <a:r>
              <a:rPr sz="2000" b="1" spc="28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Listesinin</a:t>
            </a:r>
            <a:r>
              <a:rPr sz="2000" b="1" spc="29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a:t>
            </a:r>
            <a:r>
              <a:rPr sz="2000" b="1" spc="27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bölümünde</a:t>
            </a:r>
            <a:r>
              <a:rPr sz="2000" b="1" spc="3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gösterilen</a:t>
            </a:r>
            <a:r>
              <a:rPr sz="2000" b="1" spc="30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tesis,</a:t>
            </a:r>
            <a:r>
              <a:rPr sz="2000" b="1" spc="26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makine</a:t>
            </a:r>
            <a:r>
              <a:rPr sz="2000" b="1" spc="29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ve</a:t>
            </a:r>
            <a:endParaRPr sz="2000" b="1" dirty="0">
              <a:latin typeface="Times New Roman" panose="02020603050405020304" pitchFamily="18" charset="0"/>
              <a:cs typeface="Times New Roman" panose="02020603050405020304" pitchFamily="18" charset="0"/>
            </a:endParaRPr>
          </a:p>
          <a:p>
            <a:pPr marL="356870">
              <a:lnSpc>
                <a:spcPct val="100000"/>
              </a:lnSpc>
              <a:spcBef>
                <a:spcPts val="5"/>
              </a:spcBef>
            </a:pPr>
            <a:r>
              <a:rPr sz="2000" b="1" spc="-10" dirty="0">
                <a:latin typeface="Times New Roman" panose="02020603050405020304" pitchFamily="18" charset="0"/>
                <a:cs typeface="Times New Roman" panose="02020603050405020304" pitchFamily="18" charset="0"/>
              </a:rPr>
              <a:t>cihazlar</a:t>
            </a:r>
            <a:r>
              <a:rPr sz="2000" b="1" spc="40"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ile</a:t>
            </a:r>
            <a:r>
              <a:rPr sz="2000" b="1" spc="4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taşıtlar</a:t>
            </a:r>
            <a:r>
              <a:rPr sz="2000" b="1" spc="2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demirbaşları,</a:t>
            </a:r>
            <a:endParaRPr sz="2000" b="1" dirty="0">
              <a:latin typeface="Times New Roman" panose="02020603050405020304" pitchFamily="18" charset="0"/>
              <a:cs typeface="Times New Roman" panose="02020603050405020304" pitchFamily="18" charset="0"/>
            </a:endParaRPr>
          </a:p>
          <a:p>
            <a:pPr>
              <a:lnSpc>
                <a:spcPct val="100000"/>
              </a:lnSpc>
              <a:spcBef>
                <a:spcPts val="50"/>
              </a:spcBef>
            </a:pPr>
            <a:endParaRPr sz="2000"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sz="2000" b="1" spc="-5" dirty="0">
                <a:solidFill>
                  <a:srgbClr val="FF0000"/>
                </a:solidFill>
                <a:latin typeface="Times New Roman" panose="02020603050405020304" pitchFamily="18" charset="0"/>
                <a:cs typeface="Times New Roman" panose="02020603050405020304" pitchFamily="18" charset="0"/>
              </a:rPr>
              <a:t>Demirbaşlar:</a:t>
            </a:r>
            <a:r>
              <a:rPr sz="2000" b="1" dirty="0">
                <a:solidFill>
                  <a:srgbClr val="FF0000"/>
                </a:solidFill>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Belirli</a:t>
            </a:r>
            <a:r>
              <a:rPr sz="2000" b="1" spc="6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hizmete</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tahsis</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amacıyla</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edinilen,</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belli</a:t>
            </a:r>
            <a:r>
              <a:rPr sz="2000" b="1" spc="6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bir</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süreye</a:t>
            </a:r>
            <a:r>
              <a:rPr sz="2000" b="1" dirty="0">
                <a:latin typeface="Times New Roman" panose="02020603050405020304" pitchFamily="18" charset="0"/>
                <a:cs typeface="Times New Roman" panose="02020603050405020304" pitchFamily="18" charset="0"/>
              </a:rPr>
              <a:t> tabi </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olmaksızın </a:t>
            </a:r>
            <a:r>
              <a:rPr sz="2000" b="1" dirty="0">
                <a:latin typeface="Times New Roman" panose="02020603050405020304" pitchFamily="18" charset="0"/>
                <a:cs typeface="Times New Roman" panose="02020603050405020304" pitchFamily="18" charset="0"/>
              </a:rPr>
              <a:t>uzun</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süre</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kullanılabilen</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kullanılmakla</a:t>
            </a:r>
            <a:r>
              <a:rPr sz="2000" b="1" spc="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yok</a:t>
            </a:r>
            <a:r>
              <a:rPr sz="2000" b="1" spc="-5" dirty="0">
                <a:latin typeface="Times New Roman" panose="02020603050405020304" pitchFamily="18" charset="0"/>
                <a:cs typeface="Times New Roman" panose="02020603050405020304" pitchFamily="18" charset="0"/>
              </a:rPr>
              <a:t> olmayan,</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çeşitleri</a:t>
            </a:r>
            <a:r>
              <a:rPr sz="2000" b="1"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ile</a:t>
            </a:r>
            <a:r>
              <a:rPr sz="2000" b="1" spc="-1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kod </a:t>
            </a:r>
            <a:r>
              <a:rPr sz="2000" b="1" spc="-6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numaraları</a:t>
            </a:r>
            <a:r>
              <a:rPr sz="2000" b="1" spc="-6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Taşınır</a:t>
            </a:r>
            <a:r>
              <a:rPr sz="2000" b="1" spc="3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Kod</a:t>
            </a:r>
            <a:r>
              <a:rPr sz="2000" b="1" spc="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Listesinin</a:t>
            </a:r>
            <a:r>
              <a:rPr sz="2000" b="1" spc="3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a:t>
            </a:r>
            <a:r>
              <a:rPr sz="2000" b="1" spc="3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bölümü</a:t>
            </a:r>
            <a:r>
              <a:rPr sz="2000" b="1" spc="1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255</a:t>
            </a:r>
            <a:r>
              <a:rPr sz="2000" b="1" spc="3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hesap</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detayında</a:t>
            </a:r>
            <a:r>
              <a:rPr sz="2000" b="1" spc="6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yer</a:t>
            </a:r>
            <a:r>
              <a:rPr sz="2000" b="1" spc="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alan</a:t>
            </a:r>
            <a:r>
              <a:rPr sz="2000" b="1" spc="30" dirty="0">
                <a:latin typeface="Times New Roman" panose="02020603050405020304" pitchFamily="18" charset="0"/>
                <a:cs typeface="Times New Roman" panose="02020603050405020304" pitchFamily="18" charset="0"/>
              </a:rPr>
              <a:t> </a:t>
            </a:r>
            <a:r>
              <a:rPr sz="2000" b="1" spc="20" dirty="0">
                <a:latin typeface="Times New Roman" panose="02020603050405020304" pitchFamily="18" charset="0"/>
                <a:cs typeface="Times New Roman" panose="02020603050405020304" pitchFamily="18" charset="0"/>
              </a:rPr>
              <a:t>taşınırları,</a:t>
            </a:r>
            <a:endParaRPr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719736" y="558563"/>
            <a:ext cx="2743944" cy="566181"/>
          </a:xfrm>
          <a:prstGeom prst="rect">
            <a:avLst/>
          </a:prstGeom>
        </p:spPr>
        <p:txBody>
          <a:bodyPr vert="horz" wrap="square" lIns="0" tIns="12065" rIns="0" bIns="0" rtlCol="0">
            <a:spAutoFit/>
          </a:bodyPr>
          <a:lstStyle/>
          <a:p>
            <a:pPr marL="12700">
              <a:lnSpc>
                <a:spcPct val="100000"/>
              </a:lnSpc>
              <a:spcBef>
                <a:spcPts val="95"/>
              </a:spcBef>
            </a:pPr>
            <a:r>
              <a:rPr b="1" spc="-50" dirty="0">
                <a:solidFill>
                  <a:srgbClr val="FF0000"/>
                </a:solidFill>
                <a:latin typeface="Times New Roman" panose="02020603050405020304" pitchFamily="18" charset="0"/>
                <a:cs typeface="Times New Roman" panose="02020603050405020304" pitchFamily="18" charset="0"/>
              </a:rPr>
              <a:t>TANIMLAR</a:t>
            </a:r>
            <a:endParaRPr b="1"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703512" y="1412776"/>
            <a:ext cx="10009112" cy="4642296"/>
          </a:xfrm>
          <a:prstGeom prst="rect">
            <a:avLst/>
          </a:prstGeom>
        </p:spPr>
        <p:txBody>
          <a:bodyPr vert="horz" wrap="square" lIns="0" tIns="12700" rIns="0" bIns="0" rtlCol="0">
            <a:spAutoFit/>
          </a:bodyPr>
          <a:lstStyle/>
          <a:p>
            <a:pPr marL="356870" marR="5715" indent="-344805" algn="just">
              <a:lnSpc>
                <a:spcPct val="100000"/>
              </a:lnSpc>
              <a:spcBef>
                <a:spcPts val="100"/>
              </a:spcBef>
              <a:buFont typeface="Wingdings"/>
              <a:buChar char=""/>
              <a:tabLst>
                <a:tab pos="357505" algn="l"/>
              </a:tabLst>
            </a:pPr>
            <a:r>
              <a:rPr sz="2000" b="1" spc="-5" dirty="0">
                <a:solidFill>
                  <a:srgbClr val="FF0000"/>
                </a:solidFill>
                <a:latin typeface="Times New Roman" panose="02020603050405020304" pitchFamily="18" charset="0"/>
                <a:cs typeface="Times New Roman" panose="02020603050405020304" pitchFamily="18" charset="0"/>
              </a:rPr>
              <a:t>Gerçeğe uygun değer: </a:t>
            </a:r>
            <a:r>
              <a:rPr sz="2000" b="1" spc="-10" dirty="0">
                <a:latin typeface="Times New Roman" panose="02020603050405020304" pitchFamily="18" charset="0"/>
                <a:cs typeface="Times New Roman" panose="02020603050405020304" pitchFamily="18" charset="0"/>
              </a:rPr>
              <a:t>Piyasa </a:t>
            </a:r>
            <a:r>
              <a:rPr sz="2000" b="1" spc="5" dirty="0">
                <a:latin typeface="Times New Roman" panose="02020603050405020304" pitchFamily="18" charset="0"/>
                <a:cs typeface="Times New Roman" panose="02020603050405020304" pitchFamily="18" charset="0"/>
              </a:rPr>
              <a:t>koşullarında muvazaasız </a:t>
            </a:r>
            <a:r>
              <a:rPr sz="2000" b="1" spc="-5" dirty="0">
                <a:latin typeface="Times New Roman" panose="02020603050405020304" pitchFamily="18" charset="0"/>
                <a:cs typeface="Times New Roman" panose="02020603050405020304" pitchFamily="18" charset="0"/>
              </a:rPr>
              <a:t>bir işlemde </a:t>
            </a:r>
            <a:r>
              <a:rPr sz="2000" b="1" spc="-20" dirty="0">
                <a:latin typeface="Times New Roman" panose="02020603050405020304" pitchFamily="18" charset="0"/>
                <a:cs typeface="Times New Roman" panose="02020603050405020304" pitchFamily="18" charset="0"/>
              </a:rPr>
              <a:t>bilgili </a:t>
            </a:r>
            <a:r>
              <a:rPr sz="2000" b="1" spc="-15" dirty="0">
                <a:latin typeface="Times New Roman" panose="02020603050405020304" pitchFamily="18" charset="0"/>
                <a:cs typeface="Times New Roman" panose="02020603050405020304" pitchFamily="18" charset="0"/>
              </a:rPr>
              <a:t>ve </a:t>
            </a:r>
            <a:r>
              <a:rPr sz="2000" b="1" spc="-10" dirty="0">
                <a:latin typeface="Times New Roman" panose="02020603050405020304" pitchFamily="18" charset="0"/>
                <a:cs typeface="Times New Roman" panose="02020603050405020304" pitchFamily="18" charset="0"/>
              </a:rPr>
              <a:t>istekli </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taraflar </a:t>
            </a:r>
            <a:r>
              <a:rPr sz="2000" b="1" spc="10" dirty="0">
                <a:latin typeface="Times New Roman" panose="02020603050405020304" pitchFamily="18" charset="0"/>
                <a:cs typeface="Times New Roman" panose="02020603050405020304" pitchFamily="18" charset="0"/>
              </a:rPr>
              <a:t>arasında </a:t>
            </a:r>
            <a:r>
              <a:rPr sz="2000" b="1" spc="-5" dirty="0">
                <a:latin typeface="Times New Roman" panose="02020603050405020304" pitchFamily="18" charset="0"/>
                <a:cs typeface="Times New Roman" panose="02020603050405020304" pitchFamily="18" charset="0"/>
              </a:rPr>
              <a:t>bir </a:t>
            </a:r>
            <a:r>
              <a:rPr sz="2000" b="1" spc="20" dirty="0">
                <a:latin typeface="Times New Roman" panose="02020603050405020304" pitchFamily="18" charset="0"/>
                <a:cs typeface="Times New Roman" panose="02020603050405020304" pitchFamily="18" charset="0"/>
              </a:rPr>
              <a:t>varlığın </a:t>
            </a:r>
            <a:r>
              <a:rPr sz="2000" b="1" spc="-5" dirty="0">
                <a:latin typeface="Times New Roman" panose="02020603050405020304" pitchFamily="18" charset="0"/>
                <a:cs typeface="Times New Roman" panose="02020603050405020304" pitchFamily="18" charset="0"/>
              </a:rPr>
              <a:t>el </a:t>
            </a:r>
            <a:r>
              <a:rPr sz="2000" b="1" spc="-10" dirty="0">
                <a:latin typeface="Times New Roman" panose="02020603050405020304" pitchFamily="18" charset="0"/>
                <a:cs typeface="Times New Roman" panose="02020603050405020304" pitchFamily="18" charset="0"/>
              </a:rPr>
              <a:t>değiştirmesi veya </a:t>
            </a:r>
            <a:r>
              <a:rPr sz="2000" b="1" spc="-5" dirty="0">
                <a:latin typeface="Times New Roman" panose="02020603050405020304" pitchFamily="18" charset="0"/>
                <a:cs typeface="Times New Roman" panose="02020603050405020304" pitchFamily="18" charset="0"/>
              </a:rPr>
              <a:t>bir </a:t>
            </a:r>
            <a:r>
              <a:rPr sz="2000" b="1" dirty="0">
                <a:latin typeface="Times New Roman" panose="02020603050405020304" pitchFamily="18" charset="0"/>
                <a:cs typeface="Times New Roman" panose="02020603050405020304" pitchFamily="18" charset="0"/>
              </a:rPr>
              <a:t>borcun </a:t>
            </a:r>
            <a:r>
              <a:rPr sz="2000" b="1" spc="-5" dirty="0">
                <a:latin typeface="Times New Roman" panose="02020603050405020304" pitchFamily="18" charset="0"/>
                <a:cs typeface="Times New Roman" panose="02020603050405020304" pitchFamily="18" charset="0"/>
              </a:rPr>
              <a:t>ödenmesi </a:t>
            </a:r>
            <a:r>
              <a:rPr sz="2000" b="1" spc="-15" dirty="0">
                <a:latin typeface="Times New Roman" panose="02020603050405020304" pitchFamily="18" charset="0"/>
                <a:cs typeface="Times New Roman" panose="02020603050405020304" pitchFamily="18" charset="0"/>
              </a:rPr>
              <a:t>için </a:t>
            </a:r>
            <a:r>
              <a:rPr sz="2000" b="1" spc="-5" dirty="0">
                <a:latin typeface="Times New Roman" panose="02020603050405020304" pitchFamily="18" charset="0"/>
                <a:cs typeface="Times New Roman" panose="02020603050405020304" pitchFamily="18" charset="0"/>
              </a:rPr>
              <a:t>belirlenen </a:t>
            </a:r>
            <a:r>
              <a:rPr sz="2000" b="1"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tutarı,</a:t>
            </a:r>
            <a:endParaRPr sz="2000" b="1" dirty="0">
              <a:latin typeface="Times New Roman" panose="02020603050405020304" pitchFamily="18" charset="0"/>
              <a:cs typeface="Times New Roman" panose="02020603050405020304" pitchFamily="18" charset="0"/>
            </a:endParaRPr>
          </a:p>
          <a:p>
            <a:pPr>
              <a:lnSpc>
                <a:spcPct val="100000"/>
              </a:lnSpc>
              <a:buFont typeface="Wingdings"/>
              <a:buChar char=""/>
            </a:pPr>
            <a:endParaRPr sz="2000" b="1" dirty="0">
              <a:latin typeface="Times New Roman" panose="02020603050405020304" pitchFamily="18" charset="0"/>
              <a:cs typeface="Times New Roman" panose="02020603050405020304" pitchFamily="18" charset="0"/>
            </a:endParaRPr>
          </a:p>
          <a:p>
            <a:pPr marL="356870" marR="5080" indent="-344805" algn="just">
              <a:lnSpc>
                <a:spcPct val="100000"/>
              </a:lnSpc>
              <a:buFont typeface="Wingdings"/>
              <a:buChar char=""/>
              <a:tabLst>
                <a:tab pos="357505" algn="l"/>
              </a:tabLst>
            </a:pPr>
            <a:r>
              <a:rPr sz="2000" b="1" dirty="0">
                <a:solidFill>
                  <a:srgbClr val="FF0000"/>
                </a:solidFill>
                <a:latin typeface="Times New Roman" panose="02020603050405020304" pitchFamily="18" charset="0"/>
                <a:cs typeface="Times New Roman" panose="02020603050405020304" pitchFamily="18" charset="0"/>
              </a:rPr>
              <a:t>Harcama </a:t>
            </a:r>
            <a:r>
              <a:rPr sz="2000" b="1" spc="-10" dirty="0">
                <a:solidFill>
                  <a:srgbClr val="FF0000"/>
                </a:solidFill>
                <a:latin typeface="Times New Roman" panose="02020603050405020304" pitchFamily="18" charset="0"/>
                <a:cs typeface="Times New Roman" panose="02020603050405020304" pitchFamily="18" charset="0"/>
              </a:rPr>
              <a:t>birimi: </a:t>
            </a:r>
            <a:r>
              <a:rPr sz="2000" b="1" spc="-5" dirty="0">
                <a:latin typeface="Times New Roman" panose="02020603050405020304" pitchFamily="18" charset="0"/>
                <a:cs typeface="Times New Roman" panose="02020603050405020304" pitchFamily="18" charset="0"/>
              </a:rPr>
              <a:t>Kamu idaresi bütçesinde </a:t>
            </a:r>
            <a:r>
              <a:rPr sz="2000" b="1" spc="5" dirty="0">
                <a:latin typeface="Times New Roman" panose="02020603050405020304" pitchFamily="18" charset="0"/>
                <a:cs typeface="Times New Roman" panose="02020603050405020304" pitchFamily="18" charset="0"/>
              </a:rPr>
              <a:t>ödenek </a:t>
            </a:r>
            <a:r>
              <a:rPr sz="2000" b="1" spc="-5" dirty="0">
                <a:latin typeface="Times New Roman" panose="02020603050405020304" pitchFamily="18" charset="0"/>
                <a:cs typeface="Times New Roman" panose="02020603050405020304" pitchFamily="18" charset="0"/>
              </a:rPr>
              <a:t>tahsis </a:t>
            </a:r>
            <a:r>
              <a:rPr sz="2000" b="1" spc="-10" dirty="0">
                <a:latin typeface="Times New Roman" panose="02020603050405020304" pitchFamily="18" charset="0"/>
                <a:cs typeface="Times New Roman" panose="02020603050405020304" pitchFamily="18" charset="0"/>
              </a:rPr>
              <a:t>edilen </a:t>
            </a:r>
            <a:r>
              <a:rPr sz="2000" b="1" spc="-15" dirty="0">
                <a:latin typeface="Times New Roman" panose="02020603050405020304" pitchFamily="18" charset="0"/>
                <a:cs typeface="Times New Roman" panose="02020603050405020304" pitchFamily="18" charset="0"/>
              </a:rPr>
              <a:t>ve </a:t>
            </a:r>
            <a:r>
              <a:rPr sz="2000" b="1" spc="-5" dirty="0">
                <a:latin typeface="Times New Roman" panose="02020603050405020304" pitchFamily="18" charset="0"/>
                <a:cs typeface="Times New Roman" panose="02020603050405020304" pitchFamily="18" charset="0"/>
              </a:rPr>
              <a:t>harcama </a:t>
            </a:r>
            <a:r>
              <a:rPr sz="2000" b="1" spc="-10" dirty="0">
                <a:latin typeface="Times New Roman" panose="02020603050405020304" pitchFamily="18" charset="0"/>
                <a:cs typeface="Times New Roman" panose="02020603050405020304" pitchFamily="18" charset="0"/>
              </a:rPr>
              <a:t>yetkisi </a:t>
            </a:r>
            <a:r>
              <a:rPr sz="2000" b="1" spc="-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bulunan </a:t>
            </a:r>
            <a:r>
              <a:rPr sz="2000" b="1" spc="-5" dirty="0">
                <a:latin typeface="Times New Roman" panose="02020603050405020304" pitchFamily="18" charset="0"/>
                <a:cs typeface="Times New Roman" panose="02020603050405020304" pitchFamily="18" charset="0"/>
              </a:rPr>
              <a:t>merkez </a:t>
            </a:r>
            <a:r>
              <a:rPr sz="2000" b="1" spc="-10" dirty="0">
                <a:latin typeface="Times New Roman" panose="02020603050405020304" pitchFamily="18" charset="0"/>
                <a:cs typeface="Times New Roman" panose="02020603050405020304" pitchFamily="18" charset="0"/>
              </a:rPr>
              <a:t>birimi </a:t>
            </a:r>
            <a:r>
              <a:rPr sz="2000" b="1" spc="-15" dirty="0">
                <a:latin typeface="Times New Roman" panose="02020603050405020304" pitchFamily="18" charset="0"/>
                <a:cs typeface="Times New Roman" panose="02020603050405020304" pitchFamily="18" charset="0"/>
              </a:rPr>
              <a:t>ile </a:t>
            </a:r>
            <a:r>
              <a:rPr sz="2000" b="1" dirty="0">
                <a:latin typeface="Times New Roman" panose="02020603050405020304" pitchFamily="18" charset="0"/>
                <a:cs typeface="Times New Roman" panose="02020603050405020304" pitchFamily="18" charset="0"/>
              </a:rPr>
              <a:t>ödenek </a:t>
            </a:r>
            <a:r>
              <a:rPr sz="2000" b="1" spc="-5" dirty="0">
                <a:latin typeface="Times New Roman" panose="02020603050405020304" pitchFamily="18" charset="0"/>
                <a:cs typeface="Times New Roman" panose="02020603050405020304" pitchFamily="18" charset="0"/>
              </a:rPr>
              <a:t>gönderme </a:t>
            </a:r>
            <a:r>
              <a:rPr sz="2000" b="1" spc="-10" dirty="0">
                <a:latin typeface="Times New Roman" panose="02020603050405020304" pitchFamily="18" charset="0"/>
                <a:cs typeface="Times New Roman" panose="02020603050405020304" pitchFamily="18" charset="0"/>
              </a:rPr>
              <a:t>belgesiyle </a:t>
            </a:r>
            <a:r>
              <a:rPr sz="2000" b="1" dirty="0">
                <a:latin typeface="Times New Roman" panose="02020603050405020304" pitchFamily="18" charset="0"/>
                <a:cs typeface="Times New Roman" panose="02020603050405020304" pitchFamily="18" charset="0"/>
              </a:rPr>
              <a:t>harcama </a:t>
            </a:r>
            <a:r>
              <a:rPr sz="2000" b="1" spc="-10" dirty="0">
                <a:latin typeface="Times New Roman" panose="02020603050405020304" pitchFamily="18" charset="0"/>
                <a:cs typeface="Times New Roman" panose="02020603050405020304" pitchFamily="18" charset="0"/>
              </a:rPr>
              <a:t>yetkisi verilen </a:t>
            </a:r>
            <a:r>
              <a:rPr sz="2000" b="1" dirty="0">
                <a:latin typeface="Times New Roman" panose="02020603050405020304" pitchFamily="18" charset="0"/>
                <a:cs typeface="Times New Roman" panose="02020603050405020304" pitchFamily="18" charset="0"/>
              </a:rPr>
              <a:t>merkez </a:t>
            </a:r>
            <a:r>
              <a:rPr sz="2000" b="1" spc="5" dirty="0">
                <a:latin typeface="Times New Roman" panose="02020603050405020304" pitchFamily="18" charset="0"/>
                <a:cs typeface="Times New Roman" panose="02020603050405020304" pitchFamily="18" charset="0"/>
              </a:rPr>
              <a:t> </a:t>
            </a:r>
            <a:r>
              <a:rPr sz="2000" b="1" spc="55" dirty="0">
                <a:latin typeface="Times New Roman" panose="02020603050405020304" pitchFamily="18" charset="0"/>
                <a:cs typeface="Times New Roman" panose="02020603050405020304" pitchFamily="18" charset="0"/>
              </a:rPr>
              <a:t>dışı</a:t>
            </a:r>
            <a:r>
              <a:rPr sz="2000" b="1" spc="3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a:t>
            </a:r>
            <a:endParaRPr sz="2000" b="1" dirty="0">
              <a:latin typeface="Times New Roman" panose="02020603050405020304" pitchFamily="18" charset="0"/>
              <a:cs typeface="Times New Roman" panose="02020603050405020304" pitchFamily="18" charset="0"/>
            </a:endParaRPr>
          </a:p>
          <a:p>
            <a:pPr>
              <a:lnSpc>
                <a:spcPct val="100000"/>
              </a:lnSpc>
              <a:buFont typeface="Wingdings"/>
              <a:buChar char=""/>
            </a:pPr>
            <a:endParaRPr sz="2000" b="1" dirty="0">
              <a:latin typeface="Times New Roman" panose="02020603050405020304" pitchFamily="18" charset="0"/>
              <a:cs typeface="Times New Roman" panose="02020603050405020304" pitchFamily="18" charset="0"/>
            </a:endParaRPr>
          </a:p>
          <a:p>
            <a:pPr marL="356870" indent="-344805">
              <a:lnSpc>
                <a:spcPct val="100000"/>
              </a:lnSpc>
              <a:buFont typeface="Wingdings"/>
              <a:buChar char=""/>
              <a:tabLst>
                <a:tab pos="357505" algn="l"/>
              </a:tabLst>
            </a:pPr>
            <a:r>
              <a:rPr sz="2000" b="1" dirty="0">
                <a:solidFill>
                  <a:srgbClr val="FF0000"/>
                </a:solidFill>
                <a:latin typeface="Times New Roman" panose="02020603050405020304" pitchFamily="18" charset="0"/>
                <a:cs typeface="Times New Roman" panose="02020603050405020304" pitchFamily="18" charset="0"/>
              </a:rPr>
              <a:t>Harcama</a:t>
            </a:r>
            <a:r>
              <a:rPr sz="2000" b="1" spc="1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yetkilisi:</a:t>
            </a:r>
            <a:r>
              <a:rPr sz="2000" b="1" spc="65" dirty="0">
                <a:solidFill>
                  <a:srgbClr val="FF0000"/>
                </a:solidFill>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Harcama</a:t>
            </a:r>
            <a:r>
              <a:rPr sz="2000" b="1" spc="3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biriminin</a:t>
            </a:r>
            <a:r>
              <a:rPr sz="2000" b="1" spc="5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en</a:t>
            </a:r>
            <a:r>
              <a:rPr sz="2000" b="1" spc="2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üst</a:t>
            </a:r>
            <a:r>
              <a:rPr sz="2000" b="1" spc="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yöneticisini,</a:t>
            </a:r>
            <a:endParaRPr sz="2000" b="1" dirty="0">
              <a:latin typeface="Times New Roman" panose="02020603050405020304" pitchFamily="18" charset="0"/>
              <a:cs typeface="Times New Roman" panose="02020603050405020304" pitchFamily="18" charset="0"/>
            </a:endParaRPr>
          </a:p>
          <a:p>
            <a:pPr>
              <a:lnSpc>
                <a:spcPct val="100000"/>
              </a:lnSpc>
              <a:spcBef>
                <a:spcPts val="50"/>
              </a:spcBef>
              <a:buFont typeface="Wingdings"/>
              <a:buChar char=""/>
            </a:pPr>
            <a:endParaRPr sz="2000" b="1" dirty="0">
              <a:latin typeface="Times New Roman" panose="02020603050405020304" pitchFamily="18" charset="0"/>
              <a:cs typeface="Times New Roman" panose="02020603050405020304" pitchFamily="18" charset="0"/>
            </a:endParaRPr>
          </a:p>
          <a:p>
            <a:pPr marL="356870" marR="6985" indent="-344805" algn="just">
              <a:lnSpc>
                <a:spcPct val="100000"/>
              </a:lnSpc>
              <a:buFont typeface="Wingdings"/>
              <a:buChar char=""/>
              <a:tabLst>
                <a:tab pos="357505" algn="l"/>
              </a:tabLst>
            </a:pPr>
            <a:r>
              <a:rPr sz="2000" b="1" dirty="0">
                <a:solidFill>
                  <a:srgbClr val="FF0000"/>
                </a:solidFill>
                <a:latin typeface="Times New Roman" panose="02020603050405020304" pitchFamily="18" charset="0"/>
                <a:cs typeface="Times New Roman" panose="02020603050405020304" pitchFamily="18" charset="0"/>
              </a:rPr>
              <a:t>Hurda</a:t>
            </a:r>
            <a:r>
              <a:rPr sz="2000" b="1"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Ekonomik </a:t>
            </a:r>
            <a:r>
              <a:rPr sz="2000" b="1" spc="-10" dirty="0">
                <a:latin typeface="Times New Roman" panose="02020603050405020304" pitchFamily="18" charset="0"/>
                <a:cs typeface="Times New Roman" panose="02020603050405020304" pitchFamily="18" charset="0"/>
              </a:rPr>
              <a:t>ömrünü </a:t>
            </a:r>
            <a:r>
              <a:rPr sz="2000" b="1" spc="5" dirty="0">
                <a:latin typeface="Times New Roman" panose="02020603050405020304" pitchFamily="18" charset="0"/>
                <a:cs typeface="Times New Roman" panose="02020603050405020304" pitchFamily="18" charset="0"/>
              </a:rPr>
              <a:t>tamamlamış </a:t>
            </a:r>
            <a:r>
              <a:rPr sz="2000" b="1" spc="-10" dirty="0">
                <a:latin typeface="Times New Roman" panose="02020603050405020304" pitchFamily="18" charset="0"/>
                <a:cs typeface="Times New Roman" panose="02020603050405020304" pitchFamily="18" charset="0"/>
              </a:rPr>
              <a:t>olan veya </a:t>
            </a:r>
            <a:r>
              <a:rPr sz="2000" b="1" spc="10" dirty="0">
                <a:latin typeface="Times New Roman" panose="02020603050405020304" pitchFamily="18" charset="0"/>
                <a:cs typeface="Times New Roman" panose="02020603050405020304" pitchFamily="18" charset="0"/>
              </a:rPr>
              <a:t>tamamlamadığı </a:t>
            </a:r>
            <a:r>
              <a:rPr sz="2000" b="1" spc="-5" dirty="0">
                <a:latin typeface="Times New Roman" panose="02020603050405020304" pitchFamily="18" charset="0"/>
                <a:cs typeface="Times New Roman" panose="02020603050405020304" pitchFamily="18" charset="0"/>
              </a:rPr>
              <a:t>halde teknik </a:t>
            </a:r>
            <a:r>
              <a:rPr sz="2000" b="1" spc="-15" dirty="0">
                <a:latin typeface="Times New Roman" panose="02020603050405020304" pitchFamily="18" charset="0"/>
                <a:cs typeface="Times New Roman" panose="02020603050405020304" pitchFamily="18" charset="0"/>
              </a:rPr>
              <a:t>ve </a:t>
            </a:r>
            <a:r>
              <a:rPr sz="2000" b="1" spc="-10" dirty="0">
                <a:latin typeface="Times New Roman" panose="02020603050405020304" pitchFamily="18" charset="0"/>
                <a:cs typeface="Times New Roman" panose="02020603050405020304" pitchFamily="18" charset="0"/>
              </a:rPr>
              <a:t>fiziki </a:t>
            </a:r>
            <a:r>
              <a:rPr sz="2000" b="1" spc="-5" dirty="0">
                <a:latin typeface="Times New Roman" panose="02020603050405020304" pitchFamily="18" charset="0"/>
                <a:cs typeface="Times New Roman" panose="02020603050405020304" pitchFamily="18" charset="0"/>
              </a:rPr>
              <a:t> nedenlerle </a:t>
            </a:r>
            <a:r>
              <a:rPr sz="2000" b="1" spc="30" dirty="0">
                <a:latin typeface="Times New Roman" panose="02020603050405020304" pitchFamily="18" charset="0"/>
                <a:cs typeface="Times New Roman" panose="02020603050405020304" pitchFamily="18" charset="0"/>
              </a:rPr>
              <a:t>alınış </a:t>
            </a:r>
            <a:r>
              <a:rPr sz="2000" b="1" spc="10" dirty="0">
                <a:latin typeface="Times New Roman" panose="02020603050405020304" pitchFamily="18" charset="0"/>
                <a:cs typeface="Times New Roman" panose="02020603050405020304" pitchFamily="18" charset="0"/>
              </a:rPr>
              <a:t>amaçları </a:t>
            </a:r>
            <a:r>
              <a:rPr sz="2000" b="1" dirty="0">
                <a:latin typeface="Times New Roman" panose="02020603050405020304" pitchFamily="18" charset="0"/>
                <a:cs typeface="Times New Roman" panose="02020603050405020304" pitchFamily="18" charset="0"/>
              </a:rPr>
              <a:t>doğrultusunda </a:t>
            </a:r>
            <a:r>
              <a:rPr sz="2000" b="1" spc="10" dirty="0">
                <a:latin typeface="Times New Roman" panose="02020603050405020304" pitchFamily="18" charset="0"/>
                <a:cs typeface="Times New Roman" panose="02020603050405020304" pitchFamily="18" charset="0"/>
              </a:rPr>
              <a:t>kullanılması </a:t>
            </a:r>
            <a:r>
              <a:rPr sz="2000" b="1" spc="15" dirty="0">
                <a:latin typeface="Times New Roman" panose="02020603050405020304" pitchFamily="18" charset="0"/>
                <a:cs typeface="Times New Roman" panose="02020603050405020304" pitchFamily="18" charset="0"/>
              </a:rPr>
              <a:t>imkânı </a:t>
            </a:r>
            <a:r>
              <a:rPr sz="2000" b="1" spc="-5" dirty="0">
                <a:latin typeface="Times New Roman" panose="02020603050405020304" pitchFamily="18" charset="0"/>
                <a:cs typeface="Times New Roman" panose="02020603050405020304" pitchFamily="18" charset="0"/>
              </a:rPr>
              <a:t>kalmayan </a:t>
            </a:r>
            <a:r>
              <a:rPr sz="2000" b="1" spc="-15" dirty="0">
                <a:latin typeface="Times New Roman" panose="02020603050405020304" pitchFamily="18" charset="0"/>
                <a:cs typeface="Times New Roman" panose="02020603050405020304" pitchFamily="18" charset="0"/>
              </a:rPr>
              <a:t>ya </a:t>
            </a:r>
            <a:r>
              <a:rPr sz="2000" b="1" dirty="0">
                <a:latin typeface="Times New Roman" panose="02020603050405020304" pitchFamily="18" charset="0"/>
                <a:cs typeface="Times New Roman" panose="02020603050405020304" pitchFamily="18" charset="0"/>
              </a:rPr>
              <a:t>da </a:t>
            </a:r>
            <a:r>
              <a:rPr sz="2000" b="1" spc="-5" dirty="0">
                <a:latin typeface="Times New Roman" panose="02020603050405020304" pitchFamily="18" charset="0"/>
                <a:cs typeface="Times New Roman" panose="02020603050405020304" pitchFamily="18" charset="0"/>
              </a:rPr>
              <a:t>tamiri </a:t>
            </a:r>
            <a:r>
              <a:rPr sz="2000" b="1" dirty="0">
                <a:latin typeface="Times New Roman" panose="02020603050405020304" pitchFamily="18" charset="0"/>
                <a:cs typeface="Times New Roman" panose="02020603050405020304" pitchFamily="18" charset="0"/>
              </a:rPr>
              <a:t> mümkün</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veya</a:t>
            </a:r>
            <a:r>
              <a:rPr sz="2000" b="1" spc="-1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ekonomik</a:t>
            </a:r>
            <a:r>
              <a:rPr sz="2000" b="1"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olmayan</a:t>
            </a:r>
            <a:r>
              <a:rPr sz="2000" b="1" spc="-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arızalar</a:t>
            </a:r>
            <a:r>
              <a:rPr sz="2000" b="1" spc="1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nedeniyle</a:t>
            </a:r>
            <a:r>
              <a:rPr sz="2000" b="1" spc="-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kullanılmasında</a:t>
            </a:r>
            <a:r>
              <a:rPr sz="2000" b="1" spc="1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yarar </a:t>
            </a:r>
            <a:r>
              <a:rPr sz="2000" b="1" spc="-62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görülmeyerek hizmet </a:t>
            </a:r>
            <a:r>
              <a:rPr sz="2000" b="1" spc="55" dirty="0">
                <a:latin typeface="Times New Roman" panose="02020603050405020304" pitchFamily="18" charset="0"/>
                <a:cs typeface="Times New Roman" panose="02020603050405020304" pitchFamily="18" charset="0"/>
              </a:rPr>
              <a:t>dışı </a:t>
            </a:r>
            <a:r>
              <a:rPr sz="2000" b="1" spc="20" dirty="0">
                <a:latin typeface="Times New Roman" panose="02020603050405020304" pitchFamily="18" charset="0"/>
                <a:cs typeface="Times New Roman" panose="02020603050405020304" pitchFamily="18" charset="0"/>
              </a:rPr>
              <a:t>bırakılan </a:t>
            </a:r>
            <a:r>
              <a:rPr sz="2000" b="1" spc="15" dirty="0">
                <a:latin typeface="Times New Roman" panose="02020603050405020304" pitchFamily="18" charset="0"/>
                <a:cs typeface="Times New Roman" panose="02020603050405020304" pitchFamily="18" charset="0"/>
              </a:rPr>
              <a:t>taşınırlar </a:t>
            </a:r>
            <a:r>
              <a:rPr sz="2000" b="1" spc="-15" dirty="0">
                <a:latin typeface="Times New Roman" panose="02020603050405020304" pitchFamily="18" charset="0"/>
                <a:cs typeface="Times New Roman" panose="02020603050405020304" pitchFamily="18" charset="0"/>
              </a:rPr>
              <a:t>ile </a:t>
            </a:r>
            <a:r>
              <a:rPr sz="2000" b="1" spc="-10" dirty="0">
                <a:latin typeface="Times New Roman" panose="02020603050405020304" pitchFamily="18" charset="0"/>
                <a:cs typeface="Times New Roman" panose="02020603050405020304" pitchFamily="18" charset="0"/>
              </a:rPr>
              <a:t>üretim </a:t>
            </a:r>
            <a:r>
              <a:rPr sz="2000" b="1" spc="20" dirty="0">
                <a:latin typeface="Times New Roman" panose="02020603050405020304" pitchFamily="18" charset="0"/>
                <a:cs typeface="Times New Roman" panose="02020603050405020304" pitchFamily="18" charset="0"/>
              </a:rPr>
              <a:t>sırasında </a:t>
            </a:r>
            <a:r>
              <a:rPr sz="2000" b="1" spc="-10" dirty="0">
                <a:latin typeface="Times New Roman" panose="02020603050405020304" pitchFamily="18" charset="0"/>
                <a:cs typeface="Times New Roman" panose="02020603050405020304" pitchFamily="18" charset="0"/>
              </a:rPr>
              <a:t>elde edilen </a:t>
            </a:r>
            <a:r>
              <a:rPr sz="2000" b="1" spc="30" dirty="0">
                <a:latin typeface="Times New Roman" panose="02020603050405020304" pitchFamily="18" charset="0"/>
                <a:cs typeface="Times New Roman" panose="02020603050405020304" pitchFamily="18" charset="0"/>
              </a:rPr>
              <a:t>kırpıntı, </a:t>
            </a:r>
            <a:r>
              <a:rPr sz="2000" b="1" spc="3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döküntü</a:t>
            </a:r>
            <a:r>
              <a:rPr sz="2000" b="1" spc="-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ve</a:t>
            </a:r>
            <a:r>
              <a:rPr sz="2000" b="1" spc="45" dirty="0">
                <a:latin typeface="Times New Roman" panose="02020603050405020304" pitchFamily="18" charset="0"/>
                <a:cs typeface="Times New Roman" panose="02020603050405020304" pitchFamily="18" charset="0"/>
              </a:rPr>
              <a:t> </a:t>
            </a:r>
            <a:r>
              <a:rPr sz="2000" b="1" spc="15" dirty="0">
                <a:latin typeface="Times New Roman" panose="02020603050405020304" pitchFamily="18" charset="0"/>
                <a:cs typeface="Times New Roman" panose="02020603050405020304" pitchFamily="18" charset="0"/>
              </a:rPr>
              <a:t>artık</a:t>
            </a:r>
            <a:r>
              <a:rPr sz="2000" b="1" spc="35"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parçaları,</a:t>
            </a:r>
            <a:endParaRPr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349</TotalTime>
  <Words>6739</Words>
  <Application>Microsoft Office PowerPoint</Application>
  <PresentationFormat>Geniş ekran</PresentationFormat>
  <Paragraphs>374</Paragraphs>
  <Slides>67</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67</vt:i4>
      </vt:variant>
    </vt:vector>
  </HeadingPairs>
  <TitlesOfParts>
    <vt:vector size="76" baseType="lpstr">
      <vt:lpstr>Arial</vt:lpstr>
      <vt:lpstr>Arial Black</vt:lpstr>
      <vt:lpstr>Arial MT</vt:lpstr>
      <vt:lpstr>Century Gothic</vt:lpstr>
      <vt:lpstr>Microsoft Sans Serif</vt:lpstr>
      <vt:lpstr>Times New Roman</vt:lpstr>
      <vt:lpstr>Wingdings</vt:lpstr>
      <vt:lpstr>Wingdings 3</vt:lpstr>
      <vt:lpstr>Duman</vt:lpstr>
      <vt:lpstr>NECMETTİN BAŞKUT         2024   </vt:lpstr>
      <vt:lpstr>PowerPoint Sunusu</vt:lpstr>
      <vt:lpstr>PowerPoint Sunusu</vt:lpstr>
      <vt:lpstr>PowerPoint Sunusu</vt:lpstr>
      <vt:lpstr>PowerPoint Sunusu</vt:lpstr>
      <vt:lpstr>AMAÇ</vt:lpstr>
      <vt:lpstr>KAPSAM</vt:lpstr>
      <vt:lpstr>TANIMLAR</vt:lpstr>
      <vt:lpstr>TANIMLAR</vt:lpstr>
      <vt:lpstr>TANIMLAR</vt:lpstr>
      <vt:lpstr>TANIMLAR</vt:lpstr>
      <vt:lpstr>TANIMLAR</vt:lpstr>
      <vt:lpstr>SORUMLULUK VE GÖREVLİLER</vt:lpstr>
      <vt:lpstr>SORUMLULUK</vt:lpstr>
      <vt:lpstr>PowerPoint Sunusu</vt:lpstr>
      <vt:lpstr>PowerPoint Sunusu</vt:lpstr>
      <vt:lpstr>PowerPoint Sunusu</vt:lpstr>
      <vt:lpstr>PowerPoint Sunusu</vt:lpstr>
      <vt:lpstr>TAŞINIR KONSOLİDE GÖREVLİSİ</vt:lpstr>
      <vt:lpstr>TAŞINIR KONSOLİDE GÖREVLİSİ</vt:lpstr>
      <vt:lpstr>MUHASEBE YETKİLİLERİNİN TAŞINIR  HESABINA İLİŞKİN GÖREV VE  SORUMLULUKLARI</vt:lpstr>
      <vt:lpstr>DEFTER VE BELGELER</vt:lpstr>
      <vt:lpstr>BELGE VE CETVELLER</vt:lpstr>
      <vt:lpstr>BELGE VE CETVELLER</vt:lpstr>
      <vt:lpstr>BELGE VE CETVELLER</vt:lpstr>
      <vt:lpstr>BELGE VE CETVELLER</vt:lpstr>
      <vt:lpstr>BELGE VE CETVELLER</vt:lpstr>
      <vt:lpstr>BELGE VE CETVELLER</vt:lpstr>
      <vt:lpstr>BELGE VE CETVELLER</vt:lpstr>
      <vt:lpstr>PowerPoint Sunusu</vt:lpstr>
      <vt:lpstr>TAŞINIR İŞLEMLERİ</vt:lpstr>
      <vt:lpstr>PowerPoint Sunusu</vt:lpstr>
      <vt:lpstr>PowerPoint Sunusu</vt:lpstr>
      <vt:lpstr>PowerPoint Sunusu</vt:lpstr>
      <vt:lpstr>SATIN ALINAN TAŞINIRLARIN  GİRİŞ İŞLEMLERİ</vt:lpstr>
      <vt:lpstr>SATIN ALINAN TAŞINIRLARIN  GİRİŞ İŞLEMLERİ</vt:lpstr>
      <vt:lpstr>BAĞIŞ VE YARDIM YOLUYLA EDİNİLEN  TAŞINIRLARIN GİRİŞİ</vt:lpstr>
      <vt:lpstr>SAYIM FAZLASI TAŞINIRLARIN GİRİŞİ</vt:lpstr>
      <vt:lpstr>İADE EDİLEN TAŞINIRLARIN GİRİŞİ</vt:lpstr>
      <vt:lpstr>DEVİR ALINAN TAŞINIRLARIN GİRİŞİ</vt:lpstr>
      <vt:lpstr>TÜKETİM SURETİYLE ÇIKIŞ</vt:lpstr>
      <vt:lpstr>DAYANIKLI TAŞINIRLARIN  KULLANIMA VERİLMESİ</vt:lpstr>
      <vt:lpstr>DEVİR SURETİYLE ÇIKIŞ</vt:lpstr>
      <vt:lpstr>SATIŞ SURETİYLE ÇIKIŞ</vt:lpstr>
      <vt:lpstr>KULLANILMAZ HALE GELME, YOK OLMA VEYA SAYIM NOKSANI NEDENİYLE ÇIKIŞ</vt:lpstr>
      <vt:lpstr>PowerPoint Sunusu</vt:lpstr>
      <vt:lpstr>HURDAYA AYIRMA NEDENİYLE ÇIKIŞ (2022 ESOGÜ Hurda Yönergesini inceleyiniz)</vt:lpstr>
      <vt:lpstr>HURDAYA AYIRMA NEDENİYLE ÇIKIŞ  (2022 ESOGÜ Hurda Yönergesini inceleyiniz)</vt:lpstr>
      <vt:lpstr>BÖLÜNEN, BİRLEŞEN VEYA KALDIRILAN HARCAMA BİRİMLERİNE AİT TAŞINIRLAR HAKKINDA YAPILACAK İŞLEMLER</vt:lpstr>
      <vt:lpstr>PowerPoint Sunusu</vt:lpstr>
      <vt:lpstr>TAŞINIR GİRİŞ VE ÇIKIŞ İŞLEMLERİNİN MUHASEBE   BİRİMİNE BİLDİRİLMESİ</vt:lpstr>
      <vt:lpstr>PowerPoint Sunusu</vt:lpstr>
      <vt:lpstr>PowerPoint Sunusu</vt:lpstr>
      <vt:lpstr>SAYIM VE DEVİR İŞLEMLERİ</vt:lpstr>
      <vt:lpstr>SAYIM VE SAYIM SONRASI YAPILACAK İŞLEMLER</vt:lpstr>
      <vt:lpstr>DEVİR İŞLEMLERİ</vt:lpstr>
      <vt:lpstr>TAŞINIR MAL HESAPLARI VE  CETVELLERİ</vt:lpstr>
      <vt:lpstr>TAŞINIR MAL YÖNETİM HESABI</vt:lpstr>
      <vt:lpstr>İDARE TAŞINIR MAL YÖNETİMİ AYRINTILI  HESAP CETVELİ </vt:lpstr>
      <vt:lpstr>NUMARALANDIRMA VE KOD SİSTEMİ</vt:lpstr>
      <vt:lpstr>TAŞINIR KODLARI VE DETAYLI HESAP PLANI</vt:lpstr>
      <vt:lpstr>HARCAMA BİRİMİ VE AMBARLARIN  KODLANMASI</vt:lpstr>
      <vt:lpstr>ÇEŞİTLİ HÜKÜMLER</vt:lpstr>
      <vt:lpstr>YETKİ</vt:lpstr>
      <vt:lpstr>KAYIT HATALARININ DÜZELTİLMESİ</vt:lpstr>
      <vt:lpstr>PowerPoint Sunusu</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ESOGU</dc:creator>
  <cp:keywords>esogu tasınır kayıt birimi</cp:keywords>
  <cp:lastModifiedBy>FRISBY</cp:lastModifiedBy>
  <cp:revision>160</cp:revision>
  <dcterms:created xsi:type="dcterms:W3CDTF">2024-01-15T11:34:20Z</dcterms:created>
  <dcterms:modified xsi:type="dcterms:W3CDTF">2024-02-06T13:54:13Z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2021-03-22T00:00:00Z</vt:filetime>
  </property>
  <property fmtid="{D5CDD505-2E9C-101B-9397-08002B2CF9AE}" pid="3" name="Creator">
    <vt:lpwstr>Microsoft® PowerPoint® 2016</vt:lpwstr>
  </property>
  <property fmtid="{D5CDD505-2E9C-101B-9397-08002B2CF9AE}" pid="4" name="LastSaved">
    <vt:filetime>2023-01-25T00:00:00Z</vt:filetime>
  </property>
</Properties>
</file>